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7" r:id="rId3"/>
    <p:sldId id="314" r:id="rId4"/>
    <p:sldId id="316" r:id="rId5"/>
    <p:sldId id="324" r:id="rId6"/>
    <p:sldId id="325" r:id="rId7"/>
    <p:sldId id="317" r:id="rId8"/>
    <p:sldId id="311" r:id="rId9"/>
    <p:sldId id="306" r:id="rId10"/>
    <p:sldId id="312" r:id="rId11"/>
    <p:sldId id="321" r:id="rId12"/>
    <p:sldId id="322" r:id="rId13"/>
    <p:sldId id="323" r:id="rId14"/>
    <p:sldId id="318" r:id="rId15"/>
    <p:sldId id="305" r:id="rId1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80" d="100"/>
          <a:sy n="80" d="100"/>
        </p:scale>
        <p:origin x="1632"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F83F7-00E7-421C-9378-6277098B402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4CE36016-2324-43EE-9D3B-84E0436911D2}">
      <dgm:prSet phldrT="[Text]"/>
      <dgm:spPr/>
      <dgm:t>
        <a:bodyPr/>
        <a:lstStyle/>
        <a:p>
          <a:r>
            <a:rPr lang="en-GB" dirty="0" smtClean="0"/>
            <a:t>Human Rights/Diversity</a:t>
          </a:r>
          <a:endParaRPr lang="en-GB" dirty="0"/>
        </a:p>
      </dgm:t>
    </dgm:pt>
    <dgm:pt modelId="{72C38DF3-3E38-455C-AEFE-624BEFC6E585}" type="parTrans" cxnId="{E37C9D11-6258-44B7-9D0C-79960B6C5F02}">
      <dgm:prSet/>
      <dgm:spPr/>
      <dgm:t>
        <a:bodyPr/>
        <a:lstStyle/>
        <a:p>
          <a:endParaRPr lang="en-GB"/>
        </a:p>
      </dgm:t>
    </dgm:pt>
    <dgm:pt modelId="{1881D8A4-19D1-49B7-8235-310DC8BF7EC0}" type="sibTrans" cxnId="{E37C9D11-6258-44B7-9D0C-79960B6C5F02}">
      <dgm:prSet/>
      <dgm:spPr/>
      <dgm:t>
        <a:bodyPr/>
        <a:lstStyle/>
        <a:p>
          <a:endParaRPr lang="en-GB"/>
        </a:p>
      </dgm:t>
    </dgm:pt>
    <dgm:pt modelId="{4040A1C1-D49F-4355-ADDA-C2A098516E1B}">
      <dgm:prSet phldrT="[Text]"/>
      <dgm:spPr/>
      <dgm:t>
        <a:bodyPr/>
        <a:lstStyle/>
        <a:p>
          <a:r>
            <a:rPr lang="en-GB" dirty="0" smtClean="0"/>
            <a:t>Competition</a:t>
          </a:r>
          <a:endParaRPr lang="en-GB" dirty="0"/>
        </a:p>
      </dgm:t>
    </dgm:pt>
    <dgm:pt modelId="{DF5C941B-5994-461D-BC7A-B495C23131E6}" type="parTrans" cxnId="{7D28C2F9-373E-4234-BF41-FBD6F20F4585}">
      <dgm:prSet/>
      <dgm:spPr/>
      <dgm:t>
        <a:bodyPr/>
        <a:lstStyle/>
        <a:p>
          <a:endParaRPr lang="en-GB"/>
        </a:p>
      </dgm:t>
    </dgm:pt>
    <dgm:pt modelId="{D493E2C3-0D55-4EE1-ACE2-7376A19A71EE}" type="sibTrans" cxnId="{7D28C2F9-373E-4234-BF41-FBD6F20F4585}">
      <dgm:prSet/>
      <dgm:spPr/>
      <dgm:t>
        <a:bodyPr/>
        <a:lstStyle/>
        <a:p>
          <a:endParaRPr lang="en-GB"/>
        </a:p>
      </dgm:t>
    </dgm:pt>
    <dgm:pt modelId="{318EE17C-021E-4FA1-A321-2CE19E0CA78A}">
      <dgm:prSet phldrT="[Text]"/>
      <dgm:spPr/>
      <dgm:t>
        <a:bodyPr/>
        <a:lstStyle/>
        <a:p>
          <a:r>
            <a:rPr lang="en-GB" dirty="0" smtClean="0"/>
            <a:t>Intellectual Property</a:t>
          </a:r>
          <a:endParaRPr lang="en-GB" dirty="0"/>
        </a:p>
      </dgm:t>
    </dgm:pt>
    <dgm:pt modelId="{44537D46-4867-4A84-AE85-9542FA25B9E6}" type="parTrans" cxnId="{EC6D97E7-3584-4B63-8D31-3ABC4EC87F70}">
      <dgm:prSet/>
      <dgm:spPr/>
      <dgm:t>
        <a:bodyPr/>
        <a:lstStyle/>
        <a:p>
          <a:endParaRPr lang="en-GB"/>
        </a:p>
      </dgm:t>
    </dgm:pt>
    <dgm:pt modelId="{AFFE7F06-3DD5-4FAB-AA54-47E09D39C0CC}" type="sibTrans" cxnId="{EC6D97E7-3584-4B63-8D31-3ABC4EC87F70}">
      <dgm:prSet/>
      <dgm:spPr/>
      <dgm:t>
        <a:bodyPr/>
        <a:lstStyle/>
        <a:p>
          <a:endParaRPr lang="en-GB"/>
        </a:p>
      </dgm:t>
    </dgm:pt>
    <dgm:pt modelId="{76507D0F-D780-4D63-BA37-8AD143BB079B}">
      <dgm:prSet phldrT="[Text]"/>
      <dgm:spPr/>
      <dgm:t>
        <a:bodyPr/>
        <a:lstStyle/>
        <a:p>
          <a:r>
            <a:rPr lang="en-GB" dirty="0" smtClean="0"/>
            <a:t>Energy</a:t>
          </a:r>
          <a:endParaRPr lang="en-GB" dirty="0"/>
        </a:p>
      </dgm:t>
    </dgm:pt>
    <dgm:pt modelId="{58B73870-947A-41D1-BE06-CA63D2A9D210}" type="parTrans" cxnId="{8FE867E5-7590-4058-B4A7-7370931557EA}">
      <dgm:prSet/>
      <dgm:spPr/>
      <dgm:t>
        <a:bodyPr/>
        <a:lstStyle/>
        <a:p>
          <a:endParaRPr lang="en-GB"/>
        </a:p>
      </dgm:t>
    </dgm:pt>
    <dgm:pt modelId="{8F9EAD94-6F3D-4503-9669-E2F186587C9F}" type="sibTrans" cxnId="{8FE867E5-7590-4058-B4A7-7370931557EA}">
      <dgm:prSet/>
      <dgm:spPr/>
      <dgm:t>
        <a:bodyPr/>
        <a:lstStyle/>
        <a:p>
          <a:endParaRPr lang="en-GB"/>
        </a:p>
      </dgm:t>
    </dgm:pt>
    <dgm:pt modelId="{827E1686-0A4D-4ACC-BC92-66C42C0E86CF}">
      <dgm:prSet phldrT="[Text]"/>
      <dgm:spPr/>
      <dgm:t>
        <a:bodyPr/>
        <a:lstStyle/>
        <a:p>
          <a:r>
            <a:rPr lang="en-GB" dirty="0" smtClean="0"/>
            <a:t>Information</a:t>
          </a:r>
          <a:endParaRPr lang="en-GB" dirty="0"/>
        </a:p>
      </dgm:t>
    </dgm:pt>
    <dgm:pt modelId="{7837B8D0-431D-417D-B895-100ABDC3BF17}" type="parTrans" cxnId="{C11CB4F5-7F86-49C7-BEA7-BD5A163E8EFE}">
      <dgm:prSet/>
      <dgm:spPr/>
      <dgm:t>
        <a:bodyPr/>
        <a:lstStyle/>
        <a:p>
          <a:endParaRPr lang="en-GB"/>
        </a:p>
      </dgm:t>
    </dgm:pt>
    <dgm:pt modelId="{F5B89862-01B6-4269-9D73-128897947DE0}" type="sibTrans" cxnId="{C11CB4F5-7F86-49C7-BEA7-BD5A163E8EFE}">
      <dgm:prSet/>
      <dgm:spPr/>
      <dgm:t>
        <a:bodyPr/>
        <a:lstStyle/>
        <a:p>
          <a:endParaRPr lang="en-GB"/>
        </a:p>
      </dgm:t>
    </dgm:pt>
    <dgm:pt modelId="{3EF993F2-B608-4D59-9D4D-884B5EF63724}" type="pres">
      <dgm:prSet presAssocID="{A07F83F7-00E7-421C-9378-6277098B4026}" presName="cycle" presStyleCnt="0">
        <dgm:presLayoutVars>
          <dgm:dir/>
          <dgm:resizeHandles val="exact"/>
        </dgm:presLayoutVars>
      </dgm:prSet>
      <dgm:spPr/>
      <dgm:t>
        <a:bodyPr/>
        <a:lstStyle/>
        <a:p>
          <a:endParaRPr lang="en-US"/>
        </a:p>
      </dgm:t>
    </dgm:pt>
    <dgm:pt modelId="{A55ED099-C1AE-46CB-B621-E2A6EE7CB822}" type="pres">
      <dgm:prSet presAssocID="{4CE36016-2324-43EE-9D3B-84E0436911D2}" presName="dummy" presStyleCnt="0"/>
      <dgm:spPr/>
    </dgm:pt>
    <dgm:pt modelId="{F507D690-01A6-4B36-B708-E9203623F6B3}" type="pres">
      <dgm:prSet presAssocID="{4CE36016-2324-43EE-9D3B-84E0436911D2}" presName="node" presStyleLbl="revTx" presStyleIdx="0" presStyleCnt="5" custAng="2176773">
        <dgm:presLayoutVars>
          <dgm:bulletEnabled val="1"/>
        </dgm:presLayoutVars>
      </dgm:prSet>
      <dgm:spPr/>
      <dgm:t>
        <a:bodyPr/>
        <a:lstStyle/>
        <a:p>
          <a:endParaRPr lang="en-GB"/>
        </a:p>
      </dgm:t>
    </dgm:pt>
    <dgm:pt modelId="{642B4A47-C24E-4C88-913C-74BFB62925C5}" type="pres">
      <dgm:prSet presAssocID="{1881D8A4-19D1-49B7-8235-310DC8BF7EC0}" presName="sibTrans" presStyleLbl="node1" presStyleIdx="0" presStyleCnt="5"/>
      <dgm:spPr/>
      <dgm:t>
        <a:bodyPr/>
        <a:lstStyle/>
        <a:p>
          <a:endParaRPr lang="en-US"/>
        </a:p>
      </dgm:t>
    </dgm:pt>
    <dgm:pt modelId="{78C1185F-1CEA-49C2-85E6-73273EF8C78F}" type="pres">
      <dgm:prSet presAssocID="{4040A1C1-D49F-4355-ADDA-C2A098516E1B}" presName="dummy" presStyleCnt="0"/>
      <dgm:spPr/>
    </dgm:pt>
    <dgm:pt modelId="{6DEDB08C-9DED-41E2-9712-822FC7B6DBA4}" type="pres">
      <dgm:prSet presAssocID="{4040A1C1-D49F-4355-ADDA-C2A098516E1B}" presName="node" presStyleLbl="revTx" presStyleIdx="1" presStyleCnt="5" custAng="5857143">
        <dgm:presLayoutVars>
          <dgm:bulletEnabled val="1"/>
        </dgm:presLayoutVars>
      </dgm:prSet>
      <dgm:spPr/>
      <dgm:t>
        <a:bodyPr/>
        <a:lstStyle/>
        <a:p>
          <a:endParaRPr lang="en-US"/>
        </a:p>
      </dgm:t>
    </dgm:pt>
    <dgm:pt modelId="{B903EE5F-0367-4C41-8CDB-94F3D384B5A3}" type="pres">
      <dgm:prSet presAssocID="{D493E2C3-0D55-4EE1-ACE2-7376A19A71EE}" presName="sibTrans" presStyleLbl="node1" presStyleIdx="1" presStyleCnt="5"/>
      <dgm:spPr/>
      <dgm:t>
        <a:bodyPr/>
        <a:lstStyle/>
        <a:p>
          <a:endParaRPr lang="en-US"/>
        </a:p>
      </dgm:t>
    </dgm:pt>
    <dgm:pt modelId="{1C58B08E-8A1E-4063-8ABE-687299E54311}" type="pres">
      <dgm:prSet presAssocID="{318EE17C-021E-4FA1-A321-2CE19E0CA78A}" presName="dummy" presStyleCnt="0"/>
      <dgm:spPr/>
    </dgm:pt>
    <dgm:pt modelId="{973A3372-5C5A-4131-A3C7-2868F8FB5924}" type="pres">
      <dgm:prSet presAssocID="{318EE17C-021E-4FA1-A321-2CE19E0CA78A}" presName="node" presStyleLbl="revTx" presStyleIdx="2" presStyleCnt="5">
        <dgm:presLayoutVars>
          <dgm:bulletEnabled val="1"/>
        </dgm:presLayoutVars>
      </dgm:prSet>
      <dgm:spPr/>
      <dgm:t>
        <a:bodyPr/>
        <a:lstStyle/>
        <a:p>
          <a:endParaRPr lang="en-US"/>
        </a:p>
      </dgm:t>
    </dgm:pt>
    <dgm:pt modelId="{60B8C373-FA12-4662-9730-151A7EF9FBBA}" type="pres">
      <dgm:prSet presAssocID="{AFFE7F06-3DD5-4FAB-AA54-47E09D39C0CC}" presName="sibTrans" presStyleLbl="node1" presStyleIdx="2" presStyleCnt="5"/>
      <dgm:spPr/>
      <dgm:t>
        <a:bodyPr/>
        <a:lstStyle/>
        <a:p>
          <a:endParaRPr lang="en-US"/>
        </a:p>
      </dgm:t>
    </dgm:pt>
    <dgm:pt modelId="{17B9301A-DC33-422B-B09F-AFFA97C36EE1}" type="pres">
      <dgm:prSet presAssocID="{76507D0F-D780-4D63-BA37-8AD143BB079B}" presName="dummy" presStyleCnt="0"/>
      <dgm:spPr/>
    </dgm:pt>
    <dgm:pt modelId="{433F721D-109F-4925-920E-C1CE9B0D8505}" type="pres">
      <dgm:prSet presAssocID="{76507D0F-D780-4D63-BA37-8AD143BB079B}" presName="node" presStyleLbl="revTx" presStyleIdx="3" presStyleCnt="5" custAng="15237945">
        <dgm:presLayoutVars>
          <dgm:bulletEnabled val="1"/>
        </dgm:presLayoutVars>
      </dgm:prSet>
      <dgm:spPr/>
      <dgm:t>
        <a:bodyPr/>
        <a:lstStyle/>
        <a:p>
          <a:endParaRPr lang="en-US"/>
        </a:p>
      </dgm:t>
    </dgm:pt>
    <dgm:pt modelId="{54DA676A-3B3F-4E8B-8958-E15650E7E673}" type="pres">
      <dgm:prSet presAssocID="{8F9EAD94-6F3D-4503-9669-E2F186587C9F}" presName="sibTrans" presStyleLbl="node1" presStyleIdx="3" presStyleCnt="5"/>
      <dgm:spPr/>
      <dgm:t>
        <a:bodyPr/>
        <a:lstStyle/>
        <a:p>
          <a:endParaRPr lang="en-US"/>
        </a:p>
      </dgm:t>
    </dgm:pt>
    <dgm:pt modelId="{BF6D87D3-F0B2-45CC-849A-4027CAD05663}" type="pres">
      <dgm:prSet presAssocID="{827E1686-0A4D-4ACC-BC92-66C42C0E86CF}" presName="dummy" presStyleCnt="0"/>
      <dgm:spPr/>
    </dgm:pt>
    <dgm:pt modelId="{EFE71790-0AB3-4BA2-9F0C-A7B4F597BCD3}" type="pres">
      <dgm:prSet presAssocID="{827E1686-0A4D-4ACC-BC92-66C42C0E86CF}" presName="node" presStyleLbl="revTx" presStyleIdx="4" presStyleCnt="5" custAng="18957934">
        <dgm:presLayoutVars>
          <dgm:bulletEnabled val="1"/>
        </dgm:presLayoutVars>
      </dgm:prSet>
      <dgm:spPr/>
      <dgm:t>
        <a:bodyPr/>
        <a:lstStyle/>
        <a:p>
          <a:endParaRPr lang="en-US"/>
        </a:p>
      </dgm:t>
    </dgm:pt>
    <dgm:pt modelId="{B7FBB666-DBA2-43A2-93FB-8F918E518F43}" type="pres">
      <dgm:prSet presAssocID="{F5B89862-01B6-4269-9D73-128897947DE0}" presName="sibTrans" presStyleLbl="node1" presStyleIdx="4" presStyleCnt="5"/>
      <dgm:spPr/>
      <dgm:t>
        <a:bodyPr/>
        <a:lstStyle/>
        <a:p>
          <a:endParaRPr lang="en-US"/>
        </a:p>
      </dgm:t>
    </dgm:pt>
  </dgm:ptLst>
  <dgm:cxnLst>
    <dgm:cxn modelId="{9F48A03F-A4C2-442A-928B-84491550AB7C}" type="presOf" srcId="{A07F83F7-00E7-421C-9378-6277098B4026}" destId="{3EF993F2-B608-4D59-9D4D-884B5EF63724}" srcOrd="0" destOrd="0" presId="urn:microsoft.com/office/officeart/2005/8/layout/cycle1"/>
    <dgm:cxn modelId="{7BEEDB48-C4A8-4C59-B4DB-C0D3F93797DA}" type="presOf" srcId="{F5B89862-01B6-4269-9D73-128897947DE0}" destId="{B7FBB666-DBA2-43A2-93FB-8F918E518F43}" srcOrd="0" destOrd="0" presId="urn:microsoft.com/office/officeart/2005/8/layout/cycle1"/>
    <dgm:cxn modelId="{8422D005-64D6-4D69-8CF3-207E5FCC1484}" type="presOf" srcId="{827E1686-0A4D-4ACC-BC92-66C42C0E86CF}" destId="{EFE71790-0AB3-4BA2-9F0C-A7B4F597BCD3}" srcOrd="0" destOrd="0" presId="urn:microsoft.com/office/officeart/2005/8/layout/cycle1"/>
    <dgm:cxn modelId="{C11CB4F5-7F86-49C7-BEA7-BD5A163E8EFE}" srcId="{A07F83F7-00E7-421C-9378-6277098B4026}" destId="{827E1686-0A4D-4ACC-BC92-66C42C0E86CF}" srcOrd="4" destOrd="0" parTransId="{7837B8D0-431D-417D-B895-100ABDC3BF17}" sibTransId="{F5B89862-01B6-4269-9D73-128897947DE0}"/>
    <dgm:cxn modelId="{C157267C-EA3C-4016-86F5-EDE860A2705C}" type="presOf" srcId="{1881D8A4-19D1-49B7-8235-310DC8BF7EC0}" destId="{642B4A47-C24E-4C88-913C-74BFB62925C5}" srcOrd="0" destOrd="0" presId="urn:microsoft.com/office/officeart/2005/8/layout/cycle1"/>
    <dgm:cxn modelId="{EC6D97E7-3584-4B63-8D31-3ABC4EC87F70}" srcId="{A07F83F7-00E7-421C-9378-6277098B4026}" destId="{318EE17C-021E-4FA1-A321-2CE19E0CA78A}" srcOrd="2" destOrd="0" parTransId="{44537D46-4867-4A84-AE85-9542FA25B9E6}" sibTransId="{AFFE7F06-3DD5-4FAB-AA54-47E09D39C0CC}"/>
    <dgm:cxn modelId="{80DB0496-01D2-4900-99A7-BAA31E06DD4D}" type="presOf" srcId="{D493E2C3-0D55-4EE1-ACE2-7376A19A71EE}" destId="{B903EE5F-0367-4C41-8CDB-94F3D384B5A3}" srcOrd="0" destOrd="0" presId="urn:microsoft.com/office/officeart/2005/8/layout/cycle1"/>
    <dgm:cxn modelId="{8FE867E5-7590-4058-B4A7-7370931557EA}" srcId="{A07F83F7-00E7-421C-9378-6277098B4026}" destId="{76507D0F-D780-4D63-BA37-8AD143BB079B}" srcOrd="3" destOrd="0" parTransId="{58B73870-947A-41D1-BE06-CA63D2A9D210}" sibTransId="{8F9EAD94-6F3D-4503-9669-E2F186587C9F}"/>
    <dgm:cxn modelId="{7D28C2F9-373E-4234-BF41-FBD6F20F4585}" srcId="{A07F83F7-00E7-421C-9378-6277098B4026}" destId="{4040A1C1-D49F-4355-ADDA-C2A098516E1B}" srcOrd="1" destOrd="0" parTransId="{DF5C941B-5994-461D-BC7A-B495C23131E6}" sibTransId="{D493E2C3-0D55-4EE1-ACE2-7376A19A71EE}"/>
    <dgm:cxn modelId="{DF8D099B-78FF-4C3A-968A-59E6D906E842}" type="presOf" srcId="{8F9EAD94-6F3D-4503-9669-E2F186587C9F}" destId="{54DA676A-3B3F-4E8B-8958-E15650E7E673}" srcOrd="0" destOrd="0" presId="urn:microsoft.com/office/officeart/2005/8/layout/cycle1"/>
    <dgm:cxn modelId="{2DBE905E-C830-4B0D-A0A2-60565793158C}" type="presOf" srcId="{318EE17C-021E-4FA1-A321-2CE19E0CA78A}" destId="{973A3372-5C5A-4131-A3C7-2868F8FB5924}" srcOrd="0" destOrd="0" presId="urn:microsoft.com/office/officeart/2005/8/layout/cycle1"/>
    <dgm:cxn modelId="{2A2212F3-9400-4A06-984C-CB711A0BC77D}" type="presOf" srcId="{4040A1C1-D49F-4355-ADDA-C2A098516E1B}" destId="{6DEDB08C-9DED-41E2-9712-822FC7B6DBA4}" srcOrd="0" destOrd="0" presId="urn:microsoft.com/office/officeart/2005/8/layout/cycle1"/>
    <dgm:cxn modelId="{E34EA179-DAE9-4198-B4DE-C419C6BD6D36}" type="presOf" srcId="{AFFE7F06-3DD5-4FAB-AA54-47E09D39C0CC}" destId="{60B8C373-FA12-4662-9730-151A7EF9FBBA}" srcOrd="0" destOrd="0" presId="urn:microsoft.com/office/officeart/2005/8/layout/cycle1"/>
    <dgm:cxn modelId="{E37C9D11-6258-44B7-9D0C-79960B6C5F02}" srcId="{A07F83F7-00E7-421C-9378-6277098B4026}" destId="{4CE36016-2324-43EE-9D3B-84E0436911D2}" srcOrd="0" destOrd="0" parTransId="{72C38DF3-3E38-455C-AEFE-624BEFC6E585}" sibTransId="{1881D8A4-19D1-49B7-8235-310DC8BF7EC0}"/>
    <dgm:cxn modelId="{463ACCC7-4DAE-4010-994D-510588DB0991}" type="presOf" srcId="{4CE36016-2324-43EE-9D3B-84E0436911D2}" destId="{F507D690-01A6-4B36-B708-E9203623F6B3}" srcOrd="0" destOrd="0" presId="urn:microsoft.com/office/officeart/2005/8/layout/cycle1"/>
    <dgm:cxn modelId="{19A6B952-343D-40EA-9901-5588F5857DD7}" type="presOf" srcId="{76507D0F-D780-4D63-BA37-8AD143BB079B}" destId="{433F721D-109F-4925-920E-C1CE9B0D8505}" srcOrd="0" destOrd="0" presId="urn:microsoft.com/office/officeart/2005/8/layout/cycle1"/>
    <dgm:cxn modelId="{D7EB486E-8DD1-497E-A373-9C4E19A46830}" type="presParOf" srcId="{3EF993F2-B608-4D59-9D4D-884B5EF63724}" destId="{A55ED099-C1AE-46CB-B621-E2A6EE7CB822}" srcOrd="0" destOrd="0" presId="urn:microsoft.com/office/officeart/2005/8/layout/cycle1"/>
    <dgm:cxn modelId="{A127B529-6951-43E3-A080-7FB08FD37093}" type="presParOf" srcId="{3EF993F2-B608-4D59-9D4D-884B5EF63724}" destId="{F507D690-01A6-4B36-B708-E9203623F6B3}" srcOrd="1" destOrd="0" presId="urn:microsoft.com/office/officeart/2005/8/layout/cycle1"/>
    <dgm:cxn modelId="{DF4C3C71-6FC5-4BFB-9EFD-F950599DCED2}" type="presParOf" srcId="{3EF993F2-B608-4D59-9D4D-884B5EF63724}" destId="{642B4A47-C24E-4C88-913C-74BFB62925C5}" srcOrd="2" destOrd="0" presId="urn:microsoft.com/office/officeart/2005/8/layout/cycle1"/>
    <dgm:cxn modelId="{7DA010C4-F2FE-4E95-BFBC-005FFA6A9650}" type="presParOf" srcId="{3EF993F2-B608-4D59-9D4D-884B5EF63724}" destId="{78C1185F-1CEA-49C2-85E6-73273EF8C78F}" srcOrd="3" destOrd="0" presId="urn:microsoft.com/office/officeart/2005/8/layout/cycle1"/>
    <dgm:cxn modelId="{DCB3BBAE-CC96-407C-9D86-79E42809D2E1}" type="presParOf" srcId="{3EF993F2-B608-4D59-9D4D-884B5EF63724}" destId="{6DEDB08C-9DED-41E2-9712-822FC7B6DBA4}" srcOrd="4" destOrd="0" presId="urn:microsoft.com/office/officeart/2005/8/layout/cycle1"/>
    <dgm:cxn modelId="{68CCEA09-CCA9-423E-905B-1563723ABB3E}" type="presParOf" srcId="{3EF993F2-B608-4D59-9D4D-884B5EF63724}" destId="{B903EE5F-0367-4C41-8CDB-94F3D384B5A3}" srcOrd="5" destOrd="0" presId="urn:microsoft.com/office/officeart/2005/8/layout/cycle1"/>
    <dgm:cxn modelId="{98398907-A3C7-453A-A609-D0353380454D}" type="presParOf" srcId="{3EF993F2-B608-4D59-9D4D-884B5EF63724}" destId="{1C58B08E-8A1E-4063-8ABE-687299E54311}" srcOrd="6" destOrd="0" presId="urn:microsoft.com/office/officeart/2005/8/layout/cycle1"/>
    <dgm:cxn modelId="{790D67D2-BD1A-4F2B-843A-13728537753D}" type="presParOf" srcId="{3EF993F2-B608-4D59-9D4D-884B5EF63724}" destId="{973A3372-5C5A-4131-A3C7-2868F8FB5924}" srcOrd="7" destOrd="0" presId="urn:microsoft.com/office/officeart/2005/8/layout/cycle1"/>
    <dgm:cxn modelId="{526B64A4-4251-4D87-993A-D21CB9BD25C4}" type="presParOf" srcId="{3EF993F2-B608-4D59-9D4D-884B5EF63724}" destId="{60B8C373-FA12-4662-9730-151A7EF9FBBA}" srcOrd="8" destOrd="0" presId="urn:microsoft.com/office/officeart/2005/8/layout/cycle1"/>
    <dgm:cxn modelId="{E0025BE7-A1C1-4AEC-88C4-7CBC0946C29C}" type="presParOf" srcId="{3EF993F2-B608-4D59-9D4D-884B5EF63724}" destId="{17B9301A-DC33-422B-B09F-AFFA97C36EE1}" srcOrd="9" destOrd="0" presId="urn:microsoft.com/office/officeart/2005/8/layout/cycle1"/>
    <dgm:cxn modelId="{7D33C69B-02E5-43C4-B264-6ED1222D1EF2}" type="presParOf" srcId="{3EF993F2-B608-4D59-9D4D-884B5EF63724}" destId="{433F721D-109F-4925-920E-C1CE9B0D8505}" srcOrd="10" destOrd="0" presId="urn:microsoft.com/office/officeart/2005/8/layout/cycle1"/>
    <dgm:cxn modelId="{645531A5-D5DD-496B-8130-77D174293C11}" type="presParOf" srcId="{3EF993F2-B608-4D59-9D4D-884B5EF63724}" destId="{54DA676A-3B3F-4E8B-8958-E15650E7E673}" srcOrd="11" destOrd="0" presId="urn:microsoft.com/office/officeart/2005/8/layout/cycle1"/>
    <dgm:cxn modelId="{9A8239E1-4962-4B6E-9371-419FE752C3F4}" type="presParOf" srcId="{3EF993F2-B608-4D59-9D4D-884B5EF63724}" destId="{BF6D87D3-F0B2-45CC-849A-4027CAD05663}" srcOrd="12" destOrd="0" presId="urn:microsoft.com/office/officeart/2005/8/layout/cycle1"/>
    <dgm:cxn modelId="{7623ABA9-E1A8-47CE-9A56-FED7899FC641}" type="presParOf" srcId="{3EF993F2-B608-4D59-9D4D-884B5EF63724}" destId="{EFE71790-0AB3-4BA2-9F0C-A7B4F597BCD3}" srcOrd="13" destOrd="0" presId="urn:microsoft.com/office/officeart/2005/8/layout/cycle1"/>
    <dgm:cxn modelId="{F1F20E92-0730-4FCA-A6B3-04C863C86F7A}" type="presParOf" srcId="{3EF993F2-B608-4D59-9D4D-884B5EF63724}" destId="{B7FBB666-DBA2-43A2-93FB-8F918E518F43}"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7611E76-2F45-433D-A1EA-20676DA854F9}" type="datetimeFigureOut">
              <a:rPr lang="en-US" smtClean="0"/>
              <a:pPr/>
              <a:t>5/2/2016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10323B8-653B-47DA-A046-43B6F9137795}" type="slidenum">
              <a:rPr lang="en-GB" smtClean="0"/>
              <a:pPr/>
              <a:t>‹#›</a:t>
            </a:fld>
            <a:endParaRPr lang="en-GB"/>
          </a:p>
        </p:txBody>
      </p:sp>
    </p:spTree>
    <p:extLst>
      <p:ext uri="{BB962C8B-B14F-4D97-AF65-F5344CB8AC3E}">
        <p14:creationId xmlns:p14="http://schemas.microsoft.com/office/powerpoint/2010/main" val="21994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1</a:t>
            </a:fld>
            <a:endParaRPr lang="en-GB"/>
          </a:p>
        </p:txBody>
      </p:sp>
    </p:spTree>
    <p:extLst>
      <p:ext uri="{BB962C8B-B14F-4D97-AF65-F5344CB8AC3E}">
        <p14:creationId xmlns:p14="http://schemas.microsoft.com/office/powerpoint/2010/main" val="211941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11</a:t>
            </a:fld>
            <a:endParaRPr lang="en-GB"/>
          </a:p>
        </p:txBody>
      </p:sp>
    </p:spTree>
    <p:extLst>
      <p:ext uri="{BB962C8B-B14F-4D97-AF65-F5344CB8AC3E}">
        <p14:creationId xmlns:p14="http://schemas.microsoft.com/office/powerpoint/2010/main" val="164751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12</a:t>
            </a:fld>
            <a:endParaRPr lang="en-GB"/>
          </a:p>
        </p:txBody>
      </p:sp>
    </p:spTree>
    <p:extLst>
      <p:ext uri="{BB962C8B-B14F-4D97-AF65-F5344CB8AC3E}">
        <p14:creationId xmlns:p14="http://schemas.microsoft.com/office/powerpoint/2010/main" val="234294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13</a:t>
            </a:fld>
            <a:endParaRPr lang="en-GB"/>
          </a:p>
        </p:txBody>
      </p:sp>
    </p:spTree>
    <p:extLst>
      <p:ext uri="{BB962C8B-B14F-4D97-AF65-F5344CB8AC3E}">
        <p14:creationId xmlns:p14="http://schemas.microsoft.com/office/powerpoint/2010/main" val="345048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82459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2</a:t>
            </a:fld>
            <a:endParaRPr lang="en-GB"/>
          </a:p>
        </p:txBody>
      </p:sp>
    </p:spTree>
    <p:extLst>
      <p:ext uri="{BB962C8B-B14F-4D97-AF65-F5344CB8AC3E}">
        <p14:creationId xmlns:p14="http://schemas.microsoft.com/office/powerpoint/2010/main" val="222572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4</a:t>
            </a:fld>
            <a:endParaRPr lang="en-GB"/>
          </a:p>
        </p:txBody>
      </p:sp>
    </p:spTree>
    <p:extLst>
      <p:ext uri="{BB962C8B-B14F-4D97-AF65-F5344CB8AC3E}">
        <p14:creationId xmlns:p14="http://schemas.microsoft.com/office/powerpoint/2010/main" val="22285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5</a:t>
            </a:fld>
            <a:endParaRPr lang="en-GB"/>
          </a:p>
        </p:txBody>
      </p:sp>
    </p:spTree>
    <p:extLst>
      <p:ext uri="{BB962C8B-B14F-4D97-AF65-F5344CB8AC3E}">
        <p14:creationId xmlns:p14="http://schemas.microsoft.com/office/powerpoint/2010/main" val="72761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6</a:t>
            </a:fld>
            <a:endParaRPr lang="en-GB"/>
          </a:p>
        </p:txBody>
      </p:sp>
    </p:spTree>
    <p:extLst>
      <p:ext uri="{BB962C8B-B14F-4D97-AF65-F5344CB8AC3E}">
        <p14:creationId xmlns:p14="http://schemas.microsoft.com/office/powerpoint/2010/main" val="230120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7</a:t>
            </a:fld>
            <a:endParaRPr lang="en-GB"/>
          </a:p>
        </p:txBody>
      </p:sp>
    </p:spTree>
    <p:extLst>
      <p:ext uri="{BB962C8B-B14F-4D97-AF65-F5344CB8AC3E}">
        <p14:creationId xmlns:p14="http://schemas.microsoft.com/office/powerpoint/2010/main" val="158861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8</a:t>
            </a:fld>
            <a:endParaRPr lang="en-GB"/>
          </a:p>
        </p:txBody>
      </p:sp>
    </p:spTree>
    <p:extLst>
      <p:ext uri="{BB962C8B-B14F-4D97-AF65-F5344CB8AC3E}">
        <p14:creationId xmlns:p14="http://schemas.microsoft.com/office/powerpoint/2010/main" val="365455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9</a:t>
            </a:fld>
            <a:endParaRPr lang="en-GB"/>
          </a:p>
        </p:txBody>
      </p:sp>
    </p:spTree>
    <p:extLst>
      <p:ext uri="{BB962C8B-B14F-4D97-AF65-F5344CB8AC3E}">
        <p14:creationId xmlns:p14="http://schemas.microsoft.com/office/powerpoint/2010/main" val="222102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0323B8-653B-47DA-A046-43B6F9137795}" type="slidenum">
              <a:rPr lang="en-GB" smtClean="0"/>
              <a:pPr/>
              <a:t>10</a:t>
            </a:fld>
            <a:endParaRPr lang="en-GB"/>
          </a:p>
        </p:txBody>
      </p:sp>
    </p:spTree>
    <p:extLst>
      <p:ext uri="{BB962C8B-B14F-4D97-AF65-F5344CB8AC3E}">
        <p14:creationId xmlns:p14="http://schemas.microsoft.com/office/powerpoint/2010/main" val="423565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7B50329-36B2-4B3F-99C8-83719360DB74}"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DD2AA2-AC62-4D4C-86F2-A9BFDFCE9F74}"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E3FC823-E581-4AA3-9DD5-D34733F958BE}"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34350" indent="0" algn="ctr">
              <a:buNone/>
              <a:defRPr>
                <a:solidFill>
                  <a:schemeClr val="tx1">
                    <a:tint val="75000"/>
                  </a:schemeClr>
                </a:solidFill>
              </a:defRPr>
            </a:lvl2pPr>
            <a:lvl3pPr marL="668701" indent="0" algn="ctr">
              <a:buNone/>
              <a:defRPr>
                <a:solidFill>
                  <a:schemeClr val="tx1">
                    <a:tint val="75000"/>
                  </a:schemeClr>
                </a:solidFill>
              </a:defRPr>
            </a:lvl3pPr>
            <a:lvl4pPr marL="1003051" indent="0" algn="ctr">
              <a:buNone/>
              <a:defRPr>
                <a:solidFill>
                  <a:schemeClr val="tx1">
                    <a:tint val="75000"/>
                  </a:schemeClr>
                </a:solidFill>
              </a:defRPr>
            </a:lvl4pPr>
            <a:lvl5pPr marL="1337401" indent="0" algn="ctr">
              <a:buNone/>
              <a:defRPr>
                <a:solidFill>
                  <a:schemeClr val="tx1">
                    <a:tint val="75000"/>
                  </a:schemeClr>
                </a:solidFill>
              </a:defRPr>
            </a:lvl5pPr>
            <a:lvl6pPr marL="1671751" indent="0" algn="ctr">
              <a:buNone/>
              <a:defRPr>
                <a:solidFill>
                  <a:schemeClr val="tx1">
                    <a:tint val="75000"/>
                  </a:schemeClr>
                </a:solidFill>
              </a:defRPr>
            </a:lvl6pPr>
            <a:lvl7pPr marL="2006102" indent="0" algn="ctr">
              <a:buNone/>
              <a:defRPr>
                <a:solidFill>
                  <a:schemeClr val="tx1">
                    <a:tint val="75000"/>
                  </a:schemeClr>
                </a:solidFill>
              </a:defRPr>
            </a:lvl7pPr>
            <a:lvl8pPr marL="2340452" indent="0" algn="ctr">
              <a:buNone/>
              <a:defRPr>
                <a:solidFill>
                  <a:schemeClr val="tx1">
                    <a:tint val="75000"/>
                  </a:schemeClr>
                </a:solidFill>
              </a:defRPr>
            </a:lvl8pPr>
            <a:lvl9pPr marL="26748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034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764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2922"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472">
                <a:solidFill>
                  <a:schemeClr val="tx1">
                    <a:tint val="75000"/>
                  </a:schemeClr>
                </a:solidFill>
              </a:defRPr>
            </a:lvl1pPr>
            <a:lvl2pPr marL="334350" indent="0">
              <a:buNone/>
              <a:defRPr sz="1314">
                <a:solidFill>
                  <a:schemeClr val="tx1">
                    <a:tint val="75000"/>
                  </a:schemeClr>
                </a:solidFill>
              </a:defRPr>
            </a:lvl2pPr>
            <a:lvl3pPr marL="668701" indent="0">
              <a:buNone/>
              <a:defRPr sz="1178">
                <a:solidFill>
                  <a:schemeClr val="tx1">
                    <a:tint val="75000"/>
                  </a:schemeClr>
                </a:solidFill>
              </a:defRPr>
            </a:lvl3pPr>
            <a:lvl4pPr marL="1003051" indent="0">
              <a:buNone/>
              <a:defRPr sz="1019">
                <a:solidFill>
                  <a:schemeClr val="tx1">
                    <a:tint val="75000"/>
                  </a:schemeClr>
                </a:solidFill>
              </a:defRPr>
            </a:lvl4pPr>
            <a:lvl5pPr marL="1337401" indent="0">
              <a:buNone/>
              <a:defRPr sz="1019">
                <a:solidFill>
                  <a:schemeClr val="tx1">
                    <a:tint val="75000"/>
                  </a:schemeClr>
                </a:solidFill>
              </a:defRPr>
            </a:lvl5pPr>
            <a:lvl6pPr marL="1671751" indent="0">
              <a:buNone/>
              <a:defRPr sz="1019">
                <a:solidFill>
                  <a:schemeClr val="tx1">
                    <a:tint val="75000"/>
                  </a:schemeClr>
                </a:solidFill>
              </a:defRPr>
            </a:lvl6pPr>
            <a:lvl7pPr marL="2006102" indent="0">
              <a:buNone/>
              <a:defRPr sz="1019">
                <a:solidFill>
                  <a:schemeClr val="tx1">
                    <a:tint val="75000"/>
                  </a:schemeClr>
                </a:solidFill>
              </a:defRPr>
            </a:lvl7pPr>
            <a:lvl8pPr marL="2340452" indent="0">
              <a:buNone/>
              <a:defRPr sz="1019">
                <a:solidFill>
                  <a:schemeClr val="tx1">
                    <a:tint val="75000"/>
                  </a:schemeClr>
                </a:solidFill>
              </a:defRPr>
            </a:lvl8pPr>
            <a:lvl9pPr marL="2674802" indent="0">
              <a:buNone/>
              <a:defRPr sz="101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68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2888" y="9912351"/>
            <a:ext cx="13531850" cy="28038425"/>
          </a:xfrm>
        </p:spPr>
        <p:txBody>
          <a:bodyPr/>
          <a:lstStyle>
            <a:lvl1pPr>
              <a:defRPr sz="2039"/>
            </a:lvl1pPr>
            <a:lvl2pPr>
              <a:defRPr sz="1744"/>
            </a:lvl2pPr>
            <a:lvl3pPr>
              <a:defRPr sz="1472"/>
            </a:lvl3pPr>
            <a:lvl4pPr>
              <a:defRPr sz="1314"/>
            </a:lvl4pPr>
            <a:lvl5pPr>
              <a:defRPr sz="1314"/>
            </a:lvl5pPr>
            <a:lvl6pPr>
              <a:defRPr sz="1314"/>
            </a:lvl6pPr>
            <a:lvl7pPr>
              <a:defRPr sz="1314"/>
            </a:lvl7pPr>
            <a:lvl8pPr>
              <a:defRPr sz="1314"/>
            </a:lvl8pPr>
            <a:lvl9pPr>
              <a:defRPr sz="13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97138" y="9912351"/>
            <a:ext cx="13533437" cy="28038425"/>
          </a:xfrm>
        </p:spPr>
        <p:txBody>
          <a:bodyPr/>
          <a:lstStyle>
            <a:lvl1pPr>
              <a:defRPr sz="2039"/>
            </a:lvl1pPr>
            <a:lvl2pPr>
              <a:defRPr sz="1744"/>
            </a:lvl2pPr>
            <a:lvl3pPr>
              <a:defRPr sz="1472"/>
            </a:lvl3pPr>
            <a:lvl4pPr>
              <a:defRPr sz="1314"/>
            </a:lvl4pPr>
            <a:lvl5pPr>
              <a:defRPr sz="1314"/>
            </a:lvl5pPr>
            <a:lvl6pPr>
              <a:defRPr sz="1314"/>
            </a:lvl6pPr>
            <a:lvl7pPr>
              <a:defRPr sz="1314"/>
            </a:lvl7pPr>
            <a:lvl8pPr>
              <a:defRPr sz="1314"/>
            </a:lvl8pPr>
            <a:lvl9pPr>
              <a:defRPr sz="13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5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744" b="1"/>
            </a:lvl1pPr>
            <a:lvl2pPr marL="334350" indent="0">
              <a:buNone/>
              <a:defRPr sz="1472" b="1"/>
            </a:lvl2pPr>
            <a:lvl3pPr marL="668701" indent="0">
              <a:buNone/>
              <a:defRPr sz="1314" b="1"/>
            </a:lvl3pPr>
            <a:lvl4pPr marL="1003051" indent="0">
              <a:buNone/>
              <a:defRPr sz="1178" b="1"/>
            </a:lvl4pPr>
            <a:lvl5pPr marL="1337401" indent="0">
              <a:buNone/>
              <a:defRPr sz="1178" b="1"/>
            </a:lvl5pPr>
            <a:lvl6pPr marL="1671751" indent="0">
              <a:buNone/>
              <a:defRPr sz="1178" b="1"/>
            </a:lvl6pPr>
            <a:lvl7pPr marL="2006102" indent="0">
              <a:buNone/>
              <a:defRPr sz="1178" b="1"/>
            </a:lvl7pPr>
            <a:lvl8pPr marL="2340452" indent="0">
              <a:buNone/>
              <a:defRPr sz="1178" b="1"/>
            </a:lvl8pPr>
            <a:lvl9pPr marL="2674802" indent="0">
              <a:buNone/>
              <a:defRPr sz="1178"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44"/>
            </a:lvl1pPr>
            <a:lvl2pPr>
              <a:defRPr sz="1472"/>
            </a:lvl2pPr>
            <a:lvl3pPr>
              <a:defRPr sz="1314"/>
            </a:lvl3pPr>
            <a:lvl4pPr>
              <a:defRPr sz="1178"/>
            </a:lvl4pPr>
            <a:lvl5pPr>
              <a:defRPr sz="1178"/>
            </a:lvl5pPr>
            <a:lvl6pPr>
              <a:defRPr sz="1178"/>
            </a:lvl6pPr>
            <a:lvl7pPr>
              <a:defRPr sz="1178"/>
            </a:lvl7pPr>
            <a:lvl8pPr>
              <a:defRPr sz="1178"/>
            </a:lvl8pPr>
            <a:lvl9pPr>
              <a:defRPr sz="11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744" b="1"/>
            </a:lvl1pPr>
            <a:lvl2pPr marL="334350" indent="0">
              <a:buNone/>
              <a:defRPr sz="1472" b="1"/>
            </a:lvl2pPr>
            <a:lvl3pPr marL="668701" indent="0">
              <a:buNone/>
              <a:defRPr sz="1314" b="1"/>
            </a:lvl3pPr>
            <a:lvl4pPr marL="1003051" indent="0">
              <a:buNone/>
              <a:defRPr sz="1178" b="1"/>
            </a:lvl4pPr>
            <a:lvl5pPr marL="1337401" indent="0">
              <a:buNone/>
              <a:defRPr sz="1178" b="1"/>
            </a:lvl5pPr>
            <a:lvl6pPr marL="1671751" indent="0">
              <a:buNone/>
              <a:defRPr sz="1178" b="1"/>
            </a:lvl6pPr>
            <a:lvl7pPr marL="2006102" indent="0">
              <a:buNone/>
              <a:defRPr sz="1178" b="1"/>
            </a:lvl7pPr>
            <a:lvl8pPr marL="2340452" indent="0">
              <a:buNone/>
              <a:defRPr sz="1178" b="1"/>
            </a:lvl8pPr>
            <a:lvl9pPr marL="2674802" indent="0">
              <a:buNone/>
              <a:defRPr sz="1178"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744"/>
            </a:lvl1pPr>
            <a:lvl2pPr>
              <a:defRPr sz="1472"/>
            </a:lvl2pPr>
            <a:lvl3pPr>
              <a:defRPr sz="1314"/>
            </a:lvl3pPr>
            <a:lvl4pPr>
              <a:defRPr sz="1178"/>
            </a:lvl4pPr>
            <a:lvl5pPr>
              <a:defRPr sz="1178"/>
            </a:lvl5pPr>
            <a:lvl6pPr>
              <a:defRPr sz="1178"/>
            </a:lvl6pPr>
            <a:lvl7pPr>
              <a:defRPr sz="1178"/>
            </a:lvl7pPr>
            <a:lvl8pPr>
              <a:defRPr sz="1178"/>
            </a:lvl8pPr>
            <a:lvl9pPr>
              <a:defRPr sz="11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001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98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037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472"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2333"/>
            </a:lvl1pPr>
            <a:lvl2pPr>
              <a:defRPr sz="2039"/>
            </a:lvl2pPr>
            <a:lvl3pPr>
              <a:defRPr sz="1744"/>
            </a:lvl3pPr>
            <a:lvl4pPr>
              <a:defRPr sz="1472"/>
            </a:lvl4pPr>
            <a:lvl5pPr>
              <a:defRPr sz="1472"/>
            </a:lvl5pPr>
            <a:lvl6pPr>
              <a:defRPr sz="1472"/>
            </a:lvl6pPr>
            <a:lvl7pPr>
              <a:defRPr sz="1472"/>
            </a:lvl7pPr>
            <a:lvl8pPr>
              <a:defRPr sz="1472"/>
            </a:lvl8pPr>
            <a:lvl9pPr>
              <a:defRPr sz="14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019"/>
            </a:lvl1pPr>
            <a:lvl2pPr marL="334350" indent="0">
              <a:buNone/>
              <a:defRPr sz="883"/>
            </a:lvl2pPr>
            <a:lvl3pPr marL="668701" indent="0">
              <a:buNone/>
              <a:defRPr sz="725"/>
            </a:lvl3pPr>
            <a:lvl4pPr marL="1003051" indent="0">
              <a:buNone/>
              <a:defRPr sz="657"/>
            </a:lvl4pPr>
            <a:lvl5pPr marL="1337401" indent="0">
              <a:buNone/>
              <a:defRPr sz="657"/>
            </a:lvl5pPr>
            <a:lvl6pPr marL="1671751" indent="0">
              <a:buNone/>
              <a:defRPr sz="657"/>
            </a:lvl6pPr>
            <a:lvl7pPr marL="2006102" indent="0">
              <a:buNone/>
              <a:defRPr sz="657"/>
            </a:lvl7pPr>
            <a:lvl8pPr marL="2340452" indent="0">
              <a:buNone/>
              <a:defRPr sz="657"/>
            </a:lvl8pPr>
            <a:lvl9pPr marL="2674802" indent="0">
              <a:buNone/>
              <a:defRPr sz="65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7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55F6AC-1EFF-4484-9004-0B8FFCC6BAE2}"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472"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333"/>
            </a:lvl1pPr>
            <a:lvl2pPr marL="334350" indent="0">
              <a:buNone/>
              <a:defRPr sz="2039"/>
            </a:lvl2pPr>
            <a:lvl3pPr marL="668701" indent="0">
              <a:buNone/>
              <a:defRPr sz="1744"/>
            </a:lvl3pPr>
            <a:lvl4pPr marL="1003051" indent="0">
              <a:buNone/>
              <a:defRPr sz="1472"/>
            </a:lvl4pPr>
            <a:lvl5pPr marL="1337401" indent="0">
              <a:buNone/>
              <a:defRPr sz="1472"/>
            </a:lvl5pPr>
            <a:lvl6pPr marL="1671751" indent="0">
              <a:buNone/>
              <a:defRPr sz="1472"/>
            </a:lvl6pPr>
            <a:lvl7pPr marL="2006102" indent="0">
              <a:buNone/>
              <a:defRPr sz="1472"/>
            </a:lvl7pPr>
            <a:lvl8pPr marL="2340452" indent="0">
              <a:buNone/>
              <a:defRPr sz="1472"/>
            </a:lvl8pPr>
            <a:lvl9pPr marL="2674802" indent="0">
              <a:buNone/>
              <a:defRPr sz="1472"/>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19"/>
            </a:lvl1pPr>
            <a:lvl2pPr marL="334350" indent="0">
              <a:buNone/>
              <a:defRPr sz="883"/>
            </a:lvl2pPr>
            <a:lvl3pPr marL="668701" indent="0">
              <a:buNone/>
              <a:defRPr sz="725"/>
            </a:lvl3pPr>
            <a:lvl4pPr marL="1003051" indent="0">
              <a:buNone/>
              <a:defRPr sz="657"/>
            </a:lvl4pPr>
            <a:lvl5pPr marL="1337401" indent="0">
              <a:buNone/>
              <a:defRPr sz="657"/>
            </a:lvl5pPr>
            <a:lvl6pPr marL="1671751" indent="0">
              <a:buNone/>
              <a:defRPr sz="657"/>
            </a:lvl6pPr>
            <a:lvl7pPr marL="2006102" indent="0">
              <a:buNone/>
              <a:defRPr sz="657"/>
            </a:lvl7pPr>
            <a:lvl8pPr marL="2340452" indent="0">
              <a:buNone/>
              <a:defRPr sz="657"/>
            </a:lvl8pPr>
            <a:lvl9pPr marL="2674802" indent="0">
              <a:buNone/>
              <a:defRPr sz="65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644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920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26551" y="1701801"/>
            <a:ext cx="6804025" cy="36248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2888" y="1701801"/>
            <a:ext cx="20261262" cy="3624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AF573-F451-4806-8622-7E7F134B0EA6}"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19C443-9DAD-4C9F-9075-091B011CDB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31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C4824A9-CEB2-474A-B1EA-7AD64979909C}"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CB4FED4-B972-4408-8479-FA116266C834}"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117B951-8679-4955-A0EE-DDD1CED4593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DF6C003-41A4-4F6E-B7FB-E9DD6EE6D2A7}"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18BC5BA2-763A-40BF-84FD-32417FD5CECE}"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92BF162-E73F-41B5-AD6A-4479941078C0}"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59736FB-4048-4AC0-8E0B-41A2945A091E}"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D04759-40F8-418D-8A03-D0009414E4D7}"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295232" tIns="147616" rIns="295232" bIns="1476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295232" tIns="147616" rIns="295232" bIns="1476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295232" tIns="147616" rIns="295232" bIns="147616" rtlCol="0" anchor="ctr"/>
          <a:lstStyle>
            <a:lvl1pPr algn="l">
              <a:defRPr sz="883">
                <a:solidFill>
                  <a:schemeClr val="tx1">
                    <a:tint val="75000"/>
                  </a:schemeClr>
                </a:solidFill>
              </a:defRPr>
            </a:lvl1pPr>
          </a:lstStyle>
          <a:p>
            <a:pPr defTabSz="668701" fontAlgn="auto">
              <a:spcBef>
                <a:spcPts val="0"/>
              </a:spcBef>
              <a:spcAft>
                <a:spcPts val="0"/>
              </a:spcAft>
            </a:pPr>
            <a:fld id="{BA7AF573-F451-4806-8622-7E7F134B0EA6}" type="datetimeFigureOut">
              <a:rPr lang="en-US" smtClean="0">
                <a:solidFill>
                  <a:prstClr val="black">
                    <a:tint val="75000"/>
                  </a:prstClr>
                </a:solidFill>
                <a:latin typeface="Calibri"/>
              </a:rPr>
              <a:pPr defTabSz="668701" fontAlgn="auto">
                <a:spcBef>
                  <a:spcPts val="0"/>
                </a:spcBef>
                <a:spcAft>
                  <a:spcPts val="0"/>
                </a:spcAft>
              </a:pPr>
              <a:t>5/2/2016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295232" tIns="147616" rIns="295232" bIns="147616" rtlCol="0" anchor="ctr"/>
          <a:lstStyle>
            <a:lvl1pPr algn="ctr">
              <a:defRPr sz="883">
                <a:solidFill>
                  <a:schemeClr val="tx1">
                    <a:tint val="75000"/>
                  </a:schemeClr>
                </a:solidFill>
              </a:defRPr>
            </a:lvl1pPr>
          </a:lstStyle>
          <a:p>
            <a:pPr defTabSz="668701"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295232" tIns="147616" rIns="295232" bIns="147616" rtlCol="0" anchor="ctr"/>
          <a:lstStyle>
            <a:lvl1pPr algn="r">
              <a:defRPr sz="883">
                <a:solidFill>
                  <a:schemeClr val="tx1">
                    <a:tint val="75000"/>
                  </a:schemeClr>
                </a:solidFill>
              </a:defRPr>
            </a:lvl1pPr>
          </a:lstStyle>
          <a:p>
            <a:pPr defTabSz="668701" fontAlgn="auto">
              <a:spcBef>
                <a:spcPts val="0"/>
              </a:spcBef>
              <a:spcAft>
                <a:spcPts val="0"/>
              </a:spcAft>
            </a:pPr>
            <a:fld id="{7219C443-9DAD-4C9F-9075-091B011CDB3D}" type="slidenum">
              <a:rPr lang="en-US" smtClean="0">
                <a:solidFill>
                  <a:prstClr val="black">
                    <a:tint val="75000"/>
                  </a:prstClr>
                </a:solidFill>
                <a:latin typeface="Calibri"/>
              </a:rPr>
              <a:pPr defTabSz="668701"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7503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68701" rtl="0" eaLnBrk="1" latinLnBrk="0" hangingPunct="1">
        <a:spcBef>
          <a:spcPct val="0"/>
        </a:spcBef>
        <a:buNone/>
        <a:defRPr sz="3216" kern="1200">
          <a:solidFill>
            <a:schemeClr val="tx1"/>
          </a:solidFill>
          <a:latin typeface="+mj-lt"/>
          <a:ea typeface="+mj-ea"/>
          <a:cs typeface="+mj-cs"/>
        </a:defRPr>
      </a:lvl1pPr>
    </p:titleStyle>
    <p:bodyStyle>
      <a:lvl1pPr marL="250763" indent="-250763" algn="l" defTabSz="668701" rtl="0" eaLnBrk="1" latinLnBrk="0" hangingPunct="1">
        <a:spcBef>
          <a:spcPct val="20000"/>
        </a:spcBef>
        <a:buFont typeface="Arial" panose="020B0604020202020204" pitchFamily="34" charset="0"/>
        <a:buChar char="•"/>
        <a:defRPr sz="2333" kern="1200">
          <a:solidFill>
            <a:schemeClr val="tx1"/>
          </a:solidFill>
          <a:latin typeface="+mn-lt"/>
          <a:ea typeface="+mn-ea"/>
          <a:cs typeface="+mn-cs"/>
        </a:defRPr>
      </a:lvl1pPr>
      <a:lvl2pPr marL="543319" indent="-208969" algn="l" defTabSz="668701" rtl="0" eaLnBrk="1" latinLnBrk="0" hangingPunct="1">
        <a:spcBef>
          <a:spcPct val="20000"/>
        </a:spcBef>
        <a:buFont typeface="Arial" panose="020B0604020202020204" pitchFamily="34" charset="0"/>
        <a:buChar char="–"/>
        <a:defRPr sz="2039" kern="1200">
          <a:solidFill>
            <a:schemeClr val="tx1"/>
          </a:solidFill>
          <a:latin typeface="+mn-lt"/>
          <a:ea typeface="+mn-ea"/>
          <a:cs typeface="+mn-cs"/>
        </a:defRPr>
      </a:lvl2pPr>
      <a:lvl3pPr marL="835876" indent="-167175" algn="l" defTabSz="668701" rtl="0" eaLnBrk="1" latinLnBrk="0" hangingPunct="1">
        <a:spcBef>
          <a:spcPct val="20000"/>
        </a:spcBef>
        <a:buFont typeface="Arial" panose="020B0604020202020204" pitchFamily="34" charset="0"/>
        <a:buChar char="•"/>
        <a:defRPr sz="1744" kern="1200">
          <a:solidFill>
            <a:schemeClr val="tx1"/>
          </a:solidFill>
          <a:latin typeface="+mn-lt"/>
          <a:ea typeface="+mn-ea"/>
          <a:cs typeface="+mn-cs"/>
        </a:defRPr>
      </a:lvl3pPr>
      <a:lvl4pPr marL="1170226" indent="-167175" algn="l" defTabSz="668701" rtl="0" eaLnBrk="1" latinLnBrk="0" hangingPunct="1">
        <a:spcBef>
          <a:spcPct val="20000"/>
        </a:spcBef>
        <a:buFont typeface="Arial" panose="020B0604020202020204" pitchFamily="34" charset="0"/>
        <a:buChar char="–"/>
        <a:defRPr sz="1472" kern="1200">
          <a:solidFill>
            <a:schemeClr val="tx1"/>
          </a:solidFill>
          <a:latin typeface="+mn-lt"/>
          <a:ea typeface="+mn-ea"/>
          <a:cs typeface="+mn-cs"/>
        </a:defRPr>
      </a:lvl4pPr>
      <a:lvl5pPr marL="1504576" indent="-167175" algn="l" defTabSz="668701" rtl="0" eaLnBrk="1" latinLnBrk="0" hangingPunct="1">
        <a:spcBef>
          <a:spcPct val="20000"/>
        </a:spcBef>
        <a:buFont typeface="Arial" panose="020B0604020202020204" pitchFamily="34" charset="0"/>
        <a:buChar char="»"/>
        <a:defRPr sz="1472" kern="1200">
          <a:solidFill>
            <a:schemeClr val="tx1"/>
          </a:solidFill>
          <a:latin typeface="+mn-lt"/>
          <a:ea typeface="+mn-ea"/>
          <a:cs typeface="+mn-cs"/>
        </a:defRPr>
      </a:lvl5pPr>
      <a:lvl6pPr marL="1838927" indent="-167175" algn="l" defTabSz="668701" rtl="0" eaLnBrk="1" latinLnBrk="0" hangingPunct="1">
        <a:spcBef>
          <a:spcPct val="20000"/>
        </a:spcBef>
        <a:buFont typeface="Arial" panose="020B0604020202020204" pitchFamily="34" charset="0"/>
        <a:buChar char="•"/>
        <a:defRPr sz="1472" kern="1200">
          <a:solidFill>
            <a:schemeClr val="tx1"/>
          </a:solidFill>
          <a:latin typeface="+mn-lt"/>
          <a:ea typeface="+mn-ea"/>
          <a:cs typeface="+mn-cs"/>
        </a:defRPr>
      </a:lvl6pPr>
      <a:lvl7pPr marL="2173277" indent="-167175" algn="l" defTabSz="668701" rtl="0" eaLnBrk="1" latinLnBrk="0" hangingPunct="1">
        <a:spcBef>
          <a:spcPct val="20000"/>
        </a:spcBef>
        <a:buFont typeface="Arial" panose="020B0604020202020204" pitchFamily="34" charset="0"/>
        <a:buChar char="•"/>
        <a:defRPr sz="1472" kern="1200">
          <a:solidFill>
            <a:schemeClr val="tx1"/>
          </a:solidFill>
          <a:latin typeface="+mn-lt"/>
          <a:ea typeface="+mn-ea"/>
          <a:cs typeface="+mn-cs"/>
        </a:defRPr>
      </a:lvl7pPr>
      <a:lvl8pPr marL="2507627" indent="-167175" algn="l" defTabSz="668701" rtl="0" eaLnBrk="1" latinLnBrk="0" hangingPunct="1">
        <a:spcBef>
          <a:spcPct val="20000"/>
        </a:spcBef>
        <a:buFont typeface="Arial" panose="020B0604020202020204" pitchFamily="34" charset="0"/>
        <a:buChar char="•"/>
        <a:defRPr sz="1472" kern="1200">
          <a:solidFill>
            <a:schemeClr val="tx1"/>
          </a:solidFill>
          <a:latin typeface="+mn-lt"/>
          <a:ea typeface="+mn-ea"/>
          <a:cs typeface="+mn-cs"/>
        </a:defRPr>
      </a:lvl8pPr>
      <a:lvl9pPr marL="2841977" indent="-167175" algn="l" defTabSz="668701" rtl="0" eaLnBrk="1" latinLnBrk="0" hangingPunct="1">
        <a:spcBef>
          <a:spcPct val="20000"/>
        </a:spcBef>
        <a:buFont typeface="Arial" panose="020B0604020202020204" pitchFamily="34" charset="0"/>
        <a:buChar char="•"/>
        <a:defRPr sz="1472" kern="1200">
          <a:solidFill>
            <a:schemeClr val="tx1"/>
          </a:solidFill>
          <a:latin typeface="+mn-lt"/>
          <a:ea typeface="+mn-ea"/>
          <a:cs typeface="+mn-cs"/>
        </a:defRPr>
      </a:lvl9pPr>
    </p:bodyStyle>
    <p:otherStyle>
      <a:defPPr>
        <a:defRPr lang="en-US"/>
      </a:defPPr>
      <a:lvl1pPr marL="0" algn="l" defTabSz="668701" rtl="0" eaLnBrk="1" latinLnBrk="0" hangingPunct="1">
        <a:defRPr sz="1314" kern="1200">
          <a:solidFill>
            <a:schemeClr val="tx1"/>
          </a:solidFill>
          <a:latin typeface="+mn-lt"/>
          <a:ea typeface="+mn-ea"/>
          <a:cs typeface="+mn-cs"/>
        </a:defRPr>
      </a:lvl1pPr>
      <a:lvl2pPr marL="334350" algn="l" defTabSz="668701" rtl="0" eaLnBrk="1" latinLnBrk="0" hangingPunct="1">
        <a:defRPr sz="1314" kern="1200">
          <a:solidFill>
            <a:schemeClr val="tx1"/>
          </a:solidFill>
          <a:latin typeface="+mn-lt"/>
          <a:ea typeface="+mn-ea"/>
          <a:cs typeface="+mn-cs"/>
        </a:defRPr>
      </a:lvl2pPr>
      <a:lvl3pPr marL="668701" algn="l" defTabSz="668701" rtl="0" eaLnBrk="1" latinLnBrk="0" hangingPunct="1">
        <a:defRPr sz="1314" kern="1200">
          <a:solidFill>
            <a:schemeClr val="tx1"/>
          </a:solidFill>
          <a:latin typeface="+mn-lt"/>
          <a:ea typeface="+mn-ea"/>
          <a:cs typeface="+mn-cs"/>
        </a:defRPr>
      </a:lvl3pPr>
      <a:lvl4pPr marL="1003051" algn="l" defTabSz="668701" rtl="0" eaLnBrk="1" latinLnBrk="0" hangingPunct="1">
        <a:defRPr sz="1314" kern="1200">
          <a:solidFill>
            <a:schemeClr val="tx1"/>
          </a:solidFill>
          <a:latin typeface="+mn-lt"/>
          <a:ea typeface="+mn-ea"/>
          <a:cs typeface="+mn-cs"/>
        </a:defRPr>
      </a:lvl4pPr>
      <a:lvl5pPr marL="1337401" algn="l" defTabSz="668701" rtl="0" eaLnBrk="1" latinLnBrk="0" hangingPunct="1">
        <a:defRPr sz="1314" kern="1200">
          <a:solidFill>
            <a:schemeClr val="tx1"/>
          </a:solidFill>
          <a:latin typeface="+mn-lt"/>
          <a:ea typeface="+mn-ea"/>
          <a:cs typeface="+mn-cs"/>
        </a:defRPr>
      </a:lvl5pPr>
      <a:lvl6pPr marL="1671751" algn="l" defTabSz="668701" rtl="0" eaLnBrk="1" latinLnBrk="0" hangingPunct="1">
        <a:defRPr sz="1314" kern="1200">
          <a:solidFill>
            <a:schemeClr val="tx1"/>
          </a:solidFill>
          <a:latin typeface="+mn-lt"/>
          <a:ea typeface="+mn-ea"/>
          <a:cs typeface="+mn-cs"/>
        </a:defRPr>
      </a:lvl6pPr>
      <a:lvl7pPr marL="2006102" algn="l" defTabSz="668701" rtl="0" eaLnBrk="1" latinLnBrk="0" hangingPunct="1">
        <a:defRPr sz="1314" kern="1200">
          <a:solidFill>
            <a:schemeClr val="tx1"/>
          </a:solidFill>
          <a:latin typeface="+mn-lt"/>
          <a:ea typeface="+mn-ea"/>
          <a:cs typeface="+mn-cs"/>
        </a:defRPr>
      </a:lvl7pPr>
      <a:lvl8pPr marL="2340452" algn="l" defTabSz="668701" rtl="0" eaLnBrk="1" latinLnBrk="0" hangingPunct="1">
        <a:defRPr sz="1314" kern="1200">
          <a:solidFill>
            <a:schemeClr val="tx1"/>
          </a:solidFill>
          <a:latin typeface="+mn-lt"/>
          <a:ea typeface="+mn-ea"/>
          <a:cs typeface="+mn-cs"/>
        </a:defRPr>
      </a:lvl8pPr>
      <a:lvl9pPr marL="2674802" algn="l" defTabSz="668701" rtl="0" eaLnBrk="1" latinLnBrk="0" hangingPunct="1">
        <a:defRPr sz="13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5.wmf"/><Relationship Id="rId7" Type="http://schemas.openxmlformats.org/officeDocument/2006/relationships/image" Target="../media/image9.wmf"/><Relationship Id="rId12"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diagramColors" Target="../diagrams/colors1.xml"/><Relationship Id="rId5" Type="http://schemas.openxmlformats.org/officeDocument/2006/relationships/image" Target="../media/image7.jpeg"/><Relationship Id="rId10" Type="http://schemas.openxmlformats.org/officeDocument/2006/relationships/diagramQuickStyle" Target="../diagrams/quickStyle1.xml"/><Relationship Id="rId4" Type="http://schemas.openxmlformats.org/officeDocument/2006/relationships/image" Target="../media/image6.jpe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3.png"/><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g"/><Relationship Id="rId2" Type="http://schemas.openxmlformats.org/officeDocument/2006/relationships/notesSlide" Target="../notesSlides/notesSlide6.xml"/><Relationship Id="rId16" Type="http://schemas.openxmlformats.org/officeDocument/2006/relationships/image" Target="../media/image22.jp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19" Type="http://schemas.openxmlformats.org/officeDocument/2006/relationships/image" Target="../media/image25.jpeg"/><Relationship Id="rId4" Type="http://schemas.openxmlformats.org/officeDocument/2006/relationships/image" Target="../media/image2.png"/><Relationship Id="rId9" Type="http://schemas.openxmlformats.org/officeDocument/2006/relationships/image" Target="../media/image15.jpeg"/><Relationship Id="rId14" Type="http://schemas.openxmlformats.org/officeDocument/2006/relationships/image" Target="../media/image20.jpeg"/><Relationship Id="rId22"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591252669_acaae41f27_b[1].jpg"/>
          <p:cNvPicPr>
            <a:picLocks noChangeAspect="1"/>
          </p:cNvPicPr>
          <p:nvPr/>
        </p:nvPicPr>
        <p:blipFill>
          <a:blip r:embed="rId3" cstate="print"/>
          <a:stretch>
            <a:fillRect/>
          </a:stretch>
        </p:blipFill>
        <p:spPr>
          <a:xfrm>
            <a:off x="-1" y="0"/>
            <a:ext cx="9144001" cy="6858000"/>
          </a:xfrm>
          <a:prstGeom prst="rect">
            <a:avLst/>
          </a:prstGeom>
        </p:spPr>
      </p:pic>
      <p:sp>
        <p:nvSpPr>
          <p:cNvPr id="3075" name="Rectangle 2"/>
          <p:cNvSpPr>
            <a:spLocks/>
          </p:cNvSpPr>
          <p:nvPr/>
        </p:nvSpPr>
        <p:spPr bwMode="auto">
          <a:xfrm>
            <a:off x="0" y="4143380"/>
            <a:ext cx="6516688" cy="720725"/>
          </a:xfrm>
          <a:prstGeom prst="rect">
            <a:avLst/>
          </a:prstGeom>
          <a:solidFill>
            <a:srgbClr val="FF0000"/>
          </a:solidFill>
          <a:ln w="25400">
            <a:solidFill>
              <a:schemeClr val="tx1">
                <a:alpha val="0"/>
              </a:schemeClr>
            </a:solidFill>
            <a:miter lim="800000"/>
            <a:headEnd/>
            <a:tailEnd/>
          </a:ln>
        </p:spPr>
        <p:txBody>
          <a:bodyPr lIns="0" tIns="0" rIns="0" bIns="0"/>
          <a:lstStyle/>
          <a:p>
            <a:pPr algn="ctr"/>
            <a:endParaRPr lang="en-US" sz="1200" b="1" dirty="0" smtClean="0"/>
          </a:p>
          <a:p>
            <a:pPr algn="ctr"/>
            <a:r>
              <a:rPr lang="en-US" sz="1400" b="1" dirty="0" smtClean="0"/>
              <a:t>Decision </a:t>
            </a:r>
            <a:r>
              <a:rPr lang="en-US" sz="1400" b="1" dirty="0"/>
              <a:t>making across the information, technology and sustainability </a:t>
            </a:r>
            <a:r>
              <a:rPr lang="en-US" sz="1400" b="1" dirty="0" smtClean="0"/>
              <a:t>landscape: towards </a:t>
            </a:r>
            <a:r>
              <a:rPr lang="en-US" sz="1400" b="1" dirty="0"/>
              <a:t>breadth and coherence - London 13 April </a:t>
            </a:r>
            <a:r>
              <a:rPr lang="en-US" sz="1400" b="1" dirty="0" smtClean="0"/>
              <a:t>2016</a:t>
            </a:r>
            <a:r>
              <a:rPr lang="en-GB" sz="1400" dirty="0" smtClean="0">
                <a:solidFill>
                  <a:srgbClr val="000000"/>
                </a:solidFill>
                <a:latin typeface="Gill Sans" pitchFamily="-106" charset="0"/>
                <a:ea typeface="ヒラギノ角ゴ Pro W3" pitchFamily="-106" charset="-128"/>
                <a:sym typeface="Gill Sans" pitchFamily="-106" charset="0"/>
              </a:rPr>
              <a:t> </a:t>
            </a:r>
            <a:endParaRPr lang="en-US" sz="1400" dirty="0">
              <a:solidFill>
                <a:srgbClr val="000000"/>
              </a:solidFill>
              <a:latin typeface="Gill Sans" pitchFamily="-106" charset="0"/>
              <a:ea typeface="ヒラギノ角ゴ Pro W3" pitchFamily="-106" charset="-128"/>
              <a:sym typeface="Gill Sans" pitchFamily="-106" charset="0"/>
            </a:endParaRPr>
          </a:p>
          <a:p>
            <a:pPr algn="ctr"/>
            <a:endParaRPr lang="en-GB" sz="2800" dirty="0" smtClean="0">
              <a:solidFill>
                <a:srgbClr val="000000"/>
              </a:solidFill>
              <a:latin typeface="Gill Sans" pitchFamily="-106" charset="0"/>
              <a:ea typeface="ヒラギノ角ゴ Pro W3" pitchFamily="-106" charset="-128"/>
              <a:sym typeface="Gill Sans" pitchFamily="-106" charset="0"/>
            </a:endParaRPr>
          </a:p>
          <a:p>
            <a:pPr algn="ctr"/>
            <a:endParaRPr lang="en-GB" sz="2800" dirty="0">
              <a:solidFill>
                <a:srgbClr val="000000"/>
              </a:solidFill>
              <a:latin typeface="Gill Sans" pitchFamily="-106" charset="0"/>
              <a:ea typeface="ヒラギノ角ゴ Pro W3" pitchFamily="-106" charset="-128"/>
              <a:sym typeface="Gill Sans" pitchFamily="-106" charset="0"/>
            </a:endParaRPr>
          </a:p>
        </p:txBody>
      </p:sp>
      <p:sp>
        <p:nvSpPr>
          <p:cNvPr id="3076" name="Rectangle 4"/>
          <p:cNvSpPr>
            <a:spLocks/>
          </p:cNvSpPr>
          <p:nvPr/>
        </p:nvSpPr>
        <p:spPr bwMode="auto">
          <a:xfrm>
            <a:off x="-12700" y="5689600"/>
            <a:ext cx="2798750" cy="406400"/>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2800">
              <a:solidFill>
                <a:srgbClr val="000000"/>
              </a:solidFill>
              <a:latin typeface="Gill Sans" pitchFamily="-106" charset="0"/>
              <a:ea typeface="ヒラギノ角ゴ Pro W3" pitchFamily="-106" charset="-128"/>
              <a:sym typeface="Gill Sans" pitchFamily="-106" charset="0"/>
            </a:endParaRPr>
          </a:p>
        </p:txBody>
      </p:sp>
      <p:sp>
        <p:nvSpPr>
          <p:cNvPr id="3078" name="Rectangle 6"/>
          <p:cNvSpPr>
            <a:spLocks/>
          </p:cNvSpPr>
          <p:nvPr/>
        </p:nvSpPr>
        <p:spPr bwMode="auto">
          <a:xfrm>
            <a:off x="-144289" y="3645272"/>
            <a:ext cx="5940425" cy="431800"/>
          </a:xfrm>
          <a:prstGeom prst="rect">
            <a:avLst/>
          </a:prstGeom>
          <a:noFill/>
          <a:ln w="12700">
            <a:noFill/>
            <a:miter lim="800000"/>
            <a:headEnd/>
            <a:tailEnd/>
          </a:ln>
        </p:spPr>
        <p:txBody>
          <a:bodyPr lIns="0" tIns="0" rIns="0" bIns="0" anchor="ctr"/>
          <a:lstStyle/>
          <a:p>
            <a:endParaRPr lang="en-US" sz="2600" b="1">
              <a:solidFill>
                <a:srgbClr val="FFFFFF"/>
              </a:solidFill>
              <a:ea typeface="ヒラギノ角ゴ Pro W3" pitchFamily="-106" charset="-128"/>
              <a:cs typeface="Arial" charset="0"/>
              <a:sym typeface="Arial" charset="0"/>
            </a:endParaRPr>
          </a:p>
        </p:txBody>
      </p:sp>
      <p:sp>
        <p:nvSpPr>
          <p:cNvPr id="3079" name="Rectangle 7"/>
          <p:cNvSpPr>
            <a:spLocks/>
          </p:cNvSpPr>
          <p:nvPr/>
        </p:nvSpPr>
        <p:spPr bwMode="auto">
          <a:xfrm>
            <a:off x="0" y="5949950"/>
            <a:ext cx="4429124" cy="40800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2800">
              <a:solidFill>
                <a:srgbClr val="000000"/>
              </a:solidFill>
              <a:ea typeface="ヒラギノ角ゴ Pro W3" pitchFamily="-106" charset="-128"/>
              <a:sym typeface="Gill Sans" pitchFamily="-106" charset="0"/>
            </a:endParaRPr>
          </a:p>
        </p:txBody>
      </p:sp>
      <p:sp>
        <p:nvSpPr>
          <p:cNvPr id="3080" name="Rectangle 8"/>
          <p:cNvSpPr>
            <a:spLocks/>
          </p:cNvSpPr>
          <p:nvPr/>
        </p:nvSpPr>
        <p:spPr bwMode="auto">
          <a:xfrm>
            <a:off x="-12700" y="5715016"/>
            <a:ext cx="4656138" cy="650898"/>
          </a:xfrm>
          <a:prstGeom prst="rect">
            <a:avLst/>
          </a:prstGeom>
          <a:noFill/>
          <a:ln w="12700">
            <a:noFill/>
            <a:miter lim="800000"/>
            <a:headEnd/>
            <a:tailEnd/>
          </a:ln>
        </p:spPr>
        <p:txBody>
          <a:bodyPr lIns="0" tIns="0" rIns="0" bIns="0" anchor="ctr"/>
          <a:lstStyle/>
          <a:p>
            <a:r>
              <a:rPr lang="en-GB" sz="2000" dirty="0">
                <a:solidFill>
                  <a:srgbClr val="FF0000"/>
                </a:solidFill>
                <a:latin typeface="Aharoni" panose="02010803020104030203" pitchFamily="2" charset="-79"/>
                <a:ea typeface="ヒラギノ角ゴ Pro W3" pitchFamily="-106" charset="-128"/>
                <a:cs typeface="Aharoni" panose="02010803020104030203" pitchFamily="2" charset="-79"/>
                <a:sym typeface="Gill Sans" pitchFamily="-106" charset="0"/>
              </a:rPr>
              <a:t>Thanks to </a:t>
            </a:r>
            <a:r>
              <a:rPr lang="en-GB" sz="2000" dirty="0" smtClean="0">
                <a:solidFill>
                  <a:srgbClr val="FF0000"/>
                </a:solidFill>
                <a:latin typeface="Aharoni" panose="02010803020104030203" pitchFamily="2" charset="-79"/>
                <a:ea typeface="ヒラギノ角ゴ Pro W3" pitchFamily="-106" charset="-128"/>
                <a:cs typeface="Aharoni" panose="02010803020104030203" pitchFamily="2" charset="-79"/>
                <a:sym typeface="Gill Sans" pitchFamily="-106" charset="0"/>
              </a:rPr>
              <a:t>BILETA and </a:t>
            </a:r>
            <a:r>
              <a:rPr lang="en-GB" sz="2000" dirty="0">
                <a:solidFill>
                  <a:srgbClr val="FF0000"/>
                </a:solidFill>
                <a:latin typeface="Aharoni" panose="02010803020104030203" pitchFamily="2" charset="-79"/>
                <a:ea typeface="ヒラギノ角ゴ Pro W3" pitchFamily="-106" charset="-128"/>
                <a:cs typeface="Aharoni" panose="02010803020104030203" pitchFamily="2" charset="-79"/>
                <a:sym typeface="Gill Sans" pitchFamily="-106" charset="0"/>
              </a:rPr>
              <a:t>Arnold </a:t>
            </a:r>
            <a:r>
              <a:rPr lang="en-GB" sz="2000" dirty="0" smtClean="0">
                <a:solidFill>
                  <a:srgbClr val="FF0000"/>
                </a:solidFill>
                <a:latin typeface="Aharoni" panose="02010803020104030203" pitchFamily="2" charset="-79"/>
                <a:ea typeface="ヒラギノ角ゴ Pro W3" pitchFamily="-106" charset="-128"/>
                <a:cs typeface="Aharoni" panose="02010803020104030203" pitchFamily="2" charset="-79"/>
                <a:sym typeface="Gill Sans" pitchFamily="-106" charset="0"/>
              </a:rPr>
              <a:t>Porter</a:t>
            </a:r>
            <a:endParaRPr lang="en-US" sz="2000" b="1" dirty="0">
              <a:solidFill>
                <a:srgbClr val="FF0000"/>
              </a:solidFill>
              <a:latin typeface="Aharoni" panose="02010803020104030203" pitchFamily="2" charset="-79"/>
              <a:ea typeface="ヒラギノ角ゴ Pro W3" pitchFamily="-106" charset="-128"/>
              <a:cs typeface="Aharoni" panose="02010803020104030203" pitchFamily="2" charset="-79"/>
              <a:sym typeface="Arial" charset="0"/>
            </a:endParaRPr>
          </a:p>
        </p:txBody>
      </p:sp>
      <p:sp>
        <p:nvSpPr>
          <p:cNvPr id="3081" name="Rectangle 9"/>
          <p:cNvSpPr>
            <a:spLocks/>
          </p:cNvSpPr>
          <p:nvPr/>
        </p:nvSpPr>
        <p:spPr bwMode="auto">
          <a:xfrm>
            <a:off x="142844" y="5715016"/>
            <a:ext cx="3276600" cy="419100"/>
          </a:xfrm>
          <a:prstGeom prst="rect">
            <a:avLst/>
          </a:prstGeom>
          <a:noFill/>
          <a:ln w="12700">
            <a:noFill/>
            <a:miter lim="800000"/>
            <a:headEnd/>
            <a:tailEnd/>
          </a:ln>
        </p:spPr>
        <p:txBody>
          <a:bodyPr lIns="0" tIns="0" rIns="0" bIns="0" anchor="ctr"/>
          <a:lstStyle/>
          <a:p>
            <a:endParaRPr lang="en-US" sz="2400" b="1" dirty="0" smtClean="0">
              <a:solidFill>
                <a:srgbClr val="FF141C"/>
              </a:solidFill>
              <a:ea typeface="ヒラギノ角ゴ Pro W3" pitchFamily="-106" charset="-128"/>
              <a:cs typeface="Arial" charset="0"/>
              <a:sym typeface="Arial" charset="0"/>
            </a:endParaRPr>
          </a:p>
        </p:txBody>
      </p:sp>
      <p:pic>
        <p:nvPicPr>
          <p:cNvPr id="3082" name="Picture 10"/>
          <p:cNvPicPr>
            <a:picLocks noChangeAspect="1" noChangeArrowheads="1"/>
          </p:cNvPicPr>
          <p:nvPr/>
        </p:nvPicPr>
        <p:blipFill>
          <a:blip r:embed="rId4" cstate="print"/>
          <a:srcRect/>
          <a:stretch>
            <a:fillRect/>
          </a:stretch>
        </p:blipFill>
        <p:spPr bwMode="auto">
          <a:xfrm>
            <a:off x="238125" y="177800"/>
            <a:ext cx="2151063" cy="9906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26988"/>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0" y="1397000"/>
            <a:ext cx="6227763" cy="736600"/>
          </a:xfrm>
          <a:prstGeom prst="rect">
            <a:avLst/>
          </a:prstGeom>
          <a:solidFill>
            <a:srgbClr val="FF0000"/>
          </a:solidFill>
          <a:ln w="25400">
            <a:solidFill>
              <a:schemeClr val="tx1">
                <a:alpha val="0"/>
              </a:schemeClr>
            </a:solidFill>
            <a:miter lim="800000"/>
            <a:headEnd/>
            <a:tailEnd/>
          </a:ln>
        </p:spPr>
        <p:txBody>
          <a:bodyPr lIns="0" tIns="0" rIns="0" bIns="0"/>
          <a:lstStyle/>
          <a:p>
            <a:r>
              <a:rPr lang="en-GB" sz="3200" b="1" dirty="0" smtClean="0">
                <a:ea typeface="ヒラギノ角ゴ Pro W3" pitchFamily="-106" charset="-128"/>
                <a:sym typeface="Gill Sans" pitchFamily="-106" charset="0"/>
              </a:rPr>
              <a:t>  ISDS perspective - 2</a:t>
            </a:r>
            <a:endParaRPr lang="en-GB" sz="24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107504" y="2357430"/>
            <a:ext cx="8750330" cy="5293757"/>
          </a:xfrm>
          <a:prstGeom prst="rect">
            <a:avLst/>
          </a:prstGeom>
          <a:solidFill>
            <a:schemeClr val="bg1"/>
          </a:solidFill>
          <a:ln w="12700" algn="ctr">
            <a:noFill/>
            <a:miter lim="800000"/>
            <a:headEnd/>
            <a:tailEnd/>
          </a:ln>
          <a:effectLst/>
        </p:spPr>
        <p:txBody>
          <a:bodyPr wrap="square" lIns="0" tIns="0" rIns="0" bIns="0">
            <a:spAutoFit/>
          </a:bodyPr>
          <a:lstStyle/>
          <a:p>
            <a:pPr marL="342900" indent="-342900">
              <a:buFont typeface="Arial"/>
              <a:buChar char="•"/>
            </a:pPr>
            <a:r>
              <a:rPr lang="en-GB" sz="2800" dirty="0" smtClean="0"/>
              <a:t>Challenging decisions made in one place, one set of priorities in another</a:t>
            </a:r>
          </a:p>
          <a:p>
            <a:pPr marL="342900" indent="-342900">
              <a:buFont typeface="Arial"/>
              <a:buChar char="•"/>
            </a:pPr>
            <a:endParaRPr lang="en-GB" sz="2800" dirty="0" smtClean="0"/>
          </a:p>
          <a:p>
            <a:pPr marL="342900" indent="-342900">
              <a:buFont typeface="Arial"/>
              <a:buChar char="•"/>
            </a:pPr>
            <a:r>
              <a:rPr lang="en-GB" sz="2800" dirty="0" smtClean="0"/>
              <a:t>Power imbalances/conflict  - depends what agreement says</a:t>
            </a:r>
          </a:p>
          <a:p>
            <a:pPr marL="800100" lvl="1" indent="-342900">
              <a:buFont typeface="Arial"/>
              <a:buChar char="•"/>
            </a:pPr>
            <a:r>
              <a:rPr lang="en-GB" sz="2800" dirty="0" smtClean="0"/>
              <a:t>likely pro IP, and could consider environment, human rights…</a:t>
            </a:r>
          </a:p>
          <a:p>
            <a:pPr marL="800100" lvl="1" indent="-342900">
              <a:buFont typeface="Arial"/>
              <a:buChar char="•"/>
            </a:pPr>
            <a:r>
              <a:rPr lang="en-GB" sz="2800" dirty="0" smtClean="0"/>
              <a:t>“within” IP decisions (accommodate TRIPS and Doha?) </a:t>
            </a:r>
          </a:p>
          <a:p>
            <a:pPr marL="800100" lvl="1" indent="-342900">
              <a:buFont typeface="Arial"/>
              <a:buChar char="•"/>
            </a:pPr>
            <a:r>
              <a:rPr lang="en-GB" sz="2800" dirty="0" smtClean="0"/>
              <a:t>special tribunal and rules re interpretation?  </a:t>
            </a:r>
          </a:p>
          <a:p>
            <a:pPr marL="342900" indent="-342900">
              <a:buFont typeface="Arial"/>
              <a:buChar char="•"/>
            </a:pPr>
            <a:endParaRPr lang="en-GB" sz="2800" dirty="0"/>
          </a:p>
          <a:p>
            <a:endParaRPr lang="en-GB" sz="3600" b="1" dirty="0">
              <a:ea typeface="ヒラギノ角ゴ Pro W3" pitchFamily="-106" charset="-128"/>
              <a:cs typeface="Arial" charset="0"/>
            </a:endParaRPr>
          </a:p>
        </p:txBody>
      </p:sp>
    </p:spTree>
    <p:extLst>
      <p:ext uri="{BB962C8B-B14F-4D97-AF65-F5344CB8AC3E}">
        <p14:creationId xmlns:p14="http://schemas.microsoft.com/office/powerpoint/2010/main" val="4664177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26988"/>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0" y="1397000"/>
            <a:ext cx="6227763" cy="736600"/>
          </a:xfrm>
          <a:prstGeom prst="rect">
            <a:avLst/>
          </a:prstGeom>
          <a:solidFill>
            <a:srgbClr val="FF0000"/>
          </a:solidFill>
          <a:ln w="25400">
            <a:solidFill>
              <a:schemeClr val="tx1">
                <a:alpha val="0"/>
              </a:schemeClr>
            </a:solidFill>
            <a:miter lim="800000"/>
            <a:headEnd/>
            <a:tailEnd/>
          </a:ln>
        </p:spPr>
        <p:txBody>
          <a:bodyPr lIns="0" tIns="0" rIns="0" bIns="0"/>
          <a:lstStyle/>
          <a:p>
            <a:r>
              <a:rPr lang="en-GB" sz="3200" b="1" dirty="0" smtClean="0">
                <a:ea typeface="ヒラギノ角ゴ Pro W3" pitchFamily="-106" charset="-128"/>
                <a:sym typeface="Gill Sans" pitchFamily="-106" charset="0"/>
              </a:rPr>
              <a:t>  </a:t>
            </a:r>
            <a:endParaRPr lang="en-GB" sz="24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0" y="2133600"/>
            <a:ext cx="8857834" cy="6379361"/>
          </a:xfrm>
          <a:prstGeom prst="rect">
            <a:avLst/>
          </a:prstGeom>
          <a:solidFill>
            <a:schemeClr val="bg1"/>
          </a:solidFill>
          <a:ln w="12700" algn="ctr">
            <a:noFill/>
            <a:miter lim="800000"/>
            <a:headEnd/>
            <a:tailEnd/>
          </a:ln>
          <a:effectLst/>
        </p:spPr>
        <p:txBody>
          <a:bodyPr wrap="square" lIns="0" tIns="0" rIns="0" bIns="0">
            <a:spAutoFit/>
          </a:bodyPr>
          <a:lstStyle/>
          <a:p>
            <a:endParaRPr lang="en-GB" sz="2400" dirty="0" smtClean="0"/>
          </a:p>
          <a:p>
            <a:pPr marL="342900" indent="-342900">
              <a:buFont typeface="Arial"/>
              <a:buChar char="•"/>
            </a:pPr>
            <a:endParaRPr lang="en-GB" sz="2800" dirty="0" smtClean="0"/>
          </a:p>
          <a:p>
            <a:pPr marL="342900" indent="-342900">
              <a:buFont typeface="Arial"/>
              <a:buChar char="•"/>
            </a:pPr>
            <a:endParaRPr lang="en-GB" sz="2800" dirty="0"/>
          </a:p>
          <a:p>
            <a:pPr marL="342900" indent="-342900">
              <a:buFont typeface="Arial"/>
              <a:buChar char="•"/>
            </a:pPr>
            <a:endParaRPr lang="en-GB" sz="2800" b="1" dirty="0" smtClean="0"/>
          </a:p>
          <a:p>
            <a:pPr marL="342900" indent="-342900">
              <a:buFont typeface="Arial"/>
              <a:buChar char="•"/>
            </a:pPr>
            <a:endParaRPr lang="en-GB" sz="2800" b="1" dirty="0"/>
          </a:p>
          <a:p>
            <a:pPr marL="342900" indent="-342900">
              <a:buFont typeface="Arial"/>
              <a:buChar char="•"/>
            </a:pPr>
            <a:r>
              <a:rPr lang="en-GB" sz="3200" b="1" dirty="0" smtClean="0"/>
              <a:t>CAKES </a:t>
            </a:r>
            <a:r>
              <a:rPr lang="en-GB" sz="3200" b="1" dirty="0" err="1" smtClean="0"/>
              <a:t>CAKES</a:t>
            </a:r>
            <a:r>
              <a:rPr lang="en-GB" sz="3200" b="1" dirty="0" smtClean="0"/>
              <a:t> </a:t>
            </a:r>
            <a:r>
              <a:rPr lang="en-GB" sz="3200" b="1" dirty="0" err="1" smtClean="0"/>
              <a:t>CAKES</a:t>
            </a:r>
            <a:r>
              <a:rPr lang="en-GB" sz="3200" b="1" dirty="0" smtClean="0"/>
              <a:t> </a:t>
            </a:r>
            <a:r>
              <a:rPr lang="en-GB" sz="3200" b="1" dirty="0" err="1" smtClean="0"/>
              <a:t>CAKES</a:t>
            </a:r>
            <a:r>
              <a:rPr lang="en-GB" sz="3200" b="1" dirty="0" smtClean="0"/>
              <a:t> </a:t>
            </a:r>
            <a:r>
              <a:rPr lang="en-GB" sz="3200" b="1" dirty="0" err="1"/>
              <a:t>CAKES</a:t>
            </a:r>
            <a:endParaRPr lang="en-GB" sz="3200" b="1" dirty="0"/>
          </a:p>
          <a:p>
            <a:pPr marL="342900" indent="-342900">
              <a:buFont typeface="Arial"/>
              <a:buChar char="•"/>
            </a:pPr>
            <a:endParaRPr lang="en-GB" sz="2800" b="1" dirty="0"/>
          </a:p>
          <a:p>
            <a:pPr marL="342900" indent="-342900">
              <a:buFont typeface="Arial"/>
              <a:buChar char="•"/>
            </a:pPr>
            <a:endParaRPr lang="en-GB" sz="2800" b="1" dirty="0"/>
          </a:p>
          <a:p>
            <a:pPr marL="342900" indent="-342900">
              <a:buFont typeface="Arial"/>
              <a:buChar char="•"/>
            </a:pPr>
            <a:endParaRPr lang="en-GB" sz="2800" b="1" dirty="0" smtClean="0"/>
          </a:p>
          <a:p>
            <a:pPr marL="342900" indent="-342900">
              <a:buFont typeface="Arial"/>
              <a:buChar char="•"/>
            </a:pPr>
            <a:endParaRPr lang="en-GB" sz="2800" dirty="0"/>
          </a:p>
          <a:p>
            <a:pPr marL="342900" indent="-342900">
              <a:buFont typeface="Arial"/>
              <a:buChar char="•"/>
            </a:pPr>
            <a:endParaRPr lang="en-GB" sz="2800" dirty="0" smtClean="0"/>
          </a:p>
          <a:p>
            <a:pPr marL="342900" indent="-342900">
              <a:buFont typeface="Arial"/>
              <a:buChar char="•"/>
            </a:pPr>
            <a:endParaRPr lang="en-GB" sz="2800" dirty="0"/>
          </a:p>
          <a:p>
            <a:pPr marL="342900" indent="-342900">
              <a:buFont typeface="Arial"/>
              <a:buChar char="•"/>
            </a:pPr>
            <a:endParaRPr lang="en-GB" sz="2800" dirty="0"/>
          </a:p>
          <a:p>
            <a:r>
              <a:rPr lang="en-GB" sz="3600" b="1" dirty="0" smtClean="0">
                <a:ea typeface="ヒラギノ角ゴ Pro W3" pitchFamily="-106" charset="-128"/>
                <a:cs typeface="Arial" charset="0"/>
              </a:rPr>
              <a:t> </a:t>
            </a:r>
            <a:endParaRPr lang="en-GB" sz="3600" b="1" dirty="0">
              <a:ea typeface="ヒラギノ角ゴ Pro W3" pitchFamily="-106" charset="-128"/>
              <a:cs typeface="Arial" charset="0"/>
            </a:endParaRPr>
          </a:p>
        </p:txBody>
      </p:sp>
    </p:spTree>
    <p:extLst>
      <p:ext uri="{BB962C8B-B14F-4D97-AF65-F5344CB8AC3E}">
        <p14:creationId xmlns:p14="http://schemas.microsoft.com/office/powerpoint/2010/main" val="33653261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26988"/>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0" y="1397000"/>
            <a:ext cx="6227763" cy="736600"/>
          </a:xfrm>
          <a:prstGeom prst="rect">
            <a:avLst/>
          </a:prstGeom>
          <a:solidFill>
            <a:srgbClr val="FF0000"/>
          </a:solidFill>
          <a:ln w="25400">
            <a:solidFill>
              <a:schemeClr val="tx1">
                <a:alpha val="0"/>
              </a:schemeClr>
            </a:solidFill>
            <a:miter lim="800000"/>
            <a:headEnd/>
            <a:tailEnd/>
          </a:ln>
        </p:spPr>
        <p:txBody>
          <a:bodyPr lIns="0" tIns="0" rIns="0" bIns="0"/>
          <a:lstStyle/>
          <a:p>
            <a:r>
              <a:rPr lang="en-GB" sz="3200" b="1" dirty="0" smtClean="0">
                <a:ea typeface="ヒラギノ角ゴ Pro W3" pitchFamily="-106" charset="-128"/>
                <a:sym typeface="Gill Sans" pitchFamily="-106" charset="0"/>
              </a:rPr>
              <a:t>   Roundtable</a:t>
            </a:r>
            <a:endParaRPr lang="en-GB" sz="24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107504" y="2357430"/>
            <a:ext cx="8750330" cy="4370427"/>
          </a:xfrm>
          <a:prstGeom prst="rect">
            <a:avLst/>
          </a:prstGeom>
          <a:solidFill>
            <a:schemeClr val="bg1"/>
          </a:solidFill>
          <a:ln w="12700" algn="ctr">
            <a:noFill/>
            <a:miter lim="800000"/>
            <a:headEnd/>
            <a:tailEnd/>
          </a:ln>
          <a:effectLst/>
        </p:spPr>
        <p:txBody>
          <a:bodyPr wrap="square" lIns="0" tIns="0" rIns="0" bIns="0">
            <a:spAutoFit/>
          </a:bodyPr>
          <a:lstStyle/>
          <a:p>
            <a:endParaRPr lang="en-GB" sz="2400" dirty="0" smtClean="0"/>
          </a:p>
          <a:p>
            <a:pPr marL="342900" indent="-342900">
              <a:buFont typeface="Arial"/>
              <a:buChar char="•"/>
            </a:pPr>
            <a:r>
              <a:rPr lang="en-GB" sz="2800" dirty="0" smtClean="0"/>
              <a:t>Where are we?</a:t>
            </a:r>
          </a:p>
          <a:p>
            <a:pPr marL="342900" indent="-342900">
              <a:buFont typeface="Arial"/>
              <a:buChar char="•"/>
            </a:pPr>
            <a:endParaRPr lang="en-GB" sz="2800" dirty="0" smtClean="0"/>
          </a:p>
          <a:p>
            <a:pPr marL="342900" indent="-342900">
              <a:buFont typeface="Arial"/>
              <a:buChar char="•"/>
            </a:pPr>
            <a:r>
              <a:rPr lang="en-GB" sz="2800" dirty="0" smtClean="0"/>
              <a:t>Is this a problem?</a:t>
            </a:r>
          </a:p>
          <a:p>
            <a:pPr marL="342900" indent="-342900">
              <a:buFont typeface="Arial"/>
              <a:buChar char="•"/>
            </a:pPr>
            <a:endParaRPr lang="en-GB" sz="2800" dirty="0" smtClean="0"/>
          </a:p>
          <a:p>
            <a:pPr marL="342900" indent="-342900">
              <a:buFont typeface="Arial"/>
              <a:buChar char="•"/>
            </a:pPr>
            <a:r>
              <a:rPr lang="en-GB" sz="2800" dirty="0" smtClean="0"/>
              <a:t>How could be it addressed?  </a:t>
            </a:r>
          </a:p>
          <a:p>
            <a:pPr marL="342900" indent="-342900">
              <a:buFont typeface="Arial"/>
              <a:buChar char="•"/>
            </a:pPr>
            <a:endParaRPr lang="en-GB" sz="2800" dirty="0" smtClean="0"/>
          </a:p>
          <a:p>
            <a:pPr marL="342900" indent="-342900">
              <a:buFont typeface="Arial"/>
              <a:buChar char="•"/>
            </a:pPr>
            <a:r>
              <a:rPr lang="en-GB" sz="2800" dirty="0" smtClean="0"/>
              <a:t>New problems?  </a:t>
            </a:r>
          </a:p>
          <a:p>
            <a:pPr marL="342900" indent="-342900">
              <a:buFont typeface="Arial"/>
              <a:buChar char="•"/>
            </a:pPr>
            <a:endParaRPr lang="en-GB" sz="2800" dirty="0"/>
          </a:p>
          <a:p>
            <a:endParaRPr lang="en-GB" sz="3600" b="1" dirty="0">
              <a:ea typeface="ヒラギノ角ゴ Pro W3" pitchFamily="-106" charset="-128"/>
              <a:cs typeface="Arial" charset="0"/>
            </a:endParaRPr>
          </a:p>
        </p:txBody>
      </p:sp>
    </p:spTree>
    <p:extLst>
      <p:ext uri="{BB962C8B-B14F-4D97-AF65-F5344CB8AC3E}">
        <p14:creationId xmlns:p14="http://schemas.microsoft.com/office/powerpoint/2010/main" val="39817110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26988"/>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0" y="1397000"/>
            <a:ext cx="6227763" cy="736600"/>
          </a:xfrm>
          <a:prstGeom prst="rect">
            <a:avLst/>
          </a:prstGeom>
          <a:solidFill>
            <a:srgbClr val="FF0000"/>
          </a:solidFill>
          <a:ln w="25400">
            <a:solidFill>
              <a:schemeClr val="tx1">
                <a:alpha val="0"/>
              </a:schemeClr>
            </a:solidFill>
            <a:miter lim="800000"/>
            <a:headEnd/>
            <a:tailEnd/>
          </a:ln>
        </p:spPr>
        <p:txBody>
          <a:bodyPr lIns="0" tIns="0" rIns="0" bIns="0"/>
          <a:lstStyle/>
          <a:p>
            <a:r>
              <a:rPr lang="en-GB" sz="3200" b="1" dirty="0" smtClean="0">
                <a:ea typeface="ヒラギノ角ゴ Pro W3" pitchFamily="-106" charset="-128"/>
                <a:sym typeface="Gill Sans" pitchFamily="-106" charset="0"/>
              </a:rPr>
              <a:t>  Where next?  </a:t>
            </a:r>
            <a:endParaRPr lang="en-GB" sz="24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107504" y="2357430"/>
            <a:ext cx="8750330" cy="4370427"/>
          </a:xfrm>
          <a:prstGeom prst="rect">
            <a:avLst/>
          </a:prstGeom>
          <a:solidFill>
            <a:schemeClr val="bg1"/>
          </a:solidFill>
          <a:ln w="12700" algn="ctr">
            <a:noFill/>
            <a:miter lim="800000"/>
            <a:headEnd/>
            <a:tailEnd/>
          </a:ln>
          <a:effectLst/>
        </p:spPr>
        <p:txBody>
          <a:bodyPr wrap="square" lIns="0" tIns="0" rIns="0" bIns="0">
            <a:spAutoFit/>
          </a:bodyPr>
          <a:lstStyle/>
          <a:p>
            <a:endParaRPr lang="en-GB" sz="2400" dirty="0" smtClean="0"/>
          </a:p>
          <a:p>
            <a:pPr marL="342900" indent="-342900">
              <a:buFont typeface="Arial"/>
              <a:buChar char="•"/>
            </a:pPr>
            <a:r>
              <a:rPr lang="en-GB" sz="2800" dirty="0" smtClean="0"/>
              <a:t>Tweets and blogs </a:t>
            </a:r>
          </a:p>
          <a:p>
            <a:pPr marL="342900" indent="-342900">
              <a:buFont typeface="Arial"/>
              <a:buChar char="•"/>
            </a:pPr>
            <a:endParaRPr lang="en-GB" sz="2800" dirty="0" smtClean="0"/>
          </a:p>
          <a:p>
            <a:pPr marL="342900" indent="-342900">
              <a:buFont typeface="Arial"/>
              <a:buChar char="•"/>
            </a:pPr>
            <a:r>
              <a:rPr lang="en-GB" sz="2800" dirty="0" smtClean="0"/>
              <a:t>Professional journal article</a:t>
            </a:r>
          </a:p>
          <a:p>
            <a:pPr marL="342900" indent="-342900">
              <a:buFont typeface="Arial"/>
              <a:buChar char="•"/>
            </a:pPr>
            <a:endParaRPr lang="en-GB" sz="2800" dirty="0" smtClean="0"/>
          </a:p>
          <a:p>
            <a:pPr marL="342900" indent="-342900">
              <a:buFont typeface="Arial"/>
              <a:buChar char="•"/>
            </a:pPr>
            <a:r>
              <a:rPr lang="en-GB" sz="2800" dirty="0" smtClean="0"/>
              <a:t>Academic collection</a:t>
            </a:r>
          </a:p>
          <a:p>
            <a:pPr marL="342900" indent="-342900">
              <a:buFont typeface="Arial"/>
              <a:buChar char="•"/>
            </a:pPr>
            <a:endParaRPr lang="en-GB" sz="2800" dirty="0" smtClean="0"/>
          </a:p>
          <a:p>
            <a:pPr marL="342900" indent="-342900">
              <a:buFont typeface="Arial"/>
              <a:buChar char="•"/>
            </a:pPr>
            <a:r>
              <a:rPr lang="en-GB" sz="2800" dirty="0" smtClean="0"/>
              <a:t>“Education”  </a:t>
            </a:r>
          </a:p>
          <a:p>
            <a:pPr marL="342900" indent="-342900">
              <a:buFont typeface="Arial"/>
              <a:buChar char="•"/>
            </a:pPr>
            <a:endParaRPr lang="en-GB" sz="2800" dirty="0"/>
          </a:p>
          <a:p>
            <a:endParaRPr lang="en-GB" sz="3600" b="1" dirty="0">
              <a:ea typeface="ヒラギノ角ゴ Pro W3" pitchFamily="-106" charset="-128"/>
              <a:cs typeface="Arial" charset="0"/>
            </a:endParaRPr>
          </a:p>
        </p:txBody>
      </p:sp>
    </p:spTree>
    <p:extLst>
      <p:ext uri="{BB962C8B-B14F-4D97-AF65-F5344CB8AC3E}">
        <p14:creationId xmlns:p14="http://schemas.microsoft.com/office/powerpoint/2010/main" val="9963090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srcRect/>
          <a:stretch>
            <a:fillRect/>
          </a:stretch>
        </p:blipFill>
        <p:spPr bwMode="auto">
          <a:xfrm>
            <a:off x="-698500" y="0"/>
            <a:ext cx="9842500" cy="6950076"/>
          </a:xfrm>
          <a:prstGeom prst="rect">
            <a:avLst/>
          </a:prstGeom>
          <a:noFill/>
          <a:ln w="12700">
            <a:noFill/>
            <a:miter lim="800000"/>
            <a:headEnd/>
            <a:tailEnd/>
          </a:ln>
        </p:spPr>
      </p:pic>
      <p:sp>
        <p:nvSpPr>
          <p:cNvPr id="4100" name="Rectangle 3"/>
          <p:cNvSpPr>
            <a:spLocks/>
          </p:cNvSpPr>
          <p:nvPr/>
        </p:nvSpPr>
        <p:spPr bwMode="auto">
          <a:xfrm>
            <a:off x="323851" y="1412875"/>
            <a:ext cx="4962530" cy="660400"/>
          </a:xfrm>
          <a:prstGeom prst="rect">
            <a:avLst/>
          </a:prstGeom>
          <a:noFill/>
          <a:ln w="12700">
            <a:noFill/>
            <a:miter lim="800000"/>
            <a:headEnd/>
            <a:tailEnd/>
          </a:ln>
        </p:spPr>
        <p:txBody>
          <a:bodyPr lIns="0" tIns="0" rIns="0" bIns="0" anchor="ctr"/>
          <a:lstStyle/>
          <a:p>
            <a:r>
              <a:rPr lang="en-GB" sz="3600" b="1" dirty="0" smtClean="0">
                <a:solidFill>
                  <a:srgbClr val="000000"/>
                </a:solidFill>
                <a:ea typeface="ヒラギノ角ゴ Pro W3" pitchFamily="-106" charset="-128"/>
                <a:cs typeface="Arial" charset="0"/>
              </a:rPr>
              <a:t> </a:t>
            </a:r>
            <a:endParaRPr lang="en-US" sz="3600" b="1" dirty="0">
              <a:solidFill>
                <a:srgbClr val="000000"/>
              </a:solidFill>
              <a:ea typeface="ヒラギノ角ゴ Pro W3" pitchFamily="-106" charset="-128"/>
              <a:cs typeface="Arial" charset="0"/>
            </a:endParaRPr>
          </a:p>
        </p:txBody>
      </p:sp>
      <p:sp>
        <p:nvSpPr>
          <p:cNvPr id="4101" name="Rectangle 4"/>
          <p:cNvSpPr>
            <a:spLocks/>
          </p:cNvSpPr>
          <p:nvPr/>
        </p:nvSpPr>
        <p:spPr bwMode="auto">
          <a:xfrm>
            <a:off x="755650" y="2636838"/>
            <a:ext cx="8951913" cy="3455987"/>
          </a:xfrm>
          <a:prstGeom prst="rect">
            <a:avLst/>
          </a:prstGeom>
          <a:noFill/>
          <a:ln w="12700">
            <a:noFill/>
            <a:miter lim="800000"/>
            <a:headEnd/>
            <a:tailEnd/>
          </a:ln>
        </p:spPr>
        <p:txBody>
          <a:bodyPr lIns="0" tIns="0" rIns="40639" bIns="0" anchor="ctr"/>
          <a:lstStyle/>
          <a:p>
            <a:pPr marL="266700">
              <a:lnSpc>
                <a:spcPct val="140000"/>
              </a:lnSpc>
              <a:spcBef>
                <a:spcPts val="100"/>
              </a:spcBef>
              <a:tabLst>
                <a:tab pos="447675" algn="l"/>
              </a:tabLst>
            </a:pPr>
            <a:endParaRPr lang="en-US" sz="2400" b="1">
              <a:solidFill>
                <a:srgbClr val="FFFFFF"/>
              </a:solidFill>
              <a:ea typeface="ヒラギノ角ゴ Pro W3" pitchFamily="-106" charset="-128"/>
              <a:cs typeface="Arial" charset="0"/>
              <a:sym typeface="Arial" charset="0"/>
            </a:endParaRPr>
          </a:p>
        </p:txBody>
      </p:sp>
      <p:pic>
        <p:nvPicPr>
          <p:cNvPr id="4102"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4103" name="Rectangle 7"/>
          <p:cNvSpPr>
            <a:spLocks noChangeArrowheads="1"/>
          </p:cNvSpPr>
          <p:nvPr/>
        </p:nvSpPr>
        <p:spPr bwMode="auto">
          <a:xfrm>
            <a:off x="3929058" y="2786058"/>
            <a:ext cx="5572164" cy="2246769"/>
          </a:xfrm>
          <a:prstGeom prst="rect">
            <a:avLst/>
          </a:prstGeom>
          <a:noFill/>
          <a:ln w="12700" algn="ctr">
            <a:noFill/>
            <a:miter lim="800000"/>
            <a:headEnd/>
            <a:tailEnd/>
          </a:ln>
          <a:effectLst/>
        </p:spPr>
        <p:txBody>
          <a:bodyPr wrap="square" lIns="0" tIns="0" rIns="0" bIns="0">
            <a:spAutoFit/>
          </a:bodyPr>
          <a:lstStyle/>
          <a:p>
            <a:endParaRPr lang="en-GB" b="1" dirty="0" smtClean="0">
              <a:solidFill>
                <a:srgbClr val="000000"/>
              </a:solidFill>
              <a:ea typeface="ヒラギノ角ゴ Pro W3" pitchFamily="-106" charset="-128"/>
              <a:cs typeface="Arial" charset="0"/>
            </a:endParaRPr>
          </a:p>
          <a:p>
            <a:endParaRPr lang="en-GB" b="1" dirty="0" smtClean="0">
              <a:solidFill>
                <a:srgbClr val="000000"/>
              </a:solidFill>
              <a:ea typeface="ヒラギノ角ゴ Pro W3" pitchFamily="-106" charset="-128"/>
              <a:cs typeface="Arial" charset="0"/>
            </a:endParaRPr>
          </a:p>
          <a:p>
            <a:endParaRPr lang="en-GB" b="1" dirty="0">
              <a:solidFill>
                <a:srgbClr val="000000"/>
              </a:solidFill>
              <a:ea typeface="ヒラギノ角ゴ Pro W3" pitchFamily="-106" charset="-128"/>
              <a:cs typeface="Arial" charset="0"/>
            </a:endParaRPr>
          </a:p>
          <a:p>
            <a:r>
              <a:rPr lang="en-GB" sz="4000" b="1" dirty="0" smtClean="0">
                <a:solidFill>
                  <a:srgbClr val="000000"/>
                </a:solidFill>
                <a:ea typeface="ヒラギノ角ゴ Pro W3" pitchFamily="-106" charset="-128"/>
                <a:cs typeface="Arial" charset="0"/>
              </a:rPr>
              <a:t>Thank you</a:t>
            </a:r>
            <a:endParaRPr lang="en-GB" sz="4000" b="1" dirty="0">
              <a:solidFill>
                <a:srgbClr val="000000"/>
              </a:solidFill>
              <a:ea typeface="ヒラギノ角ゴ Pro W3" pitchFamily="-106" charset="-128"/>
              <a:cs typeface="Arial" charset="0"/>
            </a:endParaRPr>
          </a:p>
          <a:p>
            <a:endParaRPr lang="en-GB" b="1" dirty="0" smtClean="0">
              <a:solidFill>
                <a:srgbClr val="000000"/>
              </a:solidFill>
              <a:ea typeface="ヒラギノ角ゴ Pro W3" pitchFamily="-106" charset="-128"/>
              <a:cs typeface="Arial" charset="0"/>
            </a:endParaRPr>
          </a:p>
          <a:p>
            <a:endParaRPr lang="en-GB" b="1" dirty="0">
              <a:solidFill>
                <a:srgbClr val="000000"/>
              </a:solidFill>
              <a:ea typeface="ヒラギノ角ゴ Pro W3" pitchFamily="-106" charset="-128"/>
              <a:cs typeface="Arial" charset="0"/>
            </a:endParaRPr>
          </a:p>
          <a:p>
            <a:endParaRPr lang="en-GB" sz="1600" dirty="0">
              <a:solidFill>
                <a:srgbClr val="000000"/>
              </a:solidFill>
              <a:ea typeface="ヒラギノ角ゴ Pro W3" pitchFamily="-106" charset="-128"/>
            </a:endParaRPr>
          </a:p>
        </p:txBody>
      </p:sp>
      <p:pic>
        <p:nvPicPr>
          <p:cNvPr id="4104" name="Picture 8" descr="students"/>
          <p:cNvPicPr>
            <a:picLocks noChangeAspect="1" noChangeArrowheads="1"/>
          </p:cNvPicPr>
          <p:nvPr/>
        </p:nvPicPr>
        <p:blipFill>
          <a:blip r:embed="rId5" cstate="print"/>
          <a:srcRect/>
          <a:stretch>
            <a:fillRect/>
          </a:stretch>
        </p:blipFill>
        <p:spPr bwMode="auto">
          <a:xfrm>
            <a:off x="0" y="2582863"/>
            <a:ext cx="3640138" cy="4275137"/>
          </a:xfrm>
          <a:prstGeom prst="rect">
            <a:avLst/>
          </a:prstGeom>
          <a:noFill/>
        </p:spPr>
      </p:pic>
    </p:spTree>
    <p:extLst>
      <p:ext uri="{BB962C8B-B14F-4D97-AF65-F5344CB8AC3E}">
        <p14:creationId xmlns:p14="http://schemas.microsoft.com/office/powerpoint/2010/main" val="1057725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26988"/>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0" y="1397000"/>
            <a:ext cx="6227763" cy="736600"/>
          </a:xfrm>
          <a:prstGeom prst="rect">
            <a:avLst/>
          </a:prstGeom>
          <a:solidFill>
            <a:srgbClr val="FF0000"/>
          </a:solidFill>
          <a:ln w="25400">
            <a:solidFill>
              <a:schemeClr val="tx1">
                <a:alpha val="0"/>
              </a:schemeClr>
            </a:solidFill>
            <a:miter lim="800000"/>
            <a:headEnd/>
            <a:tailEnd/>
          </a:ln>
        </p:spPr>
        <p:txBody>
          <a:bodyPr lIns="0" tIns="0" rIns="0" bIns="0"/>
          <a:lstStyle/>
          <a:p>
            <a:r>
              <a:rPr lang="en-GB" sz="3200" b="1" dirty="0" smtClean="0">
                <a:ea typeface="ヒラギノ角ゴ Pro W3" pitchFamily="-106" charset="-128"/>
                <a:sym typeface="Gill Sans" pitchFamily="-106" charset="0"/>
              </a:rPr>
              <a:t>  </a:t>
            </a:r>
            <a:r>
              <a:rPr lang="en-GB" sz="2400" b="1" dirty="0" smtClean="0">
                <a:ea typeface="ヒラギノ角ゴ Pro W3" pitchFamily="-106" charset="-128"/>
                <a:sym typeface="Gill Sans" pitchFamily="-106" charset="0"/>
              </a:rPr>
              <a:t>Project aim: disputes and decisions </a:t>
            </a:r>
            <a:endParaRPr lang="en-GB" sz="24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107504" y="2357430"/>
            <a:ext cx="8750330" cy="5909310"/>
          </a:xfrm>
          <a:prstGeom prst="rect">
            <a:avLst/>
          </a:prstGeom>
          <a:solidFill>
            <a:schemeClr val="bg1"/>
          </a:solidFill>
          <a:ln w="12700" algn="ctr">
            <a:noFill/>
            <a:miter lim="800000"/>
            <a:headEnd/>
            <a:tailEnd/>
          </a:ln>
          <a:effectLst/>
        </p:spPr>
        <p:txBody>
          <a:bodyPr wrap="square" lIns="0" tIns="0" rIns="0" bIns="0">
            <a:spAutoFit/>
          </a:bodyPr>
          <a:lstStyle/>
          <a:p>
            <a:pPr marL="342900" indent="-342900">
              <a:buFont typeface="Arial"/>
              <a:buChar char="•"/>
            </a:pPr>
            <a:r>
              <a:rPr lang="en-GB" sz="2800" dirty="0" smtClean="0"/>
              <a:t>Develop </a:t>
            </a:r>
            <a:r>
              <a:rPr lang="en-GB" sz="2800" dirty="0"/>
              <a:t>new set of arguments </a:t>
            </a:r>
            <a:endParaRPr lang="en-GB" sz="2800" dirty="0" smtClean="0"/>
          </a:p>
          <a:p>
            <a:pPr marL="800100" lvl="1" indent="-342900">
              <a:buFont typeface="Arial"/>
              <a:buChar char="•"/>
            </a:pPr>
            <a:r>
              <a:rPr lang="en-GB" sz="2800" dirty="0" smtClean="0"/>
              <a:t>To </a:t>
            </a:r>
            <a:r>
              <a:rPr lang="en-GB" sz="2800" dirty="0"/>
              <a:t>remove importance of forum and legal base for a </a:t>
            </a:r>
            <a:r>
              <a:rPr lang="en-GB" sz="2800" dirty="0" smtClean="0"/>
              <a:t>dispute </a:t>
            </a:r>
          </a:p>
          <a:p>
            <a:pPr marL="342900" indent="-342900">
              <a:buFont typeface="Arial"/>
              <a:buChar char="•"/>
            </a:pPr>
            <a:endParaRPr lang="en-GB" sz="2800" dirty="0" smtClean="0"/>
          </a:p>
          <a:p>
            <a:pPr marL="342900" indent="-342900">
              <a:buFont typeface="Arial"/>
              <a:buChar char="•"/>
            </a:pPr>
            <a:r>
              <a:rPr lang="en-GB" sz="2800" dirty="0" smtClean="0"/>
              <a:t>For use </a:t>
            </a:r>
            <a:r>
              <a:rPr lang="en-GB" sz="2800" dirty="0"/>
              <a:t>before and by </a:t>
            </a:r>
            <a:endParaRPr lang="en-GB" sz="2800" dirty="0" smtClean="0"/>
          </a:p>
          <a:p>
            <a:pPr marL="800100" lvl="1" indent="-342900">
              <a:buFont typeface="Arial"/>
              <a:buChar char="•"/>
            </a:pPr>
            <a:r>
              <a:rPr lang="en-GB" sz="2800" dirty="0" smtClean="0"/>
              <a:t>international </a:t>
            </a:r>
            <a:r>
              <a:rPr lang="en-GB" sz="2800" dirty="0"/>
              <a:t>and domestic courts </a:t>
            </a:r>
            <a:r>
              <a:rPr lang="en-GB" sz="2800" dirty="0" smtClean="0"/>
              <a:t>and regulators</a:t>
            </a:r>
          </a:p>
          <a:p>
            <a:pPr marL="800100" lvl="1" indent="-342900">
              <a:buFont typeface="Arial"/>
              <a:buChar char="•"/>
            </a:pPr>
            <a:r>
              <a:rPr lang="en-GB" sz="2800" dirty="0" smtClean="0"/>
              <a:t>to </a:t>
            </a:r>
            <a:r>
              <a:rPr lang="en-GB" sz="2800" dirty="0"/>
              <a:t>assess different legal </a:t>
            </a:r>
            <a:r>
              <a:rPr lang="en-GB" sz="2800" dirty="0" smtClean="0"/>
              <a:t>fields </a:t>
            </a:r>
          </a:p>
          <a:p>
            <a:pPr marL="800100" lvl="1" indent="-342900">
              <a:buFont typeface="Arial"/>
              <a:buChar char="•"/>
            </a:pPr>
            <a:r>
              <a:rPr lang="en-GB" sz="2800" dirty="0" smtClean="0"/>
              <a:t>together </a:t>
            </a:r>
          </a:p>
          <a:p>
            <a:pPr marL="800100" lvl="1" indent="-342900">
              <a:buFont typeface="Arial"/>
              <a:buChar char="•"/>
            </a:pPr>
            <a:r>
              <a:rPr lang="en-GB" sz="2800" dirty="0" smtClean="0"/>
              <a:t>in </a:t>
            </a:r>
            <a:r>
              <a:rPr lang="en-GB" sz="2800" dirty="0"/>
              <a:t>a </a:t>
            </a:r>
            <a:r>
              <a:rPr lang="en-GB" sz="2800" dirty="0" smtClean="0"/>
              <a:t>(more) </a:t>
            </a:r>
            <a:r>
              <a:rPr lang="en-GB" sz="2800" dirty="0"/>
              <a:t>integrated </a:t>
            </a:r>
            <a:r>
              <a:rPr lang="en-GB" sz="2800" dirty="0" smtClean="0"/>
              <a:t>manner </a:t>
            </a:r>
          </a:p>
          <a:p>
            <a:pPr marL="342900" indent="-342900">
              <a:buFont typeface="Arial"/>
              <a:buChar char="•"/>
            </a:pPr>
            <a:endParaRPr lang="en-GB" sz="2400" dirty="0"/>
          </a:p>
          <a:p>
            <a:pPr marL="342900" indent="-342900">
              <a:buFont typeface="Arial"/>
              <a:buChar char="•"/>
            </a:pPr>
            <a:endParaRPr lang="en-GB" sz="3600" b="1" dirty="0">
              <a:ea typeface="ヒラギノ角ゴ Pro W3" pitchFamily="-106" charset="-128"/>
              <a:cs typeface="Arial" charset="0"/>
            </a:endParaRPr>
          </a:p>
          <a:p>
            <a:endParaRPr lang="en-GB" sz="3600" b="1" dirty="0">
              <a:ea typeface="ヒラギノ角ゴ Pro W3" pitchFamily="-106" charset="-128"/>
              <a:cs typeface="Arial" charset="0"/>
            </a:endParaRPr>
          </a:p>
          <a:p>
            <a:endParaRPr lang="en-GB" sz="3600" b="1" dirty="0">
              <a:ea typeface="ヒラギノ角ゴ Pro W3" pitchFamily="-106" charset="-128"/>
              <a:cs typeface="Arial" charset="0"/>
            </a:endParaRPr>
          </a:p>
        </p:txBody>
      </p:sp>
    </p:spTree>
    <p:extLst>
      <p:ext uri="{BB962C8B-B14F-4D97-AF65-F5344CB8AC3E}">
        <p14:creationId xmlns:p14="http://schemas.microsoft.com/office/powerpoint/2010/main" val="29392061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6467" y="5801555"/>
            <a:ext cx="607634" cy="512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descr="C:\Users\law591\AppData\Local\Microsoft\Windows\Temporary Internet Files\Content.IE5\AT0NOF3V\MC9002909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592" y="751752"/>
            <a:ext cx="259035" cy="3913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law591\AppData\Local\Microsoft\Windows\Temporary Internet Files\Content.IE5\TVJS1LYC\MP90034137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853" y="751752"/>
            <a:ext cx="319098" cy="44733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law591\AppData\Local\Microsoft\Windows\Temporary Internet Files\Content.IE5\49B1N10J\MP90040681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5875" y="636547"/>
            <a:ext cx="308389" cy="193167"/>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0630" y="413082"/>
            <a:ext cx="431456" cy="287350"/>
          </a:xfrm>
          <a:prstGeom prst="rect">
            <a:avLst/>
          </a:prstGeom>
        </p:spPr>
      </p:pic>
      <p:pic>
        <p:nvPicPr>
          <p:cNvPr id="1032" name="Picture 8" descr="C:\Users\law591\AppData\Local\Microsoft\Windows\Temporary Internet Files\Content.IE5\49B1N10J\MC900318226[1].wmf"/>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385670" y="395503"/>
            <a:ext cx="276218" cy="39795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386673" y="406458"/>
            <a:ext cx="4370654" cy="901272"/>
          </a:xfrm>
          <a:prstGeom prst="rect">
            <a:avLst/>
          </a:prstGeom>
          <a:solidFill>
            <a:schemeClr val="bg1"/>
          </a:solidFill>
        </p:spPr>
        <p:txBody>
          <a:bodyPr wrap="square" rtlCol="0">
            <a:spAutoFit/>
          </a:bodyPr>
          <a:lstStyle/>
          <a:p>
            <a:pPr algn="ctr" defTabSz="668701" fontAlgn="auto">
              <a:spcBef>
                <a:spcPts val="0"/>
              </a:spcBef>
              <a:spcAft>
                <a:spcPts val="0"/>
              </a:spcAft>
            </a:pPr>
            <a:endParaRPr lang="en-GB" sz="1314" b="1" dirty="0">
              <a:solidFill>
                <a:prstClr val="black"/>
              </a:solidFill>
              <a:latin typeface="Calibri" panose="020F0502020204030204" pitchFamily="34" charset="0"/>
            </a:endParaRPr>
          </a:p>
          <a:p>
            <a:pPr algn="ctr" defTabSz="668701" fontAlgn="auto">
              <a:spcBef>
                <a:spcPts val="0"/>
              </a:spcBef>
              <a:spcAft>
                <a:spcPts val="0"/>
              </a:spcAft>
            </a:pPr>
            <a:r>
              <a:rPr lang="en-GB" sz="1314" b="1" dirty="0">
                <a:solidFill>
                  <a:prstClr val="black"/>
                </a:solidFill>
                <a:latin typeface="Calibri" panose="020F0502020204030204" pitchFamily="34" charset="0"/>
              </a:rPr>
              <a:t>Judging (for) the future? </a:t>
            </a:r>
          </a:p>
          <a:p>
            <a:pPr algn="ctr" defTabSz="668701" fontAlgn="auto">
              <a:spcBef>
                <a:spcPts val="0"/>
              </a:spcBef>
              <a:spcAft>
                <a:spcPts val="0"/>
              </a:spcAft>
            </a:pPr>
            <a:r>
              <a:rPr lang="en-GB" sz="1314" b="1" dirty="0">
                <a:solidFill>
                  <a:prstClr val="black"/>
                </a:solidFill>
                <a:latin typeface="Calibri" panose="020F0502020204030204" pitchFamily="34" charset="0"/>
              </a:rPr>
              <a:t>Innovation, energy and conflict/resolution</a:t>
            </a:r>
            <a:endParaRPr lang="en-US" sz="1314" dirty="0">
              <a:solidFill>
                <a:prstClr val="black"/>
              </a:solidFill>
              <a:latin typeface="Calibri"/>
            </a:endParaRPr>
          </a:p>
          <a:p>
            <a:pPr algn="ctr" defTabSz="668701" fontAlgn="auto">
              <a:spcBef>
                <a:spcPts val="0"/>
              </a:spcBef>
              <a:spcAft>
                <a:spcPts val="0"/>
              </a:spcAft>
            </a:pPr>
            <a:endParaRPr lang="en-US" sz="1314" b="1" dirty="0">
              <a:solidFill>
                <a:prstClr val="black"/>
              </a:solidFill>
              <a:latin typeface="Calibri" panose="020F0502020204030204" pitchFamily="34" charset="0"/>
            </a:endParaRPr>
          </a:p>
        </p:txBody>
      </p:sp>
      <p:sp>
        <p:nvSpPr>
          <p:cNvPr id="17" name="TextBox 16"/>
          <p:cNvSpPr txBox="1"/>
          <p:nvPr/>
        </p:nvSpPr>
        <p:spPr>
          <a:xfrm>
            <a:off x="2397893" y="1235973"/>
            <a:ext cx="2046707" cy="294568"/>
          </a:xfrm>
          <a:prstGeom prst="rect">
            <a:avLst/>
          </a:prstGeom>
          <a:solidFill>
            <a:schemeClr val="accent1"/>
          </a:solidFill>
          <a:ln>
            <a:solidFill>
              <a:schemeClr val="accent1">
                <a:lumMod val="75000"/>
              </a:schemeClr>
            </a:solidFill>
          </a:ln>
        </p:spPr>
        <p:txBody>
          <a:bodyPr wrap="square" rtlCol="0">
            <a:spAutoFit/>
          </a:bodyPr>
          <a:lstStyle/>
          <a:p>
            <a:pPr defTabSz="668701" fontAlgn="auto">
              <a:spcBef>
                <a:spcPts val="0"/>
              </a:spcBef>
              <a:spcAft>
                <a:spcPts val="0"/>
              </a:spcAft>
            </a:pPr>
            <a:r>
              <a:rPr lang="en-GB" sz="1314" dirty="0">
                <a:solidFill>
                  <a:prstClr val="black"/>
                </a:solidFill>
                <a:latin typeface="Calibri"/>
              </a:rPr>
              <a:t>Starting point</a:t>
            </a:r>
            <a:endParaRPr lang="en-US" sz="1314" dirty="0">
              <a:solidFill>
                <a:prstClr val="black"/>
              </a:solidFill>
              <a:latin typeface="Calibri"/>
            </a:endParaRPr>
          </a:p>
        </p:txBody>
      </p:sp>
      <p:sp>
        <p:nvSpPr>
          <p:cNvPr id="20" name="TextBox 19"/>
          <p:cNvSpPr txBox="1"/>
          <p:nvPr/>
        </p:nvSpPr>
        <p:spPr>
          <a:xfrm>
            <a:off x="2410914" y="2357352"/>
            <a:ext cx="2035393" cy="343171"/>
          </a:xfrm>
          <a:prstGeom prst="rect">
            <a:avLst/>
          </a:prstGeom>
          <a:solidFill>
            <a:srgbClr val="92D050"/>
          </a:solidFill>
        </p:spPr>
        <p:txBody>
          <a:bodyPr wrap="square" rtlCol="0">
            <a:spAutoFit/>
          </a:bodyPr>
          <a:lstStyle/>
          <a:p>
            <a:pPr defTabSz="668701" fontAlgn="auto">
              <a:spcBef>
                <a:spcPts val="0"/>
              </a:spcBef>
              <a:spcAft>
                <a:spcPts val="0"/>
              </a:spcAft>
            </a:pPr>
            <a:r>
              <a:rPr lang="en-GB" sz="815" b="1" dirty="0">
                <a:solidFill>
                  <a:prstClr val="black"/>
                </a:solidFill>
                <a:latin typeface="Calibri"/>
              </a:rPr>
              <a:t>Where?</a:t>
            </a:r>
          </a:p>
          <a:p>
            <a:pPr defTabSz="668701" fontAlgn="auto">
              <a:spcBef>
                <a:spcPts val="0"/>
              </a:spcBef>
              <a:spcAft>
                <a:spcPts val="0"/>
              </a:spcAft>
            </a:pPr>
            <a:r>
              <a:rPr lang="en-GB" sz="815" dirty="0">
                <a:solidFill>
                  <a:prstClr val="black"/>
                </a:solidFill>
                <a:latin typeface="Calibri"/>
              </a:rPr>
              <a:t>CJEU, Information Commissioner, courts</a:t>
            </a:r>
            <a:endParaRPr lang="en-US" sz="815" dirty="0">
              <a:solidFill>
                <a:prstClr val="black"/>
              </a:solidFill>
              <a:latin typeface="Calibri"/>
            </a:endParaRPr>
          </a:p>
        </p:txBody>
      </p:sp>
      <p:sp>
        <p:nvSpPr>
          <p:cNvPr id="24" name="TextBox 23"/>
          <p:cNvSpPr txBox="1"/>
          <p:nvPr/>
        </p:nvSpPr>
        <p:spPr>
          <a:xfrm>
            <a:off x="4255358" y="5775602"/>
            <a:ext cx="2024984" cy="343171"/>
          </a:xfrm>
          <a:prstGeom prst="rect">
            <a:avLst/>
          </a:prstGeom>
          <a:solidFill>
            <a:srgbClr val="92D050"/>
          </a:solidFill>
        </p:spPr>
        <p:txBody>
          <a:bodyPr wrap="square" rtlCol="0">
            <a:spAutoFit/>
          </a:bodyPr>
          <a:lstStyle/>
          <a:p>
            <a:pPr algn="r" defTabSz="668701" fontAlgn="auto">
              <a:spcBef>
                <a:spcPts val="0"/>
              </a:spcBef>
              <a:spcAft>
                <a:spcPts val="0"/>
              </a:spcAft>
            </a:pPr>
            <a:r>
              <a:rPr lang="en-GB" sz="815" dirty="0">
                <a:solidFill>
                  <a:prstClr val="black"/>
                </a:solidFill>
                <a:latin typeface="Calibri"/>
              </a:rPr>
              <a:t>Commission, CMA, CAT,CJEU, courts</a:t>
            </a:r>
          </a:p>
          <a:p>
            <a:pPr algn="r" defTabSz="668701" fontAlgn="auto">
              <a:spcBef>
                <a:spcPts val="0"/>
              </a:spcBef>
              <a:spcAft>
                <a:spcPts val="0"/>
              </a:spcAft>
            </a:pPr>
            <a:r>
              <a:rPr lang="en-GB" sz="815" b="1" dirty="0">
                <a:solidFill>
                  <a:prstClr val="black"/>
                </a:solidFill>
                <a:latin typeface="Calibri"/>
              </a:rPr>
              <a:t>Where?</a:t>
            </a:r>
          </a:p>
        </p:txBody>
      </p:sp>
      <p:sp>
        <p:nvSpPr>
          <p:cNvPr id="26" name="TextBox 25"/>
          <p:cNvSpPr txBox="1"/>
          <p:nvPr/>
        </p:nvSpPr>
        <p:spPr>
          <a:xfrm>
            <a:off x="2428758" y="4929261"/>
            <a:ext cx="2061661" cy="343171"/>
          </a:xfrm>
          <a:prstGeom prst="rect">
            <a:avLst/>
          </a:prstGeom>
          <a:solidFill>
            <a:srgbClr val="92D050"/>
          </a:solidFill>
        </p:spPr>
        <p:txBody>
          <a:bodyPr wrap="square" rtlCol="0">
            <a:spAutoFit/>
          </a:bodyPr>
          <a:lstStyle/>
          <a:p>
            <a:pPr defTabSz="668701" fontAlgn="auto">
              <a:spcBef>
                <a:spcPts val="0"/>
              </a:spcBef>
              <a:spcAft>
                <a:spcPts val="0"/>
              </a:spcAft>
            </a:pPr>
            <a:r>
              <a:rPr lang="en-GB" sz="815" dirty="0">
                <a:solidFill>
                  <a:prstClr val="black"/>
                </a:solidFill>
                <a:latin typeface="Calibri"/>
              </a:rPr>
              <a:t>Courts, compliance, DECC, JR, arbitration </a:t>
            </a:r>
          </a:p>
          <a:p>
            <a:pPr defTabSz="668701" fontAlgn="auto">
              <a:spcBef>
                <a:spcPts val="0"/>
              </a:spcBef>
              <a:spcAft>
                <a:spcPts val="0"/>
              </a:spcAft>
            </a:pPr>
            <a:r>
              <a:rPr lang="en-GB" sz="815" b="1" dirty="0">
                <a:solidFill>
                  <a:prstClr val="black"/>
                </a:solidFill>
                <a:latin typeface="Calibri"/>
              </a:rPr>
              <a:t>Where?</a:t>
            </a:r>
            <a:endParaRPr lang="en-US" sz="815" b="1" dirty="0">
              <a:solidFill>
                <a:prstClr val="black"/>
              </a:solidFill>
              <a:latin typeface="Calibri"/>
            </a:endParaRPr>
          </a:p>
        </p:txBody>
      </p:sp>
      <p:sp>
        <p:nvSpPr>
          <p:cNvPr id="14" name="TextBox 13"/>
          <p:cNvSpPr txBox="1"/>
          <p:nvPr/>
        </p:nvSpPr>
        <p:spPr>
          <a:xfrm>
            <a:off x="4710405" y="1696027"/>
            <a:ext cx="2050542" cy="594009"/>
          </a:xfrm>
          <a:prstGeom prst="rect">
            <a:avLst/>
          </a:prstGeom>
          <a:noFill/>
        </p:spPr>
        <p:txBody>
          <a:bodyPr wrap="square" rtlCol="0">
            <a:spAutoFit/>
          </a:bodyPr>
          <a:lstStyle/>
          <a:p>
            <a:pPr algn="ctr" defTabSz="668701" fontAlgn="auto">
              <a:spcBef>
                <a:spcPts val="0"/>
              </a:spcBef>
              <a:spcAft>
                <a:spcPts val="0"/>
              </a:spcAft>
            </a:pPr>
            <a:r>
              <a:rPr lang="en-GB" sz="815" dirty="0">
                <a:solidFill>
                  <a:prstClr val="black"/>
                </a:solidFill>
                <a:latin typeface="Calibri"/>
              </a:rPr>
              <a:t>Solving contemporary problems</a:t>
            </a:r>
          </a:p>
          <a:p>
            <a:pPr algn="ctr" defTabSz="668701" fontAlgn="auto">
              <a:spcBef>
                <a:spcPts val="0"/>
              </a:spcBef>
              <a:spcAft>
                <a:spcPts val="0"/>
              </a:spcAft>
            </a:pPr>
            <a:r>
              <a:rPr lang="en-GB" sz="815" dirty="0">
                <a:solidFill>
                  <a:prstClr val="black"/>
                </a:solidFill>
                <a:latin typeface="Calibri"/>
              </a:rPr>
              <a:t>Where is oil and gas, measuring climate change, more renewable power, smart power, adapted crops and medicines   </a:t>
            </a:r>
            <a:endParaRPr lang="en-US" sz="815" dirty="0">
              <a:solidFill>
                <a:prstClr val="black"/>
              </a:solidFill>
              <a:latin typeface="Calibri"/>
            </a:endParaRPr>
          </a:p>
        </p:txBody>
      </p:sp>
      <p:sp>
        <p:nvSpPr>
          <p:cNvPr id="32" name="TextBox 31"/>
          <p:cNvSpPr txBox="1"/>
          <p:nvPr/>
        </p:nvSpPr>
        <p:spPr>
          <a:xfrm>
            <a:off x="2428758" y="5215060"/>
            <a:ext cx="4322893" cy="280526"/>
          </a:xfrm>
          <a:prstGeom prst="rect">
            <a:avLst/>
          </a:prstGeom>
          <a:solidFill>
            <a:schemeClr val="accent1"/>
          </a:solidFill>
        </p:spPr>
        <p:txBody>
          <a:bodyPr wrap="square" rtlCol="0">
            <a:spAutoFit/>
          </a:bodyPr>
          <a:lstStyle/>
          <a:p>
            <a:pPr algn="ctr" defTabSz="668701" fontAlgn="auto">
              <a:spcBef>
                <a:spcPts val="0"/>
              </a:spcBef>
              <a:spcAft>
                <a:spcPts val="0"/>
              </a:spcAft>
            </a:pPr>
            <a:r>
              <a:rPr lang="en-GB" sz="1223" dirty="0">
                <a:solidFill>
                  <a:prstClr val="black"/>
                </a:solidFill>
                <a:latin typeface="Calibri"/>
              </a:rPr>
              <a:t>Defeating fragmentation, forum shopping, regime shifting</a:t>
            </a:r>
            <a:endParaRPr lang="en-US" sz="1223" dirty="0">
              <a:solidFill>
                <a:prstClr val="black"/>
              </a:solidFill>
              <a:latin typeface="Calibri"/>
            </a:endParaRPr>
          </a:p>
        </p:txBody>
      </p:sp>
      <p:sp>
        <p:nvSpPr>
          <p:cNvPr id="7" name="TextBox 6"/>
          <p:cNvSpPr txBox="1"/>
          <p:nvPr/>
        </p:nvSpPr>
        <p:spPr>
          <a:xfrm>
            <a:off x="5679805" y="406458"/>
            <a:ext cx="1061191" cy="935897"/>
          </a:xfrm>
          <a:prstGeom prst="rect">
            <a:avLst/>
          </a:prstGeom>
          <a:noFill/>
        </p:spPr>
        <p:txBody>
          <a:bodyPr wrap="square" rtlCol="0">
            <a:spAutoFit/>
          </a:bodyPr>
          <a:lstStyle/>
          <a:p>
            <a:pPr defTabSz="668701" fontAlgn="auto">
              <a:spcBef>
                <a:spcPts val="0"/>
              </a:spcBef>
              <a:spcAft>
                <a:spcPts val="0"/>
              </a:spcAft>
            </a:pPr>
            <a:r>
              <a:rPr lang="en-GB" sz="906" dirty="0">
                <a:solidFill>
                  <a:srgbClr val="C0504D">
                    <a:lumMod val="75000"/>
                  </a:srgbClr>
                </a:solidFill>
                <a:latin typeface="Calibri"/>
              </a:rPr>
              <a:t>Dr Abbe E. L. Brown</a:t>
            </a:r>
          </a:p>
          <a:p>
            <a:pPr defTabSz="668701" fontAlgn="auto">
              <a:spcBef>
                <a:spcPts val="0"/>
              </a:spcBef>
              <a:spcAft>
                <a:spcPts val="0"/>
              </a:spcAft>
            </a:pPr>
            <a:r>
              <a:rPr lang="en-GB" sz="906" dirty="0">
                <a:solidFill>
                  <a:srgbClr val="C0504D">
                    <a:lumMod val="75000"/>
                  </a:srgbClr>
                </a:solidFill>
                <a:latin typeface="Calibri"/>
              </a:rPr>
              <a:t>Aberdeen</a:t>
            </a:r>
          </a:p>
          <a:p>
            <a:pPr defTabSz="668701" fontAlgn="auto">
              <a:spcBef>
                <a:spcPts val="0"/>
              </a:spcBef>
              <a:spcAft>
                <a:spcPts val="0"/>
              </a:spcAft>
            </a:pPr>
            <a:r>
              <a:rPr lang="en-GB" sz="725" dirty="0">
                <a:solidFill>
                  <a:srgbClr val="C0504D">
                    <a:lumMod val="75000"/>
                  </a:srgbClr>
                </a:solidFill>
                <a:latin typeface="Calibri"/>
              </a:rPr>
              <a:t>abbe.brown@abdn.ac.uk</a:t>
            </a:r>
          </a:p>
          <a:p>
            <a:pPr defTabSz="668701" fontAlgn="auto">
              <a:spcBef>
                <a:spcPts val="0"/>
              </a:spcBef>
              <a:spcAft>
                <a:spcPts val="0"/>
              </a:spcAft>
            </a:pPr>
            <a:endParaRPr lang="en-US" sz="1314" dirty="0">
              <a:solidFill>
                <a:prstClr val="black"/>
              </a:solidFill>
              <a:latin typeface="Calibri"/>
            </a:endParaRPr>
          </a:p>
        </p:txBody>
      </p:sp>
      <p:sp>
        <p:nvSpPr>
          <p:cNvPr id="15" name="TextBox 14"/>
          <p:cNvSpPr txBox="1"/>
          <p:nvPr/>
        </p:nvSpPr>
        <p:spPr>
          <a:xfrm>
            <a:off x="2409157" y="6320718"/>
            <a:ext cx="4318343" cy="371127"/>
          </a:xfrm>
          <a:prstGeom prst="rect">
            <a:avLst/>
          </a:prstGeom>
          <a:solidFill>
            <a:schemeClr val="accent1"/>
          </a:solidFill>
        </p:spPr>
        <p:txBody>
          <a:bodyPr wrap="square" rtlCol="0">
            <a:spAutoFit/>
          </a:bodyPr>
          <a:lstStyle/>
          <a:p>
            <a:pPr defTabSz="668701" fontAlgn="auto">
              <a:spcBef>
                <a:spcPts val="0"/>
              </a:spcBef>
              <a:spcAft>
                <a:spcPts val="0"/>
              </a:spcAft>
            </a:pPr>
            <a:r>
              <a:rPr lang="en-GB" sz="906" dirty="0">
                <a:solidFill>
                  <a:prstClr val="black"/>
                </a:solidFill>
                <a:latin typeface="Calibri"/>
              </a:rPr>
              <a:t>Key scholars: </a:t>
            </a:r>
            <a:r>
              <a:rPr lang="en-GB" sz="906" dirty="0" err="1">
                <a:solidFill>
                  <a:prstClr val="black"/>
                </a:solidFill>
                <a:latin typeface="Calibri"/>
              </a:rPr>
              <a:t>Helfer</a:t>
            </a:r>
            <a:r>
              <a:rPr lang="en-GB" sz="906" dirty="0">
                <a:solidFill>
                  <a:prstClr val="black"/>
                </a:solidFill>
                <a:latin typeface="Calibri"/>
              </a:rPr>
              <a:t>, Slaughter, Derclaye, </a:t>
            </a:r>
            <a:r>
              <a:rPr lang="en-GB" sz="906" dirty="0" err="1">
                <a:solidFill>
                  <a:prstClr val="black"/>
                </a:solidFill>
                <a:latin typeface="Calibri"/>
              </a:rPr>
              <a:t>Aplin</a:t>
            </a:r>
            <a:r>
              <a:rPr lang="en-GB" sz="906" dirty="0">
                <a:solidFill>
                  <a:prstClr val="black"/>
                </a:solidFill>
                <a:latin typeface="Calibri"/>
              </a:rPr>
              <a:t>, Young, Howe, Morgera, </a:t>
            </a:r>
            <a:r>
              <a:rPr lang="en-GB" sz="906" dirty="0" err="1">
                <a:solidFill>
                  <a:prstClr val="black"/>
                </a:solidFill>
                <a:latin typeface="Calibri"/>
              </a:rPr>
              <a:t>Rimmer</a:t>
            </a:r>
            <a:r>
              <a:rPr lang="en-GB" sz="906" dirty="0">
                <a:solidFill>
                  <a:prstClr val="black"/>
                </a:solidFill>
                <a:latin typeface="Calibri"/>
              </a:rPr>
              <a:t>, </a:t>
            </a:r>
            <a:r>
              <a:rPr lang="en-GB" sz="906" dirty="0" err="1">
                <a:solidFill>
                  <a:prstClr val="black"/>
                </a:solidFill>
                <a:latin typeface="Calibri"/>
              </a:rPr>
              <a:t>Lynskey</a:t>
            </a:r>
            <a:endParaRPr lang="en-US" sz="906" dirty="0">
              <a:solidFill>
                <a:prstClr val="black"/>
              </a:solidFill>
              <a:latin typeface="Calibri"/>
            </a:endParaRPr>
          </a:p>
        </p:txBody>
      </p:sp>
      <p:sp>
        <p:nvSpPr>
          <p:cNvPr id="49" name="TextBox 48"/>
          <p:cNvSpPr txBox="1"/>
          <p:nvPr/>
        </p:nvSpPr>
        <p:spPr>
          <a:xfrm>
            <a:off x="2523779" y="5566900"/>
            <a:ext cx="4130323" cy="963725"/>
          </a:xfrm>
          <a:prstGeom prst="rect">
            <a:avLst/>
          </a:prstGeom>
          <a:solidFill>
            <a:schemeClr val="bg1"/>
          </a:solidFill>
          <a:ln>
            <a:solidFill>
              <a:schemeClr val="bg1"/>
            </a:solidFill>
          </a:ln>
        </p:spPr>
        <p:txBody>
          <a:bodyPr wrap="square" rtlCol="0">
            <a:spAutoFit/>
          </a:bodyPr>
          <a:lstStyle/>
          <a:p>
            <a:pPr algn="ctr" defTabSz="668701" fontAlgn="auto">
              <a:spcBef>
                <a:spcPts val="0"/>
              </a:spcBef>
              <a:spcAft>
                <a:spcPts val="0"/>
              </a:spcAft>
            </a:pPr>
            <a:r>
              <a:rPr lang="en-GB" sz="1314" dirty="0">
                <a:solidFill>
                  <a:prstClr val="black"/>
                </a:solidFill>
                <a:latin typeface="Calibri"/>
              </a:rPr>
              <a:t> </a:t>
            </a:r>
            <a:r>
              <a:rPr lang="en-GB" sz="1087" b="1" dirty="0">
                <a:solidFill>
                  <a:srgbClr val="FF0000"/>
                </a:solidFill>
                <a:latin typeface="Calibri"/>
              </a:rPr>
              <a:t>Using:</a:t>
            </a:r>
            <a:r>
              <a:rPr lang="en-GB" sz="1087" b="1" dirty="0">
                <a:solidFill>
                  <a:prstClr val="black"/>
                </a:solidFill>
                <a:latin typeface="Calibri"/>
              </a:rPr>
              <a:t> HRA, EU fundamental rights, constitutions, Vienna Convention</a:t>
            </a:r>
          </a:p>
          <a:p>
            <a:pPr algn="ctr" defTabSz="668701" fontAlgn="auto">
              <a:spcBef>
                <a:spcPts val="0"/>
              </a:spcBef>
              <a:spcAft>
                <a:spcPts val="0"/>
              </a:spcAft>
            </a:pPr>
            <a:r>
              <a:rPr lang="en-GB" sz="1087" b="1" dirty="0">
                <a:solidFill>
                  <a:srgbClr val="FF0000"/>
                </a:solidFill>
                <a:latin typeface="Calibri"/>
              </a:rPr>
              <a:t>Challenge: </a:t>
            </a:r>
            <a:r>
              <a:rPr lang="en-GB" sz="1087" b="1" dirty="0">
                <a:solidFill>
                  <a:prstClr val="black"/>
                </a:solidFill>
                <a:latin typeface="Calibri"/>
              </a:rPr>
              <a:t>regulatory legitimacy?</a:t>
            </a:r>
          </a:p>
          <a:p>
            <a:pPr algn="ctr" defTabSz="668701" fontAlgn="auto">
              <a:spcBef>
                <a:spcPts val="0"/>
              </a:spcBef>
              <a:spcAft>
                <a:spcPts val="0"/>
              </a:spcAft>
            </a:pPr>
            <a:r>
              <a:rPr lang="en-GB" sz="1087" b="1" dirty="0">
                <a:solidFill>
                  <a:srgbClr val="FF0000"/>
                </a:solidFill>
                <a:latin typeface="Calibri"/>
              </a:rPr>
              <a:t>Need:</a:t>
            </a:r>
            <a:r>
              <a:rPr lang="en-GB" sz="1087" b="1" dirty="0">
                <a:solidFill>
                  <a:prstClr val="black"/>
                </a:solidFill>
                <a:latin typeface="Calibri"/>
              </a:rPr>
              <a:t> wider training</a:t>
            </a:r>
          </a:p>
          <a:p>
            <a:pPr algn="ctr" defTabSz="668701" fontAlgn="auto">
              <a:spcBef>
                <a:spcPts val="0"/>
              </a:spcBef>
              <a:spcAft>
                <a:spcPts val="0"/>
              </a:spcAft>
            </a:pPr>
            <a:endParaRPr lang="en-US" sz="1087" b="1" dirty="0">
              <a:solidFill>
                <a:prstClr val="black"/>
              </a:solidFill>
              <a:latin typeface="Calibri"/>
            </a:endParaRPr>
          </a:p>
        </p:txBody>
      </p:sp>
      <p:sp>
        <p:nvSpPr>
          <p:cNvPr id="62" name="TextBox 61"/>
          <p:cNvSpPr txBox="1"/>
          <p:nvPr/>
        </p:nvSpPr>
        <p:spPr>
          <a:xfrm>
            <a:off x="2562402" y="3282221"/>
            <a:ext cx="775547" cy="1208023"/>
          </a:xfrm>
          <a:prstGeom prst="rect">
            <a:avLst/>
          </a:prstGeom>
          <a:solidFill>
            <a:schemeClr val="bg1"/>
          </a:solidFill>
          <a:ln>
            <a:solidFill>
              <a:schemeClr val="accent3"/>
            </a:solidFill>
          </a:ln>
        </p:spPr>
        <p:txBody>
          <a:bodyPr wrap="square" rtlCol="0">
            <a:spAutoFit/>
          </a:bodyPr>
          <a:lstStyle/>
          <a:p>
            <a:pPr defTabSz="668701" fontAlgn="auto">
              <a:spcBef>
                <a:spcPts val="0"/>
              </a:spcBef>
              <a:spcAft>
                <a:spcPts val="0"/>
              </a:spcAft>
            </a:pPr>
            <a:r>
              <a:rPr lang="en-GB" sz="725" b="1" dirty="0">
                <a:solidFill>
                  <a:prstClr val="black"/>
                </a:solidFill>
                <a:latin typeface="Calibri"/>
              </a:rPr>
              <a:t>What?</a:t>
            </a:r>
          </a:p>
          <a:p>
            <a:pPr defTabSz="668701" fontAlgn="auto">
              <a:spcBef>
                <a:spcPts val="0"/>
              </a:spcBef>
              <a:spcAft>
                <a:spcPts val="0"/>
              </a:spcAft>
            </a:pPr>
            <a:endParaRPr lang="en-GB" sz="725" dirty="0">
              <a:solidFill>
                <a:prstClr val="black"/>
              </a:solidFill>
              <a:latin typeface="Calibri"/>
            </a:endParaRPr>
          </a:p>
          <a:p>
            <a:pPr defTabSz="668701" fontAlgn="auto">
              <a:spcBef>
                <a:spcPts val="0"/>
              </a:spcBef>
              <a:spcAft>
                <a:spcPts val="0"/>
              </a:spcAft>
            </a:pPr>
            <a:r>
              <a:rPr lang="en-GB" sz="725" dirty="0">
                <a:solidFill>
                  <a:prstClr val="black"/>
                </a:solidFill>
                <a:latin typeface="Calibri"/>
              </a:rPr>
              <a:t>DP, Art 8 ECHR, FOI, Aarhus</a:t>
            </a:r>
          </a:p>
          <a:p>
            <a:pPr defTabSz="668701" fontAlgn="auto">
              <a:spcBef>
                <a:spcPts val="0"/>
              </a:spcBef>
              <a:spcAft>
                <a:spcPts val="0"/>
              </a:spcAft>
            </a:pPr>
            <a:endParaRPr lang="en-GB" sz="725" dirty="0">
              <a:solidFill>
                <a:prstClr val="black"/>
              </a:solidFill>
              <a:latin typeface="Calibri"/>
            </a:endParaRPr>
          </a:p>
          <a:p>
            <a:pPr defTabSz="668701" fontAlgn="auto">
              <a:spcBef>
                <a:spcPts val="0"/>
              </a:spcBef>
              <a:spcAft>
                <a:spcPts val="0"/>
              </a:spcAft>
            </a:pPr>
            <a:endParaRPr lang="en-GB" sz="725" dirty="0">
              <a:solidFill>
                <a:prstClr val="black"/>
              </a:solidFill>
              <a:latin typeface="Calibri"/>
            </a:endParaRPr>
          </a:p>
          <a:p>
            <a:pPr defTabSz="668701" fontAlgn="auto">
              <a:spcBef>
                <a:spcPts val="0"/>
              </a:spcBef>
              <a:spcAft>
                <a:spcPts val="0"/>
              </a:spcAft>
            </a:pPr>
            <a:r>
              <a:rPr lang="en-GB" sz="725" dirty="0">
                <a:solidFill>
                  <a:prstClr val="black"/>
                </a:solidFill>
                <a:latin typeface="Calibri"/>
              </a:rPr>
              <a:t>Kyoto, Petroleum Act, PILOT </a:t>
            </a:r>
          </a:p>
          <a:p>
            <a:pPr defTabSz="668701" fontAlgn="auto">
              <a:spcBef>
                <a:spcPts val="0"/>
              </a:spcBef>
              <a:spcAft>
                <a:spcPts val="0"/>
              </a:spcAft>
            </a:pPr>
            <a:endParaRPr lang="en-US" sz="725" dirty="0">
              <a:solidFill>
                <a:prstClr val="black"/>
              </a:solidFill>
              <a:latin typeface="Calibri"/>
            </a:endParaRPr>
          </a:p>
        </p:txBody>
      </p:sp>
      <p:sp>
        <p:nvSpPr>
          <p:cNvPr id="25" name="TextBox 24"/>
          <p:cNvSpPr txBox="1"/>
          <p:nvPr/>
        </p:nvSpPr>
        <p:spPr>
          <a:xfrm>
            <a:off x="4444600" y="1235973"/>
            <a:ext cx="2312727" cy="294568"/>
          </a:xfrm>
          <a:prstGeom prst="rect">
            <a:avLst/>
          </a:prstGeom>
          <a:solidFill>
            <a:schemeClr val="accent1"/>
          </a:solidFill>
          <a:ln>
            <a:solidFill>
              <a:schemeClr val="accent1">
                <a:lumMod val="75000"/>
              </a:schemeClr>
            </a:solidFill>
          </a:ln>
        </p:spPr>
        <p:txBody>
          <a:bodyPr wrap="square" rtlCol="0">
            <a:spAutoFit/>
          </a:bodyPr>
          <a:lstStyle/>
          <a:p>
            <a:pPr defTabSz="668701" fontAlgn="auto">
              <a:spcBef>
                <a:spcPts val="0"/>
              </a:spcBef>
              <a:spcAft>
                <a:spcPts val="0"/>
              </a:spcAft>
              <a:tabLst>
                <a:tab pos="2216022" algn="r"/>
              </a:tabLst>
            </a:pPr>
            <a:r>
              <a:rPr lang="en-US" sz="1314" dirty="0">
                <a:solidFill>
                  <a:prstClr val="black"/>
                </a:solidFill>
                <a:latin typeface="Calibri"/>
              </a:rPr>
              <a:t>	Why</a:t>
            </a:r>
          </a:p>
        </p:txBody>
      </p:sp>
      <p:sp>
        <p:nvSpPr>
          <p:cNvPr id="2" name="TextBox 1"/>
          <p:cNvSpPr txBox="1"/>
          <p:nvPr/>
        </p:nvSpPr>
        <p:spPr>
          <a:xfrm>
            <a:off x="2385670" y="1640262"/>
            <a:ext cx="2058930" cy="844847"/>
          </a:xfrm>
          <a:prstGeom prst="rect">
            <a:avLst/>
          </a:prstGeom>
          <a:noFill/>
        </p:spPr>
        <p:txBody>
          <a:bodyPr wrap="square" rtlCol="0">
            <a:spAutoFit/>
          </a:bodyPr>
          <a:lstStyle/>
          <a:p>
            <a:pPr marL="129445" indent="-129445" defTabSz="668701" fontAlgn="auto">
              <a:spcBef>
                <a:spcPts val="0"/>
              </a:spcBef>
              <a:spcAft>
                <a:spcPts val="0"/>
              </a:spcAft>
              <a:buFont typeface="Arial" panose="020B0604020202020204" pitchFamily="34" charset="0"/>
              <a:buChar char="•"/>
            </a:pPr>
            <a:r>
              <a:rPr lang="en-GB" sz="815" dirty="0">
                <a:solidFill>
                  <a:prstClr val="black"/>
                </a:solidFill>
                <a:latin typeface="Calibri"/>
              </a:rPr>
              <a:t>Law has recognised many principles to be important  </a:t>
            </a:r>
          </a:p>
          <a:p>
            <a:pPr marL="129445" indent="-129445" defTabSz="668701" fontAlgn="auto">
              <a:spcBef>
                <a:spcPts val="0"/>
              </a:spcBef>
              <a:spcAft>
                <a:spcPts val="0"/>
              </a:spcAft>
              <a:buFont typeface="Arial" panose="020B0604020202020204" pitchFamily="34" charset="0"/>
              <a:buChar char="•"/>
            </a:pPr>
            <a:r>
              <a:rPr lang="en-GB" sz="815" dirty="0">
                <a:solidFill>
                  <a:prstClr val="black"/>
                </a:solidFill>
                <a:latin typeface="Calibri"/>
              </a:rPr>
              <a:t>Can courts and regulators address all these together?</a:t>
            </a:r>
          </a:p>
          <a:p>
            <a:pPr marL="129445" indent="-129445" defTabSz="668701" fontAlgn="auto">
              <a:spcBef>
                <a:spcPts val="0"/>
              </a:spcBef>
              <a:spcAft>
                <a:spcPts val="0"/>
              </a:spcAft>
              <a:buFont typeface="Arial" panose="020B0604020202020204" pitchFamily="34" charset="0"/>
              <a:buChar char="•"/>
            </a:pPr>
            <a:r>
              <a:rPr lang="en-GB" sz="815" dirty="0">
                <a:solidFill>
                  <a:prstClr val="black"/>
                </a:solidFill>
                <a:latin typeface="Calibri"/>
              </a:rPr>
              <a:t>To deliver a fair result wherever you start? </a:t>
            </a:r>
          </a:p>
        </p:txBody>
      </p:sp>
      <p:sp>
        <p:nvSpPr>
          <p:cNvPr id="27" name="TextBox 26"/>
          <p:cNvSpPr txBox="1"/>
          <p:nvPr/>
        </p:nvSpPr>
        <p:spPr>
          <a:xfrm>
            <a:off x="4692107" y="2358099"/>
            <a:ext cx="2035393" cy="468590"/>
          </a:xfrm>
          <a:prstGeom prst="rect">
            <a:avLst/>
          </a:prstGeom>
          <a:solidFill>
            <a:srgbClr val="92D050"/>
          </a:solidFill>
        </p:spPr>
        <p:txBody>
          <a:bodyPr wrap="square" rtlCol="0">
            <a:spAutoFit/>
          </a:bodyPr>
          <a:lstStyle/>
          <a:p>
            <a:pPr defTabSz="668701" fontAlgn="auto">
              <a:spcBef>
                <a:spcPts val="0"/>
              </a:spcBef>
              <a:spcAft>
                <a:spcPts val="0"/>
              </a:spcAft>
              <a:tabLst>
                <a:tab pos="1889893" algn="r"/>
              </a:tabLst>
            </a:pPr>
            <a:r>
              <a:rPr lang="en-GB" sz="815" b="1" dirty="0">
                <a:solidFill>
                  <a:prstClr val="black"/>
                </a:solidFill>
                <a:latin typeface="Calibri"/>
              </a:rPr>
              <a:t>	Where?</a:t>
            </a:r>
          </a:p>
          <a:p>
            <a:pPr algn="r" defTabSz="668701" fontAlgn="auto">
              <a:spcBef>
                <a:spcPts val="0"/>
              </a:spcBef>
              <a:spcAft>
                <a:spcPts val="0"/>
              </a:spcAft>
            </a:pPr>
            <a:r>
              <a:rPr lang="en-GB" sz="815" dirty="0">
                <a:solidFill>
                  <a:prstClr val="black"/>
                </a:solidFill>
                <a:latin typeface="Calibri"/>
              </a:rPr>
              <a:t>Monitoring, compliance, </a:t>
            </a:r>
            <a:r>
              <a:rPr lang="en-GB" sz="815" dirty="0" err="1">
                <a:solidFill>
                  <a:prstClr val="black"/>
                </a:solidFill>
                <a:latin typeface="Calibri"/>
              </a:rPr>
              <a:t>ECtHR</a:t>
            </a:r>
            <a:r>
              <a:rPr lang="en-GB" sz="815" dirty="0">
                <a:solidFill>
                  <a:prstClr val="black"/>
                </a:solidFill>
                <a:latin typeface="Calibri"/>
              </a:rPr>
              <a:t>, CJEU, courts</a:t>
            </a:r>
            <a:endParaRPr lang="en-US" sz="815" dirty="0">
              <a:solidFill>
                <a:prstClr val="black"/>
              </a:solidFill>
              <a:latin typeface="Calibri"/>
            </a:endParaRPr>
          </a:p>
        </p:txBody>
      </p:sp>
      <p:sp>
        <p:nvSpPr>
          <p:cNvPr id="29" name="TextBox 28"/>
          <p:cNvSpPr txBox="1"/>
          <p:nvPr/>
        </p:nvSpPr>
        <p:spPr>
          <a:xfrm>
            <a:off x="4684630" y="4943202"/>
            <a:ext cx="2061661" cy="343171"/>
          </a:xfrm>
          <a:prstGeom prst="rect">
            <a:avLst/>
          </a:prstGeom>
          <a:solidFill>
            <a:srgbClr val="92D050"/>
          </a:solidFill>
        </p:spPr>
        <p:txBody>
          <a:bodyPr wrap="square" rtlCol="0">
            <a:spAutoFit/>
          </a:bodyPr>
          <a:lstStyle/>
          <a:p>
            <a:pPr defTabSz="668701" fontAlgn="auto">
              <a:spcBef>
                <a:spcPts val="0"/>
              </a:spcBef>
              <a:spcAft>
                <a:spcPts val="0"/>
              </a:spcAft>
              <a:tabLst>
                <a:tab pos="1931244" algn="r"/>
              </a:tabLst>
            </a:pPr>
            <a:r>
              <a:rPr lang="en-GB" sz="815" dirty="0">
                <a:solidFill>
                  <a:prstClr val="black"/>
                </a:solidFill>
                <a:latin typeface="Calibri"/>
              </a:rPr>
              <a:t>	Commission, CMA, CAT, CJEU, Courts</a:t>
            </a:r>
          </a:p>
          <a:p>
            <a:pPr defTabSz="668701" fontAlgn="auto">
              <a:spcBef>
                <a:spcPts val="0"/>
              </a:spcBef>
              <a:spcAft>
                <a:spcPts val="0"/>
              </a:spcAft>
              <a:tabLst>
                <a:tab pos="1931244" algn="dec"/>
              </a:tabLst>
            </a:pPr>
            <a:r>
              <a:rPr lang="en-GB" sz="815" b="1" dirty="0">
                <a:solidFill>
                  <a:prstClr val="black"/>
                </a:solidFill>
                <a:latin typeface="Calibri"/>
              </a:rPr>
              <a:t>	Where?</a:t>
            </a:r>
            <a:endParaRPr lang="en-US" sz="815" b="1" dirty="0">
              <a:solidFill>
                <a:prstClr val="black"/>
              </a:solidFill>
              <a:latin typeface="Calibri"/>
            </a:endParaRPr>
          </a:p>
        </p:txBody>
      </p:sp>
      <p:graphicFrame>
        <p:nvGraphicFramePr>
          <p:cNvPr id="3" name="Diagram 2"/>
          <p:cNvGraphicFramePr/>
          <p:nvPr>
            <p:extLst/>
          </p:nvPr>
        </p:nvGraphicFramePr>
        <p:xfrm>
          <a:off x="3048675" y="2711411"/>
          <a:ext cx="3229212" cy="2152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 name="TextBox 29"/>
          <p:cNvSpPr txBox="1"/>
          <p:nvPr/>
        </p:nvSpPr>
        <p:spPr>
          <a:xfrm>
            <a:off x="3984882" y="3133467"/>
            <a:ext cx="1329207" cy="1375313"/>
          </a:xfrm>
          <a:prstGeom prst="rect">
            <a:avLst/>
          </a:prstGeom>
          <a:noFill/>
        </p:spPr>
        <p:txBody>
          <a:bodyPr wrap="square" rtlCol="0">
            <a:spAutoFit/>
          </a:bodyPr>
          <a:lstStyle/>
          <a:p>
            <a:pPr algn="ctr" defTabSz="668701" fontAlgn="auto">
              <a:spcBef>
                <a:spcPts val="0"/>
              </a:spcBef>
              <a:spcAft>
                <a:spcPts val="0"/>
              </a:spcAft>
            </a:pPr>
            <a:r>
              <a:rPr lang="en-GB" sz="725" i="1" dirty="0">
                <a:solidFill>
                  <a:prstClr val="black"/>
                </a:solidFill>
                <a:latin typeface="Calibri"/>
              </a:rPr>
              <a:t>Phone Mast, Ashdown, Astra</a:t>
            </a:r>
            <a:r>
              <a:rPr lang="en-GB" sz="725" dirty="0">
                <a:solidFill>
                  <a:prstClr val="black"/>
                </a:solidFill>
                <a:latin typeface="Calibri"/>
              </a:rPr>
              <a:t>, Tech </a:t>
            </a:r>
            <a:r>
              <a:rPr lang="en-GB" sz="725" dirty="0" err="1">
                <a:solidFill>
                  <a:prstClr val="black"/>
                </a:solidFill>
                <a:latin typeface="Calibri"/>
              </a:rPr>
              <a:t>Mech</a:t>
            </a:r>
            <a:r>
              <a:rPr lang="en-GB" sz="725" dirty="0">
                <a:solidFill>
                  <a:prstClr val="black"/>
                </a:solidFill>
                <a:latin typeface="Calibri"/>
              </a:rPr>
              <a:t>, </a:t>
            </a:r>
            <a:r>
              <a:rPr lang="en-GB" sz="725" i="1" dirty="0">
                <a:solidFill>
                  <a:prstClr val="black"/>
                </a:solidFill>
                <a:latin typeface="Calibri"/>
              </a:rPr>
              <a:t>Campbell, Goldeneye, </a:t>
            </a:r>
            <a:r>
              <a:rPr lang="en-GB" sz="725" i="1" dirty="0" err="1">
                <a:solidFill>
                  <a:prstClr val="black"/>
                </a:solidFill>
                <a:latin typeface="Calibri"/>
              </a:rPr>
              <a:t>Grune</a:t>
            </a:r>
            <a:r>
              <a:rPr lang="en-GB" sz="725" i="1" dirty="0">
                <a:solidFill>
                  <a:prstClr val="black"/>
                </a:solidFill>
                <a:latin typeface="Calibri"/>
              </a:rPr>
              <a:t> </a:t>
            </a:r>
            <a:r>
              <a:rPr lang="en-GB" sz="725" i="1" dirty="0" err="1">
                <a:solidFill>
                  <a:prstClr val="black"/>
                </a:solidFill>
                <a:latin typeface="Calibri"/>
              </a:rPr>
              <a:t>Punkt</a:t>
            </a:r>
            <a:r>
              <a:rPr lang="en-GB" sz="725" i="1" dirty="0">
                <a:solidFill>
                  <a:prstClr val="black"/>
                </a:solidFill>
                <a:latin typeface="Calibri"/>
              </a:rPr>
              <a:t> </a:t>
            </a:r>
          </a:p>
          <a:p>
            <a:pPr algn="ctr" defTabSz="668701" fontAlgn="auto">
              <a:spcBef>
                <a:spcPts val="0"/>
              </a:spcBef>
              <a:spcAft>
                <a:spcPts val="0"/>
              </a:spcAft>
            </a:pPr>
            <a:r>
              <a:rPr lang="en-GB" sz="1087" b="1" dirty="0">
                <a:solidFill>
                  <a:srgbClr val="FF0000"/>
                </a:solidFill>
                <a:latin typeface="Calibri"/>
              </a:rPr>
              <a:t>TRIPS/WTO DSS</a:t>
            </a:r>
            <a:r>
              <a:rPr lang="en-GB" sz="725" dirty="0">
                <a:solidFill>
                  <a:prstClr val="black"/>
                </a:solidFill>
                <a:latin typeface="Calibri"/>
              </a:rPr>
              <a:t> </a:t>
            </a:r>
          </a:p>
          <a:p>
            <a:pPr algn="ctr" defTabSz="668701" fontAlgn="auto">
              <a:spcBef>
                <a:spcPts val="0"/>
              </a:spcBef>
              <a:spcAft>
                <a:spcPts val="0"/>
              </a:spcAft>
            </a:pPr>
            <a:r>
              <a:rPr lang="en-GB" sz="725" i="1" dirty="0">
                <a:solidFill>
                  <a:prstClr val="black"/>
                </a:solidFill>
                <a:latin typeface="Calibri"/>
              </a:rPr>
              <a:t>SABAM</a:t>
            </a:r>
            <a:r>
              <a:rPr lang="en-GB" sz="725" dirty="0">
                <a:solidFill>
                  <a:prstClr val="black"/>
                </a:solidFill>
                <a:latin typeface="Calibri"/>
              </a:rPr>
              <a:t>, Tripartite Report, </a:t>
            </a:r>
            <a:r>
              <a:rPr lang="en-GB" sz="725" i="1" dirty="0">
                <a:solidFill>
                  <a:prstClr val="black"/>
                </a:solidFill>
                <a:latin typeface="Calibri"/>
              </a:rPr>
              <a:t>Laugh it Off, Orange Book,</a:t>
            </a:r>
            <a:r>
              <a:rPr lang="en-GB" sz="725" dirty="0">
                <a:solidFill>
                  <a:prstClr val="black"/>
                </a:solidFill>
                <a:latin typeface="Calibri"/>
              </a:rPr>
              <a:t> Tech Leadership, </a:t>
            </a:r>
            <a:r>
              <a:rPr lang="en-GB" sz="725" i="1" dirty="0">
                <a:solidFill>
                  <a:prstClr val="black"/>
                </a:solidFill>
                <a:latin typeface="Calibri"/>
              </a:rPr>
              <a:t>TAC, DW Integrators</a:t>
            </a:r>
            <a:r>
              <a:rPr lang="en-GB" sz="725" dirty="0">
                <a:solidFill>
                  <a:prstClr val="black"/>
                </a:solidFill>
                <a:latin typeface="Calibri"/>
              </a:rPr>
              <a:t>,  TRIPS Council, </a:t>
            </a:r>
            <a:r>
              <a:rPr lang="en-GB" sz="725" i="1" dirty="0" err="1">
                <a:solidFill>
                  <a:prstClr val="black"/>
                </a:solidFill>
                <a:latin typeface="Calibri"/>
              </a:rPr>
              <a:t>ShrimpTurtle</a:t>
            </a:r>
            <a:r>
              <a:rPr lang="en-GB" sz="725" i="1" dirty="0">
                <a:solidFill>
                  <a:prstClr val="black"/>
                </a:solidFill>
                <a:latin typeface="Calibri"/>
              </a:rPr>
              <a:t>, Credit Suisse,</a:t>
            </a:r>
            <a:r>
              <a:rPr lang="en-GB" sz="725" dirty="0">
                <a:solidFill>
                  <a:prstClr val="black"/>
                </a:solidFill>
                <a:latin typeface="Calibri"/>
              </a:rPr>
              <a:t> Doha, Marrakesh, Samsung,      </a:t>
            </a:r>
            <a:r>
              <a:rPr lang="en-GB" sz="725" i="1" dirty="0">
                <a:solidFill>
                  <a:prstClr val="black"/>
                </a:solidFill>
                <a:latin typeface="Calibri"/>
              </a:rPr>
              <a:t>Microsoft  </a:t>
            </a:r>
            <a:endParaRPr lang="en-US" sz="725" i="1" dirty="0">
              <a:solidFill>
                <a:prstClr val="black"/>
              </a:solidFill>
              <a:latin typeface="Calibri"/>
            </a:endParaRPr>
          </a:p>
        </p:txBody>
      </p:sp>
      <p:sp>
        <p:nvSpPr>
          <p:cNvPr id="34" name="TextBox 33"/>
          <p:cNvSpPr txBox="1"/>
          <p:nvPr/>
        </p:nvSpPr>
        <p:spPr>
          <a:xfrm>
            <a:off x="5914393" y="3233126"/>
            <a:ext cx="775547" cy="1319592"/>
          </a:xfrm>
          <a:prstGeom prst="rect">
            <a:avLst/>
          </a:prstGeom>
          <a:solidFill>
            <a:schemeClr val="bg1"/>
          </a:solidFill>
          <a:ln>
            <a:solidFill>
              <a:schemeClr val="accent3"/>
            </a:solidFill>
          </a:ln>
        </p:spPr>
        <p:txBody>
          <a:bodyPr wrap="square" rtlCol="0">
            <a:spAutoFit/>
          </a:bodyPr>
          <a:lstStyle/>
          <a:p>
            <a:pPr defTabSz="668701" fontAlgn="auto">
              <a:spcBef>
                <a:spcPts val="0"/>
              </a:spcBef>
              <a:spcAft>
                <a:spcPts val="0"/>
              </a:spcAft>
            </a:pPr>
            <a:r>
              <a:rPr lang="en-GB" sz="725" b="1" dirty="0">
                <a:solidFill>
                  <a:prstClr val="black"/>
                </a:solidFill>
                <a:latin typeface="Calibri"/>
              </a:rPr>
              <a:t>What?</a:t>
            </a:r>
          </a:p>
          <a:p>
            <a:pPr defTabSz="668701" fontAlgn="auto">
              <a:spcBef>
                <a:spcPts val="0"/>
              </a:spcBef>
              <a:spcAft>
                <a:spcPts val="0"/>
              </a:spcAft>
            </a:pPr>
            <a:r>
              <a:rPr lang="en-GB" sz="725" dirty="0">
                <a:solidFill>
                  <a:prstClr val="black"/>
                </a:solidFill>
                <a:latin typeface="Calibri"/>
              </a:rPr>
              <a:t>ICCPR, ICESCR, CRPD, CBD, ECHR, Lisbon, HRA, constitutions</a:t>
            </a:r>
          </a:p>
          <a:p>
            <a:pPr defTabSz="668701" fontAlgn="auto">
              <a:spcBef>
                <a:spcPts val="0"/>
              </a:spcBef>
              <a:spcAft>
                <a:spcPts val="0"/>
              </a:spcAft>
            </a:pPr>
            <a:endParaRPr lang="en-GB" sz="725" dirty="0">
              <a:solidFill>
                <a:prstClr val="black"/>
              </a:solidFill>
              <a:latin typeface="Calibri"/>
            </a:endParaRPr>
          </a:p>
          <a:p>
            <a:pPr defTabSz="668701" fontAlgn="auto">
              <a:spcBef>
                <a:spcPts val="0"/>
              </a:spcBef>
              <a:spcAft>
                <a:spcPts val="0"/>
              </a:spcAft>
            </a:pPr>
            <a:r>
              <a:rPr lang="en-GB" sz="725" dirty="0">
                <a:solidFill>
                  <a:prstClr val="black"/>
                </a:solidFill>
                <a:latin typeface="Calibri"/>
              </a:rPr>
              <a:t>Arts 101/102 TFEU, Competition/  Sherman Acts</a:t>
            </a:r>
            <a:endParaRPr lang="en-US" sz="725" dirty="0">
              <a:solidFill>
                <a:prstClr val="black"/>
              </a:solidFill>
              <a:latin typeface="Calibri"/>
            </a:endParaRPr>
          </a:p>
        </p:txBody>
      </p:sp>
    </p:spTree>
    <p:extLst>
      <p:ext uri="{BB962C8B-B14F-4D97-AF65-F5344CB8AC3E}">
        <p14:creationId xmlns:p14="http://schemas.microsoft.com/office/powerpoint/2010/main" val="3819644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26988"/>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0" y="1397000"/>
            <a:ext cx="6227763" cy="736600"/>
          </a:xfrm>
          <a:prstGeom prst="rect">
            <a:avLst/>
          </a:prstGeom>
          <a:solidFill>
            <a:srgbClr val="FF0000"/>
          </a:solidFill>
          <a:ln w="25400">
            <a:solidFill>
              <a:schemeClr val="tx1">
                <a:alpha val="0"/>
              </a:schemeClr>
            </a:solidFill>
            <a:miter lim="800000"/>
            <a:headEnd/>
            <a:tailEnd/>
          </a:ln>
        </p:spPr>
        <p:txBody>
          <a:bodyPr lIns="0" tIns="0" rIns="0" bIns="0"/>
          <a:lstStyle/>
          <a:p>
            <a:r>
              <a:rPr lang="en-GB" sz="3200" b="1" dirty="0" smtClean="0">
                <a:ea typeface="ヒラギノ角ゴ Pro W3" pitchFamily="-106" charset="-128"/>
                <a:sym typeface="Gill Sans" pitchFamily="-106" charset="0"/>
              </a:rPr>
              <a:t>  A reminder? </a:t>
            </a:r>
            <a:endParaRPr lang="en-GB" sz="24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107504" y="2357430"/>
            <a:ext cx="8750330" cy="6186309"/>
          </a:xfrm>
          <a:prstGeom prst="rect">
            <a:avLst/>
          </a:prstGeom>
          <a:solidFill>
            <a:schemeClr val="bg1"/>
          </a:solidFill>
          <a:ln w="12700" algn="ctr">
            <a:noFill/>
            <a:miter lim="800000"/>
            <a:headEnd/>
            <a:tailEnd/>
          </a:ln>
          <a:effectLst/>
        </p:spPr>
        <p:txBody>
          <a:bodyPr wrap="square" lIns="0" tIns="0" rIns="0" bIns="0">
            <a:spAutoFit/>
          </a:bodyPr>
          <a:lstStyle/>
          <a:p>
            <a:pPr marL="342900" indent="-342900">
              <a:buFont typeface="Arial"/>
              <a:buChar char="•"/>
            </a:pPr>
            <a:r>
              <a:rPr lang="en-GB" dirty="0" smtClean="0"/>
              <a:t>“Be careful what we wish for? Clashing laws, energy and society” AHRC Being Human 2015 Aberdeen  </a:t>
            </a:r>
          </a:p>
          <a:p>
            <a:pPr marL="342900" indent="-342900">
              <a:buFont typeface="Arial"/>
              <a:buChar char="•"/>
            </a:pPr>
            <a:endParaRPr lang="en-GB" dirty="0" smtClean="0"/>
          </a:p>
          <a:p>
            <a:pPr marL="342900" indent="-342900">
              <a:buFont typeface="Arial"/>
              <a:buChar char="•"/>
            </a:pPr>
            <a:r>
              <a:rPr lang="en-GB" dirty="0" smtClean="0"/>
              <a:t>Blurb: “Activists and policymakers often focus on a particular issue – climate change or human rights for example, while others may be arguing a different cause, such as more support for corporate interests or control of technology. When these clash, legal frameworks can deliver unexpected outcomes.”</a:t>
            </a:r>
          </a:p>
          <a:p>
            <a:pPr marL="342900" indent="-342900">
              <a:buFont typeface="Arial"/>
              <a:buChar char="•"/>
            </a:pPr>
            <a:endParaRPr lang="en-GB" dirty="0" smtClean="0"/>
          </a:p>
          <a:p>
            <a:pPr marL="342900" indent="-342900">
              <a:buFont typeface="Arial"/>
              <a:buChar char="•"/>
            </a:pPr>
            <a:r>
              <a:rPr lang="en-GB" dirty="0" smtClean="0"/>
              <a:t>After event Blog: “For me, as well as highly enjoyable, the evening was a reminder that not only do laws clash over objectives, but that the objectives are rarely clear. Seeking to bring about a common goal might not only be a legal challenge but might not always be the desirable goal – or at least not to all. And who should decide? Courts have always been my answer – but things have to get pretty bad for that to be relevant in a particular scenario, and this model doesn’t work so well for big questions such as energy security.”     </a:t>
            </a:r>
          </a:p>
          <a:p>
            <a:pPr marL="342900" indent="-342900">
              <a:buFont typeface="Arial"/>
              <a:buChar char="•"/>
            </a:pPr>
            <a:endParaRPr lang="en-GB" sz="2400" dirty="0"/>
          </a:p>
          <a:p>
            <a:pPr marL="342900" indent="-342900">
              <a:buFont typeface="Arial"/>
              <a:buChar char="•"/>
            </a:pPr>
            <a:endParaRPr lang="en-GB" sz="3600" b="1" dirty="0">
              <a:ea typeface="ヒラギノ角ゴ Pro W3" pitchFamily="-106" charset="-128"/>
              <a:cs typeface="Arial" charset="0"/>
            </a:endParaRPr>
          </a:p>
          <a:p>
            <a:endParaRPr lang="en-GB" sz="3600" b="1" dirty="0">
              <a:ea typeface="ヒラギノ角ゴ Pro W3" pitchFamily="-106" charset="-128"/>
              <a:cs typeface="Arial" charset="0"/>
            </a:endParaRPr>
          </a:p>
          <a:p>
            <a:endParaRPr lang="en-GB" sz="3600" b="1" dirty="0">
              <a:ea typeface="ヒラギノ角ゴ Pro W3" pitchFamily="-106" charset="-128"/>
              <a:cs typeface="Arial" charset="0"/>
            </a:endParaRPr>
          </a:p>
        </p:txBody>
      </p:sp>
    </p:spTree>
    <p:extLst>
      <p:ext uri="{BB962C8B-B14F-4D97-AF65-F5344CB8AC3E}">
        <p14:creationId xmlns:p14="http://schemas.microsoft.com/office/powerpoint/2010/main" val="21726195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26988"/>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0" y="1397000"/>
            <a:ext cx="6227763" cy="736600"/>
          </a:xfrm>
          <a:prstGeom prst="rect">
            <a:avLst/>
          </a:prstGeom>
          <a:solidFill>
            <a:srgbClr val="FF0000"/>
          </a:solidFill>
          <a:ln w="25400">
            <a:solidFill>
              <a:schemeClr val="tx1">
                <a:alpha val="0"/>
              </a:schemeClr>
            </a:solidFill>
            <a:miter lim="800000"/>
            <a:headEnd/>
            <a:tailEnd/>
          </a:ln>
        </p:spPr>
        <p:txBody>
          <a:bodyPr lIns="0" tIns="0" rIns="0" bIns="0"/>
          <a:lstStyle/>
          <a:p>
            <a:r>
              <a:rPr lang="en-GB" sz="3200" b="1" dirty="0" smtClean="0">
                <a:ea typeface="ヒラギノ角ゴ Pro W3" pitchFamily="-106" charset="-128"/>
                <a:sym typeface="Gill Sans" pitchFamily="-106" charset="0"/>
              </a:rPr>
              <a:t>  A reminder? </a:t>
            </a:r>
            <a:endParaRPr lang="en-GB" sz="24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107504" y="2357430"/>
            <a:ext cx="8750330" cy="6186309"/>
          </a:xfrm>
          <a:prstGeom prst="rect">
            <a:avLst/>
          </a:prstGeom>
          <a:solidFill>
            <a:schemeClr val="bg1"/>
          </a:solidFill>
          <a:ln w="12700" algn="ctr">
            <a:noFill/>
            <a:miter lim="800000"/>
            <a:headEnd/>
            <a:tailEnd/>
          </a:ln>
          <a:effectLst/>
        </p:spPr>
        <p:txBody>
          <a:bodyPr wrap="square" lIns="0" tIns="0" rIns="0" bIns="0">
            <a:spAutoFit/>
          </a:bodyPr>
          <a:lstStyle/>
          <a:p>
            <a:pPr marL="342900" indent="-342900">
              <a:buFont typeface="Arial"/>
              <a:buChar char="•"/>
            </a:pPr>
            <a:r>
              <a:rPr lang="en-GB" dirty="0" smtClean="0"/>
              <a:t>“Be careful what we wish for? Clashing laws, energy and society” AHRC Being Human 2015 Aberdeen  </a:t>
            </a:r>
          </a:p>
          <a:p>
            <a:pPr marL="342900" indent="-342900">
              <a:buFont typeface="Arial"/>
              <a:buChar char="•"/>
            </a:pPr>
            <a:endParaRPr lang="en-GB" dirty="0" smtClean="0"/>
          </a:p>
          <a:p>
            <a:pPr marL="342900" indent="-342900">
              <a:buFont typeface="Arial"/>
              <a:buChar char="•"/>
            </a:pPr>
            <a:r>
              <a:rPr lang="en-GB" dirty="0" smtClean="0"/>
              <a:t>Blurb: “Activists and policymakers often focus on a particular issue – climate change or human rights for example, while others may be arguing a different cause, such as more support for corporate interests or control of technology. When these clash, legal frameworks can deliver unexpected outcomes.”</a:t>
            </a:r>
          </a:p>
          <a:p>
            <a:pPr marL="342900" indent="-342900">
              <a:buFont typeface="Arial"/>
              <a:buChar char="•"/>
            </a:pPr>
            <a:endParaRPr lang="en-GB" dirty="0" smtClean="0"/>
          </a:p>
          <a:p>
            <a:pPr marL="342900" indent="-342900">
              <a:buFont typeface="Arial"/>
              <a:buChar char="•"/>
            </a:pPr>
            <a:r>
              <a:rPr lang="en-GB" dirty="0" smtClean="0"/>
              <a:t>After event Blog: “For me, as well as highly enjoyable, the evening was a reminder that not only do laws clash over objectives, but that the objectives are rarely clear. Seeking to bring about a common goal might not only be a legal challenge but might not always be the desirable goal – or at least not to all. And who should decide? Courts have always been my answer – but things have to get pretty bad for that to be relevant in a particular scenario, and this model doesn’t work so well for big questions such as energy security.”     </a:t>
            </a:r>
          </a:p>
          <a:p>
            <a:pPr marL="342900" indent="-342900">
              <a:buFont typeface="Arial"/>
              <a:buChar char="•"/>
            </a:pPr>
            <a:endParaRPr lang="en-GB" sz="2400" dirty="0"/>
          </a:p>
          <a:p>
            <a:pPr marL="342900" indent="-342900">
              <a:buFont typeface="Arial"/>
              <a:buChar char="•"/>
            </a:pPr>
            <a:endParaRPr lang="en-GB" sz="3600" b="1" dirty="0">
              <a:ea typeface="ヒラギノ角ゴ Pro W3" pitchFamily="-106" charset="-128"/>
              <a:cs typeface="Arial" charset="0"/>
            </a:endParaRPr>
          </a:p>
          <a:p>
            <a:endParaRPr lang="en-GB" sz="3600" b="1" dirty="0">
              <a:ea typeface="ヒラギノ角ゴ Pro W3" pitchFamily="-106" charset="-128"/>
              <a:cs typeface="Arial" charset="0"/>
            </a:endParaRPr>
          </a:p>
          <a:p>
            <a:endParaRPr lang="en-GB" sz="3600" b="1" dirty="0">
              <a:ea typeface="ヒラギノ角ゴ Pro W3" pitchFamily="-106" charset="-128"/>
              <a:cs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2" y="-17686"/>
            <a:ext cx="9243598" cy="7566410"/>
          </a:xfrm>
          <a:prstGeom prst="rect">
            <a:avLst/>
          </a:prstGeom>
        </p:spPr>
      </p:pic>
    </p:spTree>
    <p:extLst>
      <p:ext uri="{BB962C8B-B14F-4D97-AF65-F5344CB8AC3E}">
        <p14:creationId xmlns:p14="http://schemas.microsoft.com/office/powerpoint/2010/main" val="615814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26988"/>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0" y="1397000"/>
            <a:ext cx="6227763" cy="736600"/>
          </a:xfrm>
          <a:prstGeom prst="rect">
            <a:avLst/>
          </a:prstGeom>
          <a:solidFill>
            <a:srgbClr val="FF0000"/>
          </a:solidFill>
          <a:ln w="25400">
            <a:solidFill>
              <a:schemeClr val="tx1">
                <a:alpha val="0"/>
              </a:schemeClr>
            </a:solidFill>
            <a:miter lim="800000"/>
            <a:headEnd/>
            <a:tailEnd/>
          </a:ln>
        </p:spPr>
        <p:txBody>
          <a:bodyPr lIns="0" tIns="0" rIns="0" bIns="0"/>
          <a:lstStyle/>
          <a:p>
            <a:r>
              <a:rPr lang="en-GB" sz="3200" b="1" dirty="0" smtClean="0">
                <a:ea typeface="ヒラギノ角ゴ Pro W3" pitchFamily="-106" charset="-128"/>
                <a:sym typeface="Gill Sans" pitchFamily="-106" charset="0"/>
              </a:rPr>
              <a:t>  Case study </a:t>
            </a:r>
            <a:endParaRPr lang="en-GB" sz="24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197058" y="1844824"/>
            <a:ext cx="8857834" cy="7666645"/>
          </a:xfrm>
          <a:prstGeom prst="rect">
            <a:avLst/>
          </a:prstGeom>
          <a:solidFill>
            <a:schemeClr val="bg1"/>
          </a:solidFill>
          <a:ln w="12700" algn="ctr">
            <a:noFill/>
            <a:miter lim="800000"/>
            <a:headEnd/>
            <a:tailEnd/>
          </a:ln>
          <a:effectLst/>
        </p:spPr>
        <p:txBody>
          <a:bodyPr wrap="square" lIns="0" tIns="0" rIns="0" bIns="0">
            <a:spAutoFit/>
          </a:bodyPr>
          <a:lstStyle/>
          <a:p>
            <a:r>
              <a:rPr lang="en-US" sz="1400" i="1" dirty="0"/>
              <a:t>A company which owns a small estate in the West Highlands of Scotland (“Scottish Company”) is looking to generate a new revenue source. It harvests an established set of trees planted a few decades ago for use in a wood </a:t>
            </a:r>
            <a:r>
              <a:rPr lang="en-US" sz="1400" i="1" dirty="0" err="1"/>
              <a:t>fuelled</a:t>
            </a:r>
            <a:r>
              <a:rPr lang="en-US" sz="1400" i="1" dirty="0"/>
              <a:t> heating business which it recently launched, using well established boilers and other biogas related delivery products which it purchased from suppliers.  90% of the shares in the Scottish Company are then purchased by a large international energy company based in Australia (“Australian Company”). The Australian Company drills in the UK Continental Shelf in the North Sea for oil and gas, and wants to support the Scottish Company to assist the reputation of the wider group in the low carbon energy sector. To enable the Scottish Company to grow, it would like to plant more trees (of the same kind which have always been there) including in areas which it has avoided in the past as the areas are popular with tourists for fishing (and tourists don’t like trees as they attract the midges) and because the trees would be near some standing stones.   The Scottish Company also decides to make their boilers “smarter”, so that they can contribute to Smart City initiatives taking place across Scotland. The Scottish Company is excited that it can take advantage of the expertise of the Australian Company which has developed a subsea </a:t>
            </a:r>
            <a:r>
              <a:rPr lang="en-US" sz="1400" i="1" dirty="0" err="1"/>
              <a:t>smartgrid</a:t>
            </a:r>
            <a:r>
              <a:rPr lang="en-US" sz="1400" i="1" dirty="0"/>
              <a:t>, and also has just obtained patents in respect of some key smart technology in the UK and in other countries. These patents enables all data which has ever passed through smart boilers to be recorded and profiled accorded to criteria and then sold on to other businesses for use in their product development.  The Australian Company grants an exclusive </a:t>
            </a:r>
            <a:r>
              <a:rPr lang="en-US" sz="1400" i="1" dirty="0" err="1"/>
              <a:t>licence</a:t>
            </a:r>
            <a:r>
              <a:rPr lang="en-US" sz="1400" i="1" dirty="0"/>
              <a:t> for a UK patent to the Scottish Company. The technology the subject of the patent quickly became entrenched within international efforts to ensure more managed use of energy. The Australian company is pleased to have been invited to meet with an international energy standards body. The Scottish Parliament is considering imposing a compulsory </a:t>
            </a:r>
            <a:r>
              <a:rPr lang="en-US" sz="1400" i="1" dirty="0" err="1"/>
              <a:t>licence</a:t>
            </a:r>
            <a:r>
              <a:rPr lang="en-US" sz="1400" i="1" dirty="0"/>
              <a:t> for a low fee on the entrenched patented smart technology, however the Australian Department of Foreign Affairs and Trade indicated to the Australian Company that there is a mechanism for the company to object to this under the investment agreement which Australia has just signed with the European Union.       </a:t>
            </a:r>
            <a:endParaRPr lang="en-US" sz="1400" dirty="0"/>
          </a:p>
          <a:p>
            <a:r>
              <a:rPr lang="en-US" sz="2800" i="1" dirty="0"/>
              <a:t> </a:t>
            </a:r>
            <a:r>
              <a:rPr lang="en-GB" sz="2800" dirty="0" smtClean="0"/>
              <a:t> </a:t>
            </a:r>
          </a:p>
          <a:p>
            <a:pPr marL="342900" indent="-342900">
              <a:buFont typeface="Arial"/>
              <a:buChar char="•"/>
            </a:pPr>
            <a:endParaRPr lang="en-GB" sz="2400" dirty="0"/>
          </a:p>
          <a:p>
            <a:pPr marL="342900" indent="-342900">
              <a:buFont typeface="Arial"/>
              <a:buChar char="•"/>
            </a:pPr>
            <a:endParaRPr lang="en-GB" sz="3600" b="1" dirty="0">
              <a:ea typeface="ヒラギノ角ゴ Pro W3" pitchFamily="-106" charset="-128"/>
              <a:cs typeface="Arial" charset="0"/>
            </a:endParaRPr>
          </a:p>
          <a:p>
            <a:endParaRPr lang="en-GB" sz="3600" b="1" dirty="0">
              <a:ea typeface="ヒラギノ角ゴ Pro W3" pitchFamily="-106" charset="-128"/>
              <a:cs typeface="Arial" charset="0"/>
            </a:endParaRPr>
          </a:p>
          <a:p>
            <a:endParaRPr lang="en-GB" sz="3600" b="1" dirty="0">
              <a:ea typeface="ヒラギノ角ゴ Pro W3" pitchFamily="-106" charset="-128"/>
              <a:cs typeface="Arial" charset="0"/>
            </a:endParaRPr>
          </a:p>
        </p:txBody>
      </p:sp>
    </p:spTree>
    <p:extLst>
      <p:ext uri="{BB962C8B-B14F-4D97-AF65-F5344CB8AC3E}">
        <p14:creationId xmlns:p14="http://schemas.microsoft.com/office/powerpoint/2010/main" val="21160737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20563" y="0"/>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20563" y="2103"/>
            <a:ext cx="6227763" cy="1305997"/>
          </a:xfrm>
          <a:prstGeom prst="rect">
            <a:avLst/>
          </a:prstGeom>
          <a:solidFill>
            <a:srgbClr val="FF0000"/>
          </a:solidFill>
          <a:ln w="25400">
            <a:solidFill>
              <a:schemeClr val="tx1">
                <a:alpha val="0"/>
              </a:schemeClr>
            </a:solidFill>
            <a:miter lim="800000"/>
            <a:headEnd/>
            <a:tailEnd/>
          </a:ln>
        </p:spPr>
        <p:txBody>
          <a:bodyPr lIns="0" tIns="0" rIns="0" bIns="0"/>
          <a:lstStyle/>
          <a:p>
            <a:r>
              <a:rPr lang="en-GB" sz="3600" b="1" dirty="0" smtClean="0"/>
              <a:t>  </a:t>
            </a:r>
          </a:p>
          <a:p>
            <a:r>
              <a:rPr lang="en-GB" sz="3600" b="1" dirty="0" smtClean="0"/>
              <a:t>Out of this…</a:t>
            </a:r>
            <a:endParaRPr lang="en-GB" sz="36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107504" y="2357430"/>
            <a:ext cx="8750330" cy="7048083"/>
          </a:xfrm>
          <a:prstGeom prst="rect">
            <a:avLst/>
          </a:prstGeom>
          <a:noFill/>
          <a:ln w="12700" algn="ctr">
            <a:noFill/>
            <a:miter lim="800000"/>
            <a:headEnd/>
            <a:tailEnd/>
          </a:ln>
          <a:effectLst/>
        </p:spPr>
        <p:txBody>
          <a:bodyPr wrap="square" lIns="0" tIns="0" rIns="0" bIns="0">
            <a:spAutoFit/>
          </a:bodyPr>
          <a:lstStyle/>
          <a:p>
            <a:endParaRPr lang="en-GB" sz="2400" b="1" dirty="0" smtClean="0">
              <a:ea typeface="ヒラギノ角ゴ Pro W3" pitchFamily="-106" charset="-128"/>
              <a:cs typeface="Arial" charset="0"/>
            </a:endParaRPr>
          </a:p>
          <a:p>
            <a:pPr>
              <a:buFont typeface="Arial" pitchFamily="34" charset="0"/>
              <a:buChar char="•"/>
            </a:pPr>
            <a:r>
              <a:rPr lang="en-GB" sz="2400" b="1" dirty="0">
                <a:ea typeface="ヒラギノ角ゴ Pro W3" pitchFamily="-106" charset="-128"/>
                <a:cs typeface="Arial" charset="0"/>
              </a:rPr>
              <a:t> </a:t>
            </a:r>
            <a:endParaRPr lang="en-GB" sz="2400" b="1" dirty="0" smtClean="0">
              <a:ea typeface="ヒラギノ角ゴ Pro W3" pitchFamily="-106" charset="-128"/>
              <a:cs typeface="Arial" charset="0"/>
            </a:endParaRPr>
          </a:p>
          <a:p>
            <a:pPr>
              <a:buFont typeface="Arial" pitchFamily="34" charset="0"/>
              <a:buChar char="•"/>
            </a:pPr>
            <a:endParaRPr lang="en-GB" sz="2400" b="1" dirty="0">
              <a:ea typeface="ヒラギノ角ゴ Pro W3" pitchFamily="-106" charset="-128"/>
              <a:cs typeface="Arial" charset="0"/>
            </a:endParaRPr>
          </a:p>
          <a:p>
            <a:pPr>
              <a:buFont typeface="Arial" pitchFamily="34" charset="0"/>
              <a:buChar char="•"/>
            </a:pPr>
            <a:endParaRPr lang="en-GB" sz="2400" b="1" dirty="0" smtClean="0">
              <a:ea typeface="ヒラギノ角ゴ Pro W3" pitchFamily="-106" charset="-128"/>
              <a:cs typeface="Arial" charset="0"/>
            </a:endParaRPr>
          </a:p>
          <a:p>
            <a:pPr>
              <a:buFont typeface="Arial" pitchFamily="34" charset="0"/>
              <a:buChar char="•"/>
            </a:pPr>
            <a:endParaRPr lang="en-GB" sz="2400" b="1" dirty="0">
              <a:ea typeface="ヒラギノ角ゴ Pro W3" pitchFamily="-106" charset="-128"/>
              <a:cs typeface="Arial" charset="0"/>
            </a:endParaRPr>
          </a:p>
          <a:p>
            <a:pPr>
              <a:buFont typeface="Arial" pitchFamily="34" charset="0"/>
              <a:buChar char="•"/>
            </a:pPr>
            <a:endParaRPr lang="en-GB" sz="2400" b="1" dirty="0" smtClean="0">
              <a:ea typeface="ヒラギノ角ゴ Pro W3" pitchFamily="-106" charset="-128"/>
              <a:cs typeface="Arial" charset="0"/>
            </a:endParaRPr>
          </a:p>
          <a:p>
            <a:pPr>
              <a:buFont typeface="Arial" pitchFamily="34" charset="0"/>
              <a:buChar char="•"/>
            </a:pPr>
            <a:endParaRPr lang="en-GB" sz="2400" b="1" dirty="0" smtClean="0">
              <a:ea typeface="ヒラギノ角ゴ Pro W3" pitchFamily="-106" charset="-128"/>
              <a:cs typeface="Arial" charset="0"/>
            </a:endParaRPr>
          </a:p>
          <a:p>
            <a:r>
              <a:rPr lang="en-GB" sz="2400" b="1" dirty="0" smtClean="0">
                <a:ea typeface="ヒラギノ角ゴ Pro W3" pitchFamily="-106" charset="-128"/>
                <a:cs typeface="Arial" charset="0"/>
              </a:rPr>
              <a:t> </a:t>
            </a:r>
          </a:p>
          <a:p>
            <a:pPr>
              <a:buFont typeface="Arial" pitchFamily="34" charset="0"/>
              <a:buChar char="•"/>
            </a:pPr>
            <a:endParaRPr lang="en-GB" sz="2400" b="1" dirty="0" smtClean="0">
              <a:ea typeface="ヒラギノ角ゴ Pro W3" pitchFamily="-106" charset="-128"/>
              <a:cs typeface="Arial" charset="0"/>
            </a:endParaRPr>
          </a:p>
          <a:p>
            <a:pPr>
              <a:buFont typeface="Arial" pitchFamily="34" charset="0"/>
              <a:buChar char="•"/>
            </a:pPr>
            <a:endParaRPr lang="en-GB" sz="2400" b="1" dirty="0" smtClean="0">
              <a:ea typeface="ヒラギノ角ゴ Pro W3" pitchFamily="-106" charset="-128"/>
              <a:cs typeface="Arial" charset="0"/>
            </a:endParaRPr>
          </a:p>
          <a:p>
            <a:pPr>
              <a:buFont typeface="Arial" pitchFamily="34" charset="0"/>
              <a:buChar char="•"/>
            </a:pPr>
            <a:endParaRPr lang="en-GB" sz="2400" b="1" dirty="0">
              <a:ea typeface="ヒラギノ角ゴ Pro W3" pitchFamily="-106" charset="-128"/>
              <a:cs typeface="Arial" charset="0"/>
            </a:endParaRPr>
          </a:p>
          <a:p>
            <a:pPr>
              <a:buFont typeface="Arial" pitchFamily="34" charset="0"/>
              <a:buChar char="•"/>
            </a:pPr>
            <a:r>
              <a:rPr lang="en-GB" sz="1400" dirty="0" smtClean="0"/>
              <a:t>Brown AEL 'Sustainability </a:t>
            </a:r>
            <a:r>
              <a:rPr lang="en-GB" sz="1400" dirty="0"/>
              <a:t>through an integrated approach to decision making? A law and regulation Case Study'. </a:t>
            </a:r>
            <a:r>
              <a:rPr lang="en-GB" sz="1400" i="1" dirty="0"/>
              <a:t>International Review of Law, Computers &amp; </a:t>
            </a:r>
            <a:r>
              <a:rPr lang="en-GB" sz="1400" i="1" dirty="0" smtClean="0"/>
              <a:t>Technology </a:t>
            </a:r>
            <a:r>
              <a:rPr lang="en-GB" sz="1400" dirty="0" smtClean="0"/>
              <a:t>Jan 2016</a:t>
            </a:r>
            <a:r>
              <a:rPr lang="en-GB" sz="1200" dirty="0" smtClean="0"/>
              <a:t>. </a:t>
            </a:r>
            <a:r>
              <a:rPr lang="en-GB" sz="1200" dirty="0"/>
              <a:t/>
            </a:r>
            <a:br>
              <a:rPr lang="en-GB" sz="1200" dirty="0"/>
            </a:br>
            <a:endParaRPr lang="en-GB" sz="1200" b="1" dirty="0" smtClean="0">
              <a:ea typeface="ヒラギノ角ゴ Pro W3" pitchFamily="-106" charset="-128"/>
              <a:cs typeface="Arial" charset="0"/>
            </a:endParaRPr>
          </a:p>
          <a:p>
            <a:pPr>
              <a:buFont typeface="Arial" pitchFamily="34" charset="0"/>
              <a:buChar char="•"/>
            </a:pPr>
            <a:endParaRPr lang="en-GB" sz="2400" b="1" dirty="0" smtClean="0">
              <a:ea typeface="ヒラギノ角ゴ Pro W3" pitchFamily="-106" charset="-128"/>
              <a:cs typeface="Arial" charset="0"/>
            </a:endParaRPr>
          </a:p>
          <a:p>
            <a:pPr>
              <a:buFont typeface="Arial" pitchFamily="34" charset="0"/>
              <a:buChar char="•"/>
            </a:pPr>
            <a:endParaRPr lang="en-GB" sz="2400" b="1" dirty="0" smtClean="0">
              <a:ea typeface="ヒラギノ角ゴ Pro W3" pitchFamily="-106" charset="-128"/>
              <a:cs typeface="Arial" charset="0"/>
            </a:endParaRPr>
          </a:p>
          <a:p>
            <a:pPr lvl="1"/>
            <a:endParaRPr lang="en-GB" dirty="0" smtClean="0"/>
          </a:p>
          <a:p>
            <a:pPr lvl="1"/>
            <a:endParaRPr lang="en-GB" dirty="0" smtClean="0"/>
          </a:p>
          <a:p>
            <a:endParaRPr lang="en-GB" sz="3200" dirty="0" smtClean="0"/>
          </a:p>
          <a:p>
            <a:endParaRPr lang="en-GB" dirty="0" smtClean="0"/>
          </a:p>
          <a:p>
            <a:pPr>
              <a:buFont typeface="Arial" pitchFamily="34" charset="0"/>
              <a:buChar char="•"/>
            </a:pPr>
            <a:endParaRPr lang="en-GB" sz="2400" b="1" dirty="0">
              <a:ea typeface="ヒラギノ角ゴ Pro W3" pitchFamily="-106" charset="-128"/>
              <a:cs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 y="2094607"/>
            <a:ext cx="2752725" cy="111442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9083" y="1986370"/>
            <a:ext cx="1600200" cy="118110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6228" y="2993698"/>
            <a:ext cx="1950720" cy="129844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5457" y="1936060"/>
            <a:ext cx="1628775" cy="1076325"/>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8336" y="2963424"/>
            <a:ext cx="1872000" cy="1599338"/>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1285" y="1975475"/>
            <a:ext cx="1886609" cy="1152000"/>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54246" y="2468237"/>
            <a:ext cx="1562100" cy="1171575"/>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4384" y="2980640"/>
            <a:ext cx="1905000" cy="1268730"/>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69429" y="2963424"/>
            <a:ext cx="1457325" cy="1171575"/>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82674" y="3056563"/>
            <a:ext cx="1620000" cy="1620000"/>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28184" y="3661728"/>
            <a:ext cx="1388162" cy="1188000"/>
          </a:xfrm>
          <a:prstGeom prst="rect">
            <a:avLst/>
          </a:prstGeom>
        </p:spPr>
      </p:pic>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504" y="4026841"/>
            <a:ext cx="3438525" cy="1323975"/>
          </a:xfrm>
          <a:prstGeom prst="rect">
            <a:avLst/>
          </a:prstGeom>
        </p:spPr>
      </p:pic>
      <p:pic>
        <p:nvPicPr>
          <p:cNvPr id="14" name="Picture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80000" y="3883961"/>
            <a:ext cx="1692000" cy="1692000"/>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52943" y="4261961"/>
            <a:ext cx="1282125" cy="936000"/>
          </a:xfrm>
          <a:prstGeom prst="rect">
            <a:avLst/>
          </a:prstGeom>
        </p:spPr>
      </p:pic>
      <p:pic>
        <p:nvPicPr>
          <p:cNvPr id="16" name="Picture 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47174" y="4305132"/>
            <a:ext cx="1071000" cy="1260000"/>
          </a:xfrm>
          <a:prstGeom prst="rect">
            <a:avLst/>
          </a:prstGeom>
        </p:spPr>
      </p:pic>
      <p:pic>
        <p:nvPicPr>
          <p:cNvPr id="17" name="Picture 1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805131" y="4595886"/>
            <a:ext cx="1880475" cy="1080000"/>
          </a:xfrm>
          <a:prstGeom prst="rect">
            <a:avLst/>
          </a:prstGeom>
        </p:spPr>
      </p:pic>
      <p:pic>
        <p:nvPicPr>
          <p:cNvPr id="18" name="Picture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798992" y="4945495"/>
            <a:ext cx="2310507" cy="1260931"/>
          </a:xfrm>
          <a:prstGeom prst="rect">
            <a:avLst/>
          </a:prstGeom>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958127" y="5057452"/>
            <a:ext cx="2104418" cy="1224000"/>
          </a:xfrm>
          <a:prstGeom prst="rect">
            <a:avLst/>
          </a:prstGeom>
        </p:spPr>
      </p:pic>
      <p:sp>
        <p:nvSpPr>
          <p:cNvPr id="21" name="Rectangle 20"/>
          <p:cNvSpPr/>
          <p:nvPr/>
        </p:nvSpPr>
        <p:spPr>
          <a:xfrm>
            <a:off x="24543" y="1056252"/>
            <a:ext cx="4572000" cy="954107"/>
          </a:xfrm>
          <a:prstGeom prst="rect">
            <a:avLst/>
          </a:prstGeom>
        </p:spPr>
        <p:txBody>
          <a:bodyPr>
            <a:spAutoFit/>
          </a:bodyPr>
          <a:lstStyle/>
          <a:p>
            <a:pPr>
              <a:buFont typeface="Arial" pitchFamily="34" charset="0"/>
              <a:buChar char="•"/>
            </a:pPr>
            <a:endParaRPr lang="en-GB" sz="1400" dirty="0" smtClean="0">
              <a:ea typeface="ヒラギノ角ゴ Pro W3" pitchFamily="-106" charset="-128"/>
              <a:cs typeface="Arial" charset="0"/>
            </a:endParaRPr>
          </a:p>
          <a:p>
            <a:pPr>
              <a:buFont typeface="Arial" pitchFamily="34" charset="0"/>
              <a:buChar char="•"/>
            </a:pPr>
            <a:r>
              <a:rPr lang="en-GB" sz="1400" dirty="0" err="1" smtClean="0">
                <a:ea typeface="ヒラギノ角ゴ Pro W3" pitchFamily="-106" charset="-128"/>
                <a:cs typeface="Arial" charset="0"/>
              </a:rPr>
              <a:t>Ackts</a:t>
            </a:r>
            <a:r>
              <a:rPr lang="en-GB" sz="1400" dirty="0">
                <a:ea typeface="ヒラギノ角ゴ Pro W3" pitchFamily="-106" charset="-128"/>
                <a:cs typeface="Arial" charset="0"/>
              </a:rPr>
              <a:t>: Forestry Commission, Frampton, bio-gas.org.uk, Hogg Scottish Heritage, </a:t>
            </a:r>
            <a:r>
              <a:rPr lang="en-GB" sz="1400" dirty="0" err="1">
                <a:ea typeface="ヒラギノ角ゴ Pro W3" pitchFamily="-106" charset="-128"/>
                <a:cs typeface="Arial" charset="0"/>
              </a:rPr>
              <a:t>Puri</a:t>
            </a:r>
            <a:r>
              <a:rPr lang="en-GB" sz="1400" dirty="0">
                <a:ea typeface="ヒラギノ角ゴ Pro W3" pitchFamily="-106" charset="-128"/>
                <a:cs typeface="Arial" charset="0"/>
              </a:rPr>
              <a:t>, </a:t>
            </a:r>
            <a:r>
              <a:rPr lang="en-GB" sz="1400" dirty="0" err="1">
                <a:ea typeface="ヒラギノ角ゴ Pro W3" pitchFamily="-106" charset="-128"/>
                <a:cs typeface="Arial" charset="0"/>
              </a:rPr>
              <a:t>aflglobal</a:t>
            </a:r>
            <a:r>
              <a:rPr lang="en-GB" sz="1400" dirty="0">
                <a:ea typeface="ヒラギノ角ゴ Pro W3" pitchFamily="-106" charset="-128"/>
                <a:cs typeface="Arial" charset="0"/>
              </a:rPr>
              <a:t>, d-wise,  </a:t>
            </a:r>
            <a:r>
              <a:rPr lang="en-GB" sz="1400" dirty="0" err="1">
                <a:ea typeface="ヒラギノ角ゴ Pro W3" pitchFamily="-106" charset="-128"/>
                <a:cs typeface="Arial" charset="0"/>
              </a:rPr>
              <a:t>corporateeurope</a:t>
            </a:r>
            <a:endParaRPr lang="en-GB" sz="1400" dirty="0">
              <a:ea typeface="ヒラギノ角ゴ Pro W3" pitchFamily="-106" charset="-128"/>
              <a:cs typeface="Arial" charset="0"/>
            </a:endParaRPr>
          </a:p>
        </p:txBody>
      </p:sp>
    </p:spTree>
    <p:extLst>
      <p:ext uri="{BB962C8B-B14F-4D97-AF65-F5344CB8AC3E}">
        <p14:creationId xmlns:p14="http://schemas.microsoft.com/office/powerpoint/2010/main" val="35049672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26988"/>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36512" y="1468264"/>
            <a:ext cx="6227763" cy="736600"/>
          </a:xfrm>
          <a:prstGeom prst="rect">
            <a:avLst/>
          </a:prstGeom>
          <a:solidFill>
            <a:srgbClr val="FF0000"/>
          </a:solidFill>
          <a:ln w="25400">
            <a:solidFill>
              <a:schemeClr val="tx1">
                <a:alpha val="0"/>
              </a:schemeClr>
            </a:solidFill>
            <a:miter lim="800000"/>
            <a:headEnd/>
            <a:tailEnd/>
          </a:ln>
        </p:spPr>
        <p:txBody>
          <a:bodyPr lIns="0" tIns="0" rIns="0" bIns="0"/>
          <a:lstStyle/>
          <a:p>
            <a:r>
              <a:rPr lang="en-GB" sz="3200" b="1" dirty="0" smtClean="0">
                <a:ea typeface="ヒラギノ角ゴ Pro W3" pitchFamily="-106" charset="-128"/>
                <a:sym typeface="Gill Sans" pitchFamily="-106" charset="0"/>
              </a:rPr>
              <a:t>   Today, goal is...</a:t>
            </a:r>
            <a:endParaRPr lang="en-GB" sz="36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179389" y="2357430"/>
            <a:ext cx="8750330" cy="3570208"/>
          </a:xfrm>
          <a:prstGeom prst="rect">
            <a:avLst/>
          </a:prstGeom>
          <a:noFill/>
          <a:ln w="12700" algn="ctr">
            <a:noFill/>
            <a:miter lim="800000"/>
            <a:headEnd/>
            <a:tailEnd/>
          </a:ln>
          <a:effectLst/>
        </p:spPr>
        <p:txBody>
          <a:bodyPr wrap="square" lIns="0" tIns="0" rIns="0" bIns="0">
            <a:spAutoFit/>
          </a:bodyPr>
          <a:lstStyle/>
          <a:p>
            <a:pPr lvl="1"/>
            <a:endParaRPr lang="en-GB" sz="2400" b="1" u="sng" dirty="0" smtClean="0">
              <a:ea typeface="ヒラギノ角ゴ Pro W3" pitchFamily="-106" charset="-128"/>
              <a:cs typeface="Arial" charset="0"/>
            </a:endParaRPr>
          </a:p>
          <a:p>
            <a:pPr lvl="1">
              <a:buFont typeface="Arial" pitchFamily="34" charset="0"/>
              <a:buChar char="•"/>
            </a:pPr>
            <a:r>
              <a:rPr lang="en-GB" sz="4000" dirty="0" smtClean="0">
                <a:ea typeface="ヒラギノ角ゴ Pro W3" pitchFamily="-106" charset="-128"/>
                <a:cs typeface="Arial" charset="0"/>
              </a:rPr>
              <a:t>Picking your brains……</a:t>
            </a:r>
          </a:p>
          <a:p>
            <a:pPr lvl="1">
              <a:buFont typeface="Arial" pitchFamily="34" charset="0"/>
              <a:buChar char="•"/>
            </a:pPr>
            <a:endParaRPr lang="en-GB" sz="4000" b="1" dirty="0">
              <a:ea typeface="ヒラギノ角ゴ Pro W3" pitchFamily="-106" charset="-128"/>
              <a:cs typeface="Arial" charset="0"/>
            </a:endParaRPr>
          </a:p>
          <a:p>
            <a:pPr lvl="1">
              <a:buFont typeface="Arial" pitchFamily="34" charset="0"/>
              <a:buChar char="•"/>
            </a:pPr>
            <a:endParaRPr lang="en-GB" sz="4000" b="1" dirty="0" smtClean="0">
              <a:ea typeface="ヒラギノ角ゴ Pro W3" pitchFamily="-106" charset="-128"/>
              <a:cs typeface="Arial" charset="0"/>
            </a:endParaRPr>
          </a:p>
          <a:p>
            <a:pPr lvl="1">
              <a:buFont typeface="Arial" pitchFamily="34" charset="0"/>
              <a:buChar char="•"/>
            </a:pPr>
            <a:endParaRPr lang="en-GB" sz="4000" b="1" dirty="0" smtClean="0">
              <a:ea typeface="ヒラギノ角ゴ Pro W3" pitchFamily="-106" charset="-128"/>
              <a:cs typeface="Arial" charset="0"/>
            </a:endParaRPr>
          </a:p>
          <a:p>
            <a:pPr lvl="1">
              <a:buFont typeface="Arial" pitchFamily="34" charset="0"/>
              <a:buChar char="•"/>
            </a:pPr>
            <a:endParaRPr lang="en-GB" sz="2400" b="1" dirty="0" smtClean="0">
              <a:ea typeface="ヒラギノ角ゴ Pro W3" pitchFamily="-106" charset="-128"/>
              <a:cs typeface="Arial" charset="0"/>
            </a:endParaRPr>
          </a:p>
          <a:p>
            <a:pPr lvl="1">
              <a:buFont typeface="Arial" pitchFamily="34" charset="0"/>
              <a:buChar char="•"/>
            </a:pPr>
            <a:endParaRPr lang="en-GB" sz="2400" b="1" dirty="0" smtClean="0">
              <a:ea typeface="ヒラギノ角ゴ Pro W3" pitchFamily="-106" charset="-128"/>
              <a:cs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5768" y="3737610"/>
            <a:ext cx="3493100" cy="2664000"/>
          </a:xfrm>
          <a:prstGeom prst="rect">
            <a:avLst/>
          </a:prstGeom>
        </p:spPr>
      </p:pic>
    </p:spTree>
    <p:extLst>
      <p:ext uri="{BB962C8B-B14F-4D97-AF65-F5344CB8AC3E}">
        <p14:creationId xmlns:p14="http://schemas.microsoft.com/office/powerpoint/2010/main" val="7490125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0" y="-26988"/>
            <a:ext cx="9251950" cy="6950076"/>
          </a:xfrm>
          <a:prstGeom prst="rect">
            <a:avLst/>
          </a:prstGeom>
          <a:noFill/>
          <a:ln w="12700">
            <a:noFill/>
            <a:miter lim="800000"/>
            <a:headEnd/>
            <a:tailEnd/>
          </a:ln>
        </p:spPr>
      </p:pic>
      <p:sp>
        <p:nvSpPr>
          <p:cNvPr id="5123" name="Rectangle 3"/>
          <p:cNvSpPr>
            <a:spLocks/>
          </p:cNvSpPr>
          <p:nvPr/>
        </p:nvSpPr>
        <p:spPr bwMode="auto">
          <a:xfrm>
            <a:off x="76200" y="1447800"/>
            <a:ext cx="6807200" cy="660400"/>
          </a:xfrm>
          <a:prstGeom prst="rect">
            <a:avLst/>
          </a:prstGeom>
          <a:noFill/>
          <a:ln w="12700">
            <a:noFill/>
            <a:miter lim="800000"/>
            <a:headEnd/>
            <a:tailEnd/>
          </a:ln>
        </p:spPr>
        <p:txBody>
          <a:bodyPr lIns="0" tIns="0" rIns="0" bIns="0" anchor="ctr"/>
          <a:lstStyle/>
          <a:p>
            <a:endParaRPr lang="en-US" sz="4100" b="1">
              <a:solidFill>
                <a:srgbClr val="FFFFFF"/>
              </a:solidFill>
              <a:ea typeface="ヒラギノ角ゴ Pro W3" pitchFamily="-106" charset="-128"/>
              <a:cs typeface="Arial" charset="0"/>
              <a:sym typeface="Arial" charset="0"/>
            </a:endParaRPr>
          </a:p>
        </p:txBody>
      </p:sp>
      <p:pic>
        <p:nvPicPr>
          <p:cNvPr id="5124" name="Picture 5"/>
          <p:cNvPicPr>
            <a:picLocks noChangeAspect="1" noChangeArrowheads="1"/>
          </p:cNvPicPr>
          <p:nvPr/>
        </p:nvPicPr>
        <p:blipFill>
          <a:blip r:embed="rId4" cstate="print"/>
          <a:srcRect/>
          <a:stretch>
            <a:fillRect/>
          </a:stretch>
        </p:blipFill>
        <p:spPr bwMode="auto">
          <a:xfrm>
            <a:off x="6651625" y="177800"/>
            <a:ext cx="2151063" cy="990600"/>
          </a:xfrm>
          <a:prstGeom prst="rect">
            <a:avLst/>
          </a:prstGeom>
          <a:noFill/>
          <a:ln w="12700">
            <a:noFill/>
            <a:miter lim="800000"/>
            <a:headEnd/>
            <a:tailEnd/>
          </a:ln>
        </p:spPr>
      </p:pic>
      <p:sp>
        <p:nvSpPr>
          <p:cNvPr id="5125" name="Rectangle 2"/>
          <p:cNvSpPr>
            <a:spLocks/>
          </p:cNvSpPr>
          <p:nvPr/>
        </p:nvSpPr>
        <p:spPr bwMode="auto">
          <a:xfrm>
            <a:off x="0" y="1397000"/>
            <a:ext cx="6227763" cy="736600"/>
          </a:xfrm>
          <a:prstGeom prst="rect">
            <a:avLst/>
          </a:prstGeom>
          <a:solidFill>
            <a:srgbClr val="FF0000"/>
          </a:solidFill>
          <a:ln w="25400">
            <a:solidFill>
              <a:schemeClr val="tx1">
                <a:alpha val="0"/>
              </a:schemeClr>
            </a:solidFill>
            <a:miter lim="800000"/>
            <a:headEnd/>
            <a:tailEnd/>
          </a:ln>
        </p:spPr>
        <p:txBody>
          <a:bodyPr lIns="0" tIns="0" rIns="0" bIns="0"/>
          <a:lstStyle/>
          <a:p>
            <a:r>
              <a:rPr lang="en-GB" sz="3200" b="1" dirty="0" smtClean="0">
                <a:ea typeface="ヒラギノ角ゴ Pro W3" pitchFamily="-106" charset="-128"/>
                <a:sym typeface="Gill Sans" pitchFamily="-106" charset="0"/>
              </a:rPr>
              <a:t>  ISDS perspective - 1</a:t>
            </a:r>
            <a:endParaRPr lang="en-GB" sz="2400" b="1" dirty="0"/>
          </a:p>
        </p:txBody>
      </p:sp>
      <p:sp>
        <p:nvSpPr>
          <p:cNvPr id="5126" name="Text Box 6"/>
          <p:cNvSpPr txBox="1">
            <a:spLocks noChangeArrowheads="1"/>
          </p:cNvSpPr>
          <p:nvPr/>
        </p:nvSpPr>
        <p:spPr bwMode="auto">
          <a:xfrm>
            <a:off x="323850" y="2276475"/>
            <a:ext cx="9217025" cy="2590800"/>
          </a:xfrm>
          <a:prstGeom prst="rect">
            <a:avLst/>
          </a:prstGeom>
          <a:noFill/>
          <a:ln w="12700" algn="ctr">
            <a:noFill/>
            <a:miter lim="800000"/>
            <a:headEnd/>
            <a:tailEnd/>
          </a:ln>
          <a:effectLst/>
        </p:spPr>
        <p:txBody>
          <a:bodyPr lIns="0" tIns="0" rIns="0" bIns="0">
            <a:spAutoFit/>
          </a:bodyPr>
          <a:lstStyle/>
          <a:p>
            <a:pPr>
              <a:spcBef>
                <a:spcPct val="50000"/>
              </a:spcBef>
              <a:buFontTx/>
              <a:buChar char="•"/>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7" name="Text Box 7"/>
          <p:cNvSpPr txBox="1">
            <a:spLocks noChangeArrowheads="1"/>
          </p:cNvSpPr>
          <p:nvPr/>
        </p:nvSpPr>
        <p:spPr bwMode="auto">
          <a:xfrm>
            <a:off x="2339975" y="2276475"/>
            <a:ext cx="2016125" cy="21336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8" name="Text Box 8"/>
          <p:cNvSpPr txBox="1">
            <a:spLocks noChangeArrowheads="1"/>
          </p:cNvSpPr>
          <p:nvPr/>
        </p:nvSpPr>
        <p:spPr bwMode="auto">
          <a:xfrm>
            <a:off x="4572000" y="2276475"/>
            <a:ext cx="2160588"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b="1">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b="1">
              <a:solidFill>
                <a:schemeClr val="bg1"/>
              </a:solidFill>
              <a:ea typeface="ヒラギノ角ゴ Pro W3" pitchFamily="-106" charset="-128"/>
              <a:cs typeface="Arial" charset="0"/>
              <a:sym typeface="Arial" charset="0"/>
            </a:endParaRPr>
          </a:p>
        </p:txBody>
      </p:sp>
      <p:sp>
        <p:nvSpPr>
          <p:cNvPr id="5129" name="Text Box 9"/>
          <p:cNvSpPr txBox="1">
            <a:spLocks noChangeArrowheads="1"/>
          </p:cNvSpPr>
          <p:nvPr/>
        </p:nvSpPr>
        <p:spPr bwMode="auto">
          <a:xfrm>
            <a:off x="6804025" y="2276475"/>
            <a:ext cx="2339975" cy="3048000"/>
          </a:xfrm>
          <a:prstGeom prst="rect">
            <a:avLst/>
          </a:prstGeom>
          <a:noFill/>
          <a:ln w="12700" algn="ctr">
            <a:noFill/>
            <a:miter lim="800000"/>
            <a:headEnd/>
            <a:tailEnd/>
          </a:ln>
          <a:effectLst/>
        </p:spPr>
        <p:txBody>
          <a:bodyPr lIns="0" tIns="0" rIns="0" bIns="0">
            <a:spAutoFit/>
          </a:bodyPr>
          <a:lstStyle/>
          <a:p>
            <a:pPr>
              <a:spcBef>
                <a:spcPct val="50000"/>
              </a:spcBef>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a:p>
            <a:pPr>
              <a:spcBef>
                <a:spcPct val="50000"/>
              </a:spcBef>
              <a:buFontTx/>
              <a:buChar char="•"/>
            </a:pPr>
            <a:endParaRPr lang="en-GB" sz="2000">
              <a:solidFill>
                <a:schemeClr val="bg1"/>
              </a:solidFill>
              <a:ea typeface="ヒラギノ角ゴ Pro W3" pitchFamily="-106" charset="-128"/>
              <a:cs typeface="Arial" charset="0"/>
            </a:endParaRPr>
          </a:p>
        </p:txBody>
      </p:sp>
      <p:sp>
        <p:nvSpPr>
          <p:cNvPr id="5130" name="Text Box 10"/>
          <p:cNvSpPr txBox="1">
            <a:spLocks noChangeArrowheads="1"/>
          </p:cNvSpPr>
          <p:nvPr/>
        </p:nvSpPr>
        <p:spPr bwMode="auto">
          <a:xfrm>
            <a:off x="107504" y="2357430"/>
            <a:ext cx="8750330" cy="4370427"/>
          </a:xfrm>
          <a:prstGeom prst="rect">
            <a:avLst/>
          </a:prstGeom>
          <a:solidFill>
            <a:schemeClr val="bg1"/>
          </a:solidFill>
          <a:ln w="12700" algn="ctr">
            <a:noFill/>
            <a:miter lim="800000"/>
            <a:headEnd/>
            <a:tailEnd/>
          </a:ln>
          <a:effectLst/>
        </p:spPr>
        <p:txBody>
          <a:bodyPr wrap="square" lIns="0" tIns="0" rIns="0" bIns="0">
            <a:spAutoFit/>
          </a:bodyPr>
          <a:lstStyle/>
          <a:p>
            <a:endParaRPr lang="en-GB" sz="2400" dirty="0" smtClean="0"/>
          </a:p>
          <a:p>
            <a:pPr marL="342900" indent="-342900">
              <a:buFont typeface="Arial"/>
              <a:buChar char="•"/>
            </a:pPr>
            <a:r>
              <a:rPr lang="en-GB" sz="2800" dirty="0" smtClean="0"/>
              <a:t>Could happen  - compulsory licensing </a:t>
            </a:r>
          </a:p>
          <a:p>
            <a:pPr marL="342900" indent="-342900">
              <a:buFont typeface="Arial"/>
              <a:buChar char="•"/>
            </a:pPr>
            <a:endParaRPr lang="en-GB" sz="2800" dirty="0" smtClean="0"/>
          </a:p>
          <a:p>
            <a:pPr marL="342900" indent="-342900">
              <a:buFont typeface="Arial"/>
              <a:buChar char="•"/>
            </a:pPr>
            <a:r>
              <a:rPr lang="en-GB" sz="2800" dirty="0" smtClean="0"/>
              <a:t>Philip Morris v Uruguay</a:t>
            </a:r>
          </a:p>
          <a:p>
            <a:pPr marL="342900" indent="-342900">
              <a:buFont typeface="Arial"/>
              <a:buChar char="•"/>
            </a:pPr>
            <a:r>
              <a:rPr lang="en-GB" sz="2800" dirty="0" smtClean="0"/>
              <a:t>Trans Canada v USA</a:t>
            </a:r>
          </a:p>
          <a:p>
            <a:pPr marL="342900" indent="-342900">
              <a:buFont typeface="Arial"/>
              <a:buChar char="•"/>
            </a:pPr>
            <a:r>
              <a:rPr lang="en-GB" sz="2800" dirty="0" smtClean="0"/>
              <a:t>Eli Lilly v Canada</a:t>
            </a:r>
          </a:p>
          <a:p>
            <a:pPr marL="342900" indent="-342900">
              <a:buFont typeface="Arial"/>
              <a:buChar char="•"/>
            </a:pPr>
            <a:endParaRPr lang="en-GB" sz="2800" dirty="0"/>
          </a:p>
          <a:p>
            <a:pPr marL="342900" indent="-342900">
              <a:buFont typeface="Arial"/>
              <a:buChar char="•"/>
            </a:pPr>
            <a:r>
              <a:rPr lang="en-GB" sz="2800" dirty="0" smtClean="0"/>
              <a:t>Key: predictability, fair and equitable </a:t>
            </a:r>
          </a:p>
          <a:p>
            <a:pPr marL="342900" indent="-342900">
              <a:buFont typeface="Arial"/>
              <a:buChar char="•"/>
            </a:pPr>
            <a:endParaRPr lang="en-GB" sz="2800" dirty="0"/>
          </a:p>
          <a:p>
            <a:endParaRPr lang="en-GB" sz="3600" b="1" dirty="0">
              <a:ea typeface="ヒラギノ角ゴ Pro W3" pitchFamily="-106" charset="-128"/>
              <a:cs typeface="Arial" charset="0"/>
            </a:endParaRPr>
          </a:p>
        </p:txBody>
      </p:sp>
    </p:spTree>
    <p:extLst>
      <p:ext uri="{BB962C8B-B14F-4D97-AF65-F5344CB8AC3E}">
        <p14:creationId xmlns:p14="http://schemas.microsoft.com/office/powerpoint/2010/main" val="27263669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2333</TotalTime>
  <Words>1331</Words>
  <Application>Microsoft Office PowerPoint</Application>
  <PresentationFormat>On-screen Show (4:3)</PresentationFormat>
  <Paragraphs>363</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Aharoni</vt:lpstr>
      <vt:lpstr>Arial</vt:lpstr>
      <vt:lpstr>Calibri</vt:lpstr>
      <vt:lpstr>Gill Sans</vt:lpstr>
      <vt:lpstr>ヒラギノ角ゴ Pro W3</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Aberdeen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adl072</dc:creator>
  <cp:lastModifiedBy>Warren, Susan margaret Jane</cp:lastModifiedBy>
  <cp:revision>666</cp:revision>
  <cp:lastPrinted>2016-04-01T11:24:17Z</cp:lastPrinted>
  <dcterms:created xsi:type="dcterms:W3CDTF">2010-04-22T15:53:16Z</dcterms:created>
  <dcterms:modified xsi:type="dcterms:W3CDTF">2016-05-02T15:30:05Z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