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6" r:id="rId2"/>
    <p:sldMasterId id="2147483683" r:id="rId3"/>
  </p:sldMasterIdLst>
  <p:notesMasterIdLst>
    <p:notesMasterId r:id="rId15"/>
  </p:notesMasterIdLst>
  <p:sldIdLst>
    <p:sldId id="256" r:id="rId4"/>
    <p:sldId id="257" r:id="rId5"/>
    <p:sldId id="266" r:id="rId6"/>
    <p:sldId id="267" r:id="rId7"/>
    <p:sldId id="268" r:id="rId8"/>
    <p:sldId id="270" r:id="rId9"/>
    <p:sldId id="271" r:id="rId10"/>
    <p:sldId id="273" r:id="rId11"/>
    <p:sldId id="274" r:id="rId12"/>
    <p:sldId id="272" r:id="rId13"/>
    <p:sldId id="275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39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4352" autoAdjust="0"/>
  </p:normalViewPr>
  <p:slideViewPr>
    <p:cSldViewPr snapToGrid="0">
      <p:cViewPr varScale="1">
        <p:scale>
          <a:sx n="76" d="100"/>
          <a:sy n="76" d="100"/>
        </p:scale>
        <p:origin x="11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1224-D26E-4BFA-9529-C983BABD129A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03965-DCC6-4F8C-95FE-BF61920C0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83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03965-DCC6-4F8C-95FE-BF61920C05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5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3791B97-36C6-4FA9-AF6E-84AA6F9572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D50D10-E8AE-4CB3-8F73-76C8CC0A0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1D0ECF7-C81B-434E-A30B-041D54BB4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F614E4-9B03-4857-A242-0D3A011DB1C4}" type="slidenum">
              <a:rPr lang="en-GB" altLang="en-US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03965-DCC6-4F8C-95FE-BF61920C05B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74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03965-DCC6-4F8C-95FE-BF61920C05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03965-DCC6-4F8C-95FE-BF61920C05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31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03965-DCC6-4F8C-95FE-BF61920C05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0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03965-DCC6-4F8C-95FE-BF61920C05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75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03965-DCC6-4F8C-95FE-BF61920C05B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6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86325" y="-233916"/>
            <a:ext cx="12695274" cy="7336465"/>
          </a:xfrm>
          <a:prstGeom prst="rect">
            <a:avLst/>
          </a:prstGeom>
          <a:solidFill>
            <a:srgbClr val="1C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2454" y="4264464"/>
            <a:ext cx="6116637" cy="187821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-1938688" y="-12403605"/>
            <a:ext cx="16200000" cy="16200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 userDrawn="1"/>
        </p:nvSpPr>
        <p:spPr>
          <a:xfrm>
            <a:off x="-730012" y="-9891698"/>
            <a:ext cx="13680000" cy="13680000"/>
          </a:xfrm>
          <a:prstGeom prst="ellipse">
            <a:avLst/>
          </a:prstGeom>
          <a:noFill/>
          <a:ln w="168275">
            <a:solidFill>
              <a:srgbClr val="308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11567" y="-8457524"/>
            <a:ext cx="12240000" cy="12240000"/>
          </a:xfrm>
          <a:prstGeom prst="ellipse">
            <a:avLst/>
          </a:prstGeom>
          <a:noFill/>
          <a:ln w="127000">
            <a:solidFill>
              <a:srgbClr val="B34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 userDrawn="1"/>
        </p:nvSpPr>
        <p:spPr>
          <a:xfrm>
            <a:off x="530866" y="-7238576"/>
            <a:ext cx="11168743" cy="1116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4" t="616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61479" y="6435820"/>
            <a:ext cx="2576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genda" panose="02000603040000020004" pitchFamily="2" charset="0"/>
              </a:rPr>
              <a:t>abdn.ac.uk/careers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54667" y="4424322"/>
            <a:ext cx="0" cy="1718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6" y="4264464"/>
            <a:ext cx="3380796" cy="18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1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108200" y="1814772"/>
            <a:ext cx="8248650" cy="4219575"/>
          </a:xfrm>
        </p:spPr>
        <p:txBody>
          <a:bodyPr/>
          <a:lstStyle>
            <a:lvl1pPr>
              <a:defRPr>
                <a:solidFill>
                  <a:srgbClr val="1C4392"/>
                </a:solidFill>
              </a:defRPr>
            </a:lvl1pPr>
            <a:lvl2pPr>
              <a:defRPr>
                <a:solidFill>
                  <a:srgbClr val="1C4392"/>
                </a:solidFill>
              </a:defRPr>
            </a:lvl2pPr>
            <a:lvl3pPr>
              <a:defRPr>
                <a:solidFill>
                  <a:srgbClr val="1C4392"/>
                </a:solidFill>
              </a:defRPr>
            </a:lvl3pPr>
            <a:lvl4pPr>
              <a:defRPr>
                <a:solidFill>
                  <a:srgbClr val="1C4392"/>
                </a:solidFill>
              </a:defRPr>
            </a:lvl4pPr>
            <a:lvl5pPr>
              <a:defRPr>
                <a:solidFill>
                  <a:srgbClr val="1C439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791"/>
            <a:ext cx="9751704" cy="1325563"/>
          </a:xfrm>
        </p:spPr>
        <p:txBody>
          <a:bodyPr/>
          <a:lstStyle>
            <a:lvl1pPr>
              <a:defRPr>
                <a:solidFill>
                  <a:srgbClr val="1C43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108200" y="996287"/>
            <a:ext cx="10083800" cy="0"/>
          </a:xfrm>
          <a:prstGeom prst="line">
            <a:avLst/>
          </a:prstGeom>
          <a:ln w="12700">
            <a:solidFill>
              <a:srgbClr val="1C4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184957" y="192093"/>
            <a:ext cx="1822747" cy="1822747"/>
            <a:chOff x="120789" y="14720"/>
            <a:chExt cx="2609916" cy="2609916"/>
          </a:xfrm>
        </p:grpSpPr>
        <p:sp>
          <p:nvSpPr>
            <p:cNvPr id="7" name="Oval 6"/>
            <p:cNvSpPr/>
            <p:nvPr/>
          </p:nvSpPr>
          <p:spPr>
            <a:xfrm>
              <a:off x="120789" y="14720"/>
              <a:ext cx="2609916" cy="2609916"/>
            </a:xfrm>
            <a:prstGeom prst="ellipse">
              <a:avLst/>
            </a:prstGeom>
            <a:solidFill>
              <a:srgbClr val="1C439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075" y="642664"/>
              <a:ext cx="2145343" cy="119185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 userDrawn="1"/>
        </p:nvGrpSpPr>
        <p:grpSpPr>
          <a:xfrm>
            <a:off x="10364176" y="6105900"/>
            <a:ext cx="1999274" cy="540000"/>
            <a:chOff x="9813983" y="5991600"/>
            <a:chExt cx="1999274" cy="540000"/>
          </a:xfrm>
        </p:grpSpPr>
        <p:sp>
          <p:nvSpPr>
            <p:cNvPr id="11" name="Oval 10"/>
            <p:cNvSpPr/>
            <p:nvPr/>
          </p:nvSpPr>
          <p:spPr>
            <a:xfrm>
              <a:off x="10946970" y="5991600"/>
              <a:ext cx="540000" cy="540000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0116650" y="5991600"/>
              <a:ext cx="540000" cy="540000"/>
            </a:xfrm>
            <a:prstGeom prst="ellipse">
              <a:avLst/>
            </a:prstGeom>
            <a:solidFill>
              <a:srgbClr val="B34FB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10531810" y="5991600"/>
              <a:ext cx="540000" cy="540000"/>
            </a:xfrm>
            <a:prstGeom prst="ellipse">
              <a:avLst/>
            </a:prstGeom>
            <a:solidFill>
              <a:srgbClr val="5A398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813983" y="6115034"/>
              <a:ext cx="19992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genda" panose="02000603040000020004" pitchFamily="2" charset="0"/>
                </a:rPr>
                <a:t>abdn.ac.uk/careers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57" y="6160075"/>
            <a:ext cx="1889495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5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A416-7467-4836-B29A-DB7672C6D6BF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A034-25E7-4E46-AA0E-7E3081059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41B83-FCDF-4C6F-9AEC-0F38A1FCA03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473E0-219F-4995-805D-C45710D54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848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69B0D-C6B5-41D2-822E-300D3F8C17E1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FE27A-59CE-4F56-93BF-07567E4B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7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uk/government/organisations/department-of-health-and-social-care" TargetMode="External"/><Relationship Id="rId3" Type="http://schemas.openxmlformats.org/officeDocument/2006/relationships/hyperlink" Target="http://www.bps.org.uk/member-microsites/division-health-psychology" TargetMode="External"/><Relationship Id="rId7" Type="http://schemas.openxmlformats.org/officeDocument/2006/relationships/hyperlink" Target="https://www.hsj.co.uk/" TargetMode="External"/><Relationship Id="rId2" Type="http://schemas.openxmlformats.org/officeDocument/2006/relationships/hyperlink" Target="https://careers.bps.org.uk/area/neur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lthcareers.nhs.uk/" TargetMode="External"/><Relationship Id="rId5" Type="http://schemas.openxmlformats.org/officeDocument/2006/relationships/hyperlink" Target="http://www.healthjobsuk.com/" TargetMode="External"/><Relationship Id="rId4" Type="http://schemas.openxmlformats.org/officeDocument/2006/relationships/hyperlink" Target="http://www.bps.org.uk/qualifications/clinical-neuropsycholog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s.org.uk/member-microsites/division-academics-researchers-and-teachers-psychology/events" TargetMode="External"/><Relationship Id="rId7" Type="http://schemas.openxmlformats.org/officeDocument/2006/relationships/hyperlink" Target="http://www.psypag.co.uk/" TargetMode="External"/><Relationship Id="rId2" Type="http://schemas.openxmlformats.org/officeDocument/2006/relationships/hyperlink" Target="https://careers.bps.org.uk/area/academia-research-teach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ath.ac.uk/courses/postgraduatetaught/secondaryeducationpsychology/" TargetMode="External"/><Relationship Id="rId5" Type="http://schemas.openxmlformats.org/officeDocument/2006/relationships/hyperlink" Target="http://www.randstad.co.uk/career-advice/career-options/how-to-become-a-psychology-teacher/" TargetMode="External"/><Relationship Id="rId4" Type="http://schemas.openxmlformats.org/officeDocument/2006/relationships/hyperlink" Target="http://www.bps.org.uk/public/become-psychologist/postgraduate-study-and-qualification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obs.nhs.uk/" TargetMode="External"/><Relationship Id="rId13" Type="http://schemas.openxmlformats.org/officeDocument/2006/relationships/hyperlink" Target="https://www.abdn.ac.uk/careers/resources/tags/68" TargetMode="External"/><Relationship Id="rId3" Type="http://schemas.openxmlformats.org/officeDocument/2006/relationships/hyperlink" Target="https://careers.bps.org.uk/area/clinical" TargetMode="External"/><Relationship Id="rId7" Type="http://schemas.openxmlformats.org/officeDocument/2006/relationships/hyperlink" Target="https://jobs.scot.nhs.uk/" TargetMode="External"/><Relationship Id="rId12" Type="http://schemas.openxmlformats.org/officeDocument/2006/relationships/hyperlink" Target="http://www.jobsinpsychology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npsy.org.uk/" TargetMode="External"/><Relationship Id="rId11" Type="http://schemas.openxmlformats.org/officeDocument/2006/relationships/hyperlink" Target="http://www.psychnet-uk.com/" TargetMode="External"/><Relationship Id="rId5" Type="http://schemas.openxmlformats.org/officeDocument/2006/relationships/hyperlink" Target="http://www.psyclick.org.uk/" TargetMode="External"/><Relationship Id="rId10" Type="http://schemas.openxmlformats.org/officeDocument/2006/relationships/hyperlink" Target="http://www.psychminded.co.uk/" TargetMode="External"/><Relationship Id="rId4" Type="http://schemas.openxmlformats.org/officeDocument/2006/relationships/hyperlink" Target="https://www.bps.org.uk/member-microsites/division-clinical-psychology" TargetMode="External"/><Relationship Id="rId9" Type="http://schemas.openxmlformats.org/officeDocument/2006/relationships/hyperlink" Target="http://www.mentalhealthjobs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ds.ac.uk/chpccp/number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eds.ac.uk/chpccp/funding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ps.org.uk/member-microsites/scottish-division-educational-psychology" TargetMode="External"/><Relationship Id="rId3" Type="http://schemas.openxmlformats.org/officeDocument/2006/relationships/hyperlink" Target="https://careers.bps.org.uk/area/educational" TargetMode="External"/><Relationship Id="rId7" Type="http://schemas.openxmlformats.org/officeDocument/2006/relationships/hyperlink" Target="https://www.dundee.ac.uk/postgraduate/educational-psycholog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scot/education/" TargetMode="External"/><Relationship Id="rId11" Type="http://schemas.openxmlformats.org/officeDocument/2006/relationships/hyperlink" Target="https://www.bps.org.uk/qualifications/educational-psychology-scotland" TargetMode="External"/><Relationship Id="rId5" Type="http://schemas.openxmlformats.org/officeDocument/2006/relationships/hyperlink" Target="http://www.aep.org.uk/" TargetMode="External"/><Relationship Id="rId10" Type="http://schemas.openxmlformats.org/officeDocument/2006/relationships/hyperlink" Target="https://www.abdn.ac.uk/careers/resources/tags/144" TargetMode="External"/><Relationship Id="rId4" Type="http://schemas.openxmlformats.org/officeDocument/2006/relationships/hyperlink" Target="https://www.bps.org.uk/member-microsites/division-educational-child-psychology" TargetMode="External"/><Relationship Id="rId9" Type="http://schemas.openxmlformats.org/officeDocument/2006/relationships/hyperlink" Target="http://www.myjobscotland.gov.uk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d.uk/DefenceInternet/Home/" TargetMode="External"/><Relationship Id="rId3" Type="http://schemas.openxmlformats.org/officeDocument/2006/relationships/hyperlink" Target="https://careers.bps.org.uk/area/occupational" TargetMode="External"/><Relationship Id="rId7" Type="http://schemas.openxmlformats.org/officeDocument/2006/relationships/hyperlink" Target="http://www.dwp.gov.uk/" TargetMode="External"/><Relationship Id="rId12" Type="http://schemas.openxmlformats.org/officeDocument/2006/relationships/hyperlink" Target="http://www.personneltoday.com/Hom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vilservicejobs.service.gov.uk/csr/index.cgi" TargetMode="External"/><Relationship Id="rId11" Type="http://schemas.openxmlformats.org/officeDocument/2006/relationships/hyperlink" Target="http://www.peoplemanagement.co.uk/pm/" TargetMode="External"/><Relationship Id="rId5" Type="http://schemas.openxmlformats.org/officeDocument/2006/relationships/hyperlink" Target="http://www.cipd.co.uk/" TargetMode="External"/><Relationship Id="rId10" Type="http://schemas.openxmlformats.org/officeDocument/2006/relationships/hyperlink" Target="https://www.abdn.ac.uk/careers/resources/tags/146" TargetMode="External"/><Relationship Id="rId4" Type="http://schemas.openxmlformats.org/officeDocument/2006/relationships/hyperlink" Target="https://www.bps.org.uk/member-microsites/division-occupational-psychology" TargetMode="External"/><Relationship Id="rId9" Type="http://schemas.openxmlformats.org/officeDocument/2006/relationships/hyperlink" Target="https://www.bps.org.uk/qualifications/occupational-psycholog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opv.com/" TargetMode="External"/><Relationship Id="rId13" Type="http://schemas.openxmlformats.org/officeDocument/2006/relationships/hyperlink" Target="https://www.bps.org.uk/qualifications/forensic-psychology" TargetMode="External"/><Relationship Id="rId3" Type="http://schemas.openxmlformats.org/officeDocument/2006/relationships/hyperlink" Target="https://careers.bps.org.uk/area/forensic" TargetMode="External"/><Relationship Id="rId7" Type="http://schemas.openxmlformats.org/officeDocument/2006/relationships/hyperlink" Target="http://www.sps.gov.uk/" TargetMode="External"/><Relationship Id="rId12" Type="http://schemas.openxmlformats.org/officeDocument/2006/relationships/hyperlink" Target="http://www.victimsupportsco.org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cro.org.uk/" TargetMode="External"/><Relationship Id="rId11" Type="http://schemas.openxmlformats.org/officeDocument/2006/relationships/hyperlink" Target="http://www.nationalprobationservice.co.uk/" TargetMode="External"/><Relationship Id="rId5" Type="http://schemas.openxmlformats.org/officeDocument/2006/relationships/hyperlink" Target="http://www.sacro.org.uk/" TargetMode="External"/><Relationship Id="rId10" Type="http://schemas.openxmlformats.org/officeDocument/2006/relationships/hyperlink" Target="https://www.abdn.ac.uk/careers/resources/tags/145" TargetMode="External"/><Relationship Id="rId4" Type="http://schemas.openxmlformats.org/officeDocument/2006/relationships/hyperlink" Target="https://www.bps.org.uk/member-microsites/division-forensic-psychology" TargetMode="External"/><Relationship Id="rId9" Type="http://schemas.openxmlformats.org/officeDocument/2006/relationships/hyperlink" Target="https://www.gov.uk/government/organisations/hm-prison-servic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ishpsychotherapyfoundation.org.uk/" TargetMode="External"/><Relationship Id="rId13" Type="http://schemas.openxmlformats.org/officeDocument/2006/relationships/hyperlink" Target="http://www.jobsincharities.co.uk/" TargetMode="External"/><Relationship Id="rId3" Type="http://schemas.openxmlformats.org/officeDocument/2006/relationships/hyperlink" Target="https://careers.bps.org.uk/area/forensic" TargetMode="External"/><Relationship Id="rId7" Type="http://schemas.openxmlformats.org/officeDocument/2006/relationships/hyperlink" Target="http://www.bpc.org.uk/" TargetMode="External"/><Relationship Id="rId12" Type="http://schemas.openxmlformats.org/officeDocument/2006/relationships/hyperlink" Target="http://www.goodmoves.org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sca.org.uk/" TargetMode="External"/><Relationship Id="rId11" Type="http://schemas.openxmlformats.org/officeDocument/2006/relationships/hyperlink" Target="http://www.samaritans.org/" TargetMode="External"/><Relationship Id="rId5" Type="http://schemas.openxmlformats.org/officeDocument/2006/relationships/hyperlink" Target="http://www.bacp.co.uk/" TargetMode="External"/><Relationship Id="rId10" Type="http://schemas.openxmlformats.org/officeDocument/2006/relationships/hyperlink" Target="https://www.abdn.ac.uk/careers/resources/tags/143" TargetMode="External"/><Relationship Id="rId4" Type="http://schemas.openxmlformats.org/officeDocument/2006/relationships/hyperlink" Target="https://www.bps.org.uk/member-microsites/division-counselling-psychology/networks" TargetMode="External"/><Relationship Id="rId9" Type="http://schemas.openxmlformats.org/officeDocument/2006/relationships/hyperlink" Target="http://www.bps.org.uk/qualifications/counselling-psycholog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althwatch.co.uk/" TargetMode="External"/><Relationship Id="rId3" Type="http://schemas.openxmlformats.org/officeDocument/2006/relationships/hyperlink" Target="https://careers.bps.org.uk/area/health" TargetMode="External"/><Relationship Id="rId7" Type="http://schemas.openxmlformats.org/officeDocument/2006/relationships/hyperlink" Target="http://www.nes.scot.nhs.uk/our-work/applied-psychology-professional-training-programmes/#traineehealthpsychologists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lthjobsuk.com/" TargetMode="External"/><Relationship Id="rId5" Type="http://schemas.openxmlformats.org/officeDocument/2006/relationships/hyperlink" Target="http://www.bps.org.uk/qualifications/health-psychology" TargetMode="External"/><Relationship Id="rId4" Type="http://schemas.openxmlformats.org/officeDocument/2006/relationships/hyperlink" Target="https://www.bps.org.uk/member-microsites/division-health-psychology" TargetMode="External"/><Relationship Id="rId9" Type="http://schemas.openxmlformats.org/officeDocument/2006/relationships/hyperlink" Target="https://www.abdn.ac.uk/careers/resources/tags/19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is2win.co.uk/" TargetMode="External"/><Relationship Id="rId13" Type="http://schemas.openxmlformats.org/officeDocument/2006/relationships/hyperlink" Target="https://www.kingscamps.org/" TargetMode="External"/><Relationship Id="rId3" Type="http://schemas.openxmlformats.org/officeDocument/2006/relationships/hyperlink" Target="https://careers.bps.org.uk/area/sport-exercise" TargetMode="External"/><Relationship Id="rId7" Type="http://schemas.openxmlformats.org/officeDocument/2006/relationships/hyperlink" Target="https://sportscotland.org.uk/" TargetMode="External"/><Relationship Id="rId12" Type="http://schemas.openxmlformats.org/officeDocument/2006/relationships/hyperlink" Target="http://www.activatecamps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ses.org.uk/" TargetMode="External"/><Relationship Id="rId11" Type="http://schemas.openxmlformats.org/officeDocument/2006/relationships/hyperlink" Target="http://www.uksca.org.uk/" TargetMode="External"/><Relationship Id="rId5" Type="http://schemas.openxmlformats.org/officeDocument/2006/relationships/hyperlink" Target="https://www.bps.org.uk/qualifications/sport-exercise-psychology" TargetMode="External"/><Relationship Id="rId10" Type="http://schemas.openxmlformats.org/officeDocument/2006/relationships/hyperlink" Target="https://www.abdn.ac.uk/careers/resources/tags/147" TargetMode="External"/><Relationship Id="rId4" Type="http://schemas.openxmlformats.org/officeDocument/2006/relationships/hyperlink" Target="https://www.bps.org.uk/member-microsites/division-sport-exercise-psychology" TargetMode="External"/><Relationship Id="rId9" Type="http://schemas.openxmlformats.org/officeDocument/2006/relationships/hyperlink" Target="http://www.lane4performan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2A7DF9-31F1-4B01-946E-44AAC2526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2454" y="4164376"/>
            <a:ext cx="6116637" cy="2093205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40000"/>
              </a:lnSpc>
              <a:spcBef>
                <a:spcPts val="0"/>
              </a:spcBef>
            </a:pPr>
            <a:r>
              <a:rPr lang="en-GB" sz="7600" dirty="0">
                <a:latin typeface="Arial" panose="020B0604020202020204" pitchFamily="34" charset="0"/>
                <a:cs typeface="Arial" panose="020B0604020202020204" pitchFamily="34" charset="0"/>
              </a:rPr>
              <a:t>Useful Websites For </a:t>
            </a:r>
          </a:p>
          <a:p>
            <a:pPr algn="ctr">
              <a:lnSpc>
                <a:spcPct val="140000"/>
              </a:lnSpc>
              <a:spcBef>
                <a:spcPts val="0"/>
              </a:spcBef>
            </a:pPr>
            <a:r>
              <a:rPr lang="en-GB" sz="7600" dirty="0">
                <a:latin typeface="Arial" panose="020B0604020202020204" pitchFamily="34" charset="0"/>
                <a:cs typeface="Arial" panose="020B0604020202020204" pitchFamily="34" charset="0"/>
              </a:rPr>
              <a:t>Professional Psychology</a:t>
            </a:r>
          </a:p>
          <a:p>
            <a:pPr algn="ctr">
              <a:lnSpc>
                <a:spcPct val="14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Prepared by Sandi Thomson with thanks to Janet Forsyth at the </a:t>
            </a:r>
          </a:p>
          <a:p>
            <a:pPr algn="ctr">
              <a:lnSpc>
                <a:spcPct val="14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University of Edinburgh. </a:t>
            </a:r>
          </a:p>
          <a:p>
            <a:pPr algn="ctr">
              <a:lnSpc>
                <a:spcPct val="14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Updated April 2021 by Kate Robertson.</a:t>
            </a:r>
          </a:p>
        </p:txBody>
      </p:sp>
    </p:spTree>
    <p:extLst>
      <p:ext uri="{BB962C8B-B14F-4D97-AF65-F5344CB8AC3E}">
        <p14:creationId xmlns:p14="http://schemas.microsoft.com/office/powerpoint/2010/main" val="3753263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B300BF-54DE-4964-99E3-7A132CC7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Neuropsychology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47BB8AB-ED96-496E-AC98-6BF3250F114C}"/>
              </a:ext>
            </a:extLst>
          </p:cNvPr>
          <p:cNvSpPr txBox="1">
            <a:spLocks/>
          </p:cNvSpPr>
          <p:nvPr/>
        </p:nvSpPr>
        <p:spPr>
          <a:xfrm>
            <a:off x="2108200" y="1110494"/>
            <a:ext cx="9751704" cy="499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439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43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43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3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3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BPS information on a career in Neuropsychology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https://careers.bps.org.uk/area/neuro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Health Psychology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www.bps.org.uk/member-microsites/division-health-psychology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QiCN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www.bps.org.uk/qualifications/clinical-neuropsychology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Healthjobs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UK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www.healthjobsuk.com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NHS Careers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www.healthcareers.nhs.uk/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Health Service Journal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www.hsj.co.uk/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Health website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www.gov.uk/government/organisations/department-of-health-and-social-care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0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B300BF-54DE-4964-99E3-7A132CC7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Academia, Research and Teaching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47BB8AB-ED96-496E-AC98-6BF3250F114C}"/>
              </a:ext>
            </a:extLst>
          </p:cNvPr>
          <p:cNvSpPr txBox="1">
            <a:spLocks/>
          </p:cNvSpPr>
          <p:nvPr/>
        </p:nvSpPr>
        <p:spPr>
          <a:xfrm>
            <a:off x="2108200" y="1110494"/>
            <a:ext cx="9751704" cy="499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439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43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43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3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3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BPS information on a career in Academia, Research and Teaching Psychology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https://careers.bps.org.uk/area/academia-research-teaching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Academics, Researchers &amp; Teachers in Psychology (DARTP)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www.bps.org.uk/member-microsites/division-academics-researchers-and-teachers-psychology/events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Postgraduate Research Degrees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www.bps.org.uk/public/become-psychologist/postgraduate-study-and-qualifications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to become a Psychology Teacher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https://thepsychologist.bps.org.uk/volume-21/edition-10/careers-psychology-teacher-training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www.randstad.co.uk/career-advice/career-options/how-to-become-a-psychology-teacher/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Teaching Psychology in Scotland: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www.strath.ac.uk/courses/postgraduatetaught/secondaryeducationpsychology/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Psychology Postgraduate Affairs Group 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PsyPAG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www.psypag.co.uk/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1217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F3975-8ADA-4012-965C-FBC037E3D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8200" y="1210606"/>
            <a:ext cx="10083800" cy="525369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BPS information on a career in Clinical Psychology </a:t>
            </a:r>
          </a:p>
          <a:p>
            <a:pPr lvl="1">
              <a:lnSpc>
                <a:spcPct val="140000"/>
              </a:lnSpc>
              <a:spcBef>
                <a:spcPct val="0"/>
              </a:spcBef>
              <a:defRPr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https://careers.bps.org.uk/area/clinical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Clinical Psychology </a:t>
            </a:r>
          </a:p>
          <a:p>
            <a:pPr lvl="1">
              <a:lnSpc>
                <a:spcPct val="140000"/>
              </a:lnSpc>
              <a:spcBef>
                <a:spcPct val="0"/>
              </a:spcBef>
              <a:defRPr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https://www.bps.org.uk/member-microsites/division-clinical-psychology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endParaRPr lang="en-GB" altLang="en-U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Psyclick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40000"/>
              </a:lnSpc>
              <a:spcBef>
                <a:spcPct val="0"/>
              </a:spcBef>
              <a:defRPr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www.psyclick.org.uk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ClinPsy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40000"/>
              </a:lnSpc>
              <a:spcBef>
                <a:spcPct val="0"/>
              </a:spcBef>
              <a:defRPr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www.clinpsy.org.uk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NHS jobs </a:t>
            </a:r>
          </a:p>
          <a:p>
            <a:pPr lvl="1">
              <a:lnSpc>
                <a:spcPct val="140000"/>
              </a:lnSpc>
              <a:spcBef>
                <a:spcPct val="0"/>
              </a:spcBef>
              <a:defRPr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https://jobs.scot.nhs.uk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1">
              <a:lnSpc>
                <a:spcPct val="140000"/>
              </a:lnSpc>
              <a:spcBef>
                <a:spcPct val="0"/>
              </a:spcBef>
              <a:defRPr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www.jobs.nhs.uk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A6B1C-1B05-41E0-8CF9-B67D4DE3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Clinical Psychology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908BF-CD2E-4854-A10F-8999B0EE308F}"/>
              </a:ext>
            </a:extLst>
          </p:cNvPr>
          <p:cNvSpPr/>
          <p:nvPr/>
        </p:nvSpPr>
        <p:spPr>
          <a:xfrm>
            <a:off x="6184900" y="2891959"/>
            <a:ext cx="5295900" cy="333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Mental health jobs </a:t>
            </a:r>
          </a:p>
          <a:p>
            <a:pPr marL="742950" lvl="1" indent="-28575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www.mentalhealthjobs.co.uk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Psychminded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www.psychminded.co.uk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PsychNet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-UK </a:t>
            </a:r>
          </a:p>
          <a:p>
            <a:pPr marL="742950" lvl="1" indent="-28575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www.psychnet-uk.com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BPS Appointments </a:t>
            </a:r>
          </a:p>
          <a:p>
            <a:pPr marL="742950" lvl="1" indent="-28575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www.jobsinpsychology.co.uk/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84468-5A57-4B55-B84B-6EFE1EEF6B99}"/>
              </a:ext>
            </a:extLst>
          </p:cNvPr>
          <p:cNvSpPr/>
          <p:nvPr/>
        </p:nvSpPr>
        <p:spPr>
          <a:xfrm>
            <a:off x="2455923" y="6197598"/>
            <a:ext cx="8239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https://www.abdn.ac.uk/careers/resources/tags/68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95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5356590C-96E4-41BA-9800-CA330AD2BA5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5600" y="3270942"/>
            <a:ext cx="11734800" cy="4219575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Success rate in 2020 was 18%, 1 in 5.5 applicants were offered a place – far better odds than many other areas of graduate employment.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Glasgow course 492 applicants for 29 places (c.17 applicants per place)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Edinburgh course 609 applicants for 42 places (c.14.5 applicants per place)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 minimum salary for a Trainee Clinical Psychologist  £31,365 pa (band 6)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A512213-E4CA-4C8A-B0AE-B5AF47E74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8200" y="330200"/>
            <a:ext cx="9751704" cy="5823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Clinical Clearing House Application Stats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B9ABFE-1F4C-4676-B757-8C4D751F6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36527"/>
              </p:ext>
            </p:extLst>
          </p:nvPr>
        </p:nvGraphicFramePr>
        <p:xfrm>
          <a:off x="2717800" y="1350068"/>
          <a:ext cx="7086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085">
                  <a:extLst>
                    <a:ext uri="{9D8B030D-6E8A-4147-A177-3AD203B41FA5}">
                      <a16:colId xmlns:a16="http://schemas.microsoft.com/office/drawing/2014/main" val="995566440"/>
                    </a:ext>
                  </a:extLst>
                </a:gridCol>
                <a:gridCol w="1012503">
                  <a:extLst>
                    <a:ext uri="{9D8B030D-6E8A-4147-A177-3AD203B41FA5}">
                      <a16:colId xmlns:a16="http://schemas.microsoft.com/office/drawing/2014/main" val="3381230605"/>
                    </a:ext>
                  </a:extLst>
                </a:gridCol>
                <a:gridCol w="1012503">
                  <a:extLst>
                    <a:ext uri="{9D8B030D-6E8A-4147-A177-3AD203B41FA5}">
                      <a16:colId xmlns:a16="http://schemas.microsoft.com/office/drawing/2014/main" val="1836387014"/>
                    </a:ext>
                  </a:extLst>
                </a:gridCol>
                <a:gridCol w="1012503">
                  <a:extLst>
                    <a:ext uri="{9D8B030D-6E8A-4147-A177-3AD203B41FA5}">
                      <a16:colId xmlns:a16="http://schemas.microsoft.com/office/drawing/2014/main" val="2585810749"/>
                    </a:ext>
                  </a:extLst>
                </a:gridCol>
                <a:gridCol w="1012503">
                  <a:extLst>
                    <a:ext uri="{9D8B030D-6E8A-4147-A177-3AD203B41FA5}">
                      <a16:colId xmlns:a16="http://schemas.microsoft.com/office/drawing/2014/main" val="3789450351"/>
                    </a:ext>
                  </a:extLst>
                </a:gridCol>
                <a:gridCol w="1012503">
                  <a:extLst>
                    <a:ext uri="{9D8B030D-6E8A-4147-A177-3AD203B41FA5}">
                      <a16:colId xmlns:a16="http://schemas.microsoft.com/office/drawing/2014/main" val="79577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654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041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225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172700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22BA96E-E830-4D91-A409-A54530087E9F}"/>
              </a:ext>
            </a:extLst>
          </p:cNvPr>
          <p:cNvSpPr/>
          <p:nvPr/>
        </p:nvSpPr>
        <p:spPr>
          <a:xfrm>
            <a:off x="3428233" y="5836503"/>
            <a:ext cx="64129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https://www.leeds.ac.uk/chpccp/numbers.html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https://www.leeds.ac.uk/chpccp/funding.html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F3975-8ADA-4012-965C-FBC037E3D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8200" y="1083607"/>
            <a:ext cx="10083800" cy="50504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BPS information on a career in Educational Psychology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https://careers.bps.org.uk/area/educational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Educational and Child  Psychology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https://www.bps.org.uk/member-microsites/division-educational-child-psychology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Association of Educational Psychologists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www.aep.org.uk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for Education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https://www.gov.uk/government/organisations/department-for-education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https://www.gov.scot/education/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Educational psychology training in Scotland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https://www.dundee.ac.uk/postgraduate/educational-psychology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Scottish Division of Educational Psychology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https://www.bps.org.uk/member-microsites/scottish-division-educational-psychology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Council jobs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www.myjobscotland.gov.uk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A6B1C-1B05-41E0-8CF9-B67D4DE3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Educational Psychology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84468-5A57-4B55-B84B-6EFE1EEF6B99}"/>
              </a:ext>
            </a:extLst>
          </p:cNvPr>
          <p:cNvSpPr/>
          <p:nvPr/>
        </p:nvSpPr>
        <p:spPr>
          <a:xfrm>
            <a:off x="2265423" y="6146802"/>
            <a:ext cx="8439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https://www.abdn.ac.uk/careers/resources/tags/144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FF84F5-60C7-458C-B53C-7B650FB32F16}"/>
              </a:ext>
            </a:extLst>
          </p:cNvPr>
          <p:cNvSpPr/>
          <p:nvPr/>
        </p:nvSpPr>
        <p:spPr>
          <a:xfrm>
            <a:off x="5397500" y="5343820"/>
            <a:ext cx="7112000" cy="790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QEP (Scotland)</a:t>
            </a:r>
          </a:p>
          <a:p>
            <a:pPr marL="742950" lvl="1" indent="-28575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https://www.bps.org.uk/qualifications/educational-psychology-scotland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87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F3975-8ADA-4012-965C-FBC037E3D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8200" y="1058206"/>
            <a:ext cx="9751704" cy="525369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BPS information on a career in Occupational Psychology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https://careers.bps.org.uk/area/occupational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Occupational Psychology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https://www.bps.org.uk/member-microsites/division-occupational-psychology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Chartered Institute for Personal and Development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www.cipd.co.uk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Civil Service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https://www.civilservicejobs.service.gov.uk/csr/index.cgi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for Work and Pensions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www.dwp.gov.uk/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Ministry of Defence 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www.mod.uk/DefenceInternet/Home/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QOP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https://www.bps.org.uk/qualifications/occupational-psychology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A6B1C-1B05-41E0-8CF9-B67D4DE3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00" y="150673"/>
            <a:ext cx="9751704" cy="946425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Occupational Psychology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84468-5A57-4B55-B84B-6EFE1EEF6B99}"/>
              </a:ext>
            </a:extLst>
          </p:cNvPr>
          <p:cNvSpPr/>
          <p:nvPr/>
        </p:nvSpPr>
        <p:spPr>
          <a:xfrm>
            <a:off x="2367023" y="6139189"/>
            <a:ext cx="8439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https://www.abdn.ac.uk/careers/resources/tags/146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C5A11-F7B4-43E3-8263-13ED2C45423D}"/>
              </a:ext>
            </a:extLst>
          </p:cNvPr>
          <p:cNvSpPr/>
          <p:nvPr/>
        </p:nvSpPr>
        <p:spPr>
          <a:xfrm>
            <a:off x="7316102" y="4126173"/>
            <a:ext cx="4380598" cy="156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People Management </a:t>
            </a:r>
          </a:p>
          <a:p>
            <a:pPr marL="742950" lvl="1" indent="-28575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www.peoplemanagement.co.uk/pm/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Personnel Today </a:t>
            </a:r>
          </a:p>
          <a:p>
            <a:pPr marL="742950" lvl="1" indent="-28575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www.personneltoday.com/Home/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711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F3975-8ADA-4012-965C-FBC037E3D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8200" y="1058206"/>
            <a:ext cx="9751704" cy="5253693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BPS information on a career in Forensic Psychology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https://careers.bps.org.uk/area/forensic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Forensic Psychology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https://www.bps.org.uk/member-microsites/division-forensic-psychology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Scottish Association for the Care and Resettlements of offenders (SACRO)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www.sacro.org.uk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Association for the Care and Resettlement of Offenders (NACRO)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www.nacro.org.uk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Scottish Prison Service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www.sps.gov.uk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Association of Official Prison Visitors </a:t>
            </a:r>
          </a:p>
          <a:p>
            <a:pPr marL="742950" lvl="1" indent="-285750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https://www.naopv.com/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HM Prison Service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https://www.gov.uk/government/organisations/hm-prison-service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A6B1C-1B05-41E0-8CF9-B67D4DE3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00" y="150673"/>
            <a:ext cx="9751704" cy="946425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Forensic Psychology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84468-5A57-4B55-B84B-6EFE1EEF6B99}"/>
              </a:ext>
            </a:extLst>
          </p:cNvPr>
          <p:cNvSpPr/>
          <p:nvPr/>
        </p:nvSpPr>
        <p:spPr>
          <a:xfrm>
            <a:off x="2367023" y="6050289"/>
            <a:ext cx="8439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https://www.abdn.ac.uk/careers/resources/tags/145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C5A11-F7B4-43E3-8263-13ED2C45423D}"/>
              </a:ext>
            </a:extLst>
          </p:cNvPr>
          <p:cNvSpPr/>
          <p:nvPr/>
        </p:nvSpPr>
        <p:spPr>
          <a:xfrm>
            <a:off x="7924800" y="3685052"/>
            <a:ext cx="4267200" cy="139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Probation Service 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www.nationalprobationservice.co.uk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Victim Support 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www.victimsupportsco.org.uk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1EC89-722A-490B-9AE3-5796BF022AE4}"/>
              </a:ext>
            </a:extLst>
          </p:cNvPr>
          <p:cNvSpPr/>
          <p:nvPr/>
        </p:nvSpPr>
        <p:spPr>
          <a:xfrm>
            <a:off x="8483600" y="975692"/>
            <a:ext cx="3822700" cy="109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QFP: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https://www.bps.org.uk/qualifications/forensic-psychology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707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F3975-8ADA-4012-965C-FBC037E3D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8200" y="1058206"/>
            <a:ext cx="9751704" cy="5253693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BPS information on a career in Counselling Psychology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https://careers.bps.org.uk/area/forensic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Counselling Psychology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https://www.bps.org.uk/member-microsites/division-counselling-psychology/networks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British Association for Counselling &amp; Psychotherapy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www.bacp.co.uk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Counselling &amp; Psychotherapy in Scotland (COSCA)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www.cosca.org.uk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British Psychoanalytic Council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www.bpc.org.uk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British Psychotherapy Foundation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https://www.britishpsychotherapyfoundation.org.uk/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QCoP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www.bps.org.uk/qualifications/counselling-psychology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A6B1C-1B05-41E0-8CF9-B67D4DE3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00" y="150673"/>
            <a:ext cx="9751704" cy="946425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Counselling Psychology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84468-5A57-4B55-B84B-6EFE1EEF6B99}"/>
              </a:ext>
            </a:extLst>
          </p:cNvPr>
          <p:cNvSpPr/>
          <p:nvPr/>
        </p:nvSpPr>
        <p:spPr>
          <a:xfrm>
            <a:off x="2367023" y="6050289"/>
            <a:ext cx="8439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https://www.abdn.ac.uk/careers/resources/tags/143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C5A11-F7B4-43E3-8263-13ED2C45423D}"/>
              </a:ext>
            </a:extLst>
          </p:cNvPr>
          <p:cNvSpPr/>
          <p:nvPr/>
        </p:nvSpPr>
        <p:spPr>
          <a:xfrm>
            <a:off x="7924800" y="3685052"/>
            <a:ext cx="4267200" cy="220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Samaritans </a:t>
            </a:r>
          </a:p>
          <a:p>
            <a:pPr marL="742950" lvl="1" indent="-28575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www.samaritans.org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Goodmoves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www.goodmoves.org.uk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Jobs in charities</a:t>
            </a:r>
          </a:p>
          <a:p>
            <a:pPr marL="800100" lvl="1" indent="-34290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www.jobsincharities.co.uk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06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F3975-8ADA-4012-965C-FBC037E3D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8200" y="1186694"/>
            <a:ext cx="9751704" cy="483459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BPS information on a career in Health Psychology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https://careers.bps.org.uk/area/health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Health Psychology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https://www.bps.org.uk/member-microsites/division-health-psychology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QHP: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www.bps.org.uk/qualifications/health-psychology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Healthjobs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UK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www.healthjobsuk.com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NES Trainee Health Psychology programme: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www.nes.scot.nhs.uk/our-work/applied-psychology-professional-training-programmes/#traineehealthpsychologists3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Healthwatch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www.healthwatch.co.uk/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A6B1C-1B05-41E0-8CF9-B67D4DE3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00" y="150673"/>
            <a:ext cx="9751704" cy="946425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Health Psychology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84468-5A57-4B55-B84B-6EFE1EEF6B99}"/>
              </a:ext>
            </a:extLst>
          </p:cNvPr>
          <p:cNvSpPr/>
          <p:nvPr/>
        </p:nvSpPr>
        <p:spPr>
          <a:xfrm>
            <a:off x="2367023" y="6050289"/>
            <a:ext cx="8439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https://www.abdn.ac.uk/careers/resources/tags/191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81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F3975-8ADA-4012-965C-FBC037E3D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8200" y="1110494"/>
            <a:ext cx="9751704" cy="483459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BPS information on a career in Sport and Exercise Psychology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https://careers.bps.org.uk/area/sport-exercise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Sport and Exercise Psychology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https://www.bps.org.uk/member-microsites/division-sport-exercise-psychology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QSEP: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https://www.bps.org.uk/qualifications/sport-exercise-psychology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British Association of Sport and Exercise Sciences (BASES)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www.bases.org.uk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SportScotland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https://sportscotland.org.uk/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English Institute of Sport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www.eis2win.co.uk/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Lane4 Sports Performance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www.lane4performance.com/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A6B1C-1B05-41E0-8CF9-B67D4DE3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00" y="150673"/>
            <a:ext cx="9751704" cy="946425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Sport and Exercise Psychology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84468-5A57-4B55-B84B-6EFE1EEF6B99}"/>
              </a:ext>
            </a:extLst>
          </p:cNvPr>
          <p:cNvSpPr/>
          <p:nvPr/>
        </p:nvSpPr>
        <p:spPr>
          <a:xfrm>
            <a:off x="2367023" y="6050289"/>
            <a:ext cx="8439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https://www.abdn.ac.uk/careers/resources/tags/147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3848A-FCAE-4173-A865-966C09717BB7}"/>
              </a:ext>
            </a:extLst>
          </p:cNvPr>
          <p:cNvSpPr/>
          <p:nvPr/>
        </p:nvSpPr>
        <p:spPr>
          <a:xfrm>
            <a:off x="5777376" y="3849246"/>
            <a:ext cx="6249523" cy="2139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UK National Strength and Conditioning Association</a:t>
            </a:r>
          </a:p>
          <a:p>
            <a:pPr marL="800100" lvl="1" indent="-34290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www.uksca.org.uk/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Activate Camps</a:t>
            </a:r>
          </a:p>
          <a:p>
            <a:pPr marL="800100" lvl="1" indent="-34290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www.activatecamps.co.uk/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Kings Camps</a:t>
            </a:r>
          </a:p>
          <a:p>
            <a:pPr marL="800100" lvl="1" indent="-342900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www.kingscamps.org/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34428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y of Aberdeen">
      <a:majorFont>
        <a:latin typeface="Agenda"/>
        <a:ea typeface=""/>
        <a:cs typeface=""/>
      </a:majorFont>
      <a:minorFont>
        <a:latin typeface="Agen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 PPT 2018 Widescreen UPDATED 9_18.potx" id="{A2E2CBEF-2C1A-48F6-92DE-C9B3C58BA724}" vid="{DADD9692-B661-447D-9B15-2E55005DB5E8}"/>
    </a:ext>
  </a:extLst>
</a:theme>
</file>

<file path=ppt/theme/theme2.xml><?xml version="1.0" encoding="utf-8"?>
<a:theme xmlns:a="http://schemas.openxmlformats.org/drawingml/2006/main" name="EDC">
  <a:themeElements>
    <a:clrScheme name="Careers Service">
      <a:dk1>
        <a:srgbClr val="1C4392"/>
      </a:dk1>
      <a:lt1>
        <a:sysClr val="window" lastClr="FFFFFF"/>
      </a:lt1>
      <a:dk2>
        <a:srgbClr val="44546A"/>
      </a:dk2>
      <a:lt2>
        <a:srgbClr val="E7E6E6"/>
      </a:lt2>
      <a:accent1>
        <a:srgbClr val="308CC9"/>
      </a:accent1>
      <a:accent2>
        <a:srgbClr val="B34FB3"/>
      </a:accent2>
      <a:accent3>
        <a:srgbClr val="C7C5D5"/>
      </a:accent3>
      <a:accent4>
        <a:srgbClr val="5A3982"/>
      </a:accent4>
      <a:accent5>
        <a:srgbClr val="2665AE"/>
      </a:accent5>
      <a:accent6>
        <a:srgbClr val="90C349"/>
      </a:accent6>
      <a:hlink>
        <a:srgbClr val="308CC9"/>
      </a:hlink>
      <a:folHlink>
        <a:srgbClr val="5A3982"/>
      </a:folHlink>
    </a:clrScheme>
    <a:fontScheme name="University of Aberdeen">
      <a:majorFont>
        <a:latin typeface="Agenda"/>
        <a:ea typeface=""/>
        <a:cs typeface=""/>
      </a:majorFont>
      <a:minorFont>
        <a:latin typeface="Agen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 PPT 2018 Widescreen UPDATED 9_18.potx" id="{A2E2CBEF-2C1A-48F6-92DE-C9B3C58BA724}" vid="{60A41D7D-EB2C-40B7-8A54-C70519F6ED9C}"/>
    </a:ext>
  </a:extLst>
</a:theme>
</file>

<file path=ppt/theme/theme3.xml><?xml version="1.0" encoding="utf-8"?>
<a:theme xmlns:a="http://schemas.openxmlformats.org/drawingml/2006/main" name="Content">
  <a:themeElements>
    <a:clrScheme name="Careers Service">
      <a:dk1>
        <a:srgbClr val="1C4392"/>
      </a:dk1>
      <a:lt1>
        <a:sysClr val="window" lastClr="FFFFFF"/>
      </a:lt1>
      <a:dk2>
        <a:srgbClr val="44546A"/>
      </a:dk2>
      <a:lt2>
        <a:srgbClr val="E7E6E6"/>
      </a:lt2>
      <a:accent1>
        <a:srgbClr val="308CC9"/>
      </a:accent1>
      <a:accent2>
        <a:srgbClr val="B34FB3"/>
      </a:accent2>
      <a:accent3>
        <a:srgbClr val="C7C5D5"/>
      </a:accent3>
      <a:accent4>
        <a:srgbClr val="5A3982"/>
      </a:accent4>
      <a:accent5>
        <a:srgbClr val="2665AE"/>
      </a:accent5>
      <a:accent6>
        <a:srgbClr val="90C349"/>
      </a:accent6>
      <a:hlink>
        <a:srgbClr val="308CC9"/>
      </a:hlink>
      <a:folHlink>
        <a:srgbClr val="5A3982"/>
      </a:folHlink>
    </a:clrScheme>
    <a:fontScheme name="University of Aberdeen">
      <a:majorFont>
        <a:latin typeface="Agenda"/>
        <a:ea typeface=""/>
        <a:cs typeface=""/>
      </a:majorFont>
      <a:minorFont>
        <a:latin typeface="Agen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 PPT 2018 Widescreen UPDATED 9_18.potx" id="{A2E2CBEF-2C1A-48F6-92DE-C9B3C58BA724}" vid="{D53E8A44-B61E-4A8C-B6EB-0DEF75218AA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 PPT 2018 Widescreen UPDATED 9_18</Template>
  <TotalTime>242</TotalTime>
  <Words>1418</Words>
  <Application>Microsoft Office PowerPoint</Application>
  <PresentationFormat>Widescreen</PresentationFormat>
  <Paragraphs>212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Agenda</vt:lpstr>
      <vt:lpstr>Titles</vt:lpstr>
      <vt:lpstr>EDC</vt:lpstr>
      <vt:lpstr>Content</vt:lpstr>
      <vt:lpstr>PowerPoint Presentation</vt:lpstr>
      <vt:lpstr>Clinical Psychology</vt:lpstr>
      <vt:lpstr>Clinical Clearing House Application Stats</vt:lpstr>
      <vt:lpstr>Educational Psychology</vt:lpstr>
      <vt:lpstr>Occupational Psychology</vt:lpstr>
      <vt:lpstr>Forensic Psychology</vt:lpstr>
      <vt:lpstr>Counselling Psychology</vt:lpstr>
      <vt:lpstr>Health Psychology</vt:lpstr>
      <vt:lpstr>Sport and Exercise Psychology</vt:lpstr>
      <vt:lpstr>Neuropsychology</vt:lpstr>
      <vt:lpstr>Academia, Research and Teaching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Robertson, Kate</dc:creator>
  <cp:lastModifiedBy>Kate</cp:lastModifiedBy>
  <cp:revision>23</cp:revision>
  <dcterms:created xsi:type="dcterms:W3CDTF">2021-04-22T13:39:54Z</dcterms:created>
  <dcterms:modified xsi:type="dcterms:W3CDTF">2021-04-23T08:54:55Z</dcterms:modified>
</cp:coreProperties>
</file>