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93455" r:id="rId1"/>
  </p:sldMasterIdLst>
  <p:notesMasterIdLst>
    <p:notesMasterId r:id="rId27"/>
  </p:notesMasterIdLst>
  <p:handoutMasterIdLst>
    <p:handoutMasterId r:id="rId28"/>
  </p:handoutMasterIdLst>
  <p:sldIdLst>
    <p:sldId id="256" r:id="rId2"/>
    <p:sldId id="265" r:id="rId3"/>
    <p:sldId id="276" r:id="rId4"/>
    <p:sldId id="278" r:id="rId5"/>
    <p:sldId id="290" r:id="rId6"/>
    <p:sldId id="304" r:id="rId7"/>
    <p:sldId id="298" r:id="rId8"/>
    <p:sldId id="291" r:id="rId9"/>
    <p:sldId id="301" r:id="rId10"/>
    <p:sldId id="292" r:id="rId11"/>
    <p:sldId id="294" r:id="rId12"/>
    <p:sldId id="295" r:id="rId13"/>
    <p:sldId id="296" r:id="rId14"/>
    <p:sldId id="300" r:id="rId15"/>
    <p:sldId id="299" r:id="rId16"/>
    <p:sldId id="302" r:id="rId17"/>
    <p:sldId id="297" r:id="rId18"/>
    <p:sldId id="288" r:id="rId19"/>
    <p:sldId id="285" r:id="rId20"/>
    <p:sldId id="284" r:id="rId21"/>
    <p:sldId id="305" r:id="rId22"/>
    <p:sldId id="306" r:id="rId23"/>
    <p:sldId id="307" r:id="rId24"/>
    <p:sldId id="293" r:id="rId25"/>
    <p:sldId id="289" r:id="rId26"/>
  </p:sldIdLst>
  <p:sldSz cx="12192000" cy="6858000"/>
  <p:notesSz cx="6797675" cy="9926638"/>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9B1A"/>
    <a:srgbClr val="59155F"/>
    <a:srgbClr val="CB8E12"/>
    <a:srgbClr val="CF833D"/>
    <a:srgbClr val="2E3280"/>
    <a:srgbClr val="CD21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524" autoAdjust="0"/>
  </p:normalViewPr>
  <p:slideViewPr>
    <p:cSldViewPr snapToGrid="0" snapToObjects="1">
      <p:cViewPr varScale="1">
        <p:scale>
          <a:sx n="118" d="100"/>
          <a:sy n="118" d="100"/>
        </p:scale>
        <p:origin x="192"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49" d="100"/>
        <a:sy n="149" d="100"/>
      </p:scale>
      <p:origin x="0" y="-1836"/>
    </p:cViewPr>
  </p:sorterViewPr>
  <p:notesViewPr>
    <p:cSldViewPr snapToGrid="0" snapToObjects="1">
      <p:cViewPr varScale="1">
        <p:scale>
          <a:sx n="57" d="100"/>
          <a:sy n="57" d="100"/>
        </p:scale>
        <p:origin x="218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B6E3FDE-7C1A-4987-A9F4-6683A242B5F5}" type="datetimeFigureOut">
              <a:rPr lang="en-GB" smtClean="0"/>
              <a:pPr/>
              <a:t>10/10/2024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0B353B4-8BDD-480B-A04A-44AF46A92F7D}" type="slidenum">
              <a:rPr lang="en-GB" smtClean="0"/>
              <a:pPr/>
              <a:t>‹#›</a:t>
            </a:fld>
            <a:endParaRPr lang="en-GB"/>
          </a:p>
        </p:txBody>
      </p:sp>
    </p:spTree>
    <p:extLst>
      <p:ext uri="{BB962C8B-B14F-4D97-AF65-F5344CB8AC3E}">
        <p14:creationId xmlns:p14="http://schemas.microsoft.com/office/powerpoint/2010/main" val="2927963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348C1D8-C36E-4269-8A60-03CA0B00F0EC}" type="datetimeFigureOut">
              <a:rPr lang="en-GB" smtClean="0"/>
              <a:pPr/>
              <a:t>10/10/2024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82842BE-0857-4D7D-9ADE-C7D212E39C0C}" type="slidenum">
              <a:rPr lang="en-GB" smtClean="0"/>
              <a:pPr/>
              <a:t>‹#›</a:t>
            </a:fld>
            <a:endParaRPr lang="en-GB"/>
          </a:p>
        </p:txBody>
      </p:sp>
    </p:spTree>
    <p:extLst>
      <p:ext uri="{BB962C8B-B14F-4D97-AF65-F5344CB8AC3E}">
        <p14:creationId xmlns:p14="http://schemas.microsoft.com/office/powerpoint/2010/main" val="1556725332"/>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2842BE-0857-4D7D-9ADE-C7D212E39C0C}" type="slidenum">
              <a:rPr lang="en-GB" smtClean="0"/>
              <a:pPr/>
              <a:t>1</a:t>
            </a:fld>
            <a:endParaRPr lang="en-GB"/>
          </a:p>
        </p:txBody>
      </p:sp>
    </p:spTree>
    <p:extLst>
      <p:ext uri="{BB962C8B-B14F-4D97-AF65-F5344CB8AC3E}">
        <p14:creationId xmlns:p14="http://schemas.microsoft.com/office/powerpoint/2010/main" val="295214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responsible for one </a:t>
            </a:r>
            <a:r>
              <a:rPr lang="en-GB" dirty="0" err="1"/>
              <a:t>anothers</a:t>
            </a:r>
            <a:r>
              <a:rPr lang="en-GB" dirty="0"/>
              <a:t> H&amp;S</a:t>
            </a:r>
          </a:p>
        </p:txBody>
      </p:sp>
      <p:sp>
        <p:nvSpPr>
          <p:cNvPr id="4" name="Slide Number Placeholder 3"/>
          <p:cNvSpPr>
            <a:spLocks noGrp="1"/>
          </p:cNvSpPr>
          <p:nvPr>
            <p:ph type="sldNum" sz="quarter" idx="10"/>
          </p:nvPr>
        </p:nvSpPr>
        <p:spPr/>
        <p:txBody>
          <a:bodyPr/>
          <a:lstStyle/>
          <a:p>
            <a:fld id="{582842BE-0857-4D7D-9ADE-C7D212E39C0C}" type="slidenum">
              <a:rPr lang="en-GB" smtClean="0"/>
              <a:pPr/>
              <a:t>2</a:t>
            </a:fld>
            <a:endParaRPr lang="en-GB"/>
          </a:p>
        </p:txBody>
      </p:sp>
    </p:spTree>
    <p:extLst>
      <p:ext uri="{BB962C8B-B14F-4D97-AF65-F5344CB8AC3E}">
        <p14:creationId xmlns:p14="http://schemas.microsoft.com/office/powerpoint/2010/main" val="79105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a:t>
            </a:r>
            <a:r>
              <a:rPr lang="en-GB" baseline="0" dirty="0"/>
              <a:t> to meet other advisers before work starts</a:t>
            </a:r>
            <a:endParaRPr lang="en-GB" dirty="0"/>
          </a:p>
        </p:txBody>
      </p:sp>
      <p:sp>
        <p:nvSpPr>
          <p:cNvPr id="4" name="Slide Number Placeholder 3"/>
          <p:cNvSpPr>
            <a:spLocks noGrp="1"/>
          </p:cNvSpPr>
          <p:nvPr>
            <p:ph type="sldNum" sz="quarter" idx="10"/>
          </p:nvPr>
        </p:nvSpPr>
        <p:spPr/>
        <p:txBody>
          <a:bodyPr/>
          <a:lstStyle/>
          <a:p>
            <a:fld id="{582842BE-0857-4D7D-9ADE-C7D212E39C0C}" type="slidenum">
              <a:rPr lang="en-GB" smtClean="0"/>
              <a:pPr/>
              <a:t>3</a:t>
            </a:fld>
            <a:endParaRPr lang="en-GB"/>
          </a:p>
        </p:txBody>
      </p:sp>
    </p:spTree>
    <p:extLst>
      <p:ext uri="{BB962C8B-B14F-4D97-AF65-F5344CB8AC3E}">
        <p14:creationId xmlns:p14="http://schemas.microsoft.com/office/powerpoint/2010/main" val="214130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new technique should be written up and risk assessed prior to commencement of the work. The risk assessment process involves recording the significant risks, that are not covered by standard laboratory precautions, on the method, standard operating procedure  or in a lab book if method development is  occurring. </a:t>
            </a:r>
          </a:p>
        </p:txBody>
      </p:sp>
      <p:sp>
        <p:nvSpPr>
          <p:cNvPr id="4" name="Slide Number Placeholder 3"/>
          <p:cNvSpPr>
            <a:spLocks noGrp="1"/>
          </p:cNvSpPr>
          <p:nvPr>
            <p:ph type="sldNum" sz="quarter" idx="10"/>
          </p:nvPr>
        </p:nvSpPr>
        <p:spPr/>
        <p:txBody>
          <a:bodyPr/>
          <a:lstStyle/>
          <a:p>
            <a:fld id="{582842BE-0857-4D7D-9ADE-C7D212E39C0C}" type="slidenum">
              <a:rPr lang="en-GB" smtClean="0"/>
              <a:pPr/>
              <a:t>4</a:t>
            </a:fld>
            <a:endParaRPr lang="en-GB"/>
          </a:p>
        </p:txBody>
      </p:sp>
    </p:spTree>
    <p:extLst>
      <p:ext uri="{BB962C8B-B14F-4D97-AF65-F5344CB8AC3E}">
        <p14:creationId xmlns:p14="http://schemas.microsoft.com/office/powerpoint/2010/main" val="3227005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be</a:t>
            </a:r>
            <a:r>
              <a:rPr lang="en-GB" baseline="0" dirty="0"/>
              <a:t> familiar with where safety showers are </a:t>
            </a:r>
            <a:endParaRPr lang="en-GB" dirty="0"/>
          </a:p>
        </p:txBody>
      </p:sp>
      <p:sp>
        <p:nvSpPr>
          <p:cNvPr id="4" name="Slide Number Placeholder 3"/>
          <p:cNvSpPr>
            <a:spLocks noGrp="1"/>
          </p:cNvSpPr>
          <p:nvPr>
            <p:ph type="sldNum" sz="quarter" idx="10"/>
          </p:nvPr>
        </p:nvSpPr>
        <p:spPr/>
        <p:txBody>
          <a:bodyPr/>
          <a:lstStyle/>
          <a:p>
            <a:fld id="{582842BE-0857-4D7D-9ADE-C7D212E39C0C}" type="slidenum">
              <a:rPr lang="en-GB" smtClean="0"/>
              <a:pPr/>
              <a:t>18</a:t>
            </a:fld>
            <a:endParaRPr lang="en-GB"/>
          </a:p>
        </p:txBody>
      </p:sp>
    </p:spTree>
    <p:extLst>
      <p:ext uri="{BB962C8B-B14F-4D97-AF65-F5344CB8AC3E}">
        <p14:creationId xmlns:p14="http://schemas.microsoft.com/office/powerpoint/2010/main" val="364444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Cards by phones </a:t>
            </a:r>
          </a:p>
        </p:txBody>
      </p:sp>
      <p:sp>
        <p:nvSpPr>
          <p:cNvPr id="4" name="Slide Number Placeholder 3"/>
          <p:cNvSpPr>
            <a:spLocks noGrp="1"/>
          </p:cNvSpPr>
          <p:nvPr>
            <p:ph type="sldNum" sz="quarter" idx="10"/>
          </p:nvPr>
        </p:nvSpPr>
        <p:spPr/>
        <p:txBody>
          <a:bodyPr/>
          <a:lstStyle/>
          <a:p>
            <a:fld id="{582842BE-0857-4D7D-9ADE-C7D212E39C0C}" type="slidenum">
              <a:rPr lang="en-GB" smtClean="0"/>
              <a:pPr/>
              <a:t>19</a:t>
            </a:fld>
            <a:endParaRPr lang="en-GB"/>
          </a:p>
        </p:txBody>
      </p:sp>
    </p:spTree>
    <p:extLst>
      <p:ext uri="{BB962C8B-B14F-4D97-AF65-F5344CB8AC3E}">
        <p14:creationId xmlns:p14="http://schemas.microsoft.com/office/powerpoint/2010/main" val="331403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to record learn form accidents and prevent accidents</a:t>
            </a:r>
            <a:r>
              <a:rPr lang="en-GB" baseline="0" dirty="0"/>
              <a:t> by acting on </a:t>
            </a:r>
            <a:r>
              <a:rPr lang="en-GB" baseline="0" dirty="0" err="1"/>
              <a:t>nearmisses</a:t>
            </a:r>
            <a:endParaRPr lang="en-GB" dirty="0"/>
          </a:p>
        </p:txBody>
      </p:sp>
      <p:sp>
        <p:nvSpPr>
          <p:cNvPr id="4" name="Slide Number Placeholder 3"/>
          <p:cNvSpPr>
            <a:spLocks noGrp="1"/>
          </p:cNvSpPr>
          <p:nvPr>
            <p:ph type="sldNum" sz="quarter" idx="10"/>
          </p:nvPr>
        </p:nvSpPr>
        <p:spPr/>
        <p:txBody>
          <a:bodyPr/>
          <a:lstStyle/>
          <a:p>
            <a:fld id="{582842BE-0857-4D7D-9ADE-C7D212E39C0C}" type="slidenum">
              <a:rPr lang="en-GB" smtClean="0"/>
              <a:pPr/>
              <a:t>20</a:t>
            </a:fld>
            <a:endParaRPr lang="en-GB"/>
          </a:p>
        </p:txBody>
      </p:sp>
    </p:spTree>
    <p:extLst>
      <p:ext uri="{BB962C8B-B14F-4D97-AF65-F5344CB8AC3E}">
        <p14:creationId xmlns:p14="http://schemas.microsoft.com/office/powerpoint/2010/main" val="4215536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000" y="2491199"/>
            <a:ext cx="8380800" cy="2448000"/>
          </a:xfrm>
        </p:spPr>
        <p:txBody>
          <a:bodyPr tIns="46800" anchor="t" anchorCtr="0">
            <a:noAutofit/>
          </a:bodyPr>
          <a:lstStyle>
            <a:lvl1pPr algn="l" defTabSz="914400" rtl="0" eaLnBrk="1" fontAlgn="base" latinLnBrk="0" hangingPunct="1">
              <a:spcBef>
                <a:spcPct val="0"/>
              </a:spcBef>
              <a:spcAft>
                <a:spcPct val="0"/>
              </a:spcAft>
              <a:buNone/>
              <a:defRPr lang="en-US" sz="5000" b="0" kern="1200" baseline="0" dirty="0">
                <a:solidFill>
                  <a:schemeClr val="accent4"/>
                </a:solidFill>
                <a:latin typeface="+mn-lt"/>
                <a:ea typeface="+mj-ea"/>
                <a:cs typeface="Arial" charset="0"/>
                <a:sym typeface="Arial" charset="0"/>
              </a:defRPr>
            </a:lvl1pPr>
          </a:lstStyle>
          <a:p>
            <a:r>
              <a:rPr lang="en-US" dirty="0"/>
              <a:t>Presentation Title</a:t>
            </a:r>
          </a:p>
        </p:txBody>
      </p:sp>
      <p:sp>
        <p:nvSpPr>
          <p:cNvPr id="3" name="Subtitle 2"/>
          <p:cNvSpPr>
            <a:spLocks noGrp="1"/>
          </p:cNvSpPr>
          <p:nvPr>
            <p:ph type="subTitle" idx="1" hasCustomPrompt="1"/>
          </p:nvPr>
        </p:nvSpPr>
        <p:spPr>
          <a:xfrm>
            <a:off x="450000" y="5014800"/>
            <a:ext cx="8380800" cy="576000"/>
          </a:xfrm>
        </p:spPr>
        <p:txBody>
          <a:bodyPr>
            <a:normAutofit/>
          </a:bodyPr>
          <a:lstStyle>
            <a:lvl1pPr marL="0" indent="0" algn="l">
              <a:buNone/>
              <a:defRPr sz="2800">
                <a:solidFill>
                  <a:schemeClr val="tx1"/>
                </a:solidFill>
                <a:latin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if required</a:t>
            </a:r>
          </a:p>
        </p:txBody>
      </p:sp>
      <p:sp>
        <p:nvSpPr>
          <p:cNvPr id="12" name="Text Placeholder 11"/>
          <p:cNvSpPr>
            <a:spLocks noGrp="1"/>
          </p:cNvSpPr>
          <p:nvPr>
            <p:ph type="body" sz="quarter" idx="10" hasCustomPrompt="1"/>
          </p:nvPr>
        </p:nvSpPr>
        <p:spPr>
          <a:xfrm>
            <a:off x="449263" y="5679407"/>
            <a:ext cx="8382000" cy="576000"/>
          </a:xfrm>
        </p:spPr>
        <p:txBody>
          <a:bodyPr/>
          <a:lstStyle>
            <a:lvl1pPr marL="0" indent="0">
              <a:buNone/>
              <a:defRPr/>
            </a:lvl1pPr>
          </a:lstStyle>
          <a:p>
            <a:pPr lvl="0"/>
            <a:r>
              <a:rPr lang="en-US" dirty="0"/>
              <a:t>Date, if required</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2000" y="790594"/>
            <a:ext cx="2282400" cy="507852"/>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Gradient 1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spTree>
    <p:extLst>
      <p:ext uri="{BB962C8B-B14F-4D97-AF65-F5344CB8AC3E}">
        <p14:creationId xmlns:p14="http://schemas.microsoft.com/office/powerpoint/2010/main" val="32203822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Gradient 1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31305"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13471676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Gradient 2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11142000"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spTree>
    <p:extLst>
      <p:ext uri="{BB962C8B-B14F-4D97-AF65-F5344CB8AC3E}">
        <p14:creationId xmlns:p14="http://schemas.microsoft.com/office/powerpoint/2010/main" val="1423158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Gradient 2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63389"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12917246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Blank no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Subject</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685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Blank with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499221" cy="648000"/>
          </a:xfrm>
        </p:spPr>
        <p:txBody>
          <a:bodyPr/>
          <a:lstStyle>
            <a:lvl1pPr>
              <a:defRPr/>
            </a:lvl1pPr>
          </a:lstStyle>
          <a:p>
            <a:r>
              <a:rPr lang="en-US" dirty="0"/>
              <a:t>Subject</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2417763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t 2 Column (Blank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Subject</a:t>
            </a:r>
          </a:p>
        </p:txBody>
      </p:sp>
      <p:sp>
        <p:nvSpPr>
          <p:cNvPr id="3" name="Content Placeholder 2"/>
          <p:cNvSpPr>
            <a:spLocks noGrp="1"/>
          </p:cNvSpPr>
          <p:nvPr>
            <p:ph sz="half" idx="1"/>
          </p:nvPr>
        </p:nvSpPr>
        <p:spPr>
          <a:xfrm>
            <a:off x="5004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40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t 2 Column (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63389" cy="648000"/>
          </a:xfrm>
        </p:spPr>
        <p:txBody>
          <a:bodyPr/>
          <a:lstStyle>
            <a:lvl1pPr>
              <a:defRPr/>
            </a:lvl1pPr>
          </a:lstStyle>
          <a:p>
            <a:r>
              <a:rPr lang="en-US" dirty="0"/>
              <a:t>Subject</a:t>
            </a:r>
          </a:p>
        </p:txBody>
      </p:sp>
      <p:sp>
        <p:nvSpPr>
          <p:cNvPr id="3" name="Content Placeholder 2"/>
          <p:cNvSpPr>
            <a:spLocks noGrp="1"/>
          </p:cNvSpPr>
          <p:nvPr>
            <p:ph sz="half" idx="1"/>
          </p:nvPr>
        </p:nvSpPr>
        <p:spPr>
          <a:xfrm>
            <a:off x="5004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40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4205679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Blank all white)">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r>
              <a:rPr lang="en-US" dirty="0"/>
              <a:t>Subject</a:t>
            </a:r>
            <a:endParaRPr lang="en-GB" dirty="0"/>
          </a:p>
        </p:txBody>
      </p:sp>
      <p:sp>
        <p:nvSpPr>
          <p:cNvPr id="8" name="Text Placeholder 7"/>
          <p:cNvSpPr>
            <a:spLocks noGrp="1"/>
          </p:cNvSpPr>
          <p:nvPr>
            <p:ph type="body" sz="quarter" idx="10"/>
          </p:nvPr>
        </p:nvSpPr>
        <p:spPr>
          <a:xfrm>
            <a:off x="500063" y="1411200"/>
            <a:ext cx="11142662"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224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default text)">
    <p:bg>
      <p:bgPr>
        <a:solidFill>
          <a:srgbClr val="D09B1A"/>
        </a:solidFill>
        <a:effectLst/>
      </p:bgPr>
    </p:bg>
    <p:spTree>
      <p:nvGrpSpPr>
        <p:cNvPr id="1" name=""/>
        <p:cNvGrpSpPr/>
        <p:nvPr/>
      </p:nvGrpSpPr>
      <p:grpSpPr>
        <a:xfrm>
          <a:off x="0" y="0"/>
          <a:ext cx="0" cy="0"/>
          <a:chOff x="0" y="0"/>
          <a:chExt cx="0" cy="0"/>
        </a:xfrm>
      </p:grpSpPr>
      <p:sp>
        <p:nvSpPr>
          <p:cNvPr id="15" name="Oval 14"/>
          <p:cNvSpPr/>
          <p:nvPr userDrawn="1"/>
        </p:nvSpPr>
        <p:spPr>
          <a:xfrm>
            <a:off x="5258285"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16" name="Oval 15"/>
          <p:cNvSpPr/>
          <p:nvPr userDrawn="1"/>
        </p:nvSpPr>
        <p:spPr>
          <a:xfrm>
            <a:off x="7976879"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7" name="Oval 6"/>
          <p:cNvSpPr/>
          <p:nvPr userDrawn="1"/>
        </p:nvSpPr>
        <p:spPr>
          <a:xfrm>
            <a:off x="591137" y="676800"/>
            <a:ext cx="5504863" cy="5504863"/>
          </a:xfrm>
          <a:prstGeom prst="ellipse">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800" i="1" dirty="0">
                <a:solidFill>
                  <a:schemeClr val="accent2"/>
                </a:solidFill>
                <a:latin typeface="Cambria" panose="02040503050406030204" pitchFamily="18" charset="0"/>
              </a:rPr>
              <a:t>Transforming</a:t>
            </a:r>
            <a:r>
              <a:rPr lang="en-US" sz="2800" i="1" baseline="0" dirty="0">
                <a:solidFill>
                  <a:schemeClr val="accent2"/>
                </a:solidFill>
                <a:latin typeface="Cambria" panose="02040503050406030204" pitchFamily="18" charset="0"/>
              </a:rPr>
              <a:t> the world</a:t>
            </a:r>
            <a:br>
              <a:rPr lang="en-US" sz="2800" i="1" baseline="0" dirty="0">
                <a:solidFill>
                  <a:schemeClr val="accent2"/>
                </a:solidFill>
                <a:latin typeface="Cambria" panose="02040503050406030204" pitchFamily="18" charset="0"/>
              </a:rPr>
            </a:br>
            <a:r>
              <a:rPr lang="en-US" sz="2800" i="1" baseline="0" dirty="0">
                <a:solidFill>
                  <a:schemeClr val="accent2"/>
                </a:solidFill>
                <a:latin typeface="Cambria" panose="02040503050406030204" pitchFamily="18" charset="0"/>
              </a:rPr>
              <a:t>with greater knowledge</a:t>
            </a:r>
            <a:br>
              <a:rPr lang="en-US" sz="2800" i="1" baseline="0" dirty="0">
                <a:solidFill>
                  <a:schemeClr val="accent2"/>
                </a:solidFill>
                <a:latin typeface="Cambria" panose="02040503050406030204" pitchFamily="18" charset="0"/>
              </a:rPr>
            </a:br>
            <a:r>
              <a:rPr lang="en-US" sz="2800" i="1" baseline="0" dirty="0">
                <a:solidFill>
                  <a:schemeClr val="accent2"/>
                </a:solidFill>
                <a:latin typeface="Cambria" panose="02040503050406030204" pitchFamily="18" charset="0"/>
              </a:rPr>
              <a:t>and learning</a:t>
            </a:r>
            <a:endParaRPr lang="en-US" sz="2800" i="1" dirty="0">
              <a:solidFill>
                <a:schemeClr val="accent2"/>
              </a:solidFill>
              <a:latin typeface="Cambria" panose="02040503050406030204" pitchFamily="18"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3188" y="796889"/>
            <a:ext cx="1800000" cy="400514"/>
          </a:xfrm>
          <a:prstGeom prst="rect">
            <a:avLst/>
          </a:prstGeom>
        </p:spPr>
      </p:pic>
    </p:spTree>
    <p:extLst>
      <p:ext uri="{BB962C8B-B14F-4D97-AF65-F5344CB8AC3E}">
        <p14:creationId xmlns:p14="http://schemas.microsoft.com/office/powerpoint/2010/main" val="3140298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68" userDrawn="1">
          <p15:clr>
            <a:srgbClr val="FBAE40"/>
          </p15:clr>
        </p15:guide>
        <p15:guide id="4" pos="726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8437326" cy="1728000"/>
          </a:xfrm>
        </p:spPr>
        <p:txBody>
          <a:bodyPr anchor="t">
            <a:normAutofit/>
          </a:bodyPr>
          <a:lstStyle>
            <a:lvl1pPr algn="l">
              <a:defRPr sz="3600" b="0" cap="none" baseline="0">
                <a:solidFill>
                  <a:srgbClr val="59155F"/>
                </a:solidFill>
              </a:defRPr>
            </a:lvl1pPr>
          </a:lstStyle>
          <a:p>
            <a:r>
              <a:rPr lang="en-US" dirty="0"/>
              <a:t>Section Title, if required</a:t>
            </a:r>
          </a:p>
        </p:txBody>
      </p:sp>
    </p:spTree>
    <p:extLst>
      <p:ext uri="{BB962C8B-B14F-4D97-AF65-F5344CB8AC3E}">
        <p14:creationId xmlns:p14="http://schemas.microsoft.com/office/powerpoint/2010/main" val="983824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Blank for your own text)">
    <p:bg>
      <p:bgPr>
        <a:solidFill>
          <a:srgbClr val="D09B1A"/>
        </a:solidFill>
        <a:effectLst/>
      </p:bgPr>
    </p:bg>
    <p:spTree>
      <p:nvGrpSpPr>
        <p:cNvPr id="1" name=""/>
        <p:cNvGrpSpPr/>
        <p:nvPr/>
      </p:nvGrpSpPr>
      <p:grpSpPr>
        <a:xfrm>
          <a:off x="0" y="0"/>
          <a:ext cx="0" cy="0"/>
          <a:chOff x="0" y="0"/>
          <a:chExt cx="0" cy="0"/>
        </a:xfrm>
      </p:grpSpPr>
      <p:sp>
        <p:nvSpPr>
          <p:cNvPr id="15" name="Oval 14"/>
          <p:cNvSpPr/>
          <p:nvPr userDrawn="1"/>
        </p:nvSpPr>
        <p:spPr>
          <a:xfrm>
            <a:off x="5258285"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16" name="Oval 15"/>
          <p:cNvSpPr/>
          <p:nvPr userDrawn="1"/>
        </p:nvSpPr>
        <p:spPr>
          <a:xfrm>
            <a:off x="7976879"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6" name="Text Placeholder 2"/>
          <p:cNvSpPr>
            <a:spLocks noGrp="1"/>
          </p:cNvSpPr>
          <p:nvPr>
            <p:ph type="body" sz="quarter" idx="10" hasCustomPrompt="1"/>
          </p:nvPr>
        </p:nvSpPr>
        <p:spPr>
          <a:xfrm>
            <a:off x="590400" y="676800"/>
            <a:ext cx="5504400" cy="5504400"/>
          </a:xfrm>
          <a:prstGeom prst="ellipse">
            <a:avLst/>
          </a:prstGeom>
          <a:solidFill>
            <a:schemeClr val="bg1">
              <a:alpha val="75000"/>
            </a:schemeClr>
          </a:solidFill>
        </p:spPr>
        <p:txBody>
          <a:bodyPr anchor="ctr" anchorCtr="0"/>
          <a:lstStyle>
            <a:lvl1pPr marL="0" indent="0" algn="l">
              <a:buNone/>
              <a:defRPr b="0" i="1" baseline="0">
                <a:solidFill>
                  <a:schemeClr val="accent2"/>
                </a:solidFill>
                <a:latin typeface="Cambria" panose="02040503050406030204" pitchFamily="18" charset="0"/>
              </a:defRPr>
            </a:lvl1pPr>
          </a:lstStyle>
          <a:p>
            <a:pPr algn="l"/>
            <a:r>
              <a:rPr lang="en-US" sz="2800" i="1" dirty="0">
                <a:solidFill>
                  <a:schemeClr val="accent2"/>
                </a:solidFill>
                <a:latin typeface="Cambria" panose="02040503050406030204" pitchFamily="18" charset="0"/>
              </a:rPr>
              <a:t>Click here to add text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3188" y="796889"/>
            <a:ext cx="1800000" cy="400514"/>
          </a:xfrm>
          <a:prstGeom prst="rect">
            <a:avLst/>
          </a:prstGeom>
        </p:spPr>
      </p:pic>
    </p:spTree>
    <p:extLst>
      <p:ext uri="{BB962C8B-B14F-4D97-AF65-F5344CB8AC3E}">
        <p14:creationId xmlns:p14="http://schemas.microsoft.com/office/powerpoint/2010/main" val="695600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
          <p15:clr>
            <a:srgbClr val="FBAE40"/>
          </p15:clr>
        </p15:guide>
        <p15:guide id="4" pos="726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93566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with Content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a:t>Additional content, if required</a:t>
            </a:r>
            <a:endParaRPr lang="en-GB" dirty="0"/>
          </a:p>
        </p:txBody>
      </p:sp>
    </p:spTree>
    <p:extLst>
      <p:ext uri="{BB962C8B-B14F-4D97-AF65-F5344CB8AC3E}">
        <p14:creationId xmlns:p14="http://schemas.microsoft.com/office/powerpoint/2010/main" val="428924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4" cy="1728000"/>
          </a:xfrm>
        </p:spPr>
        <p:txBody>
          <a:bodyPr anchor="t">
            <a:normAutofit/>
          </a:bodyPr>
          <a:lstStyle>
            <a:lvl1pPr algn="l">
              <a:defRPr sz="3600" b="0" cap="none" baseline="0">
                <a:solidFill>
                  <a:srgbClr val="59155F"/>
                </a:solidFill>
              </a:defRPr>
            </a:lvl1pPr>
          </a:lstStyle>
          <a:p>
            <a:r>
              <a:rPr lang="en-US" dirty="0"/>
              <a:t>Section Title, if required</a:t>
            </a:r>
          </a:p>
        </p:txBody>
      </p:sp>
    </p:spTree>
    <p:extLst>
      <p:ext uri="{BB962C8B-B14F-4D97-AF65-F5344CB8AC3E}">
        <p14:creationId xmlns:p14="http://schemas.microsoft.com/office/powerpoint/2010/main" val="164935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with Content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a:t>Additional content, if required</a:t>
            </a:r>
            <a:endParaRPr lang="en-GB" dirty="0"/>
          </a:p>
        </p:txBody>
      </p:sp>
    </p:spTree>
    <p:extLst>
      <p:ext uri="{BB962C8B-B14F-4D97-AF65-F5344CB8AC3E}">
        <p14:creationId xmlns:p14="http://schemas.microsoft.com/office/powerpoint/2010/main" val="382944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Im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4" cy="1728000"/>
          </a:xfrm>
        </p:spPr>
        <p:txBody>
          <a:bodyPr anchor="t">
            <a:normAutofit/>
          </a:bodyPr>
          <a:lstStyle>
            <a:lvl1pPr algn="l">
              <a:defRPr sz="3600" b="0" cap="none" baseline="0">
                <a:solidFill>
                  <a:srgbClr val="59155F"/>
                </a:solidFill>
              </a:defRPr>
            </a:lvl1pPr>
          </a:lstStyle>
          <a:p>
            <a:r>
              <a:rPr lang="en-US" dirty="0"/>
              <a:t>Section Title, if required</a:t>
            </a:r>
          </a:p>
        </p:txBody>
      </p:sp>
    </p:spTree>
    <p:extLst>
      <p:ext uri="{BB962C8B-B14F-4D97-AF65-F5344CB8AC3E}">
        <p14:creationId xmlns:p14="http://schemas.microsoft.com/office/powerpoint/2010/main" val="5151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with Content (Im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a:t>Additional content, if required</a:t>
            </a:r>
            <a:endParaRPr lang="en-GB" dirty="0"/>
          </a:p>
        </p:txBody>
      </p:sp>
    </p:spTree>
    <p:extLst>
      <p:ext uri="{BB962C8B-B14F-4D97-AF65-F5344CB8AC3E}">
        <p14:creationId xmlns:p14="http://schemas.microsoft.com/office/powerpoint/2010/main" val="73582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Imag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4" cy="1728000"/>
          </a:xfrm>
        </p:spPr>
        <p:txBody>
          <a:bodyPr anchor="t">
            <a:normAutofit/>
          </a:bodyPr>
          <a:lstStyle>
            <a:lvl1pPr algn="l">
              <a:defRPr sz="3600" b="0" cap="none" baseline="0">
                <a:solidFill>
                  <a:srgbClr val="59155F"/>
                </a:solidFill>
              </a:defRPr>
            </a:lvl1pPr>
          </a:lstStyle>
          <a:p>
            <a:r>
              <a:rPr lang="en-US" dirty="0"/>
              <a:t>Section Title, if required</a:t>
            </a:r>
          </a:p>
        </p:txBody>
      </p:sp>
    </p:spTree>
    <p:extLst>
      <p:ext uri="{BB962C8B-B14F-4D97-AF65-F5344CB8AC3E}">
        <p14:creationId xmlns:p14="http://schemas.microsoft.com/office/powerpoint/2010/main" val="225885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with Content (Imag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a:t>Additional content, if required</a:t>
            </a:r>
            <a:endParaRPr lang="en-GB" dirty="0"/>
          </a:p>
        </p:txBody>
      </p:sp>
    </p:spTree>
    <p:extLst>
      <p:ext uri="{BB962C8B-B14F-4D97-AF65-F5344CB8AC3E}">
        <p14:creationId xmlns:p14="http://schemas.microsoft.com/office/powerpoint/2010/main" val="339549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0400" y="259200"/>
            <a:ext cx="11142000" cy="648000"/>
          </a:xfrm>
          <a:prstGeom prst="rect">
            <a:avLst/>
          </a:prstGeom>
        </p:spPr>
        <p:txBody>
          <a:bodyPr vert="horz" lIns="91440" tIns="45720" rIns="91440" bIns="45720" rtlCol="0" anchor="ctr">
            <a:normAutofit/>
          </a:bodyPr>
          <a:lstStyle/>
          <a:p>
            <a:r>
              <a:rPr lang="en-US" dirty="0"/>
              <a:t>Subject</a:t>
            </a:r>
          </a:p>
        </p:txBody>
      </p:sp>
      <p:sp>
        <p:nvSpPr>
          <p:cNvPr id="3" name="Text Placeholder 2"/>
          <p:cNvSpPr>
            <a:spLocks noGrp="1"/>
          </p:cNvSpPr>
          <p:nvPr>
            <p:ph type="body" idx="1"/>
          </p:nvPr>
        </p:nvSpPr>
        <p:spPr>
          <a:xfrm>
            <a:off x="500400" y="1411200"/>
            <a:ext cx="11142000" cy="475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8" r:id="rId2"/>
    <p:sldLayoutId id="2147493477" r:id="rId3"/>
    <p:sldLayoutId id="2147493471" r:id="rId4"/>
    <p:sldLayoutId id="2147493478" r:id="rId5"/>
    <p:sldLayoutId id="2147493479" r:id="rId6"/>
    <p:sldLayoutId id="2147493480" r:id="rId7"/>
    <p:sldLayoutId id="2147493481" r:id="rId8"/>
    <p:sldLayoutId id="2147493482" r:id="rId9"/>
    <p:sldLayoutId id="2147493457" r:id="rId10"/>
    <p:sldLayoutId id="2147493473" r:id="rId11"/>
    <p:sldLayoutId id="2147493472" r:id="rId12"/>
    <p:sldLayoutId id="2147493474" r:id="rId13"/>
    <p:sldLayoutId id="2147493469" r:id="rId14"/>
    <p:sldLayoutId id="2147493475" r:id="rId15"/>
    <p:sldLayoutId id="2147493459" r:id="rId16"/>
    <p:sldLayoutId id="2147493476" r:id="rId17"/>
    <p:sldLayoutId id="2147493462" r:id="rId18"/>
    <p:sldLayoutId id="2147493467" r:id="rId19"/>
    <p:sldLayoutId id="2147493483" r:id="rId20"/>
    <p:sldLayoutId id="2147493484" r:id="rId21"/>
  </p:sldLayoutIdLst>
  <p:txStyles>
    <p:titleStyle>
      <a:lvl1pPr algn="l" defTabSz="609585" rtl="0" eaLnBrk="1" latinLnBrk="0" hangingPunct="1">
        <a:spcBef>
          <a:spcPct val="0"/>
        </a:spcBef>
        <a:buNone/>
        <a:defRPr sz="36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Corrosive_substance" TargetMode="External"/><Relationship Id="rId13" Type="http://schemas.openxmlformats.org/officeDocument/2006/relationships/image" Target="../media/image58.png"/><Relationship Id="rId3" Type="http://schemas.openxmlformats.org/officeDocument/2006/relationships/image" Target="../media/image53.svg"/><Relationship Id="rId7" Type="http://schemas.openxmlformats.org/officeDocument/2006/relationships/image" Target="../media/image55.png"/><Relationship Id="rId12" Type="http://schemas.openxmlformats.org/officeDocument/2006/relationships/hyperlink" Target="https://en.wikipedia.org/wiki/Carcinogen" TargetMode="External"/><Relationship Id="rId2" Type="http://schemas.openxmlformats.org/officeDocument/2006/relationships/image" Target="../media/image52.png"/><Relationship Id="rId16" Type="http://schemas.openxmlformats.org/officeDocument/2006/relationships/hyperlink" Target="https://en.wikipedia.org/wiki/GHS_hazard_pictograms" TargetMode="External"/><Relationship Id="rId1" Type="http://schemas.openxmlformats.org/officeDocument/2006/relationships/slideLayout" Target="../slideLayouts/slideLayout10.xml"/><Relationship Id="rId6" Type="http://schemas.openxmlformats.org/officeDocument/2006/relationships/hyperlink" Target="https://pt.wikipedia.org/wiki/Subst%C3%A2ncia_irritante" TargetMode="External"/><Relationship Id="rId11" Type="http://schemas.openxmlformats.org/officeDocument/2006/relationships/image" Target="../media/image57.png"/><Relationship Id="rId5" Type="http://schemas.openxmlformats.org/officeDocument/2006/relationships/image" Target="../media/image54.png"/><Relationship Id="rId15" Type="http://schemas.openxmlformats.org/officeDocument/2006/relationships/image" Target="../media/image59.png"/><Relationship Id="rId10" Type="http://schemas.openxmlformats.org/officeDocument/2006/relationships/hyperlink" Target="https://bisakimia.com/2020/03/29/simbol-beracun-pada-bahan-kimia-misteri-simpson/" TargetMode="External"/><Relationship Id="rId4" Type="http://schemas.openxmlformats.org/officeDocument/2006/relationships/hyperlink" Target="https://permaclipart.org/clipart/ghs-pictogram-for-oxidizing-substances/" TargetMode="External"/><Relationship Id="rId9" Type="http://schemas.openxmlformats.org/officeDocument/2006/relationships/image" Target="../media/image56.jpg"/><Relationship Id="rId14" Type="http://schemas.openxmlformats.org/officeDocument/2006/relationships/hyperlink" Target="https://en.wikipedia.org/wiki/Environmental_hazar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www.abdn.ac.uk/staffnet/working-here/health-and-safety-308.php#faq1"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abdn.ac.uk/rowett/research/health_safety.php"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mailto:dana.wilson@abdn.ac.uk" TargetMode="External"/><Relationship Id="rId2" Type="http://schemas.openxmlformats.org/officeDocument/2006/relationships/image" Target="../media/image62.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1.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Working in Labs</a:t>
            </a:r>
            <a:br>
              <a:rPr lang="en-GB" dirty="0"/>
            </a:br>
            <a:br>
              <a:rPr lang="en-GB" dirty="0"/>
            </a:br>
            <a:r>
              <a:rPr lang="en-GB" dirty="0"/>
              <a:t>Health and Safety</a:t>
            </a:r>
            <a:br>
              <a:rPr lang="en-GB" dirty="0"/>
            </a:br>
            <a:br>
              <a:rPr lang="en-GB" dirty="0"/>
            </a:br>
            <a:endParaRPr lang="en-GB" dirty="0"/>
          </a:p>
        </p:txBody>
      </p:sp>
      <p:sp>
        <p:nvSpPr>
          <p:cNvPr id="3" name="Subtitle 2"/>
          <p:cNvSpPr>
            <a:spLocks noGrp="1"/>
          </p:cNvSpPr>
          <p:nvPr>
            <p:ph type="subTitle" idx="1"/>
          </p:nvPr>
        </p:nvSpPr>
        <p:spPr/>
        <p:txBody>
          <a:bodyPr>
            <a:normAutofit/>
          </a:bodyPr>
          <a:lstStyle/>
          <a:p>
            <a:r>
              <a:rPr lang="en-GB" dirty="0"/>
              <a:t>Dana Wilson</a:t>
            </a:r>
          </a:p>
          <a:p>
            <a:endParaRPr lang="en-GB" dirty="0"/>
          </a:p>
        </p:txBody>
      </p:sp>
      <p:sp>
        <p:nvSpPr>
          <p:cNvPr id="4" name="Text Placeholder 3"/>
          <p:cNvSpPr>
            <a:spLocks noGrp="1"/>
          </p:cNvSpPr>
          <p:nvPr>
            <p:ph type="body" sz="quarter" idx="10"/>
          </p:nvPr>
        </p:nvSpPr>
        <p:spPr/>
        <p:txBody>
          <a:bodyPr/>
          <a:lstStyle/>
          <a:p>
            <a:r>
              <a:rPr lang="en-GB" dirty="0"/>
              <a:t> Oct 2024</a:t>
            </a:r>
          </a:p>
          <a:p>
            <a:endParaRPr lang="en-GB" dirty="0"/>
          </a:p>
        </p:txBody>
      </p:sp>
    </p:spTree>
    <p:extLst>
      <p:ext uri="{BB962C8B-B14F-4D97-AF65-F5344CB8AC3E}">
        <p14:creationId xmlns:p14="http://schemas.microsoft.com/office/powerpoint/2010/main" val="191215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400" y="328246"/>
            <a:ext cx="11142000" cy="5834954"/>
          </a:xfrm>
        </p:spPr>
        <p:txBody>
          <a:bodyPr/>
          <a:lstStyle/>
          <a:p>
            <a:pPr marL="0" indent="0">
              <a:buNone/>
            </a:pPr>
            <a:r>
              <a:rPr lang="en-GB" b="1" u="sng" dirty="0"/>
              <a:t>Centrifuge</a:t>
            </a:r>
            <a:r>
              <a:rPr lang="en-GB" b="1" dirty="0"/>
              <a:t> </a:t>
            </a:r>
            <a:r>
              <a:rPr lang="en-GB" b="1" dirty="0" err="1"/>
              <a:t>cont</a:t>
            </a:r>
            <a:endParaRPr lang="en-GB" b="1" dirty="0"/>
          </a:p>
          <a:p>
            <a:pPr marL="0" indent="0">
              <a:buNone/>
            </a:pPr>
            <a:r>
              <a:rPr lang="en-GB" dirty="0"/>
              <a:t>Improper use can result in </a:t>
            </a:r>
          </a:p>
        </p:txBody>
      </p:sp>
      <p:sp>
        <p:nvSpPr>
          <p:cNvPr id="4" name="Text Placeholder 3"/>
          <p:cNvSpPr>
            <a:spLocks noGrp="1"/>
          </p:cNvSpPr>
          <p:nvPr>
            <p:ph type="body" sz="quarter" idx="10"/>
          </p:nvPr>
        </p:nvSpPr>
        <p:spPr/>
        <p:txBody>
          <a:bodyPr>
            <a:normAutofit lnSpcReduction="10000"/>
          </a:bodyPr>
          <a:lstStyle/>
          <a:p>
            <a:r>
              <a:rPr lang="en-GB" dirty="0"/>
              <a:t>School of Medicine, Medical Sciences and Nutrition</a:t>
            </a:r>
          </a:p>
          <a:p>
            <a:endParaRPr lang="en-GB" dirty="0"/>
          </a:p>
        </p:txBody>
      </p:sp>
      <p:pic>
        <p:nvPicPr>
          <p:cNvPr id="7" name="Picture 6"/>
          <p:cNvPicPr>
            <a:picLocks noChangeAspect="1"/>
          </p:cNvPicPr>
          <p:nvPr/>
        </p:nvPicPr>
        <p:blipFill>
          <a:blip r:embed="rId2"/>
          <a:stretch>
            <a:fillRect/>
          </a:stretch>
        </p:blipFill>
        <p:spPr>
          <a:xfrm>
            <a:off x="5642027" y="1364638"/>
            <a:ext cx="2721078" cy="2164007"/>
          </a:xfrm>
          <a:prstGeom prst="rect">
            <a:avLst/>
          </a:prstGeom>
        </p:spPr>
      </p:pic>
      <p:pic>
        <p:nvPicPr>
          <p:cNvPr id="8" name="Picture 7"/>
          <p:cNvPicPr>
            <a:picLocks noChangeAspect="1"/>
          </p:cNvPicPr>
          <p:nvPr/>
        </p:nvPicPr>
        <p:blipFill>
          <a:blip r:embed="rId3"/>
          <a:stretch>
            <a:fillRect/>
          </a:stretch>
        </p:blipFill>
        <p:spPr>
          <a:xfrm>
            <a:off x="2955682" y="1364638"/>
            <a:ext cx="2197447" cy="2164007"/>
          </a:xfrm>
          <a:prstGeom prst="rect">
            <a:avLst/>
          </a:prstGeom>
        </p:spPr>
      </p:pic>
      <p:pic>
        <p:nvPicPr>
          <p:cNvPr id="9" name="Picture 8"/>
          <p:cNvPicPr>
            <a:picLocks noChangeAspect="1"/>
          </p:cNvPicPr>
          <p:nvPr/>
        </p:nvPicPr>
        <p:blipFill>
          <a:blip r:embed="rId4"/>
          <a:stretch>
            <a:fillRect/>
          </a:stretch>
        </p:blipFill>
        <p:spPr>
          <a:xfrm>
            <a:off x="304801" y="1364638"/>
            <a:ext cx="2362732" cy="2430670"/>
          </a:xfrm>
          <a:prstGeom prst="rect">
            <a:avLst/>
          </a:prstGeom>
        </p:spPr>
      </p:pic>
      <p:pic>
        <p:nvPicPr>
          <p:cNvPr id="10" name="Picture 9"/>
          <p:cNvPicPr>
            <a:picLocks noChangeAspect="1"/>
          </p:cNvPicPr>
          <p:nvPr/>
        </p:nvPicPr>
        <p:blipFill>
          <a:blip r:embed="rId5"/>
          <a:stretch>
            <a:fillRect/>
          </a:stretch>
        </p:blipFill>
        <p:spPr>
          <a:xfrm>
            <a:off x="8632214" y="1364639"/>
            <a:ext cx="2328863" cy="2160410"/>
          </a:xfrm>
          <a:prstGeom prst="rect">
            <a:avLst/>
          </a:prstGeom>
        </p:spPr>
      </p:pic>
      <p:sp>
        <p:nvSpPr>
          <p:cNvPr id="11" name="TextBox 10"/>
          <p:cNvSpPr txBox="1"/>
          <p:nvPr/>
        </p:nvSpPr>
        <p:spPr>
          <a:xfrm>
            <a:off x="760846" y="3921123"/>
            <a:ext cx="10621108" cy="2985433"/>
          </a:xfrm>
          <a:prstGeom prst="rect">
            <a:avLst/>
          </a:prstGeom>
          <a:noFill/>
        </p:spPr>
        <p:txBody>
          <a:bodyPr wrap="square" rtlCol="0">
            <a:spAutoFit/>
          </a:bodyPr>
          <a:lstStyle/>
          <a:p>
            <a:pPr marL="342900" indent="-342900">
              <a:buFont typeface="Arial" panose="020B0604020202020204" pitchFamily="34" charset="0"/>
              <a:buChar char="•"/>
            </a:pPr>
            <a:r>
              <a:rPr lang="en-GB" sz="2800" dirty="0">
                <a:latin typeface="Calibri Light" pitchFamily="34" charset="0"/>
              </a:rPr>
              <a:t>Serious injury to you &amp; others working in the area, HSE investigations</a:t>
            </a:r>
          </a:p>
          <a:p>
            <a:pPr marL="342900" indent="-342900">
              <a:buFont typeface="Arial" panose="020B0604020202020204" pitchFamily="34" charset="0"/>
              <a:buChar char="•"/>
            </a:pPr>
            <a:r>
              <a:rPr lang="en-GB" sz="2800" dirty="0">
                <a:latin typeface="Calibri Light" pitchFamily="34" charset="0"/>
              </a:rPr>
              <a:t>Contamination of the area and personnel</a:t>
            </a:r>
          </a:p>
          <a:p>
            <a:pPr marL="342900" indent="-342900">
              <a:buFont typeface="Arial" panose="020B0604020202020204" pitchFamily="34" charset="0"/>
              <a:buChar char="•"/>
            </a:pPr>
            <a:r>
              <a:rPr lang="en-GB" sz="2800" dirty="0">
                <a:latin typeface="Calibri Light" pitchFamily="34" charset="0"/>
              </a:rPr>
              <a:t>Loss of sample</a:t>
            </a:r>
          </a:p>
          <a:p>
            <a:pPr marL="342900" indent="-342900">
              <a:buFont typeface="Arial" panose="020B0604020202020204" pitchFamily="34" charset="0"/>
              <a:buChar char="•"/>
            </a:pPr>
            <a:r>
              <a:rPr lang="en-GB" sz="2800" dirty="0">
                <a:latin typeface="Calibri Light" pitchFamily="34" charset="0"/>
              </a:rPr>
              <a:t>Cost of replacement of equipment and repair of work area</a:t>
            </a:r>
          </a:p>
          <a:p>
            <a:pPr marL="342900" indent="-342900">
              <a:buFont typeface="Arial" panose="020B0604020202020204" pitchFamily="34" charset="0"/>
              <a:buChar char="•"/>
            </a:pPr>
            <a:r>
              <a:rPr lang="en-GB" sz="2800" dirty="0">
                <a:latin typeface="Calibri Light" pitchFamily="34" charset="0"/>
              </a:rPr>
              <a:t>Disruption of the work of the University/Company</a:t>
            </a:r>
          </a:p>
          <a:p>
            <a:pPr marL="342900" indent="-342900"/>
            <a:endParaRPr lang="en-GB" dirty="0"/>
          </a:p>
          <a:p>
            <a:pPr marL="342900" indent="-342900">
              <a:buFont typeface="Arial" panose="020B0604020202020204" pitchFamily="34" charset="0"/>
              <a:buChar char="•"/>
            </a:pPr>
            <a:endParaRPr lang="en-GB" dirty="0"/>
          </a:p>
        </p:txBody>
      </p:sp>
      <p:sp>
        <p:nvSpPr>
          <p:cNvPr id="6" name="Text Placeholder 5">
            <a:extLst>
              <a:ext uri="{FF2B5EF4-FFF2-40B4-BE49-F238E27FC236}">
                <a16:creationId xmlns:a16="http://schemas.microsoft.com/office/drawing/2014/main" id="{18C54779-5991-D8F0-6932-BABBEAF7B279}"/>
              </a:ext>
            </a:extLst>
          </p:cNvPr>
          <p:cNvSpPr>
            <a:spLocks noGrp="1"/>
          </p:cNvSpPr>
          <p:nvPr>
            <p:ph type="body" sz="quarter" idx="11"/>
          </p:nvPr>
        </p:nvSpPr>
        <p:spPr/>
        <p:txBody>
          <a:bodyPr/>
          <a:lstStyle/>
          <a:p>
            <a:r>
              <a:rPr lang="en-GB" dirty="0"/>
              <a:t>dana.wilson@abdn.ac.uk</a:t>
            </a:r>
          </a:p>
        </p:txBody>
      </p:sp>
    </p:spTree>
    <p:extLst>
      <p:ext uri="{BB962C8B-B14F-4D97-AF65-F5344CB8AC3E}">
        <p14:creationId xmlns:p14="http://schemas.microsoft.com/office/powerpoint/2010/main" val="4123868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Lab Equipment</a:t>
            </a:r>
          </a:p>
        </p:txBody>
      </p:sp>
      <p:sp>
        <p:nvSpPr>
          <p:cNvPr id="3" name="Content Placeholder 2"/>
          <p:cNvSpPr>
            <a:spLocks noGrp="1"/>
          </p:cNvSpPr>
          <p:nvPr>
            <p:ph idx="1"/>
          </p:nvPr>
        </p:nvSpPr>
        <p:spPr>
          <a:xfrm>
            <a:off x="500400" y="996462"/>
            <a:ext cx="11142000" cy="5166738"/>
          </a:xfrm>
        </p:spPr>
        <p:txBody>
          <a:bodyPr>
            <a:normAutofit lnSpcReduction="10000"/>
          </a:bodyPr>
          <a:lstStyle/>
          <a:p>
            <a:pPr marL="0" indent="0">
              <a:buNone/>
            </a:pPr>
            <a:r>
              <a:rPr lang="en-GB" sz="3200" b="1" dirty="0"/>
              <a:t>Balances and weighing  </a:t>
            </a:r>
          </a:p>
          <a:p>
            <a:pPr marL="0" indent="0">
              <a:buNone/>
            </a:pPr>
            <a:endParaRPr lang="en-GB" sz="3200" b="1" dirty="0"/>
          </a:p>
          <a:p>
            <a:pPr marL="0" indent="0">
              <a:buNone/>
            </a:pPr>
            <a:endParaRPr lang="en-GB" sz="3200" b="1" dirty="0"/>
          </a:p>
          <a:p>
            <a:pPr marL="0" indent="0">
              <a:buNone/>
            </a:pPr>
            <a:endParaRPr lang="en-GB" sz="3200" b="1" dirty="0"/>
          </a:p>
          <a:p>
            <a:r>
              <a:rPr lang="en-GB" dirty="0"/>
              <a:t>Balances are precision instruments</a:t>
            </a:r>
          </a:p>
          <a:p>
            <a:r>
              <a:rPr lang="en-GB" dirty="0"/>
              <a:t>Make sure the balance is level </a:t>
            </a:r>
          </a:p>
          <a:p>
            <a:r>
              <a:rPr lang="en-GB" dirty="0"/>
              <a:t>Check the calibration (using test weights)</a:t>
            </a:r>
          </a:p>
          <a:p>
            <a:r>
              <a:rPr lang="en-GB" dirty="0"/>
              <a:t>Always clean the area immediately after use - other people don’t know what you have been weighing out or what risks it has.</a:t>
            </a:r>
          </a:p>
          <a:p>
            <a:pPr marL="0" indent="0">
              <a:buNone/>
            </a:pPr>
            <a:r>
              <a:rPr lang="en-GB" dirty="0"/>
              <a:t>Leave the balance and area as you would </a:t>
            </a:r>
            <a:r>
              <a:rPr lang="en-GB" b="1" dirty="0"/>
              <a:t>like to find it - NOT how you find it!</a:t>
            </a:r>
          </a:p>
          <a:p>
            <a:pPr marL="0" indent="0">
              <a:buNone/>
            </a:pPr>
            <a:endParaRPr lang="en-GB" b="1" dirty="0"/>
          </a:p>
        </p:txBody>
      </p:sp>
      <p:sp>
        <p:nvSpPr>
          <p:cNvPr id="4" name="Text Placeholder 3"/>
          <p:cNvSpPr>
            <a:spLocks noGrp="1"/>
          </p:cNvSpPr>
          <p:nvPr>
            <p:ph type="body" sz="quarter" idx="10"/>
          </p:nvPr>
        </p:nvSpPr>
        <p:spPr/>
        <p:txBody>
          <a:bodyPr>
            <a:normAutofit lnSpcReduction="10000"/>
          </a:bodyPr>
          <a:lstStyle/>
          <a:p>
            <a:r>
              <a:rPr lang="en-GB" dirty="0"/>
              <a:t>School of Medicine, Medical Sciences and Nutrition</a:t>
            </a:r>
          </a:p>
        </p:txBody>
      </p:sp>
      <p:sp>
        <p:nvSpPr>
          <p:cNvPr id="5" name="Text Placeholder 4"/>
          <p:cNvSpPr>
            <a:spLocks noGrp="1"/>
          </p:cNvSpPr>
          <p:nvPr>
            <p:ph type="body" sz="quarter" idx="11"/>
          </p:nvPr>
        </p:nvSpPr>
        <p:spPr/>
        <p:txBody>
          <a:bodyPr/>
          <a:lstStyle/>
          <a:p>
            <a:r>
              <a:rPr lang="en-GB" dirty="0"/>
              <a:t>dana.wilson@abdn.ac.uk</a:t>
            </a:r>
          </a:p>
        </p:txBody>
      </p:sp>
      <p:pic>
        <p:nvPicPr>
          <p:cNvPr id="6" name="Picture 5"/>
          <p:cNvPicPr>
            <a:picLocks noChangeAspect="1"/>
          </p:cNvPicPr>
          <p:nvPr/>
        </p:nvPicPr>
        <p:blipFill>
          <a:blip r:embed="rId2"/>
          <a:stretch>
            <a:fillRect/>
          </a:stretch>
        </p:blipFill>
        <p:spPr>
          <a:xfrm>
            <a:off x="4533291" y="1731352"/>
            <a:ext cx="2190750" cy="1390650"/>
          </a:xfrm>
          <a:prstGeom prst="rect">
            <a:avLst/>
          </a:prstGeom>
        </p:spPr>
      </p:pic>
      <p:pic>
        <p:nvPicPr>
          <p:cNvPr id="7" name="Picture 6"/>
          <p:cNvPicPr>
            <a:picLocks noChangeAspect="1"/>
          </p:cNvPicPr>
          <p:nvPr/>
        </p:nvPicPr>
        <p:blipFill>
          <a:blip r:embed="rId3"/>
          <a:stretch>
            <a:fillRect/>
          </a:stretch>
        </p:blipFill>
        <p:spPr>
          <a:xfrm>
            <a:off x="8367168" y="1570238"/>
            <a:ext cx="1285875" cy="1485900"/>
          </a:xfrm>
          <a:prstGeom prst="rect">
            <a:avLst/>
          </a:prstGeom>
        </p:spPr>
      </p:pic>
      <p:pic>
        <p:nvPicPr>
          <p:cNvPr id="8" name="Picture 7"/>
          <p:cNvPicPr>
            <a:picLocks noChangeAspect="1"/>
          </p:cNvPicPr>
          <p:nvPr/>
        </p:nvPicPr>
        <p:blipFill>
          <a:blip r:embed="rId4"/>
          <a:stretch>
            <a:fillRect/>
          </a:stretch>
        </p:blipFill>
        <p:spPr>
          <a:xfrm>
            <a:off x="1138604" y="1731352"/>
            <a:ext cx="1943100" cy="1466850"/>
          </a:xfrm>
          <a:prstGeom prst="rect">
            <a:avLst/>
          </a:prstGeom>
        </p:spPr>
      </p:pic>
    </p:spTree>
    <p:extLst>
      <p:ext uri="{BB962C8B-B14F-4D97-AF65-F5344CB8AC3E}">
        <p14:creationId xmlns:p14="http://schemas.microsoft.com/office/powerpoint/2010/main" val="134343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Lab Equipment</a:t>
            </a:r>
          </a:p>
        </p:txBody>
      </p:sp>
      <p:sp>
        <p:nvSpPr>
          <p:cNvPr id="3" name="Content Placeholder 2"/>
          <p:cNvSpPr>
            <a:spLocks noGrp="1"/>
          </p:cNvSpPr>
          <p:nvPr>
            <p:ph idx="1"/>
          </p:nvPr>
        </p:nvSpPr>
        <p:spPr>
          <a:xfrm>
            <a:off x="500400" y="1055077"/>
            <a:ext cx="11142000" cy="5040923"/>
          </a:xfrm>
        </p:spPr>
        <p:txBody>
          <a:bodyPr>
            <a:normAutofit/>
          </a:bodyPr>
          <a:lstStyle/>
          <a:p>
            <a:pPr marL="0" indent="0">
              <a:buNone/>
            </a:pPr>
            <a:r>
              <a:rPr lang="en-GB" sz="3200" b="1" dirty="0"/>
              <a:t>Pipettes</a:t>
            </a:r>
          </a:p>
          <a:p>
            <a:pPr marL="0" indent="0">
              <a:buNone/>
            </a:pPr>
            <a:endParaRPr lang="en-GB" sz="3200" b="1" dirty="0"/>
          </a:p>
          <a:p>
            <a:pPr marL="0" indent="0">
              <a:buNone/>
            </a:pPr>
            <a:endParaRPr lang="en-GB" sz="3200" b="1" dirty="0"/>
          </a:p>
          <a:p>
            <a:pPr>
              <a:buNone/>
            </a:pPr>
            <a:endParaRPr lang="en-GB" b="1" dirty="0"/>
          </a:p>
          <a:p>
            <a:r>
              <a:rPr lang="en-GB" dirty="0"/>
              <a:t>Never mouth pipette </a:t>
            </a:r>
          </a:p>
          <a:p>
            <a:r>
              <a:rPr lang="en-GB" dirty="0"/>
              <a:t>Automatic pipettes – be sure you understand the setting</a:t>
            </a:r>
          </a:p>
          <a:p>
            <a:r>
              <a:rPr lang="en-GB" dirty="0"/>
              <a:t>Remember to use a pipette tip!</a:t>
            </a:r>
          </a:p>
          <a:p>
            <a:r>
              <a:rPr lang="en-GB" dirty="0"/>
              <a:t>Performance Check your pipette regularly</a:t>
            </a:r>
          </a:p>
          <a:p>
            <a:r>
              <a:rPr lang="en-GB" dirty="0"/>
              <a:t>Find out about the calibration and maintenance of Piston Pipettes</a:t>
            </a:r>
            <a:endParaRPr lang="en-GB" sz="3200" b="1" dirty="0"/>
          </a:p>
        </p:txBody>
      </p:sp>
      <p:sp>
        <p:nvSpPr>
          <p:cNvPr id="4" name="Text Placeholder 3"/>
          <p:cNvSpPr>
            <a:spLocks noGrp="1"/>
          </p:cNvSpPr>
          <p:nvPr>
            <p:ph type="body" sz="quarter" idx="10"/>
          </p:nvPr>
        </p:nvSpPr>
        <p:spPr/>
        <p:txBody>
          <a:bodyPr>
            <a:normAutofit lnSpcReduction="10000"/>
          </a:bodyPr>
          <a:lstStyle/>
          <a:p>
            <a:r>
              <a:rPr lang="en-GB" dirty="0"/>
              <a:t>School of Medicine, Medical Sciences and Nutrition</a:t>
            </a:r>
          </a:p>
        </p:txBody>
      </p:sp>
      <p:sp>
        <p:nvSpPr>
          <p:cNvPr id="5" name="Text Placeholder 4"/>
          <p:cNvSpPr>
            <a:spLocks noGrp="1"/>
          </p:cNvSpPr>
          <p:nvPr>
            <p:ph type="body" sz="quarter" idx="11"/>
          </p:nvPr>
        </p:nvSpPr>
        <p:spPr/>
        <p:txBody>
          <a:bodyPr/>
          <a:lstStyle/>
          <a:p>
            <a:r>
              <a:rPr lang="en-GB" dirty="0"/>
              <a:t>dana.wilson@abdn.ac.uk</a:t>
            </a:r>
          </a:p>
        </p:txBody>
      </p:sp>
      <p:pic>
        <p:nvPicPr>
          <p:cNvPr id="6" name="Picture 5"/>
          <p:cNvPicPr>
            <a:picLocks noChangeAspect="1"/>
          </p:cNvPicPr>
          <p:nvPr/>
        </p:nvPicPr>
        <p:blipFill>
          <a:blip r:embed="rId2"/>
          <a:stretch>
            <a:fillRect/>
          </a:stretch>
        </p:blipFill>
        <p:spPr>
          <a:xfrm>
            <a:off x="2513714" y="1622910"/>
            <a:ext cx="1924050" cy="1495425"/>
          </a:xfrm>
          <a:prstGeom prst="rect">
            <a:avLst/>
          </a:prstGeom>
        </p:spPr>
      </p:pic>
      <p:pic>
        <p:nvPicPr>
          <p:cNvPr id="8" name="Picture 7"/>
          <p:cNvPicPr>
            <a:picLocks noChangeAspect="1"/>
          </p:cNvPicPr>
          <p:nvPr/>
        </p:nvPicPr>
        <p:blipFill>
          <a:blip r:embed="rId3"/>
          <a:stretch>
            <a:fillRect/>
          </a:stretch>
        </p:blipFill>
        <p:spPr>
          <a:xfrm>
            <a:off x="5932563" y="1704579"/>
            <a:ext cx="1352550" cy="1114425"/>
          </a:xfrm>
          <a:prstGeom prst="rect">
            <a:avLst/>
          </a:prstGeom>
        </p:spPr>
      </p:pic>
      <p:pic>
        <p:nvPicPr>
          <p:cNvPr id="9" name="Picture 8"/>
          <p:cNvPicPr>
            <a:picLocks noChangeAspect="1"/>
          </p:cNvPicPr>
          <p:nvPr/>
        </p:nvPicPr>
        <p:blipFill>
          <a:blip r:embed="rId4"/>
          <a:stretch>
            <a:fillRect/>
          </a:stretch>
        </p:blipFill>
        <p:spPr>
          <a:xfrm>
            <a:off x="734524" y="1609697"/>
            <a:ext cx="1139520" cy="1304191"/>
          </a:xfrm>
          <a:prstGeom prst="rect">
            <a:avLst/>
          </a:prstGeom>
        </p:spPr>
      </p:pic>
      <p:pic>
        <p:nvPicPr>
          <p:cNvPr id="14" name="Picture 13"/>
          <p:cNvPicPr>
            <a:picLocks noChangeAspect="1"/>
          </p:cNvPicPr>
          <p:nvPr/>
        </p:nvPicPr>
        <p:blipFill>
          <a:blip r:embed="rId5"/>
          <a:stretch>
            <a:fillRect/>
          </a:stretch>
        </p:blipFill>
        <p:spPr>
          <a:xfrm>
            <a:off x="8200432" y="1006240"/>
            <a:ext cx="3441968" cy="2728767"/>
          </a:xfrm>
          <a:prstGeom prst="rect">
            <a:avLst/>
          </a:prstGeom>
        </p:spPr>
      </p:pic>
      <p:pic>
        <p:nvPicPr>
          <p:cNvPr id="15" name="Picture 14"/>
          <p:cNvPicPr>
            <a:picLocks noChangeAspect="1"/>
          </p:cNvPicPr>
          <p:nvPr/>
        </p:nvPicPr>
        <p:blipFill>
          <a:blip r:embed="rId6"/>
          <a:stretch>
            <a:fillRect/>
          </a:stretch>
        </p:blipFill>
        <p:spPr>
          <a:xfrm>
            <a:off x="4666703" y="1838689"/>
            <a:ext cx="1078157" cy="846203"/>
          </a:xfrm>
          <a:prstGeom prst="rect">
            <a:avLst/>
          </a:prstGeom>
        </p:spPr>
      </p:pic>
    </p:spTree>
    <p:extLst>
      <p:ext uri="{BB962C8B-B14F-4D97-AF65-F5344CB8AC3E}">
        <p14:creationId xmlns:p14="http://schemas.microsoft.com/office/powerpoint/2010/main" val="3677062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Biological hazards</a:t>
            </a:r>
          </a:p>
        </p:txBody>
      </p:sp>
      <p:sp>
        <p:nvSpPr>
          <p:cNvPr id="3" name="Content Placeholder 2"/>
          <p:cNvSpPr>
            <a:spLocks noGrp="1"/>
          </p:cNvSpPr>
          <p:nvPr>
            <p:ph idx="1"/>
          </p:nvPr>
        </p:nvSpPr>
        <p:spPr>
          <a:xfrm>
            <a:off x="500400" y="1036062"/>
            <a:ext cx="11142000" cy="5101502"/>
          </a:xfrm>
        </p:spPr>
        <p:txBody>
          <a:bodyPr>
            <a:normAutofit lnSpcReduction="10000"/>
          </a:bodyPr>
          <a:lstStyle/>
          <a:p>
            <a:pPr marL="0" indent="0">
              <a:buNone/>
            </a:pPr>
            <a:r>
              <a:rPr lang="en-GB" sz="3200" b="1" dirty="0"/>
              <a:t>Working with Human samples</a:t>
            </a:r>
          </a:p>
          <a:p>
            <a:pPr marL="0" indent="0">
              <a:buNone/>
            </a:pPr>
            <a:endParaRPr lang="en-GB" sz="3200" b="1" dirty="0"/>
          </a:p>
          <a:p>
            <a:r>
              <a:rPr lang="en-GB" sz="3200" dirty="0"/>
              <a:t>Risks from unscreened blood samples/faecal samples</a:t>
            </a:r>
          </a:p>
          <a:p>
            <a:r>
              <a:rPr lang="en-GB" sz="3200" dirty="0"/>
              <a:t>Follow code of practice for working with human samples</a:t>
            </a:r>
          </a:p>
          <a:p>
            <a:r>
              <a:rPr lang="en-GB" sz="3200" dirty="0"/>
              <a:t>Use a microbiological safety cabinet if aerosols are likely to be formed (pipetting, </a:t>
            </a:r>
            <a:r>
              <a:rPr lang="en-GB" sz="3200" dirty="0" err="1"/>
              <a:t>vortexing</a:t>
            </a:r>
            <a:r>
              <a:rPr lang="en-GB" sz="3200" dirty="0"/>
              <a:t>, centrifuging, opening lids are just some examples of times when aerosols are formed)</a:t>
            </a:r>
          </a:p>
          <a:p>
            <a:r>
              <a:rPr lang="en-GB" sz="3200" dirty="0"/>
              <a:t>Training from experienced staff</a:t>
            </a:r>
          </a:p>
          <a:p>
            <a:r>
              <a:rPr lang="en-GB" sz="3200" dirty="0"/>
              <a:t>Vaccination – but still not a replacement for good working practice </a:t>
            </a:r>
          </a:p>
          <a:p>
            <a:endParaRPr lang="en-GB" sz="3200" dirty="0"/>
          </a:p>
          <a:p>
            <a:pPr marL="0" indent="0">
              <a:buNone/>
            </a:pPr>
            <a:endParaRPr lang="en-GB" sz="3200" dirty="0"/>
          </a:p>
          <a:p>
            <a:pPr marL="457200" indent="-457200"/>
            <a:endParaRPr lang="en-GB" dirty="0"/>
          </a:p>
          <a:p>
            <a:pPr marL="457200" indent="-457200"/>
            <a:endParaRPr lang="en-GB" dirty="0"/>
          </a:p>
          <a:p>
            <a:pPr marL="0" indent="0">
              <a:buNone/>
            </a:pPr>
            <a:endParaRPr lang="en-GB" sz="3200" dirty="0"/>
          </a:p>
        </p:txBody>
      </p:sp>
      <p:sp>
        <p:nvSpPr>
          <p:cNvPr id="4" name="Text Placeholder 3"/>
          <p:cNvSpPr>
            <a:spLocks noGrp="1"/>
          </p:cNvSpPr>
          <p:nvPr>
            <p:ph type="body" sz="quarter" idx="10"/>
          </p:nvPr>
        </p:nvSpPr>
        <p:spPr/>
        <p:txBody>
          <a:bodyPr>
            <a:normAutofit lnSpcReduction="10000"/>
          </a:bodyPr>
          <a:lstStyle/>
          <a:p>
            <a:r>
              <a:rPr lang="en-GB" dirty="0"/>
              <a:t>School of Medicine, Medical Sciences and Nutrition</a:t>
            </a:r>
          </a:p>
        </p:txBody>
      </p:sp>
      <p:sp>
        <p:nvSpPr>
          <p:cNvPr id="5" name="Text Placeholder 4"/>
          <p:cNvSpPr>
            <a:spLocks noGrp="1"/>
          </p:cNvSpPr>
          <p:nvPr>
            <p:ph type="body" sz="quarter" idx="11"/>
          </p:nvPr>
        </p:nvSpPr>
        <p:spPr/>
        <p:txBody>
          <a:bodyPr/>
          <a:lstStyle/>
          <a:p>
            <a:r>
              <a:rPr lang="en-GB" dirty="0"/>
              <a:t>dana.wilson@abdn.ac.uk</a:t>
            </a:r>
          </a:p>
        </p:txBody>
      </p:sp>
    </p:spTree>
    <p:extLst>
      <p:ext uri="{BB962C8B-B14F-4D97-AF65-F5344CB8AC3E}">
        <p14:creationId xmlns:p14="http://schemas.microsoft.com/office/powerpoint/2010/main" val="410762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Cryogenic Substances</a:t>
            </a:r>
          </a:p>
        </p:txBody>
      </p:sp>
      <p:sp>
        <p:nvSpPr>
          <p:cNvPr id="3" name="Content Placeholder 2"/>
          <p:cNvSpPr>
            <a:spLocks noGrp="1"/>
          </p:cNvSpPr>
          <p:nvPr>
            <p:ph idx="1"/>
          </p:nvPr>
        </p:nvSpPr>
        <p:spPr>
          <a:xfrm>
            <a:off x="500400" y="1036062"/>
            <a:ext cx="11142000" cy="5101502"/>
          </a:xfrm>
        </p:spPr>
        <p:txBody>
          <a:bodyPr>
            <a:normAutofit/>
          </a:bodyPr>
          <a:lstStyle/>
          <a:p>
            <a:pPr marL="0" indent="0">
              <a:buNone/>
            </a:pPr>
            <a:r>
              <a:rPr lang="en-GB" sz="3200" b="1" dirty="0"/>
              <a:t>Liquid Nitrogen and Dry Ice (Solid CO2)</a:t>
            </a:r>
          </a:p>
          <a:p>
            <a:pPr marL="0" indent="0">
              <a:buNone/>
            </a:pPr>
            <a:r>
              <a:rPr lang="en-GB" sz="3200" dirty="0"/>
              <a:t>Eye protection </a:t>
            </a:r>
            <a:r>
              <a:rPr lang="en-GB" sz="3200" i="1" dirty="0"/>
              <a:t>must</a:t>
            </a:r>
            <a:r>
              <a:rPr lang="en-GB" sz="3200" dirty="0"/>
              <a:t> be worn and cold resistant gloves</a:t>
            </a:r>
          </a:p>
          <a:p>
            <a:pPr marL="0" indent="0">
              <a:buNone/>
            </a:pPr>
            <a:r>
              <a:rPr lang="en-GB" sz="3200" dirty="0"/>
              <a:t>Do </a:t>
            </a:r>
            <a:r>
              <a:rPr lang="en-GB" sz="3200" i="1" dirty="0"/>
              <a:t>not</a:t>
            </a:r>
            <a:r>
              <a:rPr lang="en-GB" sz="3200" dirty="0"/>
              <a:t> travel in a lift with either of these substances</a:t>
            </a:r>
          </a:p>
          <a:p>
            <a:pPr>
              <a:buNone/>
            </a:pPr>
            <a:r>
              <a:rPr lang="en-GB" sz="3200" dirty="0"/>
              <a:t>Hazards</a:t>
            </a:r>
            <a:endParaRPr lang="en-GB" dirty="0"/>
          </a:p>
          <a:p>
            <a:pPr marL="457200" indent="-457200"/>
            <a:r>
              <a:rPr lang="en-GB" dirty="0"/>
              <a:t>Asphyxiation-use in well ventilated areas </a:t>
            </a:r>
          </a:p>
          <a:p>
            <a:pPr marL="990586" lvl="1" indent="-457200">
              <a:buNone/>
            </a:pPr>
            <a:r>
              <a:rPr lang="en-GB" dirty="0"/>
              <a:t>Liquid nitrogen; liquid            gas increase in </a:t>
            </a:r>
            <a:r>
              <a:rPr lang="en-GB" dirty="0" err="1"/>
              <a:t>vol</a:t>
            </a:r>
            <a:r>
              <a:rPr lang="en-GB" dirty="0"/>
              <a:t> X ~700 times</a:t>
            </a:r>
          </a:p>
          <a:p>
            <a:pPr marL="533386" lvl="1" indent="0">
              <a:buNone/>
            </a:pPr>
            <a:r>
              <a:rPr lang="en-GB" dirty="0"/>
              <a:t>Dry Ice; solid            gas increase in CO2 concentration toxic effects</a:t>
            </a:r>
          </a:p>
          <a:p>
            <a:pPr marL="457200" indent="-457200"/>
            <a:r>
              <a:rPr lang="en-GB" dirty="0"/>
              <a:t>Cold Burns</a:t>
            </a:r>
          </a:p>
          <a:p>
            <a:pPr marL="457200" indent="-457200"/>
            <a:r>
              <a:rPr lang="en-GB" dirty="0"/>
              <a:t>Items become brittle when in contact with these substances</a:t>
            </a:r>
          </a:p>
          <a:p>
            <a:pPr marL="457200" indent="-457200"/>
            <a:endParaRPr lang="en-GB" dirty="0"/>
          </a:p>
          <a:p>
            <a:pPr marL="457200" indent="-457200"/>
            <a:endParaRPr lang="en-GB" dirty="0"/>
          </a:p>
          <a:p>
            <a:pPr marL="0" indent="0">
              <a:buNone/>
            </a:pPr>
            <a:endParaRPr lang="en-GB" sz="3200" dirty="0"/>
          </a:p>
        </p:txBody>
      </p:sp>
      <p:sp>
        <p:nvSpPr>
          <p:cNvPr id="4" name="Text Placeholder 3"/>
          <p:cNvSpPr>
            <a:spLocks noGrp="1"/>
          </p:cNvSpPr>
          <p:nvPr>
            <p:ph type="body" sz="quarter" idx="10"/>
          </p:nvPr>
        </p:nvSpPr>
        <p:spPr/>
        <p:txBody>
          <a:bodyPr>
            <a:normAutofit lnSpcReduction="10000"/>
          </a:bodyPr>
          <a:lstStyle/>
          <a:p>
            <a:r>
              <a:rPr lang="en-GB" dirty="0"/>
              <a:t>School of Medicine, Medical Sciences and Nutrition</a:t>
            </a:r>
          </a:p>
        </p:txBody>
      </p:sp>
      <p:sp>
        <p:nvSpPr>
          <p:cNvPr id="5" name="Text Placeholder 4"/>
          <p:cNvSpPr>
            <a:spLocks noGrp="1"/>
          </p:cNvSpPr>
          <p:nvPr>
            <p:ph type="body" sz="quarter" idx="11"/>
          </p:nvPr>
        </p:nvSpPr>
        <p:spPr/>
        <p:txBody>
          <a:bodyPr/>
          <a:lstStyle/>
          <a:p>
            <a:r>
              <a:rPr lang="en-GB" dirty="0"/>
              <a:t>dana.wilson@abdn.ac.uk</a:t>
            </a:r>
          </a:p>
        </p:txBody>
      </p:sp>
      <p:sp>
        <p:nvSpPr>
          <p:cNvPr id="6" name="Right Arrow 5"/>
          <p:cNvSpPr/>
          <p:nvPr/>
        </p:nvSpPr>
        <p:spPr>
          <a:xfrm>
            <a:off x="4294910" y="3990108"/>
            <a:ext cx="748146" cy="3050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ight Arrow 6"/>
          <p:cNvSpPr/>
          <p:nvPr/>
        </p:nvSpPr>
        <p:spPr>
          <a:xfrm>
            <a:off x="2983269" y="4516995"/>
            <a:ext cx="748150" cy="3050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980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Laboratory Chemicals</a:t>
            </a:r>
          </a:p>
        </p:txBody>
      </p:sp>
      <p:sp>
        <p:nvSpPr>
          <p:cNvPr id="3" name="Content Placeholder 2"/>
          <p:cNvSpPr>
            <a:spLocks noGrp="1"/>
          </p:cNvSpPr>
          <p:nvPr>
            <p:ph idx="1"/>
          </p:nvPr>
        </p:nvSpPr>
        <p:spPr>
          <a:xfrm>
            <a:off x="500400" y="1036062"/>
            <a:ext cx="11142000" cy="4752000"/>
          </a:xfrm>
        </p:spPr>
        <p:txBody>
          <a:bodyPr>
            <a:normAutofit/>
          </a:bodyPr>
          <a:lstStyle/>
          <a:p>
            <a:pPr marL="0" indent="0">
              <a:buNone/>
            </a:pPr>
            <a:r>
              <a:rPr lang="en-GB" sz="3200" dirty="0"/>
              <a:t>These are substances which can cause serious harm </a:t>
            </a:r>
            <a:endParaRPr lang="en-GB" sz="2400" dirty="0"/>
          </a:p>
          <a:p>
            <a:pPr marL="0" indent="0">
              <a:buNone/>
            </a:pPr>
            <a:r>
              <a:rPr lang="en-GB" sz="3200" dirty="0"/>
              <a:t>Chemical Hazard Symbols are found on all chemicals</a:t>
            </a:r>
            <a:endParaRPr lang="en-GB" dirty="0"/>
          </a:p>
          <a:p>
            <a:pPr marL="533386" lvl="1" indent="0">
              <a:buNone/>
            </a:pPr>
            <a:endParaRPr lang="en-GB" dirty="0"/>
          </a:p>
          <a:p>
            <a:pPr marL="533386" lvl="1" indent="0">
              <a:buNone/>
            </a:pPr>
            <a:r>
              <a:rPr lang="en-GB" dirty="0"/>
              <a:t>Corrosive                  Irritant               Flammable              </a:t>
            </a:r>
          </a:p>
          <a:p>
            <a:pPr marL="533386" lvl="1" indent="0">
              <a:buNone/>
            </a:pPr>
            <a:r>
              <a:rPr lang="en-GB" dirty="0"/>
              <a:t> </a:t>
            </a:r>
          </a:p>
          <a:p>
            <a:pPr marL="533386" lvl="1" indent="0">
              <a:buNone/>
            </a:pPr>
            <a:r>
              <a:rPr lang="en-GB" dirty="0"/>
              <a:t>Toxic               Carcinogenic, Teratogenic </a:t>
            </a:r>
          </a:p>
          <a:p>
            <a:pPr marL="533386" lvl="1" indent="0">
              <a:buNone/>
            </a:pPr>
            <a:endParaRPr lang="en-GB" dirty="0"/>
          </a:p>
          <a:p>
            <a:pPr marL="533386" lvl="1" indent="0">
              <a:buNone/>
            </a:pPr>
            <a:r>
              <a:rPr lang="en-GB" dirty="0"/>
              <a:t>Harmful to the environment                  Explosive </a:t>
            </a:r>
          </a:p>
          <a:p>
            <a:pPr marL="0" indent="0">
              <a:buNone/>
            </a:pPr>
            <a:endParaRPr lang="en-GB" sz="3200" dirty="0"/>
          </a:p>
        </p:txBody>
      </p:sp>
      <p:sp>
        <p:nvSpPr>
          <p:cNvPr id="4" name="Text Placeholder 3"/>
          <p:cNvSpPr>
            <a:spLocks noGrp="1"/>
          </p:cNvSpPr>
          <p:nvPr>
            <p:ph type="body" sz="quarter" idx="10"/>
          </p:nvPr>
        </p:nvSpPr>
        <p:spPr/>
        <p:txBody>
          <a:bodyPr>
            <a:normAutofit lnSpcReduction="10000"/>
          </a:bodyPr>
          <a:lstStyle/>
          <a:p>
            <a:r>
              <a:rPr lang="en-GB" dirty="0"/>
              <a:t>School of Medicine, Medical Sciences and Nutrition</a:t>
            </a:r>
          </a:p>
        </p:txBody>
      </p:sp>
      <p:sp>
        <p:nvSpPr>
          <p:cNvPr id="5" name="Text Placeholder 4"/>
          <p:cNvSpPr>
            <a:spLocks noGrp="1"/>
          </p:cNvSpPr>
          <p:nvPr>
            <p:ph type="body" sz="quarter" idx="11"/>
          </p:nvPr>
        </p:nvSpPr>
        <p:spPr/>
        <p:txBody>
          <a:bodyPr/>
          <a:lstStyle/>
          <a:p>
            <a:r>
              <a:rPr lang="en-GB" dirty="0"/>
              <a:t>dana.wilson@abdn.ac.uk</a:t>
            </a:r>
          </a:p>
        </p:txBody>
      </p:sp>
      <p:pic>
        <p:nvPicPr>
          <p:cNvPr id="7" name="Graphic 6">
            <a:extLst>
              <a:ext uri="{FF2B5EF4-FFF2-40B4-BE49-F238E27FC236}">
                <a16:creationId xmlns:a16="http://schemas.microsoft.com/office/drawing/2014/main" id="{9CFF4D9B-A5A4-9AF2-9B16-05F115724124}"/>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7878288" y="2514085"/>
            <a:ext cx="970500" cy="970500"/>
          </a:xfrm>
          <a:prstGeom prst="rect">
            <a:avLst/>
          </a:prstGeom>
        </p:spPr>
      </p:pic>
      <p:pic>
        <p:nvPicPr>
          <p:cNvPr id="9" name="Picture 8" descr="A red and white sign with a exclamation mark&#10;&#10;Description automatically generated with medium confidence">
            <a:extLst>
              <a:ext uri="{FF2B5EF4-FFF2-40B4-BE49-F238E27FC236}">
                <a16:creationId xmlns:a16="http://schemas.microsoft.com/office/drawing/2014/main" id="{3E9AC3A9-A7D9-BA9E-E056-FB82AACD4FA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012182" y="2549513"/>
            <a:ext cx="935072" cy="935072"/>
          </a:xfrm>
          <a:prstGeom prst="rect">
            <a:avLst/>
          </a:prstGeom>
        </p:spPr>
      </p:pic>
      <p:pic>
        <p:nvPicPr>
          <p:cNvPr id="12" name="Picture 11" descr="A picture containing symbol, graphics, design, sign&#10;&#10;Description automatically generated">
            <a:extLst>
              <a:ext uri="{FF2B5EF4-FFF2-40B4-BE49-F238E27FC236}">
                <a16:creationId xmlns:a16="http://schemas.microsoft.com/office/drawing/2014/main" id="{A1CCDD18-85E2-11C4-CCD7-83813F42921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645624" y="2478657"/>
            <a:ext cx="1005928" cy="1005928"/>
          </a:xfrm>
          <a:prstGeom prst="rect">
            <a:avLst/>
          </a:prstGeom>
        </p:spPr>
      </p:pic>
      <p:pic>
        <p:nvPicPr>
          <p:cNvPr id="15" name="Picture 14" descr="A skull and crossbones in a diamond shape&#10;&#10;Description automatically generated with low confidence">
            <a:extLst>
              <a:ext uri="{FF2B5EF4-FFF2-40B4-BE49-F238E27FC236}">
                <a16:creationId xmlns:a16="http://schemas.microsoft.com/office/drawing/2014/main" id="{4EE64885-D682-8186-2AF1-B8522613CEC0}"/>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970124" y="3561665"/>
            <a:ext cx="890199" cy="890199"/>
          </a:xfrm>
          <a:prstGeom prst="rect">
            <a:avLst/>
          </a:prstGeom>
        </p:spPr>
      </p:pic>
      <p:pic>
        <p:nvPicPr>
          <p:cNvPr id="18" name="Picture 17" descr="A picture containing symbol, traffic sign&#10;&#10;Description automatically generated">
            <a:extLst>
              <a:ext uri="{FF2B5EF4-FFF2-40B4-BE49-F238E27FC236}">
                <a16:creationId xmlns:a16="http://schemas.microsoft.com/office/drawing/2014/main" id="{9364BD32-2636-5C3E-0F94-87806826CE09}"/>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6767613" y="3561664"/>
            <a:ext cx="890199" cy="890199"/>
          </a:xfrm>
          <a:prstGeom prst="rect">
            <a:avLst/>
          </a:prstGeom>
        </p:spPr>
      </p:pic>
      <p:pic>
        <p:nvPicPr>
          <p:cNvPr id="21" name="Picture 20" descr="A sign with a fish and a tree&#10;&#10;Description automatically generated with low confidence">
            <a:extLst>
              <a:ext uri="{FF2B5EF4-FFF2-40B4-BE49-F238E27FC236}">
                <a16:creationId xmlns:a16="http://schemas.microsoft.com/office/drawing/2014/main" id="{18F8A129-461E-D8B5-5679-CA4E987F83A7}"/>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5246814" y="4528575"/>
            <a:ext cx="1008761" cy="1008761"/>
          </a:xfrm>
          <a:prstGeom prst="rect">
            <a:avLst/>
          </a:prstGeom>
        </p:spPr>
      </p:pic>
      <p:pic>
        <p:nvPicPr>
          <p:cNvPr id="24" name="Picture 23" descr="A picture containing graphics, graphic design, design&#10;&#10;Description automatically generated">
            <a:extLst>
              <a:ext uri="{FF2B5EF4-FFF2-40B4-BE49-F238E27FC236}">
                <a16:creationId xmlns:a16="http://schemas.microsoft.com/office/drawing/2014/main" id="{00FA4448-2BB0-A696-DB03-15AF98409F4B}"/>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8106897" y="4504108"/>
            <a:ext cx="1033228" cy="1033228"/>
          </a:xfrm>
          <a:prstGeom prst="rect">
            <a:avLst/>
          </a:prstGeom>
        </p:spPr>
      </p:pic>
    </p:spTree>
    <p:extLst>
      <p:ext uri="{BB962C8B-B14F-4D97-AF65-F5344CB8AC3E}">
        <p14:creationId xmlns:p14="http://schemas.microsoft.com/office/powerpoint/2010/main" val="41076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C2B0-54D7-4302-7761-11D812208F94}"/>
              </a:ext>
            </a:extLst>
          </p:cNvPr>
          <p:cNvSpPr>
            <a:spLocks noGrp="1"/>
          </p:cNvSpPr>
          <p:nvPr>
            <p:ph type="title"/>
          </p:nvPr>
        </p:nvSpPr>
        <p:spPr/>
        <p:txBody>
          <a:bodyPr/>
          <a:lstStyle/>
          <a:p>
            <a:r>
              <a:rPr lang="en-GB" dirty="0"/>
              <a:t>Laboratory Chemicals cont.</a:t>
            </a:r>
          </a:p>
        </p:txBody>
      </p:sp>
      <p:sp>
        <p:nvSpPr>
          <p:cNvPr id="3" name="Content Placeholder 2">
            <a:extLst>
              <a:ext uri="{FF2B5EF4-FFF2-40B4-BE49-F238E27FC236}">
                <a16:creationId xmlns:a16="http://schemas.microsoft.com/office/drawing/2014/main" id="{F9A24CE8-86CF-244D-78BC-163FD6C69C64}"/>
              </a:ext>
            </a:extLst>
          </p:cNvPr>
          <p:cNvSpPr>
            <a:spLocks noGrp="1"/>
          </p:cNvSpPr>
          <p:nvPr>
            <p:ph idx="1"/>
          </p:nvPr>
        </p:nvSpPr>
        <p:spPr/>
        <p:txBody>
          <a:bodyPr/>
          <a:lstStyle/>
          <a:p>
            <a:pPr marL="457200" indent="-457200"/>
            <a:r>
              <a:rPr lang="en-GB" dirty="0"/>
              <a:t>Some chemicals are incompatible</a:t>
            </a:r>
          </a:p>
          <a:p>
            <a:r>
              <a:rPr lang="en-GB" dirty="0"/>
              <a:t>Use appropriate PPE when working with chemicals</a:t>
            </a:r>
          </a:p>
          <a:p>
            <a:r>
              <a:rPr lang="en-GB" dirty="0"/>
              <a:t>Use a Fume Hood.</a:t>
            </a:r>
          </a:p>
          <a:p>
            <a:r>
              <a:rPr lang="en-GB" dirty="0"/>
              <a:t>Dispose of chemicals in the correct manner</a:t>
            </a:r>
          </a:p>
          <a:p>
            <a:r>
              <a:rPr lang="en-GB" dirty="0"/>
              <a:t>Understand the chemicals and substances you are working with before you start work with them – refer to the MSDS</a:t>
            </a:r>
          </a:p>
          <a:p>
            <a:endParaRPr lang="en-GB" dirty="0"/>
          </a:p>
        </p:txBody>
      </p:sp>
      <p:sp>
        <p:nvSpPr>
          <p:cNvPr id="4" name="Text Placeholder 3">
            <a:extLst>
              <a:ext uri="{FF2B5EF4-FFF2-40B4-BE49-F238E27FC236}">
                <a16:creationId xmlns:a16="http://schemas.microsoft.com/office/drawing/2014/main" id="{754D3D6E-8512-AD9D-13D1-36C96D079A33}"/>
              </a:ext>
            </a:extLst>
          </p:cNvPr>
          <p:cNvSpPr>
            <a:spLocks noGrp="1"/>
          </p:cNvSpPr>
          <p:nvPr>
            <p:ph type="body" sz="quarter" idx="10"/>
          </p:nvPr>
        </p:nvSpPr>
        <p:spPr/>
        <p:txBody>
          <a:bodyPr>
            <a:normAutofit lnSpcReduction="10000"/>
          </a:bodyPr>
          <a:lstStyle/>
          <a:p>
            <a:r>
              <a:rPr lang="en-GB" dirty="0"/>
              <a:t>School of Medicine, Medical Sciences and Nutrition</a:t>
            </a:r>
          </a:p>
        </p:txBody>
      </p:sp>
      <p:sp>
        <p:nvSpPr>
          <p:cNvPr id="5" name="Text Placeholder 4">
            <a:extLst>
              <a:ext uri="{FF2B5EF4-FFF2-40B4-BE49-F238E27FC236}">
                <a16:creationId xmlns:a16="http://schemas.microsoft.com/office/drawing/2014/main" id="{C588B87E-3F9D-D77C-C07D-5851C52C9A14}"/>
              </a:ext>
            </a:extLst>
          </p:cNvPr>
          <p:cNvSpPr>
            <a:spLocks noGrp="1"/>
          </p:cNvSpPr>
          <p:nvPr>
            <p:ph type="body" sz="quarter" idx="11"/>
          </p:nvPr>
        </p:nvSpPr>
        <p:spPr/>
        <p:txBody>
          <a:bodyPr/>
          <a:lstStyle/>
          <a:p>
            <a:r>
              <a:rPr lang="en-GB" dirty="0"/>
              <a:t>dana.wilson@abdn.ac.uk</a:t>
            </a:r>
          </a:p>
        </p:txBody>
      </p:sp>
    </p:spTree>
    <p:extLst>
      <p:ext uri="{BB962C8B-B14F-4D97-AF65-F5344CB8AC3E}">
        <p14:creationId xmlns:p14="http://schemas.microsoft.com/office/powerpoint/2010/main" val="2590263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Laboratory Chemicals cont.</a:t>
            </a:r>
          </a:p>
        </p:txBody>
      </p:sp>
      <p:sp>
        <p:nvSpPr>
          <p:cNvPr id="3" name="Content Placeholder 2"/>
          <p:cNvSpPr>
            <a:spLocks noGrp="1"/>
          </p:cNvSpPr>
          <p:nvPr>
            <p:ph idx="1"/>
          </p:nvPr>
        </p:nvSpPr>
        <p:spPr/>
        <p:txBody>
          <a:bodyPr>
            <a:normAutofit fontScale="77500" lnSpcReduction="20000"/>
          </a:bodyPr>
          <a:lstStyle/>
          <a:p>
            <a:pPr marL="0" indent="0">
              <a:buNone/>
            </a:pPr>
            <a:r>
              <a:rPr lang="en-GB" sz="3200" b="1" dirty="0"/>
              <a:t>Acid and Alkali</a:t>
            </a:r>
          </a:p>
          <a:p>
            <a:r>
              <a:rPr lang="en-GB" sz="3200" dirty="0"/>
              <a:t>When working with concentrated forms a full face visor is necessary – work in a fume hood</a:t>
            </a:r>
          </a:p>
          <a:p>
            <a:pPr marL="0" indent="0">
              <a:buNone/>
            </a:pPr>
            <a:r>
              <a:rPr lang="en-GB" sz="3200" dirty="0"/>
              <a:t>When diluting Acids</a:t>
            </a:r>
          </a:p>
          <a:p>
            <a:r>
              <a:rPr lang="en-GB" sz="3200" dirty="0"/>
              <a:t>ALWAYS add acid to water NEVER water to acid </a:t>
            </a:r>
          </a:p>
          <a:p>
            <a:pPr marL="0" indent="0">
              <a:buNone/>
            </a:pPr>
            <a:endParaRPr lang="en-GB" dirty="0"/>
          </a:p>
          <a:p>
            <a:pPr marL="0" indent="0">
              <a:buNone/>
            </a:pPr>
            <a:r>
              <a:rPr lang="en-GB" dirty="0"/>
              <a:t>When Making Alkalis</a:t>
            </a:r>
          </a:p>
          <a:p>
            <a:r>
              <a:rPr lang="en-GB" dirty="0"/>
              <a:t>Dissolving Sodium Hydroxide pellets in water is a highly exothermic reaction and therefore the beaker being used should be cooled in an ice bucket while the reaction is taking place </a:t>
            </a:r>
          </a:p>
          <a:p>
            <a:pPr marL="0" indent="0">
              <a:buNone/>
            </a:pPr>
            <a:endParaRPr lang="en-GB" sz="3200" dirty="0"/>
          </a:p>
          <a:p>
            <a:pPr marL="0" indent="0">
              <a:buNone/>
            </a:pPr>
            <a:r>
              <a:rPr lang="en-GB" sz="3200" dirty="0"/>
              <a:t>In the event of a chemical contamination to you or someone working near to you; do you know what to do ?</a:t>
            </a:r>
          </a:p>
          <a:p>
            <a:pPr marL="0" indent="0">
              <a:buNone/>
            </a:pPr>
            <a:r>
              <a:rPr lang="en-GB" sz="3200" dirty="0"/>
              <a:t>In the event of a chemical spill; </a:t>
            </a:r>
            <a:r>
              <a:rPr lang="en-GB" sz="3000" dirty="0"/>
              <a:t>do you know what to do</a:t>
            </a:r>
            <a:r>
              <a:rPr lang="en-GB" sz="3200" dirty="0"/>
              <a:t>?</a:t>
            </a:r>
          </a:p>
        </p:txBody>
      </p:sp>
      <p:sp>
        <p:nvSpPr>
          <p:cNvPr id="4" name="Text Placeholder 3"/>
          <p:cNvSpPr>
            <a:spLocks noGrp="1"/>
          </p:cNvSpPr>
          <p:nvPr>
            <p:ph type="body" sz="quarter" idx="10"/>
          </p:nvPr>
        </p:nvSpPr>
        <p:spPr/>
        <p:txBody>
          <a:bodyPr>
            <a:normAutofit lnSpcReduction="10000"/>
          </a:bodyPr>
          <a:lstStyle/>
          <a:p>
            <a:r>
              <a:rPr lang="en-GB" dirty="0"/>
              <a:t>School of Medicine, Medical Sciences and Nutrition</a:t>
            </a:r>
          </a:p>
        </p:txBody>
      </p:sp>
      <p:sp>
        <p:nvSpPr>
          <p:cNvPr id="5" name="Text Placeholder 4"/>
          <p:cNvSpPr>
            <a:spLocks noGrp="1"/>
          </p:cNvSpPr>
          <p:nvPr>
            <p:ph type="body" sz="quarter" idx="11"/>
          </p:nvPr>
        </p:nvSpPr>
        <p:spPr/>
        <p:txBody>
          <a:bodyPr/>
          <a:lstStyle/>
          <a:p>
            <a:r>
              <a:rPr lang="en-GB" dirty="0"/>
              <a:t>dana.wilson@abdn.ac.uk</a:t>
            </a:r>
          </a:p>
        </p:txBody>
      </p:sp>
    </p:spTree>
    <p:extLst>
      <p:ext uri="{BB962C8B-B14F-4D97-AF65-F5344CB8AC3E}">
        <p14:creationId xmlns:p14="http://schemas.microsoft.com/office/powerpoint/2010/main" val="1410242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Chemical Contamination/Spills</a:t>
            </a:r>
          </a:p>
        </p:txBody>
      </p:sp>
      <p:sp>
        <p:nvSpPr>
          <p:cNvPr id="3" name="Content Placeholder 2"/>
          <p:cNvSpPr>
            <a:spLocks noGrp="1"/>
          </p:cNvSpPr>
          <p:nvPr>
            <p:ph idx="1"/>
          </p:nvPr>
        </p:nvSpPr>
        <p:spPr/>
        <p:txBody>
          <a:bodyPr>
            <a:normAutofit fontScale="92500"/>
          </a:bodyPr>
          <a:lstStyle/>
          <a:p>
            <a:r>
              <a:rPr lang="en-GB" dirty="0"/>
              <a:t>Contamination of the body - flood the area with water for a minimum 10min - Emergency Showers</a:t>
            </a:r>
          </a:p>
          <a:p>
            <a:r>
              <a:rPr lang="en-GB" dirty="0"/>
              <a:t>Contamination of the eye - irrigate with lots of water with the water running away from the good eye – Eye wash</a:t>
            </a:r>
          </a:p>
          <a:p>
            <a:r>
              <a:rPr lang="en-GB" dirty="0"/>
              <a:t>Get first aid help as soon as possible</a:t>
            </a:r>
          </a:p>
          <a:p>
            <a:pPr marL="0" indent="0">
              <a:buNone/>
            </a:pPr>
            <a:endParaRPr lang="en-GB" dirty="0"/>
          </a:p>
          <a:p>
            <a:r>
              <a:rPr lang="en-GB" dirty="0"/>
              <a:t>Find out where spill response kits are kept (in the corridors on levels 2, 4 and 5)</a:t>
            </a:r>
          </a:p>
          <a:p>
            <a:r>
              <a:rPr lang="en-GB" dirty="0"/>
              <a:t>Absorb and contain any spilt liquids</a:t>
            </a:r>
          </a:p>
          <a:p>
            <a:r>
              <a:rPr lang="en-GB" dirty="0"/>
              <a:t>Collect all hazardous waste in a suitable sealed container for disposal</a:t>
            </a:r>
          </a:p>
          <a:p>
            <a:r>
              <a:rPr lang="en-GB" dirty="0"/>
              <a:t>Fire Service will be called in event of a major spill</a:t>
            </a:r>
          </a:p>
          <a:p>
            <a:pPr marL="0" indent="0">
              <a:buNone/>
            </a:pPr>
            <a:endParaRPr lang="en-GB" dirty="0"/>
          </a:p>
        </p:txBody>
      </p:sp>
      <p:sp>
        <p:nvSpPr>
          <p:cNvPr id="4" name="Text Placeholder 3"/>
          <p:cNvSpPr>
            <a:spLocks noGrp="1"/>
          </p:cNvSpPr>
          <p:nvPr>
            <p:ph type="body" sz="quarter" idx="10"/>
          </p:nvPr>
        </p:nvSpPr>
        <p:spPr/>
        <p:txBody>
          <a:bodyPr>
            <a:normAutofit lnSpcReduction="10000"/>
          </a:bodyPr>
          <a:lstStyle/>
          <a:p>
            <a:r>
              <a:rPr lang="en-GB" dirty="0"/>
              <a:t>School of Medicine, Medical Sciences and Nutrition</a:t>
            </a:r>
          </a:p>
        </p:txBody>
      </p:sp>
      <p:sp>
        <p:nvSpPr>
          <p:cNvPr id="5" name="Text Placeholder 4"/>
          <p:cNvSpPr>
            <a:spLocks noGrp="1"/>
          </p:cNvSpPr>
          <p:nvPr>
            <p:ph type="body" sz="quarter" idx="11"/>
          </p:nvPr>
        </p:nvSpPr>
        <p:spPr/>
        <p:txBody>
          <a:bodyPr/>
          <a:lstStyle/>
          <a:p>
            <a:r>
              <a:rPr lang="en-GB" dirty="0"/>
              <a:t>dana.wilson@abdn.ac.uk</a:t>
            </a:r>
          </a:p>
          <a:p>
            <a:endParaRPr lang="en-GB" dirty="0"/>
          </a:p>
        </p:txBody>
      </p:sp>
    </p:spTree>
    <p:extLst>
      <p:ext uri="{BB962C8B-B14F-4D97-AF65-F5344CB8AC3E}">
        <p14:creationId xmlns:p14="http://schemas.microsoft.com/office/powerpoint/2010/main" val="2243752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First aid</a:t>
            </a:r>
          </a:p>
        </p:txBody>
      </p:sp>
      <p:sp>
        <p:nvSpPr>
          <p:cNvPr id="3" name="Content Placeholder 2"/>
          <p:cNvSpPr>
            <a:spLocks noGrp="1"/>
          </p:cNvSpPr>
          <p:nvPr>
            <p:ph idx="1"/>
          </p:nvPr>
        </p:nvSpPr>
        <p:spPr>
          <a:xfrm>
            <a:off x="328277" y="1088471"/>
            <a:ext cx="5319487" cy="3864529"/>
          </a:xfrm>
        </p:spPr>
        <p:txBody>
          <a:bodyPr>
            <a:normAutofit/>
          </a:bodyPr>
          <a:lstStyle/>
          <a:p>
            <a:pPr marL="0" indent="0">
              <a:buNone/>
            </a:pPr>
            <a:r>
              <a:rPr lang="en-GB" b="1" dirty="0">
                <a:solidFill>
                  <a:srgbClr val="FF0000"/>
                </a:solidFill>
              </a:rPr>
              <a:t>Emergency situation</a:t>
            </a:r>
          </a:p>
          <a:p>
            <a:r>
              <a:rPr lang="en-GB" sz="2400" b="1" dirty="0">
                <a:solidFill>
                  <a:srgbClr val="FF0000"/>
                </a:solidFill>
              </a:rPr>
              <a:t>Dial 9-999 this can be done from any phone</a:t>
            </a:r>
          </a:p>
          <a:p>
            <a:r>
              <a:rPr lang="en-GB" sz="2400" b="1" dirty="0">
                <a:solidFill>
                  <a:srgbClr val="FF0000"/>
                </a:solidFill>
              </a:rPr>
              <a:t>Send someone outside to meet the ambulance</a:t>
            </a:r>
          </a:p>
        </p:txBody>
      </p:sp>
      <p:sp>
        <p:nvSpPr>
          <p:cNvPr id="4" name="Text Placeholder 3"/>
          <p:cNvSpPr>
            <a:spLocks noGrp="1"/>
          </p:cNvSpPr>
          <p:nvPr>
            <p:ph type="body" sz="quarter" idx="10"/>
          </p:nvPr>
        </p:nvSpPr>
        <p:spPr/>
        <p:txBody>
          <a:bodyPr>
            <a:normAutofit lnSpcReduction="10000"/>
          </a:bodyPr>
          <a:lstStyle/>
          <a:p>
            <a:r>
              <a:rPr lang="en-GB" dirty="0"/>
              <a:t>School of Medicine, Medical Sciences and Nutrition</a:t>
            </a:r>
          </a:p>
        </p:txBody>
      </p:sp>
      <p:sp>
        <p:nvSpPr>
          <p:cNvPr id="5" name="Text Placeholder 4"/>
          <p:cNvSpPr>
            <a:spLocks noGrp="1"/>
          </p:cNvSpPr>
          <p:nvPr>
            <p:ph type="body" sz="quarter" idx="11"/>
          </p:nvPr>
        </p:nvSpPr>
        <p:spPr/>
        <p:txBody>
          <a:bodyPr/>
          <a:lstStyle/>
          <a:p>
            <a:r>
              <a:rPr lang="en-GB" dirty="0"/>
              <a:t>dana.wilson@abdn.ac.uk</a:t>
            </a:r>
          </a:p>
          <a:p>
            <a:endParaRPr lang="en-GB" dirty="0"/>
          </a:p>
        </p:txBody>
      </p:sp>
      <p:sp>
        <p:nvSpPr>
          <p:cNvPr id="9" name="TextBox 8"/>
          <p:cNvSpPr txBox="1"/>
          <p:nvPr/>
        </p:nvSpPr>
        <p:spPr>
          <a:xfrm>
            <a:off x="5970493" y="1088471"/>
            <a:ext cx="5948979" cy="2677656"/>
          </a:xfrm>
          <a:prstGeom prst="rect">
            <a:avLst/>
          </a:prstGeom>
          <a:noFill/>
        </p:spPr>
        <p:txBody>
          <a:bodyPr wrap="square" rtlCol="0">
            <a:spAutoFit/>
          </a:bodyPr>
          <a:lstStyle/>
          <a:p>
            <a:r>
              <a:rPr lang="en-GB" sz="2800" b="1" dirty="0">
                <a:latin typeface="Calibri Light" panose="020F0302020204030204" pitchFamily="34" charset="0"/>
              </a:rPr>
              <a:t>Non Emergency situation</a:t>
            </a:r>
          </a:p>
          <a:p>
            <a:pPr marL="457200" indent="-457200">
              <a:buFont typeface="Arial" panose="020B0604020202020204" pitchFamily="34" charset="0"/>
              <a:buChar char="•"/>
            </a:pPr>
            <a:r>
              <a:rPr lang="en-GB" sz="2800" b="1" dirty="0">
                <a:latin typeface="Calibri Light" panose="020F0302020204030204" pitchFamily="34" charset="0"/>
              </a:rPr>
              <a:t>There are lists of First Aiders and their contact numbers located beside first aid boxes around the building if you require a first aider to attend an incident</a:t>
            </a:r>
          </a:p>
        </p:txBody>
      </p:sp>
      <p:sp>
        <p:nvSpPr>
          <p:cNvPr id="6" name="TextBox 5"/>
          <p:cNvSpPr txBox="1"/>
          <p:nvPr/>
        </p:nvSpPr>
        <p:spPr>
          <a:xfrm>
            <a:off x="307074" y="3826324"/>
            <a:ext cx="11528651" cy="1631216"/>
          </a:xfrm>
          <a:prstGeom prst="rect">
            <a:avLst/>
          </a:prstGeom>
          <a:noFill/>
        </p:spPr>
        <p:txBody>
          <a:bodyPr wrap="square" rtlCol="0">
            <a:spAutoFit/>
          </a:bodyPr>
          <a:lstStyle/>
          <a:p>
            <a:r>
              <a:rPr lang="en-GB" sz="2800" b="1" dirty="0">
                <a:solidFill>
                  <a:srgbClr val="FF0000"/>
                </a:solidFill>
                <a:latin typeface="Calibri Light" panose="020F0302020204030204" pitchFamily="34" charset="0"/>
              </a:rPr>
              <a:t>Safe zone App</a:t>
            </a:r>
          </a:p>
          <a:p>
            <a:r>
              <a:rPr lang="en-GB" dirty="0">
                <a:latin typeface="Calibri Light" panose="020F0302020204030204" pitchFamily="34" charset="0"/>
              </a:rPr>
              <a:t>Available while on campus gives direct link to first aid help and </a:t>
            </a:r>
          </a:p>
          <a:p>
            <a:r>
              <a:rPr lang="en-GB" dirty="0">
                <a:latin typeface="Calibri Light" panose="020F0302020204030204" pitchFamily="34" charset="0"/>
              </a:rPr>
              <a:t>university security – may not work in all buildings due to lack of </a:t>
            </a:r>
          </a:p>
          <a:p>
            <a:r>
              <a:rPr lang="en-GB" dirty="0">
                <a:latin typeface="Calibri Light" panose="020F0302020204030204" pitchFamily="34" charset="0"/>
              </a:rPr>
              <a:t>phone signal, but they can still locate your position via GPS.</a:t>
            </a:r>
          </a:p>
        </p:txBody>
      </p:sp>
      <p:pic>
        <p:nvPicPr>
          <p:cNvPr id="7" name="Picture 6"/>
          <p:cNvPicPr>
            <a:picLocks noChangeAspect="1"/>
          </p:cNvPicPr>
          <p:nvPr/>
        </p:nvPicPr>
        <p:blipFill>
          <a:blip r:embed="rId3"/>
          <a:stretch>
            <a:fillRect/>
          </a:stretch>
        </p:blipFill>
        <p:spPr>
          <a:xfrm>
            <a:off x="8691239" y="3615684"/>
            <a:ext cx="1203279" cy="2437812"/>
          </a:xfrm>
          <a:prstGeom prst="rect">
            <a:avLst/>
          </a:prstGeom>
        </p:spPr>
      </p:pic>
    </p:spTree>
    <p:extLst>
      <p:ext uri="{BB962C8B-B14F-4D97-AF65-F5344CB8AC3E}">
        <p14:creationId xmlns:p14="http://schemas.microsoft.com/office/powerpoint/2010/main" val="124163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0" y="259200"/>
            <a:ext cx="9832320" cy="994924"/>
          </a:xfrm>
        </p:spPr>
        <p:txBody>
          <a:bodyPr>
            <a:normAutofit fontScale="90000"/>
          </a:bodyPr>
          <a:lstStyle/>
          <a:p>
            <a:pPr algn="ctr"/>
            <a:r>
              <a:rPr lang="en-GB" sz="4400" dirty="0"/>
              <a:t>Health and Safety Structure</a:t>
            </a:r>
            <a:br>
              <a:rPr lang="en-GB" dirty="0"/>
            </a:br>
            <a:r>
              <a:rPr lang="en-GB" dirty="0"/>
              <a:t>Example of Arrangements/Responsibilities</a:t>
            </a:r>
          </a:p>
        </p:txBody>
      </p:sp>
      <p:sp>
        <p:nvSpPr>
          <p:cNvPr id="4" name="Text Placeholder 3"/>
          <p:cNvSpPr>
            <a:spLocks noGrp="1"/>
          </p:cNvSpPr>
          <p:nvPr>
            <p:ph type="body" sz="quarter" idx="10"/>
          </p:nvPr>
        </p:nvSpPr>
        <p:spPr/>
        <p:txBody>
          <a:bodyPr>
            <a:normAutofit lnSpcReduction="10000"/>
          </a:bodyPr>
          <a:lstStyle/>
          <a:p>
            <a:r>
              <a:rPr lang="en-GB" dirty="0"/>
              <a:t>School of Medicine, Medical Sciences and Nutrition</a:t>
            </a:r>
          </a:p>
        </p:txBody>
      </p:sp>
      <p:sp>
        <p:nvSpPr>
          <p:cNvPr id="5" name="Text Placeholder 4"/>
          <p:cNvSpPr>
            <a:spLocks noGrp="1"/>
          </p:cNvSpPr>
          <p:nvPr>
            <p:ph type="body" sz="quarter" idx="11"/>
          </p:nvPr>
        </p:nvSpPr>
        <p:spPr/>
        <p:txBody>
          <a:bodyPr/>
          <a:lstStyle/>
          <a:p>
            <a:r>
              <a:rPr lang="en-GB" dirty="0"/>
              <a:t>dana.wilson@abdn.ac.uk</a:t>
            </a:r>
          </a:p>
          <a:p>
            <a:endParaRPr lang="en-GB" dirty="0"/>
          </a:p>
        </p:txBody>
      </p:sp>
      <p:pic>
        <p:nvPicPr>
          <p:cNvPr id="7" name="Picture 6"/>
          <p:cNvPicPr>
            <a:picLocks noChangeAspect="1"/>
          </p:cNvPicPr>
          <p:nvPr/>
        </p:nvPicPr>
        <p:blipFill>
          <a:blip r:embed="rId3"/>
          <a:stretch>
            <a:fillRect/>
          </a:stretch>
        </p:blipFill>
        <p:spPr>
          <a:xfrm>
            <a:off x="2386013" y="1254124"/>
            <a:ext cx="6943725" cy="4467225"/>
          </a:xfrm>
          <a:prstGeom prst="rect">
            <a:avLst/>
          </a:prstGeom>
        </p:spPr>
      </p:pic>
    </p:spTree>
    <p:extLst>
      <p:ext uri="{BB962C8B-B14F-4D97-AF65-F5344CB8AC3E}">
        <p14:creationId xmlns:p14="http://schemas.microsoft.com/office/powerpoint/2010/main" val="3363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Accidents and Near Misses</a:t>
            </a:r>
          </a:p>
        </p:txBody>
      </p:sp>
      <p:sp>
        <p:nvSpPr>
          <p:cNvPr id="3" name="Content Placeholder 2"/>
          <p:cNvSpPr>
            <a:spLocks noGrp="1"/>
          </p:cNvSpPr>
          <p:nvPr>
            <p:ph idx="1"/>
          </p:nvPr>
        </p:nvSpPr>
        <p:spPr/>
        <p:txBody>
          <a:bodyPr>
            <a:normAutofit fontScale="92500"/>
          </a:bodyPr>
          <a:lstStyle/>
          <a:p>
            <a:pPr>
              <a:buFont typeface="Arial" pitchFamily="34" charset="0"/>
              <a:buChar char="•"/>
              <a:defRPr/>
            </a:pPr>
            <a:r>
              <a:rPr lang="en-GB" dirty="0"/>
              <a:t>All accidents and Near misses should be reported initially to a technician and your supervisor then report it online within 24hrs of the incident taking place.</a:t>
            </a:r>
          </a:p>
          <a:p>
            <a:pPr>
              <a:buFont typeface="Arial" pitchFamily="34" charset="0"/>
              <a:buChar char="•"/>
              <a:defRPr/>
            </a:pPr>
            <a:r>
              <a:rPr lang="en-GB" dirty="0"/>
              <a:t>A near-miss is anything which happens where someone isn’t injured but they could have been or something which has cause disruption to work taking place – example a gas leak at a weekend causes disruption to work the next week.</a:t>
            </a:r>
          </a:p>
          <a:p>
            <a:pPr marL="0" indent="0">
              <a:buNone/>
              <a:defRPr/>
            </a:pPr>
            <a:endParaRPr lang="en-GB" dirty="0"/>
          </a:p>
          <a:p>
            <a:pPr>
              <a:buFont typeface="Arial" pitchFamily="34" charset="0"/>
              <a:buChar char="•"/>
              <a:defRPr/>
            </a:pPr>
            <a:r>
              <a:rPr lang="en-GB" dirty="0"/>
              <a:t>Online University reporting system available at </a:t>
            </a:r>
            <a:r>
              <a:rPr lang="en-GB" dirty="0">
                <a:hlinkClick r:id="rId3"/>
              </a:rPr>
              <a:t>Health and Safety | </a:t>
            </a:r>
            <a:r>
              <a:rPr lang="en-GB" dirty="0" err="1">
                <a:hlinkClick r:id="rId3"/>
              </a:rPr>
              <a:t>StaffNet</a:t>
            </a:r>
            <a:r>
              <a:rPr lang="en-GB" dirty="0">
                <a:hlinkClick r:id="rId3"/>
              </a:rPr>
              <a:t> | The University of Aberdeen (abdn.ac.uk)</a:t>
            </a:r>
            <a:endParaRPr lang="en-GB" dirty="0"/>
          </a:p>
          <a:p>
            <a:pPr>
              <a:buFont typeface="Arial" pitchFamily="34" charset="0"/>
              <a:buChar char="•"/>
              <a:defRPr/>
            </a:pPr>
            <a:r>
              <a:rPr lang="en-GB" dirty="0"/>
              <a:t>Prevent future accidents</a:t>
            </a:r>
          </a:p>
          <a:p>
            <a:pPr>
              <a:buFont typeface="Arial" pitchFamily="34" charset="0"/>
              <a:buChar char="•"/>
              <a:defRPr/>
            </a:pPr>
            <a:r>
              <a:rPr lang="en-GB" dirty="0"/>
              <a:t>Helps to maintain a safe working environment</a:t>
            </a:r>
          </a:p>
          <a:p>
            <a:pPr>
              <a:buFont typeface="Arial" pitchFamily="34" charset="0"/>
              <a:buChar char="•"/>
              <a:defRPr/>
            </a:pPr>
            <a:endParaRPr lang="en-GB" dirty="0"/>
          </a:p>
          <a:p>
            <a:pPr>
              <a:buNone/>
              <a:defRPr/>
            </a:pPr>
            <a:endParaRPr lang="en-GB" dirty="0"/>
          </a:p>
          <a:p>
            <a:pPr>
              <a:buFont typeface="Arial" pitchFamily="34" charset="0"/>
              <a:buChar char="•"/>
              <a:defRPr/>
            </a:pPr>
            <a:endParaRPr lang="en-GB" dirty="0"/>
          </a:p>
          <a:p>
            <a:pPr marL="0" indent="0">
              <a:buNone/>
            </a:pPr>
            <a:endParaRPr lang="en-GB" dirty="0"/>
          </a:p>
          <a:p>
            <a:endParaRPr lang="en-GB" dirty="0"/>
          </a:p>
        </p:txBody>
      </p:sp>
      <p:sp>
        <p:nvSpPr>
          <p:cNvPr id="4" name="Text Placeholder 3"/>
          <p:cNvSpPr>
            <a:spLocks noGrp="1"/>
          </p:cNvSpPr>
          <p:nvPr>
            <p:ph type="body" sz="quarter" idx="10"/>
          </p:nvPr>
        </p:nvSpPr>
        <p:spPr/>
        <p:txBody>
          <a:bodyPr>
            <a:normAutofit lnSpcReduction="10000"/>
          </a:bodyPr>
          <a:lstStyle/>
          <a:p>
            <a:r>
              <a:rPr lang="en-GB" dirty="0"/>
              <a:t>School of Medicine, Medical Sciences and Nutrition</a:t>
            </a:r>
          </a:p>
        </p:txBody>
      </p:sp>
      <p:sp>
        <p:nvSpPr>
          <p:cNvPr id="5" name="Text Placeholder 4"/>
          <p:cNvSpPr>
            <a:spLocks noGrp="1"/>
          </p:cNvSpPr>
          <p:nvPr>
            <p:ph type="body" sz="quarter" idx="11"/>
          </p:nvPr>
        </p:nvSpPr>
        <p:spPr/>
        <p:txBody>
          <a:bodyPr/>
          <a:lstStyle/>
          <a:p>
            <a:r>
              <a:rPr lang="en-GB" dirty="0"/>
              <a:t>dana.wilson@abdn.ac.uk</a:t>
            </a:r>
          </a:p>
          <a:p>
            <a:endParaRPr lang="en-GB" dirty="0"/>
          </a:p>
        </p:txBody>
      </p:sp>
    </p:spTree>
    <p:extLst>
      <p:ext uri="{BB962C8B-B14F-4D97-AF65-F5344CB8AC3E}">
        <p14:creationId xmlns:p14="http://schemas.microsoft.com/office/powerpoint/2010/main" val="522348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Fire Evacuation</a:t>
            </a:r>
          </a:p>
        </p:txBody>
      </p:sp>
      <p:sp>
        <p:nvSpPr>
          <p:cNvPr id="3" name="Content Placeholder 2"/>
          <p:cNvSpPr>
            <a:spLocks noGrp="1"/>
          </p:cNvSpPr>
          <p:nvPr>
            <p:ph idx="1"/>
          </p:nvPr>
        </p:nvSpPr>
        <p:spPr/>
        <p:txBody>
          <a:bodyPr>
            <a:normAutofit fontScale="92500" lnSpcReduction="20000"/>
          </a:bodyPr>
          <a:lstStyle/>
          <a:p>
            <a:pPr>
              <a:buFont typeface="Arial" pitchFamily="34" charset="0"/>
              <a:buChar char="•"/>
              <a:defRPr/>
            </a:pPr>
            <a:r>
              <a:rPr lang="en-GB" dirty="0"/>
              <a:t>On hearing a fire alarm you must leave the building immediately using the nearest fire exit and go to the Assembly point</a:t>
            </a:r>
          </a:p>
          <a:p>
            <a:pPr marL="533386" lvl="1" indent="0">
              <a:buNone/>
              <a:defRPr/>
            </a:pPr>
            <a:r>
              <a:rPr lang="en-GB" dirty="0"/>
              <a:t>Please note the main atrium stairs are </a:t>
            </a:r>
            <a:r>
              <a:rPr lang="en-GB" i="1" dirty="0"/>
              <a:t>NOT </a:t>
            </a:r>
            <a:r>
              <a:rPr lang="en-GB" dirty="0"/>
              <a:t>a fire evacuation route. Please take a moment to ensure you know your fire exit routes</a:t>
            </a:r>
          </a:p>
          <a:p>
            <a:pPr>
              <a:buFont typeface="Arial" pitchFamily="34" charset="0"/>
              <a:buChar char="•"/>
              <a:defRPr/>
            </a:pPr>
            <a:r>
              <a:rPr lang="en-GB" dirty="0"/>
              <a:t>If it safe to do so turn off electrical equipment, gas supplies and close doors behind you as you leave</a:t>
            </a:r>
          </a:p>
          <a:p>
            <a:pPr fontAlgn="auto">
              <a:spcAft>
                <a:spcPts val="0"/>
              </a:spcAft>
              <a:buFont typeface="Arial" pitchFamily="34" charset="0"/>
              <a:buNone/>
              <a:defRPr/>
            </a:pPr>
            <a:endParaRPr lang="en-GB" dirty="0"/>
          </a:p>
          <a:p>
            <a:pPr>
              <a:buFont typeface="Arial" pitchFamily="34" charset="0"/>
              <a:buChar char="•"/>
              <a:defRPr/>
            </a:pPr>
            <a:r>
              <a:rPr lang="en-GB" dirty="0"/>
              <a:t>If you discover a fire -  raise the alarm by activating the break glass point </a:t>
            </a:r>
          </a:p>
          <a:p>
            <a:pPr>
              <a:buFont typeface="Arial" pitchFamily="34" charset="0"/>
              <a:buChar char="•"/>
              <a:defRPr/>
            </a:pPr>
            <a:r>
              <a:rPr lang="en-GB" u="sng" dirty="0"/>
              <a:t>Do not </a:t>
            </a:r>
            <a:r>
              <a:rPr lang="en-GB" dirty="0"/>
              <a:t>enter the  building if the alarm is sounding </a:t>
            </a:r>
          </a:p>
          <a:p>
            <a:pPr>
              <a:buFont typeface="Arial" pitchFamily="34" charset="0"/>
              <a:buChar char="•"/>
              <a:defRPr/>
            </a:pPr>
            <a:r>
              <a:rPr lang="en-GB" dirty="0"/>
              <a:t>Do not use the lift</a:t>
            </a:r>
          </a:p>
          <a:p>
            <a:pPr fontAlgn="auto">
              <a:spcAft>
                <a:spcPts val="0"/>
              </a:spcAft>
              <a:buFont typeface="Arial" pitchFamily="34" charset="0"/>
              <a:buNone/>
              <a:defRPr/>
            </a:pPr>
            <a:endParaRPr lang="en-GB" dirty="0"/>
          </a:p>
          <a:p>
            <a:pPr fontAlgn="auto">
              <a:spcAft>
                <a:spcPts val="0"/>
              </a:spcAft>
              <a:buFont typeface="Arial" pitchFamily="34" charset="0"/>
              <a:buNone/>
              <a:defRPr/>
            </a:pPr>
            <a:r>
              <a:rPr lang="en-GB" dirty="0"/>
              <a:t>(The fire alarm is tested every Wednesday at 9am  - constant sound)</a:t>
            </a:r>
          </a:p>
          <a:p>
            <a:pPr fontAlgn="auto">
              <a:spcAft>
                <a:spcPts val="0"/>
              </a:spcAft>
              <a:buFont typeface="Arial" pitchFamily="34" charset="0"/>
              <a:buNone/>
              <a:defRPr/>
            </a:pPr>
            <a:endParaRPr lang="en-GB" dirty="0"/>
          </a:p>
          <a:p>
            <a:endParaRPr lang="en-GB" dirty="0"/>
          </a:p>
        </p:txBody>
      </p:sp>
      <p:sp>
        <p:nvSpPr>
          <p:cNvPr id="4" name="Text Placeholder 3"/>
          <p:cNvSpPr>
            <a:spLocks noGrp="1"/>
          </p:cNvSpPr>
          <p:nvPr>
            <p:ph type="body" sz="quarter" idx="10"/>
          </p:nvPr>
        </p:nvSpPr>
        <p:spPr/>
        <p:txBody>
          <a:bodyPr>
            <a:normAutofit lnSpcReduction="10000"/>
          </a:bodyPr>
          <a:lstStyle/>
          <a:p>
            <a:r>
              <a:rPr lang="en-GB" dirty="0"/>
              <a:t>The Rowett Institute</a:t>
            </a:r>
          </a:p>
        </p:txBody>
      </p:sp>
      <p:sp>
        <p:nvSpPr>
          <p:cNvPr id="5" name="Text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639076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Gas Alarm</a:t>
            </a:r>
          </a:p>
        </p:txBody>
      </p:sp>
      <p:sp>
        <p:nvSpPr>
          <p:cNvPr id="3" name="Content Placeholder 2"/>
          <p:cNvSpPr>
            <a:spLocks noGrp="1"/>
          </p:cNvSpPr>
          <p:nvPr>
            <p:ph idx="1"/>
          </p:nvPr>
        </p:nvSpPr>
        <p:spPr>
          <a:xfrm>
            <a:off x="500400" y="1010654"/>
            <a:ext cx="11142000" cy="4957010"/>
          </a:xfrm>
        </p:spPr>
        <p:txBody>
          <a:bodyPr>
            <a:normAutofit fontScale="92500" lnSpcReduction="10000"/>
          </a:bodyPr>
          <a:lstStyle/>
          <a:p>
            <a:pPr>
              <a:buFont typeface="Arial" pitchFamily="34" charset="0"/>
              <a:buChar char="•"/>
              <a:defRPr/>
            </a:pPr>
            <a:r>
              <a:rPr lang="en-GB" dirty="0"/>
              <a:t>When a detector is activated the beacon will flash and an </a:t>
            </a:r>
            <a:r>
              <a:rPr lang="en-GB" i="1" dirty="0"/>
              <a:t>intermittent</a:t>
            </a:r>
            <a:r>
              <a:rPr lang="en-GB" dirty="0"/>
              <a:t> alarm will sound. Leave the room immediately. </a:t>
            </a:r>
          </a:p>
          <a:p>
            <a:pPr>
              <a:buFont typeface="Arial" pitchFamily="34" charset="0"/>
              <a:buChar char="•"/>
              <a:defRPr/>
            </a:pPr>
            <a:r>
              <a:rPr lang="en-GB" dirty="0"/>
              <a:t>If it safe to do so turn off electrical equipment, gas supplies and close doors behind you as you leave</a:t>
            </a:r>
          </a:p>
          <a:p>
            <a:pPr>
              <a:buFont typeface="Arial" pitchFamily="34" charset="0"/>
              <a:buChar char="•"/>
              <a:defRPr/>
            </a:pPr>
            <a:r>
              <a:rPr lang="en-GB" dirty="0"/>
              <a:t>Inform the nearest technician who will make sure the gas response team are aware.</a:t>
            </a:r>
          </a:p>
          <a:p>
            <a:pPr>
              <a:buFont typeface="Arial" pitchFamily="34" charset="0"/>
              <a:buChar char="•"/>
              <a:defRPr/>
            </a:pPr>
            <a:r>
              <a:rPr lang="en-GB" i="1" dirty="0"/>
              <a:t>Do not </a:t>
            </a:r>
            <a:r>
              <a:rPr lang="en-GB" dirty="0"/>
              <a:t>enter any lab where an alarm is sounding or a “do not enter sign” is displayed on the door</a:t>
            </a:r>
          </a:p>
          <a:p>
            <a:pPr>
              <a:buFont typeface="Arial" pitchFamily="34" charset="0"/>
              <a:buChar char="•"/>
              <a:defRPr/>
            </a:pPr>
            <a:r>
              <a:rPr lang="en-GB" dirty="0"/>
              <a:t>You should return to your write up area or another laboratory until the event is dealt with. </a:t>
            </a:r>
          </a:p>
          <a:p>
            <a:pPr marL="0" indent="0">
              <a:buNone/>
              <a:defRPr/>
            </a:pPr>
            <a:r>
              <a:rPr lang="en-GB" sz="2200" dirty="0"/>
              <a:t>NB These alarms can be heard in the write up areas if they are activated in the </a:t>
            </a:r>
            <a:r>
              <a:rPr lang="en-GB" sz="2200" dirty="0" err="1"/>
              <a:t>multiperson</a:t>
            </a:r>
            <a:r>
              <a:rPr lang="en-GB" sz="2200" dirty="0"/>
              <a:t> labs on levels 4 &amp; 5 but do not require evacuation of the building. Alarm sounds- constant = Fire</a:t>
            </a:r>
          </a:p>
          <a:p>
            <a:pPr marL="0" indent="0">
              <a:buNone/>
              <a:defRPr/>
            </a:pPr>
            <a:r>
              <a:rPr lang="en-GB" sz="2200" dirty="0"/>
              <a:t>                                                                                                                  - intermittent = Gas</a:t>
            </a:r>
          </a:p>
          <a:p>
            <a:endParaRPr lang="en-GB" dirty="0"/>
          </a:p>
        </p:txBody>
      </p:sp>
      <p:sp>
        <p:nvSpPr>
          <p:cNvPr id="4" name="Text Placeholder 3"/>
          <p:cNvSpPr>
            <a:spLocks noGrp="1"/>
          </p:cNvSpPr>
          <p:nvPr>
            <p:ph type="body" sz="quarter" idx="10"/>
          </p:nvPr>
        </p:nvSpPr>
        <p:spPr/>
        <p:txBody>
          <a:bodyPr>
            <a:normAutofit lnSpcReduction="10000"/>
          </a:bodyPr>
          <a:lstStyle/>
          <a:p>
            <a:r>
              <a:rPr lang="en-GB" dirty="0"/>
              <a:t>The Rowett Institute</a:t>
            </a:r>
          </a:p>
        </p:txBody>
      </p:sp>
      <p:sp>
        <p:nvSpPr>
          <p:cNvPr id="5" name="Text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47511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2C4B-99E6-6EF6-8BF0-3A2EC5855F63}"/>
              </a:ext>
            </a:extLst>
          </p:cNvPr>
          <p:cNvSpPr>
            <a:spLocks noGrp="1"/>
          </p:cNvSpPr>
          <p:nvPr>
            <p:ph type="title"/>
          </p:nvPr>
        </p:nvSpPr>
        <p:spPr/>
        <p:txBody>
          <a:bodyPr/>
          <a:lstStyle/>
          <a:p>
            <a:r>
              <a:rPr lang="en-GB" dirty="0"/>
              <a:t>Access and Out Of Hours Working</a:t>
            </a:r>
          </a:p>
        </p:txBody>
      </p:sp>
      <p:sp>
        <p:nvSpPr>
          <p:cNvPr id="3" name="Content Placeholder 2">
            <a:extLst>
              <a:ext uri="{FF2B5EF4-FFF2-40B4-BE49-F238E27FC236}">
                <a16:creationId xmlns:a16="http://schemas.microsoft.com/office/drawing/2014/main" id="{7691B558-FD16-7119-C84F-C5520E3A61CC}"/>
              </a:ext>
            </a:extLst>
          </p:cNvPr>
          <p:cNvSpPr>
            <a:spLocks noGrp="1"/>
          </p:cNvSpPr>
          <p:nvPr>
            <p:ph idx="1"/>
          </p:nvPr>
        </p:nvSpPr>
        <p:spPr/>
        <p:txBody>
          <a:bodyPr/>
          <a:lstStyle/>
          <a:p>
            <a:r>
              <a:rPr lang="en-GB" dirty="0"/>
              <a:t>General access is 7am – 7pm you must fill in the Security Access form in your induction pack, get it signed by your supervisor and return it to me either online or the paper copy to gain access to the building</a:t>
            </a:r>
          </a:p>
          <a:p>
            <a:r>
              <a:rPr lang="en-GB" dirty="0"/>
              <a:t>Out with these hours and at weekends you must sign in and out of the building at reception.  There is also a phone there to call security to let them know you are here on 3327</a:t>
            </a:r>
          </a:p>
        </p:txBody>
      </p:sp>
      <p:sp>
        <p:nvSpPr>
          <p:cNvPr id="4" name="Text Placeholder 3">
            <a:extLst>
              <a:ext uri="{FF2B5EF4-FFF2-40B4-BE49-F238E27FC236}">
                <a16:creationId xmlns:a16="http://schemas.microsoft.com/office/drawing/2014/main" id="{BF45EB50-1C91-40F6-BF36-F8EE1D2B453F}"/>
              </a:ext>
            </a:extLst>
          </p:cNvPr>
          <p:cNvSpPr>
            <a:spLocks noGrp="1"/>
          </p:cNvSpPr>
          <p:nvPr>
            <p:ph type="body" sz="quarter" idx="10"/>
          </p:nvPr>
        </p:nvSpPr>
        <p:spPr/>
        <p:txBody>
          <a:bodyPr>
            <a:normAutofit lnSpcReduction="10000"/>
          </a:bodyPr>
          <a:lstStyle/>
          <a:p>
            <a:r>
              <a:rPr lang="en-GB" dirty="0"/>
              <a:t>The Rowett Institute </a:t>
            </a:r>
          </a:p>
        </p:txBody>
      </p:sp>
      <p:sp>
        <p:nvSpPr>
          <p:cNvPr id="5" name="Text Placeholder 4">
            <a:extLst>
              <a:ext uri="{FF2B5EF4-FFF2-40B4-BE49-F238E27FC236}">
                <a16:creationId xmlns:a16="http://schemas.microsoft.com/office/drawing/2014/main" id="{FB4FDF7F-E9CD-8056-2E7E-9508027D03C9}"/>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155980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Information on Safety</a:t>
            </a:r>
          </a:p>
        </p:txBody>
      </p:sp>
      <p:sp>
        <p:nvSpPr>
          <p:cNvPr id="3" name="Content Placeholder 2"/>
          <p:cNvSpPr>
            <a:spLocks noGrp="1"/>
          </p:cNvSpPr>
          <p:nvPr>
            <p:ph sz="half" idx="1"/>
          </p:nvPr>
        </p:nvSpPr>
        <p:spPr/>
        <p:txBody>
          <a:bodyPr/>
          <a:lstStyle/>
          <a:p>
            <a:r>
              <a:rPr lang="en-GB" dirty="0"/>
              <a:t>Local Safety information should be available</a:t>
            </a:r>
          </a:p>
          <a:p>
            <a:r>
              <a:rPr lang="en-GB" sz="2400" dirty="0"/>
              <a:t>Here we have it available  online</a:t>
            </a:r>
            <a:endParaRPr lang="en-GB" sz="1600" dirty="0"/>
          </a:p>
          <a:p>
            <a:pPr marL="0" indent="0">
              <a:buNone/>
            </a:pPr>
            <a:endParaRPr lang="en-GB" sz="1600" dirty="0"/>
          </a:p>
          <a:p>
            <a:pPr marL="0" indent="0">
              <a:buNone/>
            </a:pPr>
            <a:r>
              <a:rPr lang="en-GB" sz="1600" dirty="0">
                <a:hlinkClick r:id="rId2"/>
              </a:rPr>
              <a:t>Health, Safety and Wellbeing | The Rowett Institute | The University of Aberdeen (abdn.ac.uk)</a:t>
            </a:r>
            <a:endParaRPr lang="en-GB" sz="1600" dirty="0"/>
          </a:p>
          <a:p>
            <a:pPr marL="0" indent="0">
              <a:buNone/>
            </a:pPr>
            <a:endParaRPr lang="en-GB" sz="1600" dirty="0"/>
          </a:p>
          <a:p>
            <a:pPr marL="0" indent="0">
              <a:buNone/>
            </a:pPr>
            <a:endParaRPr lang="en-GB" sz="2400" dirty="0"/>
          </a:p>
        </p:txBody>
      </p:sp>
      <p:sp>
        <p:nvSpPr>
          <p:cNvPr id="4" name="Content Placeholder 3"/>
          <p:cNvSpPr>
            <a:spLocks noGrp="1"/>
          </p:cNvSpPr>
          <p:nvPr>
            <p:ph sz="half" idx="2"/>
          </p:nvPr>
        </p:nvSpPr>
        <p:spPr>
          <a:xfrm>
            <a:off x="6187736" y="1065320"/>
            <a:ext cx="5454664" cy="5097880"/>
          </a:xfrm>
        </p:spPr>
        <p:txBody>
          <a:bodyPr/>
          <a:lstStyle/>
          <a:p>
            <a:pPr marL="0" indent="0">
              <a:buNone/>
            </a:pPr>
            <a:r>
              <a:rPr lang="en-GB" dirty="0"/>
              <a:t>A copy of the Institute Safety Summary handbooks are given to you today and will also be available in all labs.</a:t>
            </a:r>
            <a:r>
              <a:rPr lang="en-GB" sz="2000" dirty="0"/>
              <a:t> </a:t>
            </a:r>
          </a:p>
          <a:p>
            <a:pPr marL="0" indent="0">
              <a:buNone/>
            </a:pPr>
            <a:endParaRPr lang="en-GB" dirty="0"/>
          </a:p>
        </p:txBody>
      </p:sp>
      <p:pic>
        <p:nvPicPr>
          <p:cNvPr id="6" name="Picture 5"/>
          <p:cNvPicPr>
            <a:picLocks noChangeAspect="1"/>
          </p:cNvPicPr>
          <p:nvPr/>
        </p:nvPicPr>
        <p:blipFill>
          <a:blip r:embed="rId3"/>
          <a:stretch>
            <a:fillRect/>
          </a:stretch>
        </p:blipFill>
        <p:spPr>
          <a:xfrm>
            <a:off x="7678617" y="2661781"/>
            <a:ext cx="2731476" cy="3608089"/>
          </a:xfrm>
          <a:prstGeom prst="rect">
            <a:avLst/>
          </a:prstGeom>
        </p:spPr>
      </p:pic>
    </p:spTree>
    <p:extLst>
      <p:ext uri="{BB962C8B-B14F-4D97-AF65-F5344CB8AC3E}">
        <p14:creationId xmlns:p14="http://schemas.microsoft.com/office/powerpoint/2010/main" val="249980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lnSpcReduction="10000"/>
          </a:bodyPr>
          <a:lstStyle/>
          <a:p>
            <a:r>
              <a:rPr lang="en-GB" dirty="0"/>
              <a:t>School of Medicine, Medical Sciences and Nutrition</a:t>
            </a:r>
          </a:p>
        </p:txBody>
      </p:sp>
      <p:sp>
        <p:nvSpPr>
          <p:cNvPr id="5" name="Text Placeholder 4"/>
          <p:cNvSpPr>
            <a:spLocks noGrp="1"/>
          </p:cNvSpPr>
          <p:nvPr>
            <p:ph type="body" sz="quarter" idx="11"/>
          </p:nvPr>
        </p:nvSpPr>
        <p:spPr/>
        <p:txBody>
          <a:bodyPr/>
          <a:lstStyle/>
          <a:p>
            <a:r>
              <a:rPr lang="en-GB" dirty="0"/>
              <a:t>dana.wilson@abdn.ac.uk</a:t>
            </a:r>
          </a:p>
        </p:txBody>
      </p:sp>
      <p:sp>
        <p:nvSpPr>
          <p:cNvPr id="6" name="Title 1"/>
          <p:cNvSpPr>
            <a:spLocks noGrp="1"/>
          </p:cNvSpPr>
          <p:nvPr>
            <p:ph idx="1"/>
          </p:nvPr>
        </p:nvSpPr>
        <p:spPr>
          <a:xfrm>
            <a:off x="500063" y="231775"/>
            <a:ext cx="11142662" cy="5930900"/>
          </a:xfrm>
        </p:spPr>
        <p:txBody>
          <a:bodyPr rtlCol="0">
            <a:normAutofit fontScale="97500"/>
          </a:bodyPr>
          <a:lstStyle/>
          <a:p>
            <a:pPr marL="0" indent="0" algn="ctr" fontAlgn="auto">
              <a:spcAft>
                <a:spcPts val="0"/>
              </a:spcAft>
              <a:buNone/>
              <a:defRPr/>
            </a:pPr>
            <a:r>
              <a:rPr lang="en-GB" sz="3300" b="1" dirty="0"/>
              <a:t>Wishing you a successful, enjoyable and safe time working in laboratories.</a:t>
            </a:r>
          </a:p>
        </p:txBody>
      </p:sp>
      <p:pic>
        <p:nvPicPr>
          <p:cNvPr id="7" name="Content Placeholder 3" descr="H&amp;S.jpg"/>
          <p:cNvPicPr>
            <a:picLocks noChangeAspect="1"/>
          </p:cNvPicPr>
          <p:nvPr/>
        </p:nvPicPr>
        <p:blipFill>
          <a:blip r:embed="rId2" cstate="print"/>
          <a:srcRect/>
          <a:stretch>
            <a:fillRect/>
          </a:stretch>
        </p:blipFill>
        <p:spPr>
          <a:xfrm>
            <a:off x="4392583" y="1277087"/>
            <a:ext cx="3406834" cy="3599252"/>
          </a:xfrm>
          <a:prstGeom prst="rect">
            <a:avLst/>
          </a:prstGeom>
        </p:spPr>
      </p:pic>
      <p:sp>
        <p:nvSpPr>
          <p:cNvPr id="8" name="TextBox 7"/>
          <p:cNvSpPr txBox="1"/>
          <p:nvPr/>
        </p:nvSpPr>
        <p:spPr>
          <a:xfrm>
            <a:off x="1364343" y="4876339"/>
            <a:ext cx="9674445" cy="1569660"/>
          </a:xfrm>
          <a:prstGeom prst="rect">
            <a:avLst/>
          </a:prstGeom>
          <a:noFill/>
        </p:spPr>
        <p:txBody>
          <a:bodyPr wrap="square" rtlCol="0">
            <a:spAutoFit/>
          </a:bodyPr>
          <a:lstStyle/>
          <a:p>
            <a:pPr algn="ctr"/>
            <a:r>
              <a:rPr lang="en-GB" dirty="0"/>
              <a:t>Contact details </a:t>
            </a:r>
          </a:p>
          <a:p>
            <a:pPr algn="ctr"/>
            <a:r>
              <a:rPr lang="en-GB" dirty="0"/>
              <a:t>Dana Wilson </a:t>
            </a:r>
            <a:r>
              <a:rPr lang="en-GB" dirty="0">
                <a:hlinkClick r:id="rId3"/>
              </a:rPr>
              <a:t>dana.wilson@abdn.ac.uk</a:t>
            </a:r>
            <a:endParaRPr lang="en-GB" dirty="0"/>
          </a:p>
          <a:p>
            <a:pPr algn="ctr"/>
            <a:endParaRPr lang="en-GB" dirty="0"/>
          </a:p>
          <a:p>
            <a:pPr algn="ctr"/>
            <a:endParaRPr lang="en-GB" dirty="0"/>
          </a:p>
        </p:txBody>
      </p:sp>
    </p:spTree>
    <p:extLst>
      <p:ext uri="{BB962C8B-B14F-4D97-AF65-F5344CB8AC3E}">
        <p14:creationId xmlns:p14="http://schemas.microsoft.com/office/powerpoint/2010/main" val="342168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Safety Contacts</a:t>
            </a:r>
          </a:p>
        </p:txBody>
      </p:sp>
      <p:sp>
        <p:nvSpPr>
          <p:cNvPr id="3" name="Content Placeholder 2"/>
          <p:cNvSpPr>
            <a:spLocks noGrp="1"/>
          </p:cNvSpPr>
          <p:nvPr>
            <p:ph idx="1"/>
          </p:nvPr>
        </p:nvSpPr>
        <p:spPr>
          <a:xfrm>
            <a:off x="500063" y="907200"/>
            <a:ext cx="11142337" cy="5256000"/>
          </a:xfrm>
        </p:spPr>
        <p:txBody>
          <a:bodyPr/>
          <a:lstStyle/>
          <a:p>
            <a:endParaRPr lang="en-GB" dirty="0"/>
          </a:p>
          <a:p>
            <a:r>
              <a:rPr lang="en-GB" dirty="0"/>
              <a:t>Local Health and Safety Advisers </a:t>
            </a:r>
          </a:p>
          <a:p>
            <a:pPr marL="0" indent="0">
              <a:buNone/>
            </a:pPr>
            <a:r>
              <a:rPr lang="en-GB" dirty="0"/>
              <a:t>	who can give general advice on safety in your place of work</a:t>
            </a:r>
          </a:p>
          <a:p>
            <a:r>
              <a:rPr lang="en-GB" dirty="0"/>
              <a:t>Supervisors/ Lab managers</a:t>
            </a:r>
          </a:p>
          <a:p>
            <a:pPr marL="0" indent="0">
              <a:buNone/>
            </a:pPr>
            <a:r>
              <a:rPr lang="en-GB" dirty="0"/>
              <a:t>	who have more specific knowledge relating to your project</a:t>
            </a:r>
          </a:p>
          <a:p>
            <a:pPr marL="0" indent="0">
              <a:buNone/>
            </a:pPr>
            <a:r>
              <a:rPr lang="en-GB" b="1" dirty="0"/>
              <a:t>Other Advisers that may need to be consulted</a:t>
            </a:r>
          </a:p>
          <a:p>
            <a:r>
              <a:rPr lang="en-GB" dirty="0"/>
              <a:t>Biological Safety Adviser</a:t>
            </a:r>
          </a:p>
          <a:p>
            <a:r>
              <a:rPr lang="en-GB" dirty="0"/>
              <a:t>Radiation Protection Supervisor</a:t>
            </a:r>
          </a:p>
          <a:p>
            <a:r>
              <a:rPr lang="en-GB" dirty="0"/>
              <a:t>Genetic Manipulation Adviser</a:t>
            </a:r>
          </a:p>
        </p:txBody>
      </p:sp>
      <p:sp>
        <p:nvSpPr>
          <p:cNvPr id="4" name="Text Placeholder 3"/>
          <p:cNvSpPr>
            <a:spLocks noGrp="1"/>
          </p:cNvSpPr>
          <p:nvPr>
            <p:ph type="body" sz="quarter" idx="10"/>
          </p:nvPr>
        </p:nvSpPr>
        <p:spPr/>
        <p:txBody>
          <a:bodyPr>
            <a:normAutofit lnSpcReduction="10000"/>
          </a:bodyPr>
          <a:lstStyle/>
          <a:p>
            <a:r>
              <a:rPr lang="en-GB" dirty="0"/>
              <a:t>School of Medicine, Medical Sciences and Nutrition</a:t>
            </a:r>
          </a:p>
        </p:txBody>
      </p:sp>
      <p:sp>
        <p:nvSpPr>
          <p:cNvPr id="5" name="Text Placeholder 4"/>
          <p:cNvSpPr>
            <a:spLocks noGrp="1"/>
          </p:cNvSpPr>
          <p:nvPr>
            <p:ph type="body" sz="quarter" idx="11"/>
          </p:nvPr>
        </p:nvSpPr>
        <p:spPr/>
        <p:txBody>
          <a:bodyPr/>
          <a:lstStyle/>
          <a:p>
            <a:r>
              <a:rPr lang="en-GB" dirty="0"/>
              <a:t>dana.wilson@abdn.ac.uk</a:t>
            </a:r>
          </a:p>
          <a:p>
            <a:endParaRPr lang="en-GB" dirty="0"/>
          </a:p>
        </p:txBody>
      </p:sp>
    </p:spTree>
    <p:extLst>
      <p:ext uri="{BB962C8B-B14F-4D97-AF65-F5344CB8AC3E}">
        <p14:creationId xmlns:p14="http://schemas.microsoft.com/office/powerpoint/2010/main" val="2539189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to expect when working in a Laboratory</a:t>
            </a:r>
          </a:p>
        </p:txBody>
      </p:sp>
      <p:sp>
        <p:nvSpPr>
          <p:cNvPr id="3" name="Content Placeholder 2"/>
          <p:cNvSpPr>
            <a:spLocks noGrp="1"/>
          </p:cNvSpPr>
          <p:nvPr>
            <p:ph idx="1"/>
          </p:nvPr>
        </p:nvSpPr>
        <p:spPr>
          <a:xfrm>
            <a:off x="158223" y="1088471"/>
            <a:ext cx="5489542" cy="4989600"/>
          </a:xfrm>
        </p:spPr>
        <p:txBody>
          <a:bodyPr>
            <a:normAutofit/>
          </a:bodyPr>
          <a:lstStyle/>
          <a:p>
            <a:pPr marL="0" indent="0">
              <a:buNone/>
            </a:pPr>
            <a:r>
              <a:rPr lang="en-GB" b="1" dirty="0"/>
              <a:t>What we provide for you</a:t>
            </a:r>
          </a:p>
          <a:p>
            <a:r>
              <a:rPr lang="en-GB" sz="2400" dirty="0"/>
              <a:t>A safe working environment</a:t>
            </a:r>
          </a:p>
          <a:p>
            <a:r>
              <a:rPr lang="en-GB" sz="2400" dirty="0"/>
              <a:t>Personal Protection Equipment (PPE)</a:t>
            </a:r>
          </a:p>
          <a:p>
            <a:r>
              <a:rPr lang="en-GB" sz="2400" dirty="0"/>
              <a:t>Give you training to ensure that you are able to work competently and safely</a:t>
            </a:r>
          </a:p>
        </p:txBody>
      </p:sp>
      <p:sp>
        <p:nvSpPr>
          <p:cNvPr id="4" name="Text Placeholder 3"/>
          <p:cNvSpPr>
            <a:spLocks noGrp="1"/>
          </p:cNvSpPr>
          <p:nvPr>
            <p:ph type="body" sz="quarter" idx="10"/>
          </p:nvPr>
        </p:nvSpPr>
        <p:spPr>
          <a:xfrm>
            <a:off x="500400" y="6319838"/>
            <a:ext cx="6462712" cy="347362"/>
          </a:xfrm>
        </p:spPr>
        <p:txBody>
          <a:bodyPr>
            <a:normAutofit lnSpcReduction="10000"/>
          </a:bodyPr>
          <a:lstStyle/>
          <a:p>
            <a:r>
              <a:rPr lang="en-GB" dirty="0"/>
              <a:t>School of Medicine, Medical Sciences and Nutrition</a:t>
            </a:r>
          </a:p>
        </p:txBody>
      </p:sp>
      <p:sp>
        <p:nvSpPr>
          <p:cNvPr id="5" name="Text Placeholder 4"/>
          <p:cNvSpPr>
            <a:spLocks noGrp="1"/>
          </p:cNvSpPr>
          <p:nvPr>
            <p:ph type="body" sz="quarter" idx="11"/>
          </p:nvPr>
        </p:nvSpPr>
        <p:spPr/>
        <p:txBody>
          <a:bodyPr/>
          <a:lstStyle/>
          <a:p>
            <a:r>
              <a:rPr lang="en-GB" dirty="0"/>
              <a:t>dana.wilson@abdn.ac.uk</a:t>
            </a:r>
          </a:p>
          <a:p>
            <a:endParaRPr lang="en-GB" dirty="0"/>
          </a:p>
        </p:txBody>
      </p:sp>
      <p:sp>
        <p:nvSpPr>
          <p:cNvPr id="9" name="TextBox 8"/>
          <p:cNvSpPr txBox="1"/>
          <p:nvPr/>
        </p:nvSpPr>
        <p:spPr>
          <a:xfrm>
            <a:off x="5780315" y="1088471"/>
            <a:ext cx="6139158" cy="3847207"/>
          </a:xfrm>
          <a:prstGeom prst="rect">
            <a:avLst/>
          </a:prstGeom>
          <a:noFill/>
        </p:spPr>
        <p:txBody>
          <a:bodyPr wrap="square" rtlCol="0">
            <a:spAutoFit/>
          </a:bodyPr>
          <a:lstStyle/>
          <a:p>
            <a:r>
              <a:rPr lang="en-GB" sz="2800" b="1" dirty="0">
                <a:latin typeface="Calibri Light" panose="020F0302020204030204" pitchFamily="34" charset="0"/>
              </a:rPr>
              <a:t>What we expect from you</a:t>
            </a:r>
          </a:p>
          <a:p>
            <a:pPr marL="457200" indent="-457200">
              <a:buFont typeface="Arial" panose="020B0604020202020204" pitchFamily="34" charset="0"/>
              <a:buChar char="•"/>
            </a:pPr>
            <a:r>
              <a:rPr lang="en-GB" dirty="0">
                <a:latin typeface="Calibri Light" panose="020F0302020204030204" pitchFamily="34" charset="0"/>
              </a:rPr>
              <a:t>Follow local procedures</a:t>
            </a:r>
          </a:p>
          <a:p>
            <a:pPr marL="457200" indent="-457200">
              <a:buFont typeface="Arial" panose="020B0604020202020204" pitchFamily="34" charset="0"/>
              <a:buChar char="•"/>
            </a:pPr>
            <a:r>
              <a:rPr lang="en-GB" dirty="0">
                <a:latin typeface="Calibri Light" panose="020F0302020204030204" pitchFamily="34" charset="0"/>
              </a:rPr>
              <a:t>Work safely and show consideration to your co-workers</a:t>
            </a:r>
          </a:p>
          <a:p>
            <a:pPr marL="457200" indent="-457200">
              <a:buFont typeface="Arial" panose="020B0604020202020204" pitchFamily="34" charset="0"/>
              <a:buChar char="•"/>
            </a:pPr>
            <a:r>
              <a:rPr lang="en-GB" dirty="0">
                <a:latin typeface="Calibri Light" panose="020F0302020204030204" pitchFamily="34" charset="0"/>
              </a:rPr>
              <a:t>Ask advice if you are unsure of any procedure you have been asked to carry out</a:t>
            </a:r>
          </a:p>
          <a:p>
            <a:pPr marL="457200" indent="-457200">
              <a:buFont typeface="Arial" panose="020B0604020202020204" pitchFamily="34" charset="0"/>
              <a:buChar char="•"/>
            </a:pPr>
            <a:r>
              <a:rPr lang="en-GB" dirty="0">
                <a:latin typeface="Calibri Light" panose="020F0302020204030204" pitchFamily="34" charset="0"/>
              </a:rPr>
              <a:t>Discuss with your supervisor any new techniques you want to carry out and make sure that you risk assess these before carrying out any work</a:t>
            </a:r>
          </a:p>
        </p:txBody>
      </p:sp>
    </p:spTree>
    <p:extLst>
      <p:ext uri="{BB962C8B-B14F-4D97-AF65-F5344CB8AC3E}">
        <p14:creationId xmlns:p14="http://schemas.microsoft.com/office/powerpoint/2010/main" val="38023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in a Laboratory</a:t>
            </a:r>
          </a:p>
        </p:txBody>
      </p:sp>
      <p:sp>
        <p:nvSpPr>
          <p:cNvPr id="3" name="Content Placeholder 2"/>
          <p:cNvSpPr>
            <a:spLocks noGrp="1"/>
          </p:cNvSpPr>
          <p:nvPr>
            <p:ph idx="1"/>
          </p:nvPr>
        </p:nvSpPr>
        <p:spPr>
          <a:xfrm>
            <a:off x="500063" y="934099"/>
            <a:ext cx="11142000" cy="4989802"/>
          </a:xfrm>
        </p:spPr>
        <p:txBody>
          <a:bodyPr>
            <a:normAutofit fontScale="92500" lnSpcReduction="20000"/>
          </a:bodyPr>
          <a:lstStyle/>
          <a:p>
            <a:pPr>
              <a:buNone/>
            </a:pPr>
            <a:r>
              <a:rPr lang="en-GB" sz="3200" dirty="0"/>
              <a:t>Basic Rules</a:t>
            </a:r>
          </a:p>
          <a:p>
            <a:r>
              <a:rPr lang="en-GB" dirty="0"/>
              <a:t>Wear Howie Style lab coat and safety glasses and any other PPE required for the task you are performing</a:t>
            </a:r>
          </a:p>
          <a:p>
            <a:r>
              <a:rPr lang="en-GB" b="1" u="sng" dirty="0"/>
              <a:t>No</a:t>
            </a:r>
            <a:r>
              <a:rPr lang="en-GB" dirty="0"/>
              <a:t> - eating, drinking, chewing of pens, taking medicines, applying of cosmetics, touching of the mouth or face, wearing of headphones/earbuds(unless for medical reasons) or using mobile phones in the lab (unless a risk assessment has been performed and approved by the Rowett H&amp;S committee)</a:t>
            </a:r>
          </a:p>
          <a:p>
            <a:r>
              <a:rPr lang="en-GB" dirty="0"/>
              <a:t>Do not move around the buildings with gloves on both hands (always remove one and use that hand to open doors)</a:t>
            </a:r>
          </a:p>
          <a:p>
            <a:r>
              <a:rPr lang="en-GB" dirty="0"/>
              <a:t>Label all solutions clearly using tape on glass not pen on glass - including water</a:t>
            </a:r>
          </a:p>
          <a:p>
            <a:r>
              <a:rPr lang="en-GB" dirty="0"/>
              <a:t>Use the correct disposal route for waste</a:t>
            </a:r>
          </a:p>
          <a:p>
            <a:r>
              <a:rPr lang="en-GB" dirty="0"/>
              <a:t>If in any doubt ask an experienced lab member for advice</a:t>
            </a:r>
          </a:p>
          <a:p>
            <a:r>
              <a:rPr lang="en-GB" b="1" u="sng" dirty="0"/>
              <a:t>Always</a:t>
            </a:r>
            <a:r>
              <a:rPr lang="en-GB" dirty="0"/>
              <a:t> remove lab coat and wash your hands when leaving the laboratory</a:t>
            </a:r>
          </a:p>
          <a:p>
            <a:pPr marL="0" indent="0">
              <a:buNone/>
            </a:pPr>
            <a:endParaRPr lang="en-GB" dirty="0"/>
          </a:p>
        </p:txBody>
      </p:sp>
      <p:sp>
        <p:nvSpPr>
          <p:cNvPr id="4" name="Text Placeholder 3"/>
          <p:cNvSpPr>
            <a:spLocks noGrp="1"/>
          </p:cNvSpPr>
          <p:nvPr>
            <p:ph type="body" sz="quarter" idx="10"/>
          </p:nvPr>
        </p:nvSpPr>
        <p:spPr/>
        <p:txBody>
          <a:bodyPr>
            <a:normAutofit lnSpcReduction="10000"/>
          </a:bodyPr>
          <a:lstStyle/>
          <a:p>
            <a:r>
              <a:rPr lang="en-GB" dirty="0"/>
              <a:t>School of Medicine, Medical Sciences and Nutrition</a:t>
            </a:r>
          </a:p>
        </p:txBody>
      </p:sp>
      <p:sp>
        <p:nvSpPr>
          <p:cNvPr id="5" name="Text Placeholder 4"/>
          <p:cNvSpPr>
            <a:spLocks noGrp="1"/>
          </p:cNvSpPr>
          <p:nvPr>
            <p:ph type="body" sz="quarter" idx="11"/>
          </p:nvPr>
        </p:nvSpPr>
        <p:spPr/>
        <p:txBody>
          <a:bodyPr/>
          <a:lstStyle/>
          <a:p>
            <a:r>
              <a:rPr lang="en-GB" dirty="0"/>
              <a:t>dana.wilson@abdn.ac.uk</a:t>
            </a:r>
          </a:p>
        </p:txBody>
      </p:sp>
    </p:spTree>
    <p:extLst>
      <p:ext uri="{BB962C8B-B14F-4D97-AF65-F5344CB8AC3E}">
        <p14:creationId xmlns:p14="http://schemas.microsoft.com/office/powerpoint/2010/main" val="2869790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11122" y="3277594"/>
            <a:ext cx="647519" cy="341302"/>
          </a:xfrm>
          <a:prstGeom prst="rect">
            <a:avLst/>
          </a:prstGeom>
        </p:spPr>
        <p:txBody>
          <a:bodyPr vert="horz" wrap="square" lIns="0" tIns="19548" rIns="0" bIns="0" rtlCol="0">
            <a:spAutoFit/>
          </a:bodyPr>
          <a:lstStyle/>
          <a:p>
            <a:pPr marR="5294" algn="ctr">
              <a:spcBef>
                <a:spcPts val="154"/>
              </a:spcBef>
            </a:pPr>
            <a:r>
              <a:rPr sz="673" spc="-6" dirty="0">
                <a:solidFill>
                  <a:srgbClr val="231F20"/>
                </a:solidFill>
                <a:latin typeface="Arial"/>
                <a:cs typeface="Arial"/>
              </a:rPr>
              <a:t>CARDBOARD</a:t>
            </a:r>
            <a:endParaRPr sz="673">
              <a:latin typeface="Arial"/>
              <a:cs typeface="Arial"/>
            </a:endParaRPr>
          </a:p>
          <a:p>
            <a:pPr algn="ctr">
              <a:spcBef>
                <a:spcPts val="93"/>
              </a:spcBef>
            </a:pPr>
            <a:r>
              <a:rPr sz="673" dirty="0">
                <a:solidFill>
                  <a:srgbClr val="231F20"/>
                </a:solidFill>
                <a:latin typeface="Arial"/>
                <a:cs typeface="Arial"/>
              </a:rPr>
              <a:t>BOXES</a:t>
            </a:r>
            <a:r>
              <a:rPr sz="673" spc="48" dirty="0">
                <a:solidFill>
                  <a:srgbClr val="231F20"/>
                </a:solidFill>
                <a:latin typeface="Arial"/>
                <a:cs typeface="Arial"/>
              </a:rPr>
              <a:t> </a:t>
            </a:r>
            <a:r>
              <a:rPr sz="673" spc="-6" dirty="0">
                <a:solidFill>
                  <a:srgbClr val="231F20"/>
                </a:solidFill>
                <a:latin typeface="Arial"/>
                <a:cs typeface="Arial"/>
              </a:rPr>
              <a:t>labelled</a:t>
            </a:r>
            <a:endParaRPr sz="673">
              <a:latin typeface="Arial"/>
              <a:cs typeface="Arial"/>
            </a:endParaRPr>
          </a:p>
          <a:p>
            <a:pPr marL="9773" algn="ctr">
              <a:spcBef>
                <a:spcPts val="55"/>
              </a:spcBef>
            </a:pPr>
            <a:r>
              <a:rPr sz="577" dirty="0">
                <a:solidFill>
                  <a:srgbClr val="231F20"/>
                </a:solidFill>
                <a:latin typeface="Arial"/>
                <a:cs typeface="Arial"/>
              </a:rPr>
              <a:t>"broken </a:t>
            </a:r>
            <a:r>
              <a:rPr sz="577" spc="-6" dirty="0">
                <a:solidFill>
                  <a:srgbClr val="231F20"/>
                </a:solidFill>
                <a:latin typeface="Arial"/>
                <a:cs typeface="Arial"/>
              </a:rPr>
              <a:t>GLASS"</a:t>
            </a:r>
            <a:endParaRPr sz="577">
              <a:latin typeface="Arial"/>
              <a:cs typeface="Arial"/>
            </a:endParaRPr>
          </a:p>
        </p:txBody>
      </p:sp>
      <p:sp>
        <p:nvSpPr>
          <p:cNvPr id="3" name="object 3"/>
          <p:cNvSpPr txBox="1"/>
          <p:nvPr/>
        </p:nvSpPr>
        <p:spPr>
          <a:xfrm>
            <a:off x="1679165" y="2288459"/>
            <a:ext cx="510278" cy="114246"/>
          </a:xfrm>
          <a:prstGeom prst="rect">
            <a:avLst/>
          </a:prstGeom>
        </p:spPr>
        <p:txBody>
          <a:bodyPr vert="horz" wrap="square" lIns="0" tIns="10588" rIns="0" bIns="0" rtlCol="0">
            <a:spAutoFit/>
          </a:bodyPr>
          <a:lstStyle/>
          <a:p>
            <a:pPr marL="8145">
              <a:spcBef>
                <a:spcPts val="83"/>
              </a:spcBef>
            </a:pPr>
            <a:r>
              <a:rPr sz="673" b="1" spc="-6" dirty="0">
                <a:solidFill>
                  <a:srgbClr val="231F20"/>
                </a:solidFill>
                <a:latin typeface="Arial"/>
                <a:cs typeface="Arial"/>
              </a:rPr>
              <a:t>Radioactive</a:t>
            </a:r>
            <a:endParaRPr sz="673">
              <a:latin typeface="Arial"/>
              <a:cs typeface="Arial"/>
            </a:endParaRPr>
          </a:p>
        </p:txBody>
      </p:sp>
      <p:sp>
        <p:nvSpPr>
          <p:cNvPr id="4" name="object 4"/>
          <p:cNvSpPr txBox="1"/>
          <p:nvPr/>
        </p:nvSpPr>
        <p:spPr>
          <a:xfrm>
            <a:off x="1787817" y="1818267"/>
            <a:ext cx="1078790" cy="166088"/>
          </a:xfrm>
          <a:prstGeom prst="rect">
            <a:avLst/>
          </a:prstGeom>
        </p:spPr>
        <p:txBody>
          <a:bodyPr vert="horz" wrap="square" lIns="0" tIns="8145" rIns="0" bIns="0" rtlCol="0">
            <a:spAutoFit/>
          </a:bodyPr>
          <a:lstStyle/>
          <a:p>
            <a:pPr marL="8145">
              <a:spcBef>
                <a:spcPts val="64"/>
              </a:spcBef>
            </a:pPr>
            <a:r>
              <a:rPr sz="1026" b="1" dirty="0">
                <a:solidFill>
                  <a:srgbClr val="231F20"/>
                </a:solidFill>
                <a:latin typeface="Arial"/>
                <a:cs typeface="Arial"/>
              </a:rPr>
              <a:t>Hazardous</a:t>
            </a:r>
            <a:r>
              <a:rPr sz="1026" b="1" spc="-35" dirty="0">
                <a:solidFill>
                  <a:srgbClr val="231F20"/>
                </a:solidFill>
                <a:latin typeface="Arial"/>
                <a:cs typeface="Arial"/>
              </a:rPr>
              <a:t> </a:t>
            </a:r>
            <a:r>
              <a:rPr sz="1026" b="1" spc="-6" dirty="0">
                <a:solidFill>
                  <a:srgbClr val="231F20"/>
                </a:solidFill>
                <a:latin typeface="Arial"/>
                <a:cs typeface="Arial"/>
              </a:rPr>
              <a:t>waste</a:t>
            </a:r>
            <a:endParaRPr sz="1026">
              <a:latin typeface="Arial"/>
              <a:cs typeface="Arial"/>
            </a:endParaRPr>
          </a:p>
        </p:txBody>
      </p:sp>
      <p:sp>
        <p:nvSpPr>
          <p:cNvPr id="5" name="object 5"/>
          <p:cNvSpPr txBox="1"/>
          <p:nvPr/>
        </p:nvSpPr>
        <p:spPr>
          <a:xfrm>
            <a:off x="1761491" y="2616376"/>
            <a:ext cx="351859" cy="143012"/>
          </a:xfrm>
          <a:prstGeom prst="rect">
            <a:avLst/>
          </a:prstGeom>
          <a:ln w="12700">
            <a:solidFill>
              <a:srgbClr val="231F20"/>
            </a:solidFill>
          </a:ln>
        </p:spPr>
        <p:txBody>
          <a:bodyPr vert="horz" wrap="square" lIns="0" tIns="5294" rIns="0" bIns="0" rtlCol="0">
            <a:spAutoFit/>
          </a:bodyPr>
          <a:lstStyle/>
          <a:p>
            <a:pPr marL="34207" marR="19140" indent="41944">
              <a:lnSpc>
                <a:spcPct val="103499"/>
              </a:lnSpc>
              <a:spcBef>
                <a:spcPts val="42"/>
              </a:spcBef>
            </a:pPr>
            <a:r>
              <a:rPr sz="449" spc="-6" dirty="0">
                <a:solidFill>
                  <a:srgbClr val="231F20"/>
                </a:solidFill>
                <a:latin typeface="Arial"/>
                <a:cs typeface="Arial"/>
              </a:rPr>
              <a:t>Special</a:t>
            </a:r>
            <a:r>
              <a:rPr sz="449" spc="321" dirty="0">
                <a:solidFill>
                  <a:srgbClr val="231F20"/>
                </a:solidFill>
                <a:latin typeface="Arial"/>
                <a:cs typeface="Arial"/>
              </a:rPr>
              <a:t> </a:t>
            </a:r>
            <a:r>
              <a:rPr sz="449" spc="-6" dirty="0">
                <a:solidFill>
                  <a:srgbClr val="231F20"/>
                </a:solidFill>
                <a:latin typeface="Arial"/>
                <a:cs typeface="Arial"/>
              </a:rPr>
              <a:t>procedures</a:t>
            </a:r>
            <a:endParaRPr sz="449">
              <a:latin typeface="Arial"/>
              <a:cs typeface="Arial"/>
            </a:endParaRPr>
          </a:p>
        </p:txBody>
      </p:sp>
      <p:sp>
        <p:nvSpPr>
          <p:cNvPr id="6" name="object 6"/>
          <p:cNvSpPr txBox="1"/>
          <p:nvPr/>
        </p:nvSpPr>
        <p:spPr>
          <a:xfrm>
            <a:off x="1658858" y="3124772"/>
            <a:ext cx="656071" cy="116714"/>
          </a:xfrm>
          <a:prstGeom prst="rect">
            <a:avLst/>
          </a:prstGeom>
          <a:ln w="12700">
            <a:solidFill>
              <a:srgbClr val="231F20"/>
            </a:solidFill>
          </a:ln>
        </p:spPr>
        <p:txBody>
          <a:bodyPr vert="horz" wrap="square" lIns="0" tIns="13032" rIns="0" bIns="0" rtlCol="0">
            <a:spAutoFit/>
          </a:bodyPr>
          <a:lstStyle/>
          <a:p>
            <a:pPr marL="52125">
              <a:spcBef>
                <a:spcPts val="103"/>
              </a:spcBef>
            </a:pPr>
            <a:r>
              <a:rPr sz="673" dirty="0">
                <a:solidFill>
                  <a:srgbClr val="231F20"/>
                </a:solidFill>
                <a:latin typeface="Arial"/>
                <a:cs typeface="Arial"/>
              </a:rPr>
              <a:t>WHITE</a:t>
            </a:r>
            <a:r>
              <a:rPr sz="673" spc="45" dirty="0">
                <a:solidFill>
                  <a:srgbClr val="231F20"/>
                </a:solidFill>
                <a:latin typeface="Arial"/>
                <a:cs typeface="Arial"/>
              </a:rPr>
              <a:t> </a:t>
            </a:r>
            <a:r>
              <a:rPr sz="673" spc="-13" dirty="0">
                <a:solidFill>
                  <a:srgbClr val="231F20"/>
                </a:solidFill>
                <a:latin typeface="Arial"/>
                <a:cs typeface="Arial"/>
              </a:rPr>
              <a:t>BAGS</a:t>
            </a:r>
            <a:endParaRPr sz="673">
              <a:latin typeface="Arial"/>
              <a:cs typeface="Arial"/>
            </a:endParaRPr>
          </a:p>
        </p:txBody>
      </p:sp>
      <p:pic>
        <p:nvPicPr>
          <p:cNvPr id="7" name="object 7"/>
          <p:cNvPicPr/>
          <p:nvPr/>
        </p:nvPicPr>
        <p:blipFill>
          <a:blip r:embed="rId2" cstate="print"/>
          <a:stretch>
            <a:fillRect/>
          </a:stretch>
        </p:blipFill>
        <p:spPr>
          <a:xfrm>
            <a:off x="2486370" y="2433354"/>
            <a:ext cx="69712" cy="180142"/>
          </a:xfrm>
          <a:prstGeom prst="rect">
            <a:avLst/>
          </a:prstGeom>
        </p:spPr>
      </p:pic>
      <p:sp>
        <p:nvSpPr>
          <p:cNvPr id="8" name="object 8"/>
          <p:cNvSpPr txBox="1"/>
          <p:nvPr/>
        </p:nvSpPr>
        <p:spPr>
          <a:xfrm>
            <a:off x="4265022" y="1818260"/>
            <a:ext cx="1317436" cy="166088"/>
          </a:xfrm>
          <a:prstGeom prst="rect">
            <a:avLst/>
          </a:prstGeom>
        </p:spPr>
        <p:txBody>
          <a:bodyPr vert="horz" wrap="square" lIns="0" tIns="8145" rIns="0" bIns="0" rtlCol="0">
            <a:spAutoFit/>
          </a:bodyPr>
          <a:lstStyle/>
          <a:p>
            <a:pPr marL="8145">
              <a:spcBef>
                <a:spcPts val="64"/>
              </a:spcBef>
            </a:pPr>
            <a:r>
              <a:rPr sz="1026" b="1" spc="-6" dirty="0">
                <a:solidFill>
                  <a:srgbClr val="231F20"/>
                </a:solidFill>
                <a:latin typeface="Arial"/>
                <a:cs typeface="Arial"/>
              </a:rPr>
              <a:t>Bio-</a:t>
            </a:r>
            <a:r>
              <a:rPr sz="1026" b="1" dirty="0">
                <a:solidFill>
                  <a:srgbClr val="231F20"/>
                </a:solidFill>
                <a:latin typeface="Arial"/>
                <a:cs typeface="Arial"/>
              </a:rPr>
              <a:t>hazardous</a:t>
            </a:r>
            <a:r>
              <a:rPr sz="1026" b="1" spc="-22" dirty="0">
                <a:solidFill>
                  <a:srgbClr val="231F20"/>
                </a:solidFill>
                <a:latin typeface="Arial"/>
                <a:cs typeface="Arial"/>
              </a:rPr>
              <a:t> </a:t>
            </a:r>
            <a:r>
              <a:rPr sz="1026" b="1" spc="-6" dirty="0">
                <a:solidFill>
                  <a:srgbClr val="231F20"/>
                </a:solidFill>
                <a:latin typeface="Arial"/>
                <a:cs typeface="Arial"/>
              </a:rPr>
              <a:t>waste</a:t>
            </a:r>
            <a:endParaRPr sz="1026">
              <a:latin typeface="Arial"/>
              <a:cs typeface="Arial"/>
            </a:endParaRPr>
          </a:p>
        </p:txBody>
      </p:sp>
      <p:sp>
        <p:nvSpPr>
          <p:cNvPr id="9" name="object 9"/>
          <p:cNvSpPr txBox="1"/>
          <p:nvPr/>
        </p:nvSpPr>
        <p:spPr>
          <a:xfrm>
            <a:off x="8312708" y="1818260"/>
            <a:ext cx="1397256" cy="166088"/>
          </a:xfrm>
          <a:prstGeom prst="rect">
            <a:avLst/>
          </a:prstGeom>
        </p:spPr>
        <p:txBody>
          <a:bodyPr vert="horz" wrap="square" lIns="0" tIns="8145" rIns="0" bIns="0" rtlCol="0">
            <a:spAutoFit/>
          </a:bodyPr>
          <a:lstStyle/>
          <a:p>
            <a:pPr marL="8145">
              <a:spcBef>
                <a:spcPts val="64"/>
              </a:spcBef>
            </a:pPr>
            <a:r>
              <a:rPr sz="1026" b="1" spc="-6" dirty="0">
                <a:solidFill>
                  <a:srgbClr val="231F20"/>
                </a:solidFill>
                <a:latin typeface="Arial"/>
                <a:cs typeface="Arial"/>
              </a:rPr>
              <a:t>NON-</a:t>
            </a:r>
            <a:r>
              <a:rPr sz="1026" b="1" dirty="0">
                <a:solidFill>
                  <a:srgbClr val="231F20"/>
                </a:solidFill>
                <a:latin typeface="Arial"/>
                <a:cs typeface="Arial"/>
              </a:rPr>
              <a:t>hazardous</a:t>
            </a:r>
            <a:r>
              <a:rPr sz="1026" b="1" spc="-22" dirty="0">
                <a:solidFill>
                  <a:srgbClr val="231F20"/>
                </a:solidFill>
                <a:latin typeface="Arial"/>
                <a:cs typeface="Arial"/>
              </a:rPr>
              <a:t> </a:t>
            </a:r>
            <a:r>
              <a:rPr sz="1026" b="1" spc="-6" dirty="0">
                <a:solidFill>
                  <a:srgbClr val="231F20"/>
                </a:solidFill>
                <a:latin typeface="Arial"/>
                <a:cs typeface="Arial"/>
              </a:rPr>
              <a:t>waste</a:t>
            </a:r>
            <a:endParaRPr sz="1026">
              <a:latin typeface="Arial"/>
              <a:cs typeface="Arial"/>
            </a:endParaRPr>
          </a:p>
        </p:txBody>
      </p:sp>
      <p:sp>
        <p:nvSpPr>
          <p:cNvPr id="10" name="object 10"/>
          <p:cNvSpPr txBox="1"/>
          <p:nvPr/>
        </p:nvSpPr>
        <p:spPr>
          <a:xfrm>
            <a:off x="2953635" y="2237744"/>
            <a:ext cx="704940" cy="234381"/>
          </a:xfrm>
          <a:prstGeom prst="rect">
            <a:avLst/>
          </a:prstGeom>
        </p:spPr>
        <p:txBody>
          <a:bodyPr vert="horz" wrap="square" lIns="0" tIns="28914" rIns="0" bIns="0" rtlCol="0">
            <a:spAutoFit/>
          </a:bodyPr>
          <a:lstStyle/>
          <a:p>
            <a:pPr marL="105471">
              <a:spcBef>
                <a:spcPts val="228"/>
              </a:spcBef>
            </a:pPr>
            <a:r>
              <a:rPr sz="673" b="1" dirty="0">
                <a:solidFill>
                  <a:srgbClr val="231F20"/>
                </a:solidFill>
                <a:latin typeface="Arial"/>
                <a:cs typeface="Arial"/>
              </a:rPr>
              <a:t>Human</a:t>
            </a:r>
            <a:r>
              <a:rPr sz="673" b="1" spc="35" dirty="0">
                <a:solidFill>
                  <a:srgbClr val="231F20"/>
                </a:solidFill>
                <a:latin typeface="Arial"/>
                <a:cs typeface="Arial"/>
              </a:rPr>
              <a:t> </a:t>
            </a:r>
            <a:r>
              <a:rPr sz="673" b="1" spc="-6" dirty="0">
                <a:solidFill>
                  <a:srgbClr val="231F20"/>
                </a:solidFill>
                <a:latin typeface="Arial"/>
                <a:cs typeface="Arial"/>
              </a:rPr>
              <a:t>tissue</a:t>
            </a:r>
            <a:endParaRPr sz="673">
              <a:latin typeface="Arial"/>
              <a:cs typeface="Arial"/>
            </a:endParaRPr>
          </a:p>
          <a:p>
            <a:pPr marL="8145">
              <a:spcBef>
                <a:spcPts val="125"/>
              </a:spcBef>
            </a:pPr>
            <a:r>
              <a:rPr sz="577" dirty="0">
                <a:solidFill>
                  <a:srgbClr val="231F20"/>
                </a:solidFill>
                <a:latin typeface="Arial"/>
                <a:cs typeface="Arial"/>
              </a:rPr>
              <a:t>and</a:t>
            </a:r>
            <a:r>
              <a:rPr sz="577" spc="-13" dirty="0">
                <a:solidFill>
                  <a:srgbClr val="231F20"/>
                </a:solidFill>
                <a:latin typeface="Arial"/>
                <a:cs typeface="Arial"/>
              </a:rPr>
              <a:t> </a:t>
            </a:r>
            <a:r>
              <a:rPr sz="577" dirty="0">
                <a:solidFill>
                  <a:srgbClr val="231F20"/>
                </a:solidFill>
                <a:latin typeface="Arial"/>
                <a:cs typeface="Arial"/>
              </a:rPr>
              <a:t>"highly</a:t>
            </a:r>
            <a:r>
              <a:rPr sz="577" spc="-6" dirty="0">
                <a:solidFill>
                  <a:srgbClr val="231F20"/>
                </a:solidFill>
                <a:latin typeface="Arial"/>
                <a:cs typeface="Arial"/>
              </a:rPr>
              <a:t> infectious</a:t>
            </a:r>
            <a:endParaRPr sz="577">
              <a:latin typeface="Arial"/>
              <a:cs typeface="Arial"/>
            </a:endParaRPr>
          </a:p>
        </p:txBody>
      </p:sp>
      <p:sp>
        <p:nvSpPr>
          <p:cNvPr id="11" name="object 11"/>
          <p:cNvSpPr txBox="1"/>
          <p:nvPr/>
        </p:nvSpPr>
        <p:spPr>
          <a:xfrm>
            <a:off x="3125752" y="2466678"/>
            <a:ext cx="409281" cy="97031"/>
          </a:xfrm>
          <a:prstGeom prst="rect">
            <a:avLst/>
          </a:prstGeom>
        </p:spPr>
        <p:txBody>
          <a:bodyPr vert="horz" wrap="square" lIns="0" tIns="8145" rIns="0" bIns="0" rtlCol="0">
            <a:spAutoFit/>
          </a:bodyPr>
          <a:lstStyle/>
          <a:p>
            <a:pPr marL="8145">
              <a:spcBef>
                <a:spcPts val="64"/>
              </a:spcBef>
            </a:pPr>
            <a:r>
              <a:rPr sz="577" dirty="0">
                <a:solidFill>
                  <a:srgbClr val="231F20"/>
                </a:solidFill>
                <a:latin typeface="Arial"/>
                <a:cs typeface="Arial"/>
              </a:rPr>
              <a:t>case" </a:t>
            </a:r>
            <a:r>
              <a:rPr sz="577" spc="-6" dirty="0">
                <a:solidFill>
                  <a:srgbClr val="231F20"/>
                </a:solidFill>
                <a:latin typeface="Arial"/>
                <a:cs typeface="Arial"/>
              </a:rPr>
              <a:t>waste</a:t>
            </a:r>
            <a:endParaRPr sz="577">
              <a:latin typeface="Arial"/>
              <a:cs typeface="Arial"/>
            </a:endParaRPr>
          </a:p>
        </p:txBody>
      </p:sp>
      <p:sp>
        <p:nvSpPr>
          <p:cNvPr id="12" name="object 12"/>
          <p:cNvSpPr txBox="1"/>
          <p:nvPr/>
        </p:nvSpPr>
        <p:spPr>
          <a:xfrm>
            <a:off x="3871641" y="2436649"/>
            <a:ext cx="480956" cy="114246"/>
          </a:xfrm>
          <a:prstGeom prst="rect">
            <a:avLst/>
          </a:prstGeom>
        </p:spPr>
        <p:txBody>
          <a:bodyPr vert="horz" wrap="square" lIns="0" tIns="10588" rIns="0" bIns="0" rtlCol="0">
            <a:spAutoFit/>
          </a:bodyPr>
          <a:lstStyle/>
          <a:p>
            <a:pPr marL="8145">
              <a:spcBef>
                <a:spcPts val="83"/>
              </a:spcBef>
            </a:pPr>
            <a:r>
              <a:rPr sz="673" b="1" dirty="0">
                <a:solidFill>
                  <a:srgbClr val="231F20"/>
                </a:solidFill>
                <a:latin typeface="Arial"/>
                <a:cs typeface="Arial"/>
              </a:rPr>
              <a:t>GM</a:t>
            </a:r>
            <a:r>
              <a:rPr sz="673" b="1" spc="22" dirty="0">
                <a:solidFill>
                  <a:srgbClr val="231F20"/>
                </a:solidFill>
                <a:latin typeface="Arial"/>
                <a:cs typeface="Arial"/>
              </a:rPr>
              <a:t> </a:t>
            </a:r>
            <a:r>
              <a:rPr sz="673" b="1" spc="-6" dirty="0">
                <a:solidFill>
                  <a:srgbClr val="231F20"/>
                </a:solidFill>
                <a:latin typeface="Arial"/>
                <a:cs typeface="Arial"/>
              </a:rPr>
              <a:t>Sharps</a:t>
            </a:r>
            <a:endParaRPr sz="673">
              <a:latin typeface="Arial"/>
              <a:cs typeface="Arial"/>
            </a:endParaRPr>
          </a:p>
        </p:txBody>
      </p:sp>
      <p:sp>
        <p:nvSpPr>
          <p:cNvPr id="13" name="object 13"/>
          <p:cNvSpPr txBox="1"/>
          <p:nvPr/>
        </p:nvSpPr>
        <p:spPr>
          <a:xfrm>
            <a:off x="6135855" y="2274706"/>
            <a:ext cx="414575" cy="114246"/>
          </a:xfrm>
          <a:prstGeom prst="rect">
            <a:avLst/>
          </a:prstGeom>
        </p:spPr>
        <p:txBody>
          <a:bodyPr vert="horz" wrap="square" lIns="0" tIns="10588" rIns="0" bIns="0" rtlCol="0">
            <a:spAutoFit/>
          </a:bodyPr>
          <a:lstStyle/>
          <a:p>
            <a:pPr marL="8145">
              <a:spcBef>
                <a:spcPts val="83"/>
              </a:spcBef>
            </a:pPr>
            <a:r>
              <a:rPr sz="673" b="1" spc="-6" dirty="0">
                <a:solidFill>
                  <a:srgbClr val="231F20"/>
                </a:solidFill>
                <a:latin typeface="Arial"/>
                <a:cs typeface="Arial"/>
              </a:rPr>
              <a:t>Cytotoxic</a:t>
            </a:r>
            <a:endParaRPr sz="673">
              <a:latin typeface="Arial"/>
              <a:cs typeface="Arial"/>
            </a:endParaRPr>
          </a:p>
        </p:txBody>
      </p:sp>
      <p:grpSp>
        <p:nvGrpSpPr>
          <p:cNvPr id="14" name="object 14"/>
          <p:cNvGrpSpPr/>
          <p:nvPr/>
        </p:nvGrpSpPr>
        <p:grpSpPr>
          <a:xfrm>
            <a:off x="8236851" y="2192094"/>
            <a:ext cx="1589476" cy="206880"/>
            <a:chOff x="11129591" y="3418042"/>
            <a:chExt cx="2478405" cy="322580"/>
          </a:xfrm>
        </p:grpSpPr>
        <p:sp>
          <p:nvSpPr>
            <p:cNvPr id="15" name="object 15"/>
            <p:cNvSpPr/>
            <p:nvPr/>
          </p:nvSpPr>
          <p:spPr>
            <a:xfrm>
              <a:off x="11135941" y="3424392"/>
              <a:ext cx="2465705" cy="3810"/>
            </a:xfrm>
            <a:custGeom>
              <a:avLst/>
              <a:gdLst/>
              <a:ahLst/>
              <a:cxnLst/>
              <a:rect l="l" t="t" r="r" b="b"/>
              <a:pathLst>
                <a:path w="2465705" h="3810">
                  <a:moveTo>
                    <a:pt x="0" y="0"/>
                  </a:moveTo>
                  <a:lnTo>
                    <a:pt x="2465489" y="3225"/>
                  </a:lnTo>
                </a:path>
              </a:pathLst>
            </a:custGeom>
            <a:ln w="12700">
              <a:solidFill>
                <a:srgbClr val="231F20"/>
              </a:solidFill>
            </a:ln>
          </p:spPr>
          <p:txBody>
            <a:bodyPr wrap="square" lIns="0" tIns="0" rIns="0" bIns="0" rtlCol="0"/>
            <a:lstStyle/>
            <a:p>
              <a:endParaRPr sz="1539"/>
            </a:p>
          </p:txBody>
        </p:sp>
        <p:sp>
          <p:nvSpPr>
            <p:cNvPr id="16" name="object 16"/>
            <p:cNvSpPr/>
            <p:nvPr/>
          </p:nvSpPr>
          <p:spPr>
            <a:xfrm>
              <a:off x="11138548" y="3439555"/>
              <a:ext cx="635" cy="257175"/>
            </a:xfrm>
            <a:custGeom>
              <a:avLst/>
              <a:gdLst/>
              <a:ahLst/>
              <a:cxnLst/>
              <a:rect l="l" t="t" r="r" b="b"/>
              <a:pathLst>
                <a:path w="634" h="257175">
                  <a:moveTo>
                    <a:pt x="431" y="0"/>
                  </a:moveTo>
                  <a:lnTo>
                    <a:pt x="0" y="257149"/>
                  </a:lnTo>
                </a:path>
              </a:pathLst>
            </a:custGeom>
            <a:ln w="12700">
              <a:solidFill>
                <a:srgbClr val="231F20"/>
              </a:solidFill>
            </a:ln>
          </p:spPr>
          <p:txBody>
            <a:bodyPr wrap="square" lIns="0" tIns="0" rIns="0" bIns="0" rtlCol="0"/>
            <a:lstStyle/>
            <a:p>
              <a:endParaRPr sz="1539"/>
            </a:p>
          </p:txBody>
        </p:sp>
        <p:sp>
          <p:nvSpPr>
            <p:cNvPr id="17" name="object 17"/>
            <p:cNvSpPr/>
            <p:nvPr/>
          </p:nvSpPr>
          <p:spPr>
            <a:xfrm>
              <a:off x="13597845" y="3433732"/>
              <a:ext cx="3810" cy="300355"/>
            </a:xfrm>
            <a:custGeom>
              <a:avLst/>
              <a:gdLst/>
              <a:ahLst/>
              <a:cxnLst/>
              <a:rect l="l" t="t" r="r" b="b"/>
              <a:pathLst>
                <a:path w="3809" h="300354">
                  <a:moveTo>
                    <a:pt x="3581" y="0"/>
                  </a:moveTo>
                  <a:lnTo>
                    <a:pt x="0" y="300024"/>
                  </a:lnTo>
                </a:path>
              </a:pathLst>
            </a:custGeom>
            <a:ln w="12700">
              <a:solidFill>
                <a:srgbClr val="231F20"/>
              </a:solidFill>
            </a:ln>
          </p:spPr>
          <p:txBody>
            <a:bodyPr wrap="square" lIns="0" tIns="0" rIns="0" bIns="0" rtlCol="0"/>
            <a:lstStyle/>
            <a:p>
              <a:endParaRPr sz="1539"/>
            </a:p>
          </p:txBody>
        </p:sp>
      </p:grpSp>
      <p:grpSp>
        <p:nvGrpSpPr>
          <p:cNvPr id="18" name="object 18"/>
          <p:cNvGrpSpPr/>
          <p:nvPr/>
        </p:nvGrpSpPr>
        <p:grpSpPr>
          <a:xfrm>
            <a:off x="3275355" y="2159339"/>
            <a:ext cx="5667624" cy="1190783"/>
            <a:chOff x="3393332" y="3366969"/>
            <a:chExt cx="8837295" cy="1856739"/>
          </a:xfrm>
        </p:grpSpPr>
        <p:sp>
          <p:nvSpPr>
            <p:cNvPr id="19" name="object 19"/>
            <p:cNvSpPr/>
            <p:nvPr/>
          </p:nvSpPr>
          <p:spPr>
            <a:xfrm>
              <a:off x="11701652" y="4894694"/>
              <a:ext cx="518159" cy="320040"/>
            </a:xfrm>
            <a:custGeom>
              <a:avLst/>
              <a:gdLst/>
              <a:ahLst/>
              <a:cxnLst/>
              <a:rect l="l" t="t" r="r" b="b"/>
              <a:pathLst>
                <a:path w="518159" h="320039">
                  <a:moveTo>
                    <a:pt x="518159" y="0"/>
                  </a:moveTo>
                  <a:lnTo>
                    <a:pt x="0" y="0"/>
                  </a:lnTo>
                  <a:lnTo>
                    <a:pt x="0" y="319633"/>
                  </a:lnTo>
                  <a:lnTo>
                    <a:pt x="518159" y="319633"/>
                  </a:lnTo>
                  <a:lnTo>
                    <a:pt x="518159" y="0"/>
                  </a:lnTo>
                  <a:close/>
                </a:path>
              </a:pathLst>
            </a:custGeom>
            <a:solidFill>
              <a:srgbClr val="FFFFFF"/>
            </a:solidFill>
          </p:spPr>
          <p:txBody>
            <a:bodyPr wrap="square" lIns="0" tIns="0" rIns="0" bIns="0" rtlCol="0"/>
            <a:lstStyle/>
            <a:p>
              <a:endParaRPr sz="1539"/>
            </a:p>
          </p:txBody>
        </p:sp>
        <p:sp>
          <p:nvSpPr>
            <p:cNvPr id="20" name="object 20"/>
            <p:cNvSpPr/>
            <p:nvPr/>
          </p:nvSpPr>
          <p:spPr>
            <a:xfrm>
              <a:off x="11697222" y="4891736"/>
              <a:ext cx="527050" cy="325755"/>
            </a:xfrm>
            <a:custGeom>
              <a:avLst/>
              <a:gdLst/>
              <a:ahLst/>
              <a:cxnLst/>
              <a:rect l="l" t="t" r="r" b="b"/>
              <a:pathLst>
                <a:path w="527050" h="325754">
                  <a:moveTo>
                    <a:pt x="527037" y="325539"/>
                  </a:moveTo>
                  <a:lnTo>
                    <a:pt x="1714" y="325539"/>
                  </a:lnTo>
                  <a:lnTo>
                    <a:pt x="0" y="0"/>
                  </a:lnTo>
                  <a:lnTo>
                    <a:pt x="525310" y="0"/>
                  </a:lnTo>
                  <a:lnTo>
                    <a:pt x="527037" y="325539"/>
                  </a:lnTo>
                  <a:close/>
                </a:path>
              </a:pathLst>
            </a:custGeom>
            <a:ln w="12369">
              <a:solidFill>
                <a:srgbClr val="231F20"/>
              </a:solidFill>
            </a:ln>
          </p:spPr>
          <p:txBody>
            <a:bodyPr wrap="square" lIns="0" tIns="0" rIns="0" bIns="0" rtlCol="0"/>
            <a:lstStyle/>
            <a:p>
              <a:endParaRPr sz="1539"/>
            </a:p>
          </p:txBody>
        </p:sp>
        <p:sp>
          <p:nvSpPr>
            <p:cNvPr id="21" name="object 21"/>
            <p:cNvSpPr/>
            <p:nvPr/>
          </p:nvSpPr>
          <p:spPr>
            <a:xfrm>
              <a:off x="3399849" y="3376296"/>
              <a:ext cx="4785360" cy="0"/>
            </a:xfrm>
            <a:custGeom>
              <a:avLst/>
              <a:gdLst/>
              <a:ahLst/>
              <a:cxnLst/>
              <a:rect l="l" t="t" r="r" b="b"/>
              <a:pathLst>
                <a:path w="4785359">
                  <a:moveTo>
                    <a:pt x="0" y="0"/>
                  </a:moveTo>
                  <a:lnTo>
                    <a:pt x="4784775" y="0"/>
                  </a:lnTo>
                </a:path>
              </a:pathLst>
            </a:custGeom>
            <a:ln w="12700">
              <a:solidFill>
                <a:srgbClr val="231F20"/>
              </a:solidFill>
            </a:ln>
          </p:spPr>
          <p:txBody>
            <a:bodyPr wrap="square" lIns="0" tIns="0" rIns="0" bIns="0" rtlCol="0"/>
            <a:lstStyle/>
            <a:p>
              <a:endParaRPr sz="1539"/>
            </a:p>
          </p:txBody>
        </p:sp>
        <p:sp>
          <p:nvSpPr>
            <p:cNvPr id="22" name="object 22"/>
            <p:cNvSpPr/>
            <p:nvPr/>
          </p:nvSpPr>
          <p:spPr>
            <a:xfrm>
              <a:off x="8187637" y="3373319"/>
              <a:ext cx="1270" cy="166370"/>
            </a:xfrm>
            <a:custGeom>
              <a:avLst/>
              <a:gdLst/>
              <a:ahLst/>
              <a:cxnLst/>
              <a:rect l="l" t="t" r="r" b="b"/>
              <a:pathLst>
                <a:path w="1270" h="166370">
                  <a:moveTo>
                    <a:pt x="761" y="0"/>
                  </a:moveTo>
                  <a:lnTo>
                    <a:pt x="0" y="166154"/>
                  </a:lnTo>
                </a:path>
              </a:pathLst>
            </a:custGeom>
            <a:ln w="12700">
              <a:solidFill>
                <a:srgbClr val="231F20"/>
              </a:solidFill>
            </a:ln>
          </p:spPr>
          <p:txBody>
            <a:bodyPr wrap="square" lIns="0" tIns="0" rIns="0" bIns="0" rtlCol="0"/>
            <a:lstStyle/>
            <a:p>
              <a:endParaRPr sz="1539"/>
            </a:p>
          </p:txBody>
        </p:sp>
        <p:sp>
          <p:nvSpPr>
            <p:cNvPr id="23" name="object 23"/>
            <p:cNvSpPr/>
            <p:nvPr/>
          </p:nvSpPr>
          <p:spPr>
            <a:xfrm>
              <a:off x="3399682" y="3380587"/>
              <a:ext cx="635" cy="162560"/>
            </a:xfrm>
            <a:custGeom>
              <a:avLst/>
              <a:gdLst/>
              <a:ahLst/>
              <a:cxnLst/>
              <a:rect l="l" t="t" r="r" b="b"/>
              <a:pathLst>
                <a:path w="635" h="162560">
                  <a:moveTo>
                    <a:pt x="0" y="0"/>
                  </a:moveTo>
                  <a:lnTo>
                    <a:pt x="317" y="162242"/>
                  </a:lnTo>
                </a:path>
              </a:pathLst>
            </a:custGeom>
            <a:ln w="12699">
              <a:solidFill>
                <a:srgbClr val="231F20"/>
              </a:solidFill>
            </a:ln>
          </p:spPr>
          <p:txBody>
            <a:bodyPr wrap="square" lIns="0" tIns="0" rIns="0" bIns="0" rtlCol="0"/>
            <a:lstStyle/>
            <a:p>
              <a:endParaRPr sz="1539"/>
            </a:p>
          </p:txBody>
        </p:sp>
        <p:sp>
          <p:nvSpPr>
            <p:cNvPr id="24" name="object 24"/>
            <p:cNvSpPr/>
            <p:nvPr/>
          </p:nvSpPr>
          <p:spPr>
            <a:xfrm>
              <a:off x="4667274" y="3374671"/>
              <a:ext cx="1905" cy="393065"/>
            </a:xfrm>
            <a:custGeom>
              <a:avLst/>
              <a:gdLst/>
              <a:ahLst/>
              <a:cxnLst/>
              <a:rect l="l" t="t" r="r" b="b"/>
              <a:pathLst>
                <a:path w="1904" h="393064">
                  <a:moveTo>
                    <a:pt x="1892" y="0"/>
                  </a:moveTo>
                  <a:lnTo>
                    <a:pt x="0" y="393052"/>
                  </a:lnTo>
                </a:path>
              </a:pathLst>
            </a:custGeom>
            <a:ln w="12700">
              <a:solidFill>
                <a:srgbClr val="231F20"/>
              </a:solidFill>
            </a:ln>
          </p:spPr>
          <p:txBody>
            <a:bodyPr wrap="square" lIns="0" tIns="0" rIns="0" bIns="0" rtlCol="0"/>
            <a:lstStyle/>
            <a:p>
              <a:endParaRPr sz="1539"/>
            </a:p>
          </p:txBody>
        </p:sp>
      </p:grpSp>
      <p:sp>
        <p:nvSpPr>
          <p:cNvPr id="25" name="object 25"/>
          <p:cNvSpPr txBox="1"/>
          <p:nvPr/>
        </p:nvSpPr>
        <p:spPr>
          <a:xfrm>
            <a:off x="7976464" y="2384433"/>
            <a:ext cx="551817" cy="315647"/>
          </a:xfrm>
          <a:prstGeom prst="rect">
            <a:avLst/>
          </a:prstGeom>
        </p:spPr>
        <p:txBody>
          <a:bodyPr vert="horz" wrap="square" lIns="0" tIns="10588" rIns="0" bIns="0" rtlCol="0">
            <a:spAutoFit/>
          </a:bodyPr>
          <a:lstStyle/>
          <a:p>
            <a:pPr marR="10588" algn="ctr">
              <a:lnSpc>
                <a:spcPts val="795"/>
              </a:lnSpc>
              <a:spcBef>
                <a:spcPts val="83"/>
              </a:spcBef>
            </a:pPr>
            <a:r>
              <a:rPr sz="673" spc="-6" dirty="0">
                <a:solidFill>
                  <a:srgbClr val="231F20"/>
                </a:solidFill>
                <a:latin typeface="Arial"/>
                <a:cs typeface="Arial"/>
              </a:rPr>
              <a:t>Glass</a:t>
            </a:r>
            <a:endParaRPr sz="673">
              <a:latin typeface="Arial"/>
              <a:cs typeface="Arial"/>
            </a:endParaRPr>
          </a:p>
          <a:p>
            <a:pPr marR="1222" algn="ctr">
              <a:lnSpc>
                <a:spcPts val="525"/>
              </a:lnSpc>
            </a:pPr>
            <a:r>
              <a:rPr sz="449" dirty="0">
                <a:solidFill>
                  <a:srgbClr val="231F20"/>
                </a:solidFill>
                <a:latin typeface="Arial"/>
                <a:cs typeface="Arial"/>
              </a:rPr>
              <a:t>Broken</a:t>
            </a:r>
            <a:r>
              <a:rPr sz="449" spc="10" dirty="0">
                <a:solidFill>
                  <a:srgbClr val="231F20"/>
                </a:solidFill>
                <a:latin typeface="Arial"/>
                <a:cs typeface="Arial"/>
              </a:rPr>
              <a:t> </a:t>
            </a:r>
            <a:r>
              <a:rPr sz="449" dirty="0">
                <a:solidFill>
                  <a:srgbClr val="231F20"/>
                </a:solidFill>
                <a:latin typeface="Arial"/>
                <a:cs typeface="Arial"/>
              </a:rPr>
              <a:t>glass,</a:t>
            </a:r>
            <a:r>
              <a:rPr sz="449" spc="13" dirty="0">
                <a:solidFill>
                  <a:srgbClr val="231F20"/>
                </a:solidFill>
                <a:latin typeface="Arial"/>
                <a:cs typeface="Arial"/>
              </a:rPr>
              <a:t> </a:t>
            </a:r>
            <a:r>
              <a:rPr sz="449" spc="-13" dirty="0">
                <a:solidFill>
                  <a:srgbClr val="231F20"/>
                </a:solidFill>
                <a:latin typeface="Arial"/>
                <a:cs typeface="Arial"/>
              </a:rPr>
              <a:t>empty</a:t>
            </a:r>
            <a:endParaRPr sz="449">
              <a:latin typeface="Arial"/>
              <a:cs typeface="Arial"/>
            </a:endParaRPr>
          </a:p>
          <a:p>
            <a:pPr marL="22805" algn="ctr">
              <a:spcBef>
                <a:spcPts val="19"/>
              </a:spcBef>
            </a:pPr>
            <a:r>
              <a:rPr sz="449" dirty="0">
                <a:solidFill>
                  <a:srgbClr val="231F20"/>
                </a:solidFill>
                <a:latin typeface="Arial"/>
                <a:cs typeface="Arial"/>
              </a:rPr>
              <a:t>bottles,</a:t>
            </a:r>
            <a:r>
              <a:rPr sz="449" spc="3" dirty="0">
                <a:solidFill>
                  <a:srgbClr val="231F20"/>
                </a:solidFill>
                <a:latin typeface="Arial"/>
                <a:cs typeface="Arial"/>
              </a:rPr>
              <a:t> </a:t>
            </a:r>
            <a:r>
              <a:rPr sz="449" b="1" spc="-6" dirty="0">
                <a:solidFill>
                  <a:srgbClr val="231F20"/>
                </a:solidFill>
                <a:latin typeface="Arial"/>
                <a:cs typeface="Arial"/>
              </a:rPr>
              <a:t>disinfected</a:t>
            </a:r>
            <a:endParaRPr sz="449">
              <a:latin typeface="Arial"/>
              <a:cs typeface="Arial"/>
            </a:endParaRPr>
          </a:p>
          <a:p>
            <a:pPr marL="10181" algn="ctr">
              <a:spcBef>
                <a:spcPts val="19"/>
              </a:spcBef>
            </a:pPr>
            <a:r>
              <a:rPr sz="449" spc="-6" dirty="0">
                <a:solidFill>
                  <a:srgbClr val="231F20"/>
                </a:solidFill>
                <a:latin typeface="Arial"/>
                <a:cs typeface="Arial"/>
              </a:rPr>
              <a:t>glassware</a:t>
            </a:r>
            <a:endParaRPr sz="449">
              <a:latin typeface="Arial"/>
              <a:cs typeface="Arial"/>
            </a:endParaRPr>
          </a:p>
        </p:txBody>
      </p:sp>
      <p:sp>
        <p:nvSpPr>
          <p:cNvPr id="26" name="object 26"/>
          <p:cNvSpPr txBox="1"/>
          <p:nvPr/>
        </p:nvSpPr>
        <p:spPr>
          <a:xfrm>
            <a:off x="9350242" y="2440496"/>
            <a:ext cx="945215" cy="323085"/>
          </a:xfrm>
          <a:prstGeom prst="rect">
            <a:avLst/>
          </a:prstGeom>
        </p:spPr>
        <p:txBody>
          <a:bodyPr vert="horz" wrap="square" lIns="0" tIns="10588" rIns="0" bIns="0" rtlCol="0">
            <a:spAutoFit/>
          </a:bodyPr>
          <a:lstStyle/>
          <a:p>
            <a:pPr algn="ctr">
              <a:spcBef>
                <a:spcPts val="83"/>
              </a:spcBef>
            </a:pPr>
            <a:r>
              <a:rPr sz="673" dirty="0">
                <a:solidFill>
                  <a:srgbClr val="231F20"/>
                </a:solidFill>
                <a:latin typeface="Arial"/>
                <a:cs typeface="Arial"/>
              </a:rPr>
              <a:t>General</a:t>
            </a:r>
            <a:r>
              <a:rPr sz="673" spc="48" dirty="0">
                <a:solidFill>
                  <a:srgbClr val="231F20"/>
                </a:solidFill>
                <a:latin typeface="Arial"/>
                <a:cs typeface="Arial"/>
              </a:rPr>
              <a:t> </a:t>
            </a:r>
            <a:r>
              <a:rPr sz="673" spc="-13" dirty="0">
                <a:solidFill>
                  <a:srgbClr val="231F20"/>
                </a:solidFill>
                <a:latin typeface="Arial"/>
                <a:cs typeface="Arial"/>
              </a:rPr>
              <a:t>waste</a:t>
            </a:r>
            <a:endParaRPr sz="673">
              <a:latin typeface="Arial"/>
              <a:cs typeface="Arial"/>
            </a:endParaRPr>
          </a:p>
          <a:p>
            <a:pPr marL="8145" marR="3258" indent="-16289" algn="ctr">
              <a:lnSpc>
                <a:spcPct val="103499"/>
              </a:lnSpc>
              <a:spcBef>
                <a:spcPts val="22"/>
              </a:spcBef>
            </a:pPr>
            <a:r>
              <a:rPr sz="449" dirty="0">
                <a:solidFill>
                  <a:srgbClr val="231F20"/>
                </a:solidFill>
                <a:latin typeface="Arial"/>
                <a:cs typeface="Arial"/>
              </a:rPr>
              <a:t>(waste</a:t>
            </a:r>
            <a:r>
              <a:rPr sz="449" spc="13" dirty="0">
                <a:solidFill>
                  <a:srgbClr val="231F20"/>
                </a:solidFill>
                <a:latin typeface="Arial"/>
                <a:cs typeface="Arial"/>
              </a:rPr>
              <a:t> </a:t>
            </a:r>
            <a:r>
              <a:rPr sz="449" dirty="0">
                <a:solidFill>
                  <a:srgbClr val="231F20"/>
                </a:solidFill>
                <a:latin typeface="Arial"/>
                <a:cs typeface="Arial"/>
              </a:rPr>
              <a:t>paper;</a:t>
            </a:r>
            <a:r>
              <a:rPr sz="449" spc="-10" dirty="0">
                <a:solidFill>
                  <a:srgbClr val="231F20"/>
                </a:solidFill>
                <a:latin typeface="Arial"/>
                <a:cs typeface="Arial"/>
              </a:rPr>
              <a:t> </a:t>
            </a:r>
            <a:r>
              <a:rPr sz="449" dirty="0">
                <a:solidFill>
                  <a:srgbClr val="231F20"/>
                </a:solidFill>
                <a:latin typeface="Arial"/>
                <a:cs typeface="Arial"/>
              </a:rPr>
              <a:t>food,</a:t>
            </a:r>
            <a:r>
              <a:rPr sz="449" spc="13" dirty="0">
                <a:solidFill>
                  <a:srgbClr val="231F20"/>
                </a:solidFill>
                <a:latin typeface="Arial"/>
                <a:cs typeface="Arial"/>
              </a:rPr>
              <a:t> </a:t>
            </a:r>
            <a:r>
              <a:rPr sz="449" dirty="0">
                <a:solidFill>
                  <a:srgbClr val="231F20"/>
                </a:solidFill>
                <a:latin typeface="Arial"/>
                <a:cs typeface="Arial"/>
              </a:rPr>
              <a:t>drink</a:t>
            </a:r>
            <a:r>
              <a:rPr sz="449" spc="16" dirty="0">
                <a:solidFill>
                  <a:srgbClr val="231F20"/>
                </a:solidFill>
                <a:latin typeface="Arial"/>
                <a:cs typeface="Arial"/>
              </a:rPr>
              <a:t> </a:t>
            </a:r>
            <a:r>
              <a:rPr sz="449" spc="-16" dirty="0">
                <a:solidFill>
                  <a:srgbClr val="231F20"/>
                </a:solidFill>
                <a:latin typeface="Arial"/>
                <a:cs typeface="Arial"/>
              </a:rPr>
              <a:t>and</a:t>
            </a:r>
            <a:r>
              <a:rPr sz="449" spc="321" dirty="0">
                <a:solidFill>
                  <a:srgbClr val="231F20"/>
                </a:solidFill>
                <a:latin typeface="Arial"/>
                <a:cs typeface="Arial"/>
              </a:rPr>
              <a:t> </a:t>
            </a:r>
            <a:r>
              <a:rPr sz="449" dirty="0">
                <a:solidFill>
                  <a:srgbClr val="231F20"/>
                </a:solidFill>
                <a:latin typeface="Arial"/>
                <a:cs typeface="Arial"/>
              </a:rPr>
              <a:t>uncontaminated</a:t>
            </a:r>
            <a:r>
              <a:rPr sz="449" spc="29" dirty="0">
                <a:solidFill>
                  <a:srgbClr val="231F20"/>
                </a:solidFill>
                <a:latin typeface="Arial"/>
                <a:cs typeface="Arial"/>
              </a:rPr>
              <a:t> </a:t>
            </a:r>
            <a:r>
              <a:rPr sz="449" dirty="0">
                <a:solidFill>
                  <a:srgbClr val="231F20"/>
                </a:solidFill>
                <a:latin typeface="Arial"/>
                <a:cs typeface="Arial"/>
              </a:rPr>
              <a:t>packaging;</a:t>
            </a:r>
            <a:r>
              <a:rPr sz="449" spc="3" dirty="0">
                <a:solidFill>
                  <a:srgbClr val="231F20"/>
                </a:solidFill>
                <a:latin typeface="Arial"/>
                <a:cs typeface="Arial"/>
              </a:rPr>
              <a:t> </a:t>
            </a:r>
            <a:r>
              <a:rPr sz="449" spc="-6" dirty="0">
                <a:solidFill>
                  <a:srgbClr val="231F20"/>
                </a:solidFill>
                <a:latin typeface="Arial"/>
                <a:cs typeface="Arial"/>
              </a:rPr>
              <a:t>empty,</a:t>
            </a:r>
            <a:r>
              <a:rPr sz="449" spc="321" dirty="0">
                <a:solidFill>
                  <a:srgbClr val="231F20"/>
                </a:solidFill>
                <a:latin typeface="Arial"/>
                <a:cs typeface="Arial"/>
              </a:rPr>
              <a:t> </a:t>
            </a:r>
            <a:r>
              <a:rPr sz="449" dirty="0">
                <a:solidFill>
                  <a:srgbClr val="231F20"/>
                </a:solidFill>
                <a:latin typeface="Arial"/>
                <a:cs typeface="Arial"/>
              </a:rPr>
              <a:t>clean</a:t>
            </a:r>
            <a:r>
              <a:rPr sz="449" spc="13" dirty="0">
                <a:solidFill>
                  <a:srgbClr val="231F20"/>
                </a:solidFill>
                <a:latin typeface="Arial"/>
                <a:cs typeface="Arial"/>
              </a:rPr>
              <a:t> </a:t>
            </a:r>
            <a:r>
              <a:rPr sz="449" dirty="0">
                <a:solidFill>
                  <a:srgbClr val="231F20"/>
                </a:solidFill>
                <a:latin typeface="Arial"/>
                <a:cs typeface="Arial"/>
              </a:rPr>
              <a:t>plastic</a:t>
            </a:r>
            <a:r>
              <a:rPr sz="449" spc="13" dirty="0">
                <a:solidFill>
                  <a:srgbClr val="231F20"/>
                </a:solidFill>
                <a:latin typeface="Arial"/>
                <a:cs typeface="Arial"/>
              </a:rPr>
              <a:t> </a:t>
            </a:r>
            <a:r>
              <a:rPr sz="449" dirty="0">
                <a:solidFill>
                  <a:srgbClr val="231F20"/>
                </a:solidFill>
                <a:latin typeface="Arial"/>
                <a:cs typeface="Arial"/>
              </a:rPr>
              <a:t>bottles</a:t>
            </a:r>
            <a:r>
              <a:rPr sz="449" spc="16" dirty="0">
                <a:solidFill>
                  <a:srgbClr val="231F20"/>
                </a:solidFill>
                <a:latin typeface="Arial"/>
                <a:cs typeface="Arial"/>
              </a:rPr>
              <a:t> </a:t>
            </a:r>
            <a:r>
              <a:rPr sz="449" dirty="0">
                <a:solidFill>
                  <a:srgbClr val="231F20"/>
                </a:solidFill>
                <a:latin typeface="Arial"/>
                <a:cs typeface="Arial"/>
              </a:rPr>
              <a:t>and</a:t>
            </a:r>
            <a:r>
              <a:rPr sz="449" spc="13" dirty="0">
                <a:solidFill>
                  <a:srgbClr val="231F20"/>
                </a:solidFill>
                <a:latin typeface="Arial"/>
                <a:cs typeface="Arial"/>
              </a:rPr>
              <a:t> </a:t>
            </a:r>
            <a:r>
              <a:rPr sz="449" spc="-6" dirty="0">
                <a:solidFill>
                  <a:srgbClr val="231F20"/>
                </a:solidFill>
                <a:latin typeface="Arial"/>
                <a:cs typeface="Arial"/>
              </a:rPr>
              <a:t>containers;</a:t>
            </a:r>
            <a:endParaRPr sz="449">
              <a:latin typeface="Arial"/>
              <a:cs typeface="Arial"/>
            </a:endParaRPr>
          </a:p>
        </p:txBody>
      </p:sp>
      <p:sp>
        <p:nvSpPr>
          <p:cNvPr id="27" name="object 27"/>
          <p:cNvSpPr txBox="1"/>
          <p:nvPr/>
        </p:nvSpPr>
        <p:spPr>
          <a:xfrm>
            <a:off x="9447414" y="2761927"/>
            <a:ext cx="751366" cy="78991"/>
          </a:xfrm>
          <a:prstGeom prst="rect">
            <a:avLst/>
          </a:prstGeom>
        </p:spPr>
        <p:txBody>
          <a:bodyPr vert="horz" wrap="square" lIns="0" tIns="9774" rIns="0" bIns="0" rtlCol="0">
            <a:spAutoFit/>
          </a:bodyPr>
          <a:lstStyle/>
          <a:p>
            <a:pPr marL="8145">
              <a:spcBef>
                <a:spcPts val="77"/>
              </a:spcBef>
            </a:pPr>
            <a:r>
              <a:rPr sz="449" dirty="0">
                <a:solidFill>
                  <a:srgbClr val="231F20"/>
                </a:solidFill>
                <a:latin typeface="Arial"/>
                <a:cs typeface="Arial"/>
              </a:rPr>
              <a:t>other</a:t>
            </a:r>
            <a:r>
              <a:rPr sz="449" spc="26" dirty="0">
                <a:solidFill>
                  <a:srgbClr val="231F20"/>
                </a:solidFill>
                <a:latin typeface="Arial"/>
                <a:cs typeface="Arial"/>
              </a:rPr>
              <a:t> </a:t>
            </a:r>
            <a:r>
              <a:rPr sz="449" dirty="0">
                <a:solidFill>
                  <a:srgbClr val="231F20"/>
                </a:solidFill>
                <a:latin typeface="Arial"/>
                <a:cs typeface="Arial"/>
              </a:rPr>
              <a:t>totally</a:t>
            </a:r>
            <a:r>
              <a:rPr sz="449" spc="26" dirty="0">
                <a:solidFill>
                  <a:srgbClr val="231F20"/>
                </a:solidFill>
                <a:latin typeface="Arial"/>
                <a:cs typeface="Arial"/>
              </a:rPr>
              <a:t> </a:t>
            </a:r>
            <a:r>
              <a:rPr sz="449" dirty="0">
                <a:solidFill>
                  <a:srgbClr val="231F20"/>
                </a:solidFill>
                <a:latin typeface="Arial"/>
                <a:cs typeface="Arial"/>
              </a:rPr>
              <a:t>harmless</a:t>
            </a:r>
            <a:r>
              <a:rPr sz="449" spc="29" dirty="0">
                <a:solidFill>
                  <a:srgbClr val="231F20"/>
                </a:solidFill>
                <a:latin typeface="Arial"/>
                <a:cs typeface="Arial"/>
              </a:rPr>
              <a:t> </a:t>
            </a:r>
            <a:r>
              <a:rPr sz="449" spc="-6" dirty="0">
                <a:solidFill>
                  <a:srgbClr val="231F20"/>
                </a:solidFill>
                <a:latin typeface="Arial"/>
                <a:cs typeface="Arial"/>
              </a:rPr>
              <a:t>items)</a:t>
            </a:r>
            <a:endParaRPr sz="449">
              <a:latin typeface="Arial"/>
              <a:cs typeface="Arial"/>
            </a:endParaRPr>
          </a:p>
        </p:txBody>
      </p:sp>
      <p:sp>
        <p:nvSpPr>
          <p:cNvPr id="28" name="object 28"/>
          <p:cNvSpPr txBox="1"/>
          <p:nvPr/>
        </p:nvSpPr>
        <p:spPr>
          <a:xfrm>
            <a:off x="8730034" y="2256133"/>
            <a:ext cx="480956" cy="213677"/>
          </a:xfrm>
          <a:prstGeom prst="rect">
            <a:avLst/>
          </a:prstGeom>
        </p:spPr>
        <p:txBody>
          <a:bodyPr vert="horz" wrap="square" lIns="0" tIns="7330" rIns="0" bIns="0" rtlCol="0">
            <a:spAutoFit/>
          </a:bodyPr>
          <a:lstStyle/>
          <a:p>
            <a:pPr marL="105879" marR="3258" indent="-98141">
              <a:lnSpc>
                <a:spcPct val="102899"/>
              </a:lnSpc>
              <a:spcBef>
                <a:spcPts val="58"/>
              </a:spcBef>
            </a:pPr>
            <a:r>
              <a:rPr sz="673" spc="-6" dirty="0">
                <a:solidFill>
                  <a:srgbClr val="231F20"/>
                </a:solidFill>
                <a:latin typeface="Arial"/>
                <a:cs typeface="Arial"/>
              </a:rPr>
              <a:t>Confidential papers</a:t>
            </a:r>
            <a:endParaRPr sz="673">
              <a:latin typeface="Arial"/>
              <a:cs typeface="Arial"/>
            </a:endParaRPr>
          </a:p>
        </p:txBody>
      </p:sp>
      <p:sp>
        <p:nvSpPr>
          <p:cNvPr id="29" name="object 29"/>
          <p:cNvSpPr txBox="1"/>
          <p:nvPr/>
        </p:nvSpPr>
        <p:spPr>
          <a:xfrm>
            <a:off x="8630732" y="3120439"/>
            <a:ext cx="300139" cy="114246"/>
          </a:xfrm>
          <a:prstGeom prst="rect">
            <a:avLst/>
          </a:prstGeom>
        </p:spPr>
        <p:txBody>
          <a:bodyPr vert="horz" wrap="square" lIns="0" tIns="10588" rIns="0" bIns="0" rtlCol="0">
            <a:spAutoFit/>
          </a:bodyPr>
          <a:lstStyle/>
          <a:p>
            <a:pPr marL="8145">
              <a:spcBef>
                <a:spcPts val="83"/>
              </a:spcBef>
            </a:pPr>
            <a:r>
              <a:rPr sz="673" spc="-6" dirty="0">
                <a:solidFill>
                  <a:srgbClr val="231F20"/>
                </a:solidFill>
                <a:latin typeface="Arial"/>
                <a:cs typeface="Arial"/>
              </a:rPr>
              <a:t>WHITE</a:t>
            </a:r>
            <a:endParaRPr sz="673">
              <a:latin typeface="Arial"/>
              <a:cs typeface="Arial"/>
            </a:endParaRPr>
          </a:p>
        </p:txBody>
      </p:sp>
      <p:sp>
        <p:nvSpPr>
          <p:cNvPr id="30" name="object 30"/>
          <p:cNvSpPr txBox="1"/>
          <p:nvPr/>
        </p:nvSpPr>
        <p:spPr>
          <a:xfrm>
            <a:off x="8630732" y="3225996"/>
            <a:ext cx="258600" cy="114246"/>
          </a:xfrm>
          <a:prstGeom prst="rect">
            <a:avLst/>
          </a:prstGeom>
        </p:spPr>
        <p:txBody>
          <a:bodyPr vert="horz" wrap="square" lIns="0" tIns="10588" rIns="0" bIns="0" rtlCol="0">
            <a:spAutoFit/>
          </a:bodyPr>
          <a:lstStyle/>
          <a:p>
            <a:pPr marL="8145">
              <a:spcBef>
                <a:spcPts val="83"/>
              </a:spcBef>
            </a:pPr>
            <a:r>
              <a:rPr sz="673" spc="-13" dirty="0">
                <a:solidFill>
                  <a:srgbClr val="231F20"/>
                </a:solidFill>
                <a:latin typeface="Arial"/>
                <a:cs typeface="Arial"/>
              </a:rPr>
              <a:t>BAGS</a:t>
            </a:r>
            <a:endParaRPr sz="673">
              <a:latin typeface="Arial"/>
              <a:cs typeface="Arial"/>
            </a:endParaRPr>
          </a:p>
        </p:txBody>
      </p:sp>
      <p:sp>
        <p:nvSpPr>
          <p:cNvPr id="31" name="object 31"/>
          <p:cNvSpPr txBox="1"/>
          <p:nvPr/>
        </p:nvSpPr>
        <p:spPr>
          <a:xfrm>
            <a:off x="5024734" y="4028533"/>
            <a:ext cx="736298" cy="204827"/>
          </a:xfrm>
          <a:prstGeom prst="rect">
            <a:avLst/>
          </a:prstGeom>
          <a:solidFill>
            <a:srgbClr val="FFF200"/>
          </a:solidFill>
          <a:ln w="11099">
            <a:solidFill>
              <a:srgbClr val="231F20"/>
            </a:solidFill>
          </a:ln>
        </p:spPr>
        <p:txBody>
          <a:bodyPr vert="horz" wrap="square" lIns="0" tIns="19140" rIns="0" bIns="0" rtlCol="0">
            <a:spAutoFit/>
          </a:bodyPr>
          <a:lstStyle/>
          <a:p>
            <a:pPr marL="30542">
              <a:spcBef>
                <a:spcPts val="150"/>
              </a:spcBef>
            </a:pPr>
            <a:r>
              <a:rPr sz="673" b="1" dirty="0">
                <a:solidFill>
                  <a:srgbClr val="231F20"/>
                </a:solidFill>
                <a:latin typeface="Arial"/>
                <a:cs typeface="Arial"/>
              </a:rPr>
              <a:t>Yellow</a:t>
            </a:r>
            <a:r>
              <a:rPr sz="673" b="1" spc="45" dirty="0">
                <a:solidFill>
                  <a:srgbClr val="231F20"/>
                </a:solidFill>
                <a:latin typeface="Arial"/>
                <a:cs typeface="Arial"/>
              </a:rPr>
              <a:t> </a:t>
            </a:r>
            <a:r>
              <a:rPr sz="673" b="1" spc="-6" dirty="0">
                <a:solidFill>
                  <a:srgbClr val="231F20"/>
                </a:solidFill>
                <a:latin typeface="Arial"/>
                <a:cs typeface="Arial"/>
              </a:rPr>
              <a:t>wheelies</a:t>
            </a:r>
            <a:endParaRPr sz="673">
              <a:latin typeface="Arial"/>
              <a:cs typeface="Arial"/>
            </a:endParaRPr>
          </a:p>
          <a:p>
            <a:pPr marL="37058">
              <a:spcBef>
                <a:spcPts val="138"/>
              </a:spcBef>
            </a:pPr>
            <a:r>
              <a:rPr sz="449" dirty="0">
                <a:solidFill>
                  <a:srgbClr val="231F20"/>
                </a:solidFill>
                <a:latin typeface="Arial"/>
                <a:cs typeface="Arial"/>
              </a:rPr>
              <a:t>(container</a:t>
            </a:r>
            <a:r>
              <a:rPr sz="449" spc="42" dirty="0">
                <a:solidFill>
                  <a:srgbClr val="231F20"/>
                </a:solidFill>
                <a:latin typeface="Arial"/>
                <a:cs typeface="Arial"/>
              </a:rPr>
              <a:t> </a:t>
            </a:r>
            <a:r>
              <a:rPr sz="449" spc="-6" dirty="0">
                <a:solidFill>
                  <a:srgbClr val="231F20"/>
                </a:solidFill>
                <a:latin typeface="Arial"/>
                <a:cs typeface="Arial"/>
              </a:rPr>
              <a:t>IMS/Polwarth)</a:t>
            </a:r>
            <a:endParaRPr sz="449">
              <a:latin typeface="Arial"/>
              <a:cs typeface="Arial"/>
            </a:endParaRPr>
          </a:p>
        </p:txBody>
      </p:sp>
      <p:grpSp>
        <p:nvGrpSpPr>
          <p:cNvPr id="32" name="object 32"/>
          <p:cNvGrpSpPr/>
          <p:nvPr/>
        </p:nvGrpSpPr>
        <p:grpSpPr>
          <a:xfrm>
            <a:off x="1933348" y="2450289"/>
            <a:ext cx="8145" cy="164934"/>
            <a:chOff x="1300796" y="3820635"/>
            <a:chExt cx="12700" cy="257175"/>
          </a:xfrm>
        </p:grpSpPr>
        <p:sp>
          <p:nvSpPr>
            <p:cNvPr id="33" name="object 33"/>
            <p:cNvSpPr/>
            <p:nvPr/>
          </p:nvSpPr>
          <p:spPr>
            <a:xfrm>
              <a:off x="1307146" y="3820635"/>
              <a:ext cx="0" cy="257175"/>
            </a:xfrm>
            <a:custGeom>
              <a:avLst/>
              <a:gdLst/>
              <a:ahLst/>
              <a:cxnLst/>
              <a:rect l="l" t="t" r="r" b="b"/>
              <a:pathLst>
                <a:path h="257175">
                  <a:moveTo>
                    <a:pt x="0" y="0"/>
                  </a:moveTo>
                  <a:lnTo>
                    <a:pt x="0" y="257175"/>
                  </a:lnTo>
                </a:path>
              </a:pathLst>
            </a:custGeom>
            <a:solidFill>
              <a:srgbClr val="231F20"/>
            </a:solidFill>
          </p:spPr>
          <p:txBody>
            <a:bodyPr wrap="square" lIns="0" tIns="0" rIns="0" bIns="0" rtlCol="0"/>
            <a:lstStyle/>
            <a:p>
              <a:endParaRPr sz="1539"/>
            </a:p>
          </p:txBody>
        </p:sp>
        <p:sp>
          <p:nvSpPr>
            <p:cNvPr id="34" name="object 34"/>
            <p:cNvSpPr/>
            <p:nvPr/>
          </p:nvSpPr>
          <p:spPr>
            <a:xfrm>
              <a:off x="1307146" y="3820635"/>
              <a:ext cx="0" cy="257175"/>
            </a:xfrm>
            <a:custGeom>
              <a:avLst/>
              <a:gdLst/>
              <a:ahLst/>
              <a:cxnLst/>
              <a:rect l="l" t="t" r="r" b="b"/>
              <a:pathLst>
                <a:path h="257175">
                  <a:moveTo>
                    <a:pt x="0" y="0"/>
                  </a:moveTo>
                  <a:lnTo>
                    <a:pt x="0" y="257175"/>
                  </a:lnTo>
                </a:path>
              </a:pathLst>
            </a:custGeom>
            <a:ln w="12700">
              <a:solidFill>
                <a:srgbClr val="231F20"/>
              </a:solidFill>
            </a:ln>
          </p:spPr>
          <p:txBody>
            <a:bodyPr wrap="square" lIns="0" tIns="0" rIns="0" bIns="0" rtlCol="0"/>
            <a:lstStyle/>
            <a:p>
              <a:endParaRPr sz="1539"/>
            </a:p>
          </p:txBody>
        </p:sp>
      </p:grpSp>
      <p:sp>
        <p:nvSpPr>
          <p:cNvPr id="35" name="object 35"/>
          <p:cNvSpPr txBox="1"/>
          <p:nvPr/>
        </p:nvSpPr>
        <p:spPr>
          <a:xfrm>
            <a:off x="2953310" y="3048845"/>
            <a:ext cx="711456" cy="122467"/>
          </a:xfrm>
          <a:prstGeom prst="rect">
            <a:avLst/>
          </a:prstGeom>
          <a:solidFill>
            <a:srgbClr val="ED2024">
              <a:alpha val="80999"/>
            </a:srgbClr>
          </a:solidFill>
          <a:ln w="13385">
            <a:solidFill>
              <a:srgbClr val="231F20"/>
            </a:solidFill>
          </a:ln>
        </p:spPr>
        <p:txBody>
          <a:bodyPr vert="horz" wrap="square" lIns="0" tIns="23620" rIns="0" bIns="0" rtlCol="0">
            <a:spAutoFit/>
          </a:bodyPr>
          <a:lstStyle/>
          <a:p>
            <a:pPr marL="17103">
              <a:spcBef>
                <a:spcPts val="186"/>
              </a:spcBef>
            </a:pPr>
            <a:r>
              <a:rPr sz="641" b="1" dirty="0">
                <a:solidFill>
                  <a:srgbClr val="231F20"/>
                </a:solidFill>
                <a:latin typeface="Arial"/>
                <a:cs typeface="Arial"/>
              </a:rPr>
              <a:t>RED</a:t>
            </a:r>
            <a:r>
              <a:rPr sz="641" b="1" spc="-10" dirty="0">
                <a:solidFill>
                  <a:srgbClr val="231F20"/>
                </a:solidFill>
                <a:latin typeface="Arial"/>
                <a:cs typeface="Arial"/>
              </a:rPr>
              <a:t> </a:t>
            </a:r>
            <a:r>
              <a:rPr sz="641" b="1" spc="-6" dirty="0">
                <a:solidFill>
                  <a:srgbClr val="231F20"/>
                </a:solidFill>
                <a:latin typeface="Arial"/>
                <a:cs typeface="Arial"/>
              </a:rPr>
              <a:t>CONTAINER</a:t>
            </a:r>
            <a:endParaRPr sz="641">
              <a:latin typeface="Arial"/>
              <a:cs typeface="Arial"/>
            </a:endParaRPr>
          </a:p>
        </p:txBody>
      </p:sp>
      <p:sp>
        <p:nvSpPr>
          <p:cNvPr id="36" name="object 36"/>
          <p:cNvSpPr/>
          <p:nvPr/>
        </p:nvSpPr>
        <p:spPr>
          <a:xfrm>
            <a:off x="4749934" y="2957150"/>
            <a:ext cx="760326" cy="206880"/>
          </a:xfrm>
          <a:custGeom>
            <a:avLst/>
            <a:gdLst/>
            <a:ahLst/>
            <a:cxnLst/>
            <a:rect l="l" t="t" r="r" b="b"/>
            <a:pathLst>
              <a:path w="1185545" h="322579">
                <a:moveTo>
                  <a:pt x="1185367" y="0"/>
                </a:moveTo>
                <a:lnTo>
                  <a:pt x="0" y="0"/>
                </a:lnTo>
                <a:lnTo>
                  <a:pt x="0" y="322389"/>
                </a:lnTo>
                <a:lnTo>
                  <a:pt x="1185367" y="322389"/>
                </a:lnTo>
                <a:lnTo>
                  <a:pt x="1185367" y="0"/>
                </a:lnTo>
                <a:close/>
              </a:path>
            </a:pathLst>
          </a:custGeom>
          <a:solidFill>
            <a:srgbClr val="74D0ED"/>
          </a:solidFill>
        </p:spPr>
        <p:txBody>
          <a:bodyPr wrap="square" lIns="0" tIns="0" rIns="0" bIns="0" rtlCol="0"/>
          <a:lstStyle/>
          <a:p>
            <a:endParaRPr sz="1539"/>
          </a:p>
        </p:txBody>
      </p:sp>
      <p:sp>
        <p:nvSpPr>
          <p:cNvPr id="37" name="object 37"/>
          <p:cNvSpPr txBox="1"/>
          <p:nvPr/>
        </p:nvSpPr>
        <p:spPr>
          <a:xfrm>
            <a:off x="4749934" y="2957150"/>
            <a:ext cx="760326" cy="180283"/>
          </a:xfrm>
          <a:prstGeom prst="rect">
            <a:avLst/>
          </a:prstGeom>
          <a:ln w="13080">
            <a:solidFill>
              <a:srgbClr val="231F20"/>
            </a:solidFill>
          </a:ln>
        </p:spPr>
        <p:txBody>
          <a:bodyPr vert="horz" wrap="square" lIns="0" tIns="13439" rIns="0" bIns="0" rtlCol="0">
            <a:spAutoFit/>
          </a:bodyPr>
          <a:lstStyle/>
          <a:p>
            <a:pPr marL="3665" algn="ctr">
              <a:lnSpc>
                <a:spcPts val="795"/>
              </a:lnSpc>
              <a:spcBef>
                <a:spcPts val="106"/>
              </a:spcBef>
            </a:pPr>
            <a:r>
              <a:rPr sz="673" dirty="0">
                <a:solidFill>
                  <a:srgbClr val="231F20"/>
                </a:solidFill>
                <a:latin typeface="Arial"/>
                <a:cs typeface="Arial"/>
              </a:rPr>
              <a:t>AUTOCLAVE</a:t>
            </a:r>
            <a:r>
              <a:rPr sz="673" spc="19" dirty="0">
                <a:solidFill>
                  <a:srgbClr val="231F20"/>
                </a:solidFill>
                <a:latin typeface="Arial"/>
                <a:cs typeface="Arial"/>
              </a:rPr>
              <a:t> </a:t>
            </a:r>
            <a:r>
              <a:rPr sz="673" spc="-16" dirty="0">
                <a:solidFill>
                  <a:srgbClr val="231F20"/>
                </a:solidFill>
                <a:latin typeface="Arial"/>
                <a:cs typeface="Arial"/>
              </a:rPr>
              <a:t>BAG</a:t>
            </a:r>
            <a:endParaRPr sz="673">
              <a:latin typeface="Arial"/>
              <a:cs typeface="Arial"/>
            </a:endParaRPr>
          </a:p>
          <a:p>
            <a:pPr marR="4887" algn="ctr">
              <a:lnSpc>
                <a:spcPts val="525"/>
              </a:lnSpc>
            </a:pPr>
            <a:r>
              <a:rPr sz="449" dirty="0">
                <a:solidFill>
                  <a:srgbClr val="231F20"/>
                </a:solidFill>
                <a:latin typeface="Arial"/>
                <a:cs typeface="Arial"/>
              </a:rPr>
              <a:t>(clear</a:t>
            </a:r>
            <a:r>
              <a:rPr sz="449" spc="13" dirty="0">
                <a:solidFill>
                  <a:srgbClr val="231F20"/>
                </a:solidFill>
                <a:latin typeface="Arial"/>
                <a:cs typeface="Arial"/>
              </a:rPr>
              <a:t> </a:t>
            </a:r>
            <a:r>
              <a:rPr sz="449" dirty="0">
                <a:solidFill>
                  <a:srgbClr val="231F20"/>
                </a:solidFill>
                <a:latin typeface="Arial"/>
                <a:cs typeface="Arial"/>
              </a:rPr>
              <a:t>with</a:t>
            </a:r>
            <a:r>
              <a:rPr sz="449" spc="16" dirty="0">
                <a:solidFill>
                  <a:srgbClr val="231F20"/>
                </a:solidFill>
                <a:latin typeface="Arial"/>
                <a:cs typeface="Arial"/>
              </a:rPr>
              <a:t> </a:t>
            </a:r>
            <a:r>
              <a:rPr sz="449" dirty="0">
                <a:solidFill>
                  <a:srgbClr val="231F20"/>
                </a:solidFill>
                <a:latin typeface="Arial"/>
                <a:cs typeface="Arial"/>
              </a:rPr>
              <a:t>blue</a:t>
            </a:r>
            <a:r>
              <a:rPr sz="449" spc="16" dirty="0">
                <a:solidFill>
                  <a:srgbClr val="231F20"/>
                </a:solidFill>
                <a:latin typeface="Arial"/>
                <a:cs typeface="Arial"/>
              </a:rPr>
              <a:t> </a:t>
            </a:r>
            <a:r>
              <a:rPr sz="449" spc="-6" dirty="0">
                <a:solidFill>
                  <a:srgbClr val="231F20"/>
                </a:solidFill>
                <a:latin typeface="Arial"/>
                <a:cs typeface="Arial"/>
              </a:rPr>
              <a:t>lettering)</a:t>
            </a:r>
            <a:endParaRPr sz="449">
              <a:latin typeface="Arial"/>
              <a:cs typeface="Arial"/>
            </a:endParaRPr>
          </a:p>
        </p:txBody>
      </p:sp>
      <p:grpSp>
        <p:nvGrpSpPr>
          <p:cNvPr id="38" name="object 38"/>
          <p:cNvGrpSpPr/>
          <p:nvPr/>
        </p:nvGrpSpPr>
        <p:grpSpPr>
          <a:xfrm>
            <a:off x="3253375" y="3207867"/>
            <a:ext cx="70046" cy="506205"/>
            <a:chOff x="3359061" y="5001896"/>
            <a:chExt cx="109220" cy="789305"/>
          </a:xfrm>
        </p:grpSpPr>
        <p:sp>
          <p:nvSpPr>
            <p:cNvPr id="39" name="object 39"/>
            <p:cNvSpPr/>
            <p:nvPr/>
          </p:nvSpPr>
          <p:spPr>
            <a:xfrm>
              <a:off x="3413417" y="5001896"/>
              <a:ext cx="0" cy="720090"/>
            </a:xfrm>
            <a:custGeom>
              <a:avLst/>
              <a:gdLst/>
              <a:ahLst/>
              <a:cxnLst/>
              <a:rect l="l" t="t" r="r" b="b"/>
              <a:pathLst>
                <a:path h="720089">
                  <a:moveTo>
                    <a:pt x="0" y="0"/>
                  </a:moveTo>
                  <a:lnTo>
                    <a:pt x="0" y="719848"/>
                  </a:lnTo>
                </a:path>
              </a:pathLst>
            </a:custGeom>
            <a:ln w="12700">
              <a:solidFill>
                <a:srgbClr val="231F20"/>
              </a:solidFill>
            </a:ln>
          </p:spPr>
          <p:txBody>
            <a:bodyPr wrap="square" lIns="0" tIns="0" rIns="0" bIns="0" rtlCol="0"/>
            <a:lstStyle/>
            <a:p>
              <a:endParaRPr sz="1539"/>
            </a:p>
          </p:txBody>
        </p:sp>
        <p:pic>
          <p:nvPicPr>
            <p:cNvPr id="40" name="object 40"/>
            <p:cNvPicPr/>
            <p:nvPr/>
          </p:nvPicPr>
          <p:blipFill>
            <a:blip r:embed="rId3" cstate="print"/>
            <a:stretch>
              <a:fillRect/>
            </a:stretch>
          </p:blipFill>
          <p:spPr>
            <a:xfrm>
              <a:off x="3359061" y="5693027"/>
              <a:ext cx="108699" cy="97701"/>
            </a:xfrm>
            <a:prstGeom prst="rect">
              <a:avLst/>
            </a:prstGeom>
          </p:spPr>
        </p:pic>
      </p:grpSp>
      <p:sp>
        <p:nvSpPr>
          <p:cNvPr id="41" name="object 41"/>
          <p:cNvSpPr txBox="1"/>
          <p:nvPr/>
        </p:nvSpPr>
        <p:spPr>
          <a:xfrm>
            <a:off x="3862939" y="4661078"/>
            <a:ext cx="781095" cy="132067"/>
          </a:xfrm>
          <a:prstGeom prst="rect">
            <a:avLst/>
          </a:prstGeom>
          <a:ln w="12700">
            <a:solidFill>
              <a:srgbClr val="231F20"/>
            </a:solidFill>
          </a:ln>
        </p:spPr>
        <p:txBody>
          <a:bodyPr vert="horz" wrap="square" lIns="0" tIns="8552" rIns="0" bIns="0" rtlCol="0">
            <a:spAutoFit/>
          </a:bodyPr>
          <a:lstStyle/>
          <a:p>
            <a:pPr marL="31764">
              <a:spcBef>
                <a:spcPts val="67"/>
              </a:spcBef>
            </a:pPr>
            <a:r>
              <a:rPr sz="802" spc="-6" dirty="0">
                <a:solidFill>
                  <a:srgbClr val="231F20"/>
                </a:solidFill>
                <a:latin typeface="Arial"/>
                <a:cs typeface="Arial"/>
              </a:rPr>
              <a:t>INCINERATION</a:t>
            </a:r>
            <a:endParaRPr sz="802">
              <a:latin typeface="Arial"/>
              <a:cs typeface="Arial"/>
            </a:endParaRPr>
          </a:p>
        </p:txBody>
      </p:sp>
      <p:sp>
        <p:nvSpPr>
          <p:cNvPr id="42" name="object 42"/>
          <p:cNvSpPr txBox="1"/>
          <p:nvPr/>
        </p:nvSpPr>
        <p:spPr>
          <a:xfrm>
            <a:off x="4248222" y="1297528"/>
            <a:ext cx="1455085" cy="225335"/>
          </a:xfrm>
          <a:prstGeom prst="rect">
            <a:avLst/>
          </a:prstGeom>
        </p:spPr>
        <p:txBody>
          <a:bodyPr vert="horz" wrap="square" lIns="0" tIns="8145" rIns="0" bIns="0" rtlCol="0">
            <a:spAutoFit/>
          </a:bodyPr>
          <a:lstStyle/>
          <a:p>
            <a:pPr marL="8145">
              <a:spcBef>
                <a:spcPts val="64"/>
              </a:spcBef>
            </a:pPr>
            <a:r>
              <a:rPr sz="1411" b="1" dirty="0">
                <a:solidFill>
                  <a:srgbClr val="231F20"/>
                </a:solidFill>
                <a:latin typeface="Arial"/>
                <a:cs typeface="Arial"/>
              </a:rPr>
              <a:t>TYPE OF</a:t>
            </a:r>
            <a:r>
              <a:rPr sz="1411" b="1" spc="-115" dirty="0">
                <a:solidFill>
                  <a:srgbClr val="231F20"/>
                </a:solidFill>
                <a:latin typeface="Arial"/>
                <a:cs typeface="Arial"/>
              </a:rPr>
              <a:t> </a:t>
            </a:r>
            <a:r>
              <a:rPr sz="1411" b="1" spc="-13" dirty="0">
                <a:solidFill>
                  <a:srgbClr val="231F20"/>
                </a:solidFill>
                <a:latin typeface="Arial"/>
                <a:cs typeface="Arial"/>
              </a:rPr>
              <a:t>WASTE</a:t>
            </a:r>
            <a:endParaRPr sz="1411">
              <a:latin typeface="Arial"/>
              <a:cs typeface="Arial"/>
            </a:endParaRPr>
          </a:p>
        </p:txBody>
      </p:sp>
      <p:grpSp>
        <p:nvGrpSpPr>
          <p:cNvPr id="43" name="object 43"/>
          <p:cNvGrpSpPr/>
          <p:nvPr/>
        </p:nvGrpSpPr>
        <p:grpSpPr>
          <a:xfrm>
            <a:off x="2223359" y="1569717"/>
            <a:ext cx="6779402" cy="1727125"/>
            <a:chOff x="1752999" y="2447596"/>
            <a:chExt cx="10570845" cy="2693035"/>
          </a:xfrm>
        </p:grpSpPr>
        <p:sp>
          <p:nvSpPr>
            <p:cNvPr id="44" name="object 44"/>
            <p:cNvSpPr/>
            <p:nvPr/>
          </p:nvSpPr>
          <p:spPr>
            <a:xfrm>
              <a:off x="11136127" y="4770741"/>
              <a:ext cx="635" cy="300990"/>
            </a:xfrm>
            <a:custGeom>
              <a:avLst/>
              <a:gdLst/>
              <a:ahLst/>
              <a:cxnLst/>
              <a:rect l="l" t="t" r="r" b="b"/>
              <a:pathLst>
                <a:path w="634" h="300989">
                  <a:moveTo>
                    <a:pt x="0" y="0"/>
                  </a:moveTo>
                  <a:lnTo>
                    <a:pt x="393" y="300748"/>
                  </a:lnTo>
                </a:path>
              </a:pathLst>
            </a:custGeom>
            <a:ln w="12700">
              <a:solidFill>
                <a:srgbClr val="231F20"/>
              </a:solidFill>
            </a:ln>
          </p:spPr>
          <p:txBody>
            <a:bodyPr wrap="square" lIns="0" tIns="0" rIns="0" bIns="0" rtlCol="0"/>
            <a:lstStyle/>
            <a:p>
              <a:endParaRPr sz="1539"/>
            </a:p>
          </p:txBody>
        </p:sp>
        <p:pic>
          <p:nvPicPr>
            <p:cNvPr id="45" name="object 45"/>
            <p:cNvPicPr/>
            <p:nvPr/>
          </p:nvPicPr>
          <p:blipFill>
            <a:blip r:embed="rId4" cstate="print"/>
            <a:stretch>
              <a:fillRect/>
            </a:stretch>
          </p:blipFill>
          <p:spPr>
            <a:xfrm>
              <a:off x="11082140" y="5042702"/>
              <a:ext cx="108711" cy="97764"/>
            </a:xfrm>
            <a:prstGeom prst="rect">
              <a:avLst/>
            </a:prstGeom>
          </p:spPr>
        </p:pic>
        <p:sp>
          <p:nvSpPr>
            <p:cNvPr id="46" name="object 46"/>
            <p:cNvSpPr/>
            <p:nvPr/>
          </p:nvSpPr>
          <p:spPr>
            <a:xfrm>
              <a:off x="11928761" y="4336225"/>
              <a:ext cx="3810" cy="402590"/>
            </a:xfrm>
            <a:custGeom>
              <a:avLst/>
              <a:gdLst/>
              <a:ahLst/>
              <a:cxnLst/>
              <a:rect l="l" t="t" r="r" b="b"/>
              <a:pathLst>
                <a:path w="3809" h="402589">
                  <a:moveTo>
                    <a:pt x="0" y="0"/>
                  </a:moveTo>
                  <a:lnTo>
                    <a:pt x="3187" y="402120"/>
                  </a:lnTo>
                </a:path>
              </a:pathLst>
            </a:custGeom>
            <a:ln w="12700">
              <a:solidFill>
                <a:srgbClr val="231F20"/>
              </a:solidFill>
            </a:ln>
          </p:spPr>
          <p:txBody>
            <a:bodyPr wrap="square" lIns="0" tIns="0" rIns="0" bIns="0" rtlCol="0"/>
            <a:lstStyle/>
            <a:p>
              <a:endParaRPr sz="1539"/>
            </a:p>
          </p:txBody>
        </p:sp>
        <p:pic>
          <p:nvPicPr>
            <p:cNvPr id="47" name="object 47"/>
            <p:cNvPicPr/>
            <p:nvPr/>
          </p:nvPicPr>
          <p:blipFill>
            <a:blip r:embed="rId5" cstate="print"/>
            <a:stretch>
              <a:fillRect/>
            </a:stretch>
          </p:blipFill>
          <p:spPr>
            <a:xfrm>
              <a:off x="11877592" y="4709640"/>
              <a:ext cx="108699" cy="97688"/>
            </a:xfrm>
            <a:prstGeom prst="rect">
              <a:avLst/>
            </a:prstGeom>
          </p:spPr>
        </p:pic>
        <p:sp>
          <p:nvSpPr>
            <p:cNvPr id="48" name="object 48"/>
            <p:cNvSpPr/>
            <p:nvPr/>
          </p:nvSpPr>
          <p:spPr>
            <a:xfrm>
              <a:off x="1759349" y="2603911"/>
              <a:ext cx="10558145" cy="186690"/>
            </a:xfrm>
            <a:custGeom>
              <a:avLst/>
              <a:gdLst/>
              <a:ahLst/>
              <a:cxnLst/>
              <a:rect l="l" t="t" r="r" b="b"/>
              <a:pathLst>
                <a:path w="10558145" h="186689">
                  <a:moveTo>
                    <a:pt x="3073" y="172948"/>
                  </a:moveTo>
                  <a:lnTo>
                    <a:pt x="0" y="330"/>
                  </a:lnTo>
                  <a:lnTo>
                    <a:pt x="10557052" y="0"/>
                  </a:lnTo>
                  <a:lnTo>
                    <a:pt x="10557776" y="186296"/>
                  </a:lnTo>
                </a:path>
              </a:pathLst>
            </a:custGeom>
            <a:ln w="12700">
              <a:solidFill>
                <a:srgbClr val="231F20"/>
              </a:solidFill>
            </a:ln>
          </p:spPr>
          <p:txBody>
            <a:bodyPr wrap="square" lIns="0" tIns="0" rIns="0" bIns="0" rtlCol="0"/>
            <a:lstStyle/>
            <a:p>
              <a:endParaRPr sz="1539"/>
            </a:p>
          </p:txBody>
        </p:sp>
        <p:sp>
          <p:nvSpPr>
            <p:cNvPr id="49" name="object 49"/>
            <p:cNvSpPr/>
            <p:nvPr/>
          </p:nvSpPr>
          <p:spPr>
            <a:xfrm>
              <a:off x="5926448" y="2453946"/>
              <a:ext cx="0" cy="304800"/>
            </a:xfrm>
            <a:custGeom>
              <a:avLst/>
              <a:gdLst/>
              <a:ahLst/>
              <a:cxnLst/>
              <a:rect l="l" t="t" r="r" b="b"/>
              <a:pathLst>
                <a:path h="304800">
                  <a:moveTo>
                    <a:pt x="0" y="0"/>
                  </a:moveTo>
                  <a:lnTo>
                    <a:pt x="0" y="304800"/>
                  </a:lnTo>
                </a:path>
              </a:pathLst>
            </a:custGeom>
            <a:solidFill>
              <a:srgbClr val="231F20"/>
            </a:solidFill>
          </p:spPr>
          <p:txBody>
            <a:bodyPr wrap="square" lIns="0" tIns="0" rIns="0" bIns="0" rtlCol="0"/>
            <a:lstStyle/>
            <a:p>
              <a:endParaRPr sz="1539"/>
            </a:p>
          </p:txBody>
        </p:sp>
        <p:sp>
          <p:nvSpPr>
            <p:cNvPr id="50" name="object 50"/>
            <p:cNvSpPr/>
            <p:nvPr/>
          </p:nvSpPr>
          <p:spPr>
            <a:xfrm>
              <a:off x="5926448" y="2453946"/>
              <a:ext cx="0" cy="304800"/>
            </a:xfrm>
            <a:custGeom>
              <a:avLst/>
              <a:gdLst/>
              <a:ahLst/>
              <a:cxnLst/>
              <a:rect l="l" t="t" r="r" b="b"/>
              <a:pathLst>
                <a:path h="304800">
                  <a:moveTo>
                    <a:pt x="0" y="0"/>
                  </a:moveTo>
                  <a:lnTo>
                    <a:pt x="0" y="304800"/>
                  </a:lnTo>
                </a:path>
              </a:pathLst>
            </a:custGeom>
            <a:ln w="12700">
              <a:solidFill>
                <a:srgbClr val="231F20"/>
              </a:solidFill>
            </a:ln>
          </p:spPr>
          <p:txBody>
            <a:bodyPr wrap="square" lIns="0" tIns="0" rIns="0" bIns="0" rtlCol="0"/>
            <a:lstStyle/>
            <a:p>
              <a:endParaRPr sz="1539"/>
            </a:p>
          </p:txBody>
        </p:sp>
      </p:grpSp>
      <p:sp>
        <p:nvSpPr>
          <p:cNvPr id="51" name="object 51"/>
          <p:cNvSpPr txBox="1"/>
          <p:nvPr/>
        </p:nvSpPr>
        <p:spPr>
          <a:xfrm>
            <a:off x="2318241" y="2288459"/>
            <a:ext cx="407652" cy="114246"/>
          </a:xfrm>
          <a:prstGeom prst="rect">
            <a:avLst/>
          </a:prstGeom>
        </p:spPr>
        <p:txBody>
          <a:bodyPr vert="horz" wrap="square" lIns="0" tIns="10588" rIns="0" bIns="0" rtlCol="0">
            <a:spAutoFit/>
          </a:bodyPr>
          <a:lstStyle/>
          <a:p>
            <a:pPr marL="8145">
              <a:spcBef>
                <a:spcPts val="83"/>
              </a:spcBef>
            </a:pPr>
            <a:r>
              <a:rPr sz="673" b="1" spc="-6" dirty="0">
                <a:solidFill>
                  <a:srgbClr val="231F20"/>
                </a:solidFill>
                <a:latin typeface="Arial"/>
                <a:cs typeface="Arial"/>
              </a:rPr>
              <a:t>Chemical</a:t>
            </a:r>
            <a:endParaRPr sz="673">
              <a:latin typeface="Arial"/>
              <a:cs typeface="Arial"/>
            </a:endParaRPr>
          </a:p>
        </p:txBody>
      </p:sp>
      <p:sp>
        <p:nvSpPr>
          <p:cNvPr id="52" name="object 52"/>
          <p:cNvSpPr txBox="1"/>
          <p:nvPr/>
        </p:nvSpPr>
        <p:spPr>
          <a:xfrm>
            <a:off x="1701045" y="4772839"/>
            <a:ext cx="1869253" cy="662124"/>
          </a:xfrm>
          <a:prstGeom prst="rect">
            <a:avLst/>
          </a:prstGeom>
          <a:ln w="15017">
            <a:solidFill>
              <a:srgbClr val="231F20"/>
            </a:solidFill>
          </a:ln>
        </p:spPr>
        <p:txBody>
          <a:bodyPr vert="horz" wrap="square" lIns="0" tIns="33801" rIns="0" bIns="0" rtlCol="0">
            <a:spAutoFit/>
          </a:bodyPr>
          <a:lstStyle/>
          <a:p>
            <a:pPr marL="98956" marR="489078">
              <a:lnSpc>
                <a:spcPct val="101299"/>
              </a:lnSpc>
              <a:spcBef>
                <a:spcPts val="266"/>
              </a:spcBef>
            </a:pPr>
            <a:r>
              <a:rPr sz="1026" b="1" i="1" dirty="0">
                <a:solidFill>
                  <a:srgbClr val="231F20"/>
                </a:solidFill>
                <a:latin typeface="Arial"/>
                <a:cs typeface="Arial"/>
              </a:rPr>
              <a:t>Waste</a:t>
            </a:r>
            <a:r>
              <a:rPr sz="1026" b="1" i="1" spc="35" dirty="0">
                <a:solidFill>
                  <a:srgbClr val="231F20"/>
                </a:solidFill>
                <a:latin typeface="Arial"/>
                <a:cs typeface="Arial"/>
              </a:rPr>
              <a:t> </a:t>
            </a:r>
            <a:r>
              <a:rPr sz="1026" b="1" i="1" dirty="0">
                <a:solidFill>
                  <a:srgbClr val="231F20"/>
                </a:solidFill>
                <a:latin typeface="Arial"/>
                <a:cs typeface="Arial"/>
              </a:rPr>
              <a:t>Stream</a:t>
            </a:r>
            <a:r>
              <a:rPr sz="1026" b="1" i="1" spc="35" dirty="0">
                <a:solidFill>
                  <a:srgbClr val="231F20"/>
                </a:solidFill>
                <a:latin typeface="Arial"/>
                <a:cs typeface="Arial"/>
              </a:rPr>
              <a:t> </a:t>
            </a:r>
            <a:r>
              <a:rPr sz="1026" b="1" i="1" spc="-16" dirty="0">
                <a:solidFill>
                  <a:srgbClr val="231F20"/>
                </a:solidFill>
                <a:latin typeface="Arial"/>
                <a:cs typeface="Arial"/>
              </a:rPr>
              <a:t>for </a:t>
            </a:r>
            <a:r>
              <a:rPr sz="1026" b="1" i="1" dirty="0">
                <a:solidFill>
                  <a:srgbClr val="231F20"/>
                </a:solidFill>
                <a:latin typeface="Arial"/>
                <a:cs typeface="Arial"/>
              </a:rPr>
              <a:t>Rowett</a:t>
            </a:r>
            <a:r>
              <a:rPr sz="1026" b="1" i="1" spc="13" dirty="0">
                <a:solidFill>
                  <a:srgbClr val="231F20"/>
                </a:solidFill>
                <a:latin typeface="Arial"/>
                <a:cs typeface="Arial"/>
              </a:rPr>
              <a:t> </a:t>
            </a:r>
            <a:r>
              <a:rPr sz="1026" b="1" i="1" dirty="0">
                <a:solidFill>
                  <a:srgbClr val="231F20"/>
                </a:solidFill>
                <a:latin typeface="Arial"/>
                <a:cs typeface="Arial"/>
              </a:rPr>
              <a:t>-</a:t>
            </a:r>
            <a:r>
              <a:rPr sz="1026" b="1" i="1" spc="13" dirty="0">
                <a:solidFill>
                  <a:srgbClr val="231F20"/>
                </a:solidFill>
                <a:latin typeface="Arial"/>
                <a:cs typeface="Arial"/>
              </a:rPr>
              <a:t> </a:t>
            </a:r>
            <a:r>
              <a:rPr sz="1026" b="1" i="1" spc="-6" dirty="0">
                <a:solidFill>
                  <a:srgbClr val="231F20"/>
                </a:solidFill>
                <a:latin typeface="Arial"/>
                <a:cs typeface="Arial"/>
              </a:rPr>
              <a:t>Foresterhill </a:t>
            </a:r>
            <a:r>
              <a:rPr sz="1026" b="1" i="1" dirty="0">
                <a:solidFill>
                  <a:srgbClr val="231F20"/>
                </a:solidFill>
                <a:latin typeface="Arial"/>
                <a:cs typeface="Arial"/>
              </a:rPr>
              <a:t>Site</a:t>
            </a:r>
            <a:r>
              <a:rPr sz="1026" b="1" i="1" spc="32" dirty="0">
                <a:solidFill>
                  <a:srgbClr val="231F20"/>
                </a:solidFill>
                <a:latin typeface="Arial"/>
                <a:cs typeface="Arial"/>
              </a:rPr>
              <a:t> </a:t>
            </a:r>
            <a:r>
              <a:rPr sz="1026" b="1" i="1" dirty="0">
                <a:solidFill>
                  <a:srgbClr val="231F20"/>
                </a:solidFill>
                <a:latin typeface="Arial"/>
                <a:cs typeface="Arial"/>
              </a:rPr>
              <a:t>(revised</a:t>
            </a:r>
            <a:r>
              <a:rPr sz="1026" b="1" i="1" spc="32" dirty="0">
                <a:solidFill>
                  <a:srgbClr val="231F20"/>
                </a:solidFill>
                <a:latin typeface="Arial"/>
                <a:cs typeface="Arial"/>
              </a:rPr>
              <a:t> </a:t>
            </a:r>
            <a:r>
              <a:rPr lang="en-GB" sz="1026" b="1" i="1" spc="-6" dirty="0">
                <a:solidFill>
                  <a:srgbClr val="231F20"/>
                </a:solidFill>
                <a:latin typeface="Arial"/>
                <a:cs typeface="Arial"/>
              </a:rPr>
              <a:t>October</a:t>
            </a:r>
            <a:r>
              <a:rPr sz="1026" b="1" i="1" spc="-6" dirty="0">
                <a:solidFill>
                  <a:srgbClr val="231F20"/>
                </a:solidFill>
                <a:latin typeface="Arial"/>
                <a:cs typeface="Arial"/>
              </a:rPr>
              <a:t> 20</a:t>
            </a:r>
            <a:r>
              <a:rPr lang="en-GB" sz="1026" b="1" i="1" spc="-6" dirty="0">
                <a:solidFill>
                  <a:srgbClr val="231F20"/>
                </a:solidFill>
                <a:latin typeface="Arial"/>
                <a:cs typeface="Arial"/>
              </a:rPr>
              <a:t>22</a:t>
            </a:r>
            <a:r>
              <a:rPr sz="1026" b="1" i="1" spc="-6" dirty="0">
                <a:solidFill>
                  <a:srgbClr val="231F20"/>
                </a:solidFill>
                <a:latin typeface="Arial"/>
                <a:cs typeface="Arial"/>
              </a:rPr>
              <a:t>)</a:t>
            </a:r>
            <a:endParaRPr sz="1026" dirty="0">
              <a:latin typeface="Arial"/>
              <a:cs typeface="Arial"/>
            </a:endParaRPr>
          </a:p>
        </p:txBody>
      </p:sp>
      <p:grpSp>
        <p:nvGrpSpPr>
          <p:cNvPr id="53" name="object 53"/>
          <p:cNvGrpSpPr/>
          <p:nvPr/>
        </p:nvGrpSpPr>
        <p:grpSpPr>
          <a:xfrm>
            <a:off x="8237620" y="4466813"/>
            <a:ext cx="1420469" cy="331904"/>
            <a:chOff x="11130790" y="6964919"/>
            <a:chExt cx="2214880" cy="517525"/>
          </a:xfrm>
        </p:grpSpPr>
        <p:sp>
          <p:nvSpPr>
            <p:cNvPr id="54" name="object 54"/>
            <p:cNvSpPr/>
            <p:nvPr/>
          </p:nvSpPr>
          <p:spPr>
            <a:xfrm>
              <a:off x="12226752" y="7191983"/>
              <a:ext cx="0" cy="220979"/>
            </a:xfrm>
            <a:custGeom>
              <a:avLst/>
              <a:gdLst/>
              <a:ahLst/>
              <a:cxnLst/>
              <a:rect l="l" t="t" r="r" b="b"/>
              <a:pathLst>
                <a:path h="220979">
                  <a:moveTo>
                    <a:pt x="0" y="0"/>
                  </a:moveTo>
                  <a:lnTo>
                    <a:pt x="0" y="220979"/>
                  </a:lnTo>
                </a:path>
              </a:pathLst>
            </a:custGeom>
            <a:ln w="12700">
              <a:solidFill>
                <a:srgbClr val="231F20"/>
              </a:solidFill>
            </a:ln>
          </p:spPr>
          <p:txBody>
            <a:bodyPr wrap="square" lIns="0" tIns="0" rIns="0" bIns="0" rtlCol="0"/>
            <a:lstStyle/>
            <a:p>
              <a:endParaRPr sz="1539"/>
            </a:p>
          </p:txBody>
        </p:sp>
        <p:sp>
          <p:nvSpPr>
            <p:cNvPr id="55" name="object 55"/>
            <p:cNvSpPr/>
            <p:nvPr/>
          </p:nvSpPr>
          <p:spPr>
            <a:xfrm>
              <a:off x="12172408" y="7384261"/>
              <a:ext cx="109220" cy="97790"/>
            </a:xfrm>
            <a:custGeom>
              <a:avLst/>
              <a:gdLst/>
              <a:ahLst/>
              <a:cxnLst/>
              <a:rect l="l" t="t" r="r" b="b"/>
              <a:pathLst>
                <a:path w="109220" h="97790">
                  <a:moveTo>
                    <a:pt x="108686" y="0"/>
                  </a:moveTo>
                  <a:lnTo>
                    <a:pt x="54343" y="19646"/>
                  </a:lnTo>
                  <a:lnTo>
                    <a:pt x="0" y="0"/>
                  </a:lnTo>
                  <a:lnTo>
                    <a:pt x="15976" y="21219"/>
                  </a:lnTo>
                  <a:lnTo>
                    <a:pt x="30814" y="46020"/>
                  </a:lnTo>
                  <a:lnTo>
                    <a:pt x="43832" y="72232"/>
                  </a:lnTo>
                  <a:lnTo>
                    <a:pt x="54343" y="97688"/>
                  </a:lnTo>
                  <a:lnTo>
                    <a:pt x="64859" y="72232"/>
                  </a:lnTo>
                  <a:lnTo>
                    <a:pt x="77876" y="46020"/>
                  </a:lnTo>
                  <a:lnTo>
                    <a:pt x="92712" y="21219"/>
                  </a:lnTo>
                  <a:lnTo>
                    <a:pt x="108686" y="0"/>
                  </a:lnTo>
                  <a:close/>
                </a:path>
              </a:pathLst>
            </a:custGeom>
            <a:solidFill>
              <a:srgbClr val="231F20"/>
            </a:solidFill>
          </p:spPr>
          <p:txBody>
            <a:bodyPr wrap="square" lIns="0" tIns="0" rIns="0" bIns="0" rtlCol="0"/>
            <a:lstStyle/>
            <a:p>
              <a:endParaRPr sz="1539"/>
            </a:p>
          </p:txBody>
        </p:sp>
        <p:sp>
          <p:nvSpPr>
            <p:cNvPr id="56" name="object 56"/>
            <p:cNvSpPr/>
            <p:nvPr/>
          </p:nvSpPr>
          <p:spPr>
            <a:xfrm>
              <a:off x="11137140" y="6971269"/>
              <a:ext cx="2202180" cy="222885"/>
            </a:xfrm>
            <a:custGeom>
              <a:avLst/>
              <a:gdLst/>
              <a:ahLst/>
              <a:cxnLst/>
              <a:rect l="l" t="t" r="r" b="b"/>
              <a:pathLst>
                <a:path w="2202180" h="222884">
                  <a:moveTo>
                    <a:pt x="2201964" y="0"/>
                  </a:moveTo>
                  <a:lnTo>
                    <a:pt x="2201964" y="222605"/>
                  </a:lnTo>
                  <a:lnTo>
                    <a:pt x="0" y="222605"/>
                  </a:lnTo>
                </a:path>
              </a:pathLst>
            </a:custGeom>
            <a:ln w="12700">
              <a:solidFill>
                <a:srgbClr val="231F20"/>
              </a:solidFill>
            </a:ln>
          </p:spPr>
          <p:txBody>
            <a:bodyPr wrap="square" lIns="0" tIns="0" rIns="0" bIns="0" rtlCol="0"/>
            <a:lstStyle/>
            <a:p>
              <a:endParaRPr sz="1539"/>
            </a:p>
          </p:txBody>
        </p:sp>
      </p:grpSp>
      <p:graphicFrame>
        <p:nvGraphicFramePr>
          <p:cNvPr id="57" name="object 57"/>
          <p:cNvGraphicFramePr>
            <a:graphicFrameLocks noGrp="1"/>
          </p:cNvGraphicFramePr>
          <p:nvPr/>
        </p:nvGraphicFramePr>
        <p:xfrm>
          <a:off x="8256700" y="4796861"/>
          <a:ext cx="1385445" cy="449190"/>
        </p:xfrm>
        <a:graphic>
          <a:graphicData uri="http://schemas.openxmlformats.org/drawingml/2006/table">
            <a:tbl>
              <a:tblPr firstRow="1" bandRow="1">
                <a:tableStyleId>{2D5ABB26-0587-4C30-8999-92F81FD0307C}</a:tableStyleId>
              </a:tblPr>
              <a:tblGrid>
                <a:gridCol w="119323">
                  <a:extLst>
                    <a:ext uri="{9D8B030D-6E8A-4147-A177-3AD203B41FA5}">
                      <a16:colId xmlns:a16="http://schemas.microsoft.com/office/drawing/2014/main" val="20000"/>
                    </a:ext>
                  </a:extLst>
                </a:gridCol>
                <a:gridCol w="563219">
                  <a:extLst>
                    <a:ext uri="{9D8B030D-6E8A-4147-A177-3AD203B41FA5}">
                      <a16:colId xmlns:a16="http://schemas.microsoft.com/office/drawing/2014/main" val="20001"/>
                    </a:ext>
                  </a:extLst>
                </a:gridCol>
                <a:gridCol w="612495">
                  <a:extLst>
                    <a:ext uri="{9D8B030D-6E8A-4147-A177-3AD203B41FA5}">
                      <a16:colId xmlns:a16="http://schemas.microsoft.com/office/drawing/2014/main" val="20002"/>
                    </a:ext>
                  </a:extLst>
                </a:gridCol>
                <a:gridCol w="90408">
                  <a:extLst>
                    <a:ext uri="{9D8B030D-6E8A-4147-A177-3AD203B41FA5}">
                      <a16:colId xmlns:a16="http://schemas.microsoft.com/office/drawing/2014/main" val="20003"/>
                    </a:ext>
                  </a:extLst>
                </a:gridCol>
              </a:tblGrid>
              <a:tr h="153938">
                <a:tc>
                  <a:txBody>
                    <a:bodyPr/>
                    <a:lstStyle/>
                    <a:p>
                      <a:pPr>
                        <a:lnSpc>
                          <a:spcPct val="100000"/>
                        </a:lnSpc>
                      </a:pPr>
                      <a:endParaRPr sz="600">
                        <a:latin typeface="Times New Roman"/>
                        <a:cs typeface="Times New Roman"/>
                      </a:endParaRPr>
                    </a:p>
                  </a:txBody>
                  <a:tcPr marL="0" marR="0" marT="0" marB="0">
                    <a:lnR w="12700">
                      <a:solidFill>
                        <a:srgbClr val="231F20"/>
                      </a:solidFill>
                      <a:prstDash val="solid"/>
                    </a:lnR>
                  </a:tcPr>
                </a:tc>
                <a:tc gridSpan="2">
                  <a:txBody>
                    <a:bodyPr/>
                    <a:lstStyle/>
                    <a:p>
                      <a:pPr marL="100330">
                        <a:lnSpc>
                          <a:spcPct val="100000"/>
                        </a:lnSpc>
                        <a:spcBef>
                          <a:spcPts val="204"/>
                        </a:spcBef>
                      </a:pPr>
                      <a:r>
                        <a:rPr sz="700" dirty="0">
                          <a:solidFill>
                            <a:srgbClr val="231F20"/>
                          </a:solidFill>
                          <a:latin typeface="Arial"/>
                          <a:cs typeface="Arial"/>
                        </a:rPr>
                        <a:t>General</a:t>
                      </a:r>
                      <a:r>
                        <a:rPr sz="700" spc="70" dirty="0">
                          <a:solidFill>
                            <a:srgbClr val="231F20"/>
                          </a:solidFill>
                          <a:latin typeface="Arial"/>
                          <a:cs typeface="Arial"/>
                        </a:rPr>
                        <a:t> </a:t>
                      </a:r>
                      <a:r>
                        <a:rPr sz="700" dirty="0">
                          <a:solidFill>
                            <a:srgbClr val="231F20"/>
                          </a:solidFill>
                          <a:latin typeface="Arial"/>
                          <a:cs typeface="Arial"/>
                        </a:rPr>
                        <a:t>Waste</a:t>
                      </a:r>
                      <a:r>
                        <a:rPr sz="700" spc="70" dirty="0">
                          <a:solidFill>
                            <a:srgbClr val="231F20"/>
                          </a:solidFill>
                          <a:latin typeface="Arial"/>
                          <a:cs typeface="Arial"/>
                        </a:rPr>
                        <a:t> </a:t>
                      </a:r>
                      <a:r>
                        <a:rPr sz="700" spc="-10" dirty="0">
                          <a:solidFill>
                            <a:srgbClr val="231F20"/>
                          </a:solidFill>
                          <a:latin typeface="Arial"/>
                          <a:cs typeface="Arial"/>
                        </a:rPr>
                        <a:t>Compactor</a:t>
                      </a:r>
                      <a:endParaRPr sz="700">
                        <a:latin typeface="Arial"/>
                        <a:cs typeface="Arial"/>
                      </a:endParaRPr>
                    </a:p>
                  </a:txBody>
                  <a:tcPr marL="0" marR="0" marT="16696"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12700">
                      <a:solidFill>
                        <a:srgbClr val="231F20"/>
                      </a:solidFill>
                      <a:prstDash val="solid"/>
                    </a:lnL>
                  </a:tcPr>
                </a:tc>
                <a:extLst>
                  <a:ext uri="{0D108BD9-81ED-4DB2-BD59-A6C34878D82A}">
                    <a16:rowId xmlns:a16="http://schemas.microsoft.com/office/drawing/2014/main" val="10000"/>
                  </a:ext>
                </a:extLst>
              </a:tr>
              <a:tr h="141314">
                <a:tc gridSpan="2">
                  <a:txBody>
                    <a:bodyPr/>
                    <a:lstStyle/>
                    <a:p>
                      <a:pPr>
                        <a:lnSpc>
                          <a:spcPct val="100000"/>
                        </a:lnSpc>
                      </a:pPr>
                      <a:endParaRPr sz="600">
                        <a:latin typeface="Times New Roman"/>
                        <a:cs typeface="Times New Roman"/>
                      </a:endParaRPr>
                    </a:p>
                  </a:txBody>
                  <a:tcPr marL="0" marR="0" marT="0" marB="0">
                    <a:lnR w="12700">
                      <a:solidFill>
                        <a:srgbClr val="231F20"/>
                      </a:solidFill>
                      <a:prstDash val="solid"/>
                    </a:lnR>
                    <a:lnB w="12700">
                      <a:solidFill>
                        <a:srgbClr val="231F20"/>
                      </a:solidFill>
                      <a:prstDash val="solid"/>
                    </a:lnB>
                  </a:tcPr>
                </a:tc>
                <a:tc hMerge="1">
                  <a:txBody>
                    <a:bodyPr/>
                    <a:lstStyle/>
                    <a:p>
                      <a:endParaRPr/>
                    </a:p>
                  </a:txBody>
                  <a:tcPr marL="0" marR="0" marT="0" marB="0"/>
                </a:tc>
                <a:tc gridSpan="2">
                  <a:txBody>
                    <a:bodyPr/>
                    <a:lstStyle/>
                    <a:p>
                      <a:pPr>
                        <a:lnSpc>
                          <a:spcPct val="100000"/>
                        </a:lnSpc>
                      </a:pPr>
                      <a:endParaRPr sz="600">
                        <a:latin typeface="Times New Roman"/>
                        <a:cs typeface="Times New Roman"/>
                      </a:endParaRPr>
                    </a:p>
                  </a:txBody>
                  <a:tcPr marL="0" marR="0" marT="0" marB="0">
                    <a:lnL w="12700">
                      <a:solidFill>
                        <a:srgbClr val="231F20"/>
                      </a:solidFill>
                      <a:prstDash val="solid"/>
                    </a:lnL>
                    <a:lnB w="12700">
                      <a:solidFill>
                        <a:srgbClr val="231F2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153938">
                <a:tc gridSpan="4">
                  <a:txBody>
                    <a:bodyPr/>
                    <a:lstStyle/>
                    <a:p>
                      <a:pPr marL="67945">
                        <a:lnSpc>
                          <a:spcPct val="100000"/>
                        </a:lnSpc>
                        <a:spcBef>
                          <a:spcPts val="170"/>
                        </a:spcBef>
                      </a:pPr>
                      <a:r>
                        <a:rPr sz="800" dirty="0">
                          <a:solidFill>
                            <a:srgbClr val="231F20"/>
                          </a:solidFill>
                          <a:latin typeface="Arial"/>
                          <a:cs typeface="Arial"/>
                        </a:rPr>
                        <a:t>DOMESTIC</a:t>
                      </a:r>
                      <a:r>
                        <a:rPr sz="800" spc="-35" dirty="0">
                          <a:solidFill>
                            <a:srgbClr val="231F20"/>
                          </a:solidFill>
                          <a:latin typeface="Arial"/>
                          <a:cs typeface="Arial"/>
                        </a:rPr>
                        <a:t> </a:t>
                      </a:r>
                      <a:r>
                        <a:rPr sz="800" spc="-10" dirty="0">
                          <a:solidFill>
                            <a:srgbClr val="231F20"/>
                          </a:solidFill>
                          <a:latin typeface="Arial"/>
                          <a:cs typeface="Arial"/>
                        </a:rPr>
                        <a:t>INCINERATION</a:t>
                      </a:r>
                      <a:endParaRPr sz="800">
                        <a:latin typeface="Arial"/>
                        <a:cs typeface="Arial"/>
                      </a:endParaRPr>
                    </a:p>
                  </a:txBody>
                  <a:tcPr marL="0" marR="0" marT="13846" marB="0">
                    <a:lnL w="19050">
                      <a:solidFill>
                        <a:srgbClr val="231F20"/>
                      </a:solidFill>
                      <a:prstDash val="solid"/>
                    </a:lnL>
                    <a:lnR w="19050">
                      <a:solidFill>
                        <a:srgbClr val="231F20"/>
                      </a:solidFill>
                      <a:prstDash val="solid"/>
                    </a:lnR>
                    <a:lnT w="12700">
                      <a:solidFill>
                        <a:srgbClr val="231F20"/>
                      </a:solidFill>
                      <a:prstDash val="solid"/>
                    </a:lnT>
                    <a:lnB w="12700">
                      <a:solidFill>
                        <a:srgbClr val="231F2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grpSp>
        <p:nvGrpSpPr>
          <p:cNvPr id="58" name="object 58"/>
          <p:cNvGrpSpPr/>
          <p:nvPr/>
        </p:nvGrpSpPr>
        <p:grpSpPr>
          <a:xfrm>
            <a:off x="1904289" y="2773340"/>
            <a:ext cx="70046" cy="342493"/>
            <a:chOff x="1255486" y="4324356"/>
            <a:chExt cx="109220" cy="534035"/>
          </a:xfrm>
        </p:grpSpPr>
        <p:sp>
          <p:nvSpPr>
            <p:cNvPr id="59" name="object 59"/>
            <p:cNvSpPr/>
            <p:nvPr/>
          </p:nvSpPr>
          <p:spPr>
            <a:xfrm>
              <a:off x="1313049" y="4330706"/>
              <a:ext cx="635" cy="458470"/>
            </a:xfrm>
            <a:custGeom>
              <a:avLst/>
              <a:gdLst/>
              <a:ahLst/>
              <a:cxnLst/>
              <a:rect l="l" t="t" r="r" b="b"/>
              <a:pathLst>
                <a:path w="634" h="458470">
                  <a:moveTo>
                    <a:pt x="0" y="0"/>
                  </a:moveTo>
                  <a:lnTo>
                    <a:pt x="152" y="458343"/>
                  </a:lnTo>
                </a:path>
              </a:pathLst>
            </a:custGeom>
            <a:solidFill>
              <a:srgbClr val="231F20"/>
            </a:solidFill>
          </p:spPr>
          <p:txBody>
            <a:bodyPr wrap="square" lIns="0" tIns="0" rIns="0" bIns="0" rtlCol="0"/>
            <a:lstStyle/>
            <a:p>
              <a:endParaRPr sz="1539"/>
            </a:p>
          </p:txBody>
        </p:sp>
        <p:sp>
          <p:nvSpPr>
            <p:cNvPr id="60" name="object 60"/>
            <p:cNvSpPr/>
            <p:nvPr/>
          </p:nvSpPr>
          <p:spPr>
            <a:xfrm>
              <a:off x="1313049" y="4330706"/>
              <a:ext cx="635" cy="458470"/>
            </a:xfrm>
            <a:custGeom>
              <a:avLst/>
              <a:gdLst/>
              <a:ahLst/>
              <a:cxnLst/>
              <a:rect l="l" t="t" r="r" b="b"/>
              <a:pathLst>
                <a:path w="634" h="458470">
                  <a:moveTo>
                    <a:pt x="0" y="0"/>
                  </a:moveTo>
                  <a:lnTo>
                    <a:pt x="152" y="458343"/>
                  </a:lnTo>
                </a:path>
              </a:pathLst>
            </a:custGeom>
            <a:ln w="12699">
              <a:solidFill>
                <a:srgbClr val="231F20"/>
              </a:solidFill>
            </a:ln>
          </p:spPr>
          <p:txBody>
            <a:bodyPr wrap="square" lIns="0" tIns="0" rIns="0" bIns="0" rtlCol="0"/>
            <a:lstStyle/>
            <a:p>
              <a:endParaRPr sz="1539"/>
            </a:p>
          </p:txBody>
        </p:sp>
        <p:pic>
          <p:nvPicPr>
            <p:cNvPr id="61" name="object 61"/>
            <p:cNvPicPr/>
            <p:nvPr/>
          </p:nvPicPr>
          <p:blipFill>
            <a:blip r:embed="rId6" cstate="print"/>
            <a:stretch>
              <a:fillRect/>
            </a:stretch>
          </p:blipFill>
          <p:spPr>
            <a:xfrm>
              <a:off x="1255486" y="4760226"/>
              <a:ext cx="108699" cy="97802"/>
            </a:xfrm>
            <a:prstGeom prst="rect">
              <a:avLst/>
            </a:prstGeom>
          </p:spPr>
        </p:pic>
      </p:grpSp>
      <p:pic>
        <p:nvPicPr>
          <p:cNvPr id="62" name="object 62"/>
          <p:cNvPicPr/>
          <p:nvPr/>
        </p:nvPicPr>
        <p:blipFill>
          <a:blip r:embed="rId7" cstate="print"/>
          <a:stretch>
            <a:fillRect/>
          </a:stretch>
        </p:blipFill>
        <p:spPr>
          <a:xfrm>
            <a:off x="8770423" y="3832422"/>
            <a:ext cx="69712" cy="62650"/>
          </a:xfrm>
          <a:prstGeom prst="rect">
            <a:avLst/>
          </a:prstGeom>
        </p:spPr>
      </p:pic>
      <p:grpSp>
        <p:nvGrpSpPr>
          <p:cNvPr id="63" name="object 63"/>
          <p:cNvGrpSpPr/>
          <p:nvPr/>
        </p:nvGrpSpPr>
        <p:grpSpPr>
          <a:xfrm>
            <a:off x="1934270" y="2035821"/>
            <a:ext cx="586432" cy="247605"/>
            <a:chOff x="1302233" y="3174373"/>
            <a:chExt cx="914400" cy="386080"/>
          </a:xfrm>
        </p:grpSpPr>
        <p:sp>
          <p:nvSpPr>
            <p:cNvPr id="64" name="object 64"/>
            <p:cNvSpPr/>
            <p:nvPr/>
          </p:nvSpPr>
          <p:spPr>
            <a:xfrm>
              <a:off x="1764346" y="3174373"/>
              <a:ext cx="0" cy="129539"/>
            </a:xfrm>
            <a:custGeom>
              <a:avLst/>
              <a:gdLst/>
              <a:ahLst/>
              <a:cxnLst/>
              <a:rect l="l" t="t" r="r" b="b"/>
              <a:pathLst>
                <a:path h="129539">
                  <a:moveTo>
                    <a:pt x="0" y="0"/>
                  </a:moveTo>
                  <a:lnTo>
                    <a:pt x="0" y="129539"/>
                  </a:lnTo>
                </a:path>
              </a:pathLst>
            </a:custGeom>
            <a:ln w="12700">
              <a:solidFill>
                <a:srgbClr val="231F20"/>
              </a:solidFill>
            </a:ln>
          </p:spPr>
          <p:txBody>
            <a:bodyPr wrap="square" lIns="0" tIns="0" rIns="0" bIns="0" rtlCol="0"/>
            <a:lstStyle/>
            <a:p>
              <a:endParaRPr sz="1539"/>
            </a:p>
          </p:txBody>
        </p:sp>
        <p:sp>
          <p:nvSpPr>
            <p:cNvPr id="65" name="object 65"/>
            <p:cNvSpPr/>
            <p:nvPr/>
          </p:nvSpPr>
          <p:spPr>
            <a:xfrm>
              <a:off x="1308583" y="3303922"/>
              <a:ext cx="901700" cy="250190"/>
            </a:xfrm>
            <a:custGeom>
              <a:avLst/>
              <a:gdLst/>
              <a:ahLst/>
              <a:cxnLst/>
              <a:rect l="l" t="t" r="r" b="b"/>
              <a:pathLst>
                <a:path w="901700" h="250189">
                  <a:moveTo>
                    <a:pt x="0" y="250024"/>
                  </a:moveTo>
                  <a:lnTo>
                    <a:pt x="457" y="2006"/>
                  </a:lnTo>
                  <a:lnTo>
                    <a:pt x="901522" y="0"/>
                  </a:lnTo>
                  <a:lnTo>
                    <a:pt x="901522" y="247650"/>
                  </a:lnTo>
                </a:path>
              </a:pathLst>
            </a:custGeom>
            <a:ln w="12700">
              <a:solidFill>
                <a:srgbClr val="231F20"/>
              </a:solidFill>
            </a:ln>
          </p:spPr>
          <p:txBody>
            <a:bodyPr wrap="square" lIns="0" tIns="0" rIns="0" bIns="0" rtlCol="0"/>
            <a:lstStyle/>
            <a:p>
              <a:endParaRPr sz="1539"/>
            </a:p>
          </p:txBody>
        </p:sp>
      </p:grpSp>
      <p:grpSp>
        <p:nvGrpSpPr>
          <p:cNvPr id="66" name="object 66"/>
          <p:cNvGrpSpPr/>
          <p:nvPr/>
        </p:nvGrpSpPr>
        <p:grpSpPr>
          <a:xfrm>
            <a:off x="9604815" y="2858448"/>
            <a:ext cx="65566" cy="620641"/>
            <a:chOff x="13262601" y="4457061"/>
            <a:chExt cx="102235" cy="967740"/>
          </a:xfrm>
        </p:grpSpPr>
        <p:sp>
          <p:nvSpPr>
            <p:cNvPr id="67" name="object 67"/>
            <p:cNvSpPr/>
            <p:nvPr/>
          </p:nvSpPr>
          <p:spPr>
            <a:xfrm>
              <a:off x="13314159" y="4463411"/>
              <a:ext cx="4445" cy="897255"/>
            </a:xfrm>
            <a:custGeom>
              <a:avLst/>
              <a:gdLst/>
              <a:ahLst/>
              <a:cxnLst/>
              <a:rect l="l" t="t" r="r" b="b"/>
              <a:pathLst>
                <a:path w="4444" h="897254">
                  <a:moveTo>
                    <a:pt x="3898" y="0"/>
                  </a:moveTo>
                  <a:lnTo>
                    <a:pt x="0" y="896645"/>
                  </a:lnTo>
                </a:path>
              </a:pathLst>
            </a:custGeom>
            <a:ln w="12700">
              <a:solidFill>
                <a:srgbClr val="231F20"/>
              </a:solidFill>
            </a:ln>
          </p:spPr>
          <p:txBody>
            <a:bodyPr wrap="square" lIns="0" tIns="0" rIns="0" bIns="0" rtlCol="0"/>
            <a:lstStyle/>
            <a:p>
              <a:endParaRPr sz="1539"/>
            </a:p>
          </p:txBody>
        </p:sp>
        <p:pic>
          <p:nvPicPr>
            <p:cNvPr id="68" name="object 68"/>
            <p:cNvPicPr/>
            <p:nvPr/>
          </p:nvPicPr>
          <p:blipFill>
            <a:blip r:embed="rId8" cstate="print"/>
            <a:stretch>
              <a:fillRect/>
            </a:stretch>
          </p:blipFill>
          <p:spPr>
            <a:xfrm>
              <a:off x="13262601" y="5331888"/>
              <a:ext cx="101739" cy="92735"/>
            </a:xfrm>
            <a:prstGeom prst="rect">
              <a:avLst/>
            </a:prstGeom>
          </p:spPr>
        </p:pic>
      </p:grpSp>
      <p:sp>
        <p:nvSpPr>
          <p:cNvPr id="69" name="object 69"/>
          <p:cNvSpPr txBox="1"/>
          <p:nvPr/>
        </p:nvSpPr>
        <p:spPr>
          <a:xfrm>
            <a:off x="3058362" y="3715716"/>
            <a:ext cx="479734" cy="108957"/>
          </a:xfrm>
          <a:prstGeom prst="rect">
            <a:avLst/>
          </a:prstGeom>
          <a:ln w="13042">
            <a:solidFill>
              <a:srgbClr val="231F20"/>
            </a:solidFill>
          </a:ln>
        </p:spPr>
        <p:txBody>
          <a:bodyPr vert="horz" wrap="square" lIns="0" tIns="19955" rIns="0" bIns="0" rtlCol="0">
            <a:spAutoFit/>
          </a:bodyPr>
          <a:lstStyle/>
          <a:p>
            <a:pPr marL="18732">
              <a:spcBef>
                <a:spcPts val="157"/>
              </a:spcBef>
            </a:pPr>
            <a:r>
              <a:rPr sz="577" dirty="0">
                <a:solidFill>
                  <a:srgbClr val="231F20"/>
                </a:solidFill>
                <a:latin typeface="Arial"/>
                <a:cs typeface="Arial"/>
              </a:rPr>
              <a:t>hold</a:t>
            </a:r>
            <a:r>
              <a:rPr sz="577" spc="-16" dirty="0">
                <a:solidFill>
                  <a:srgbClr val="231F20"/>
                </a:solidFill>
                <a:latin typeface="Arial"/>
                <a:cs typeface="Arial"/>
              </a:rPr>
              <a:t> </a:t>
            </a:r>
            <a:r>
              <a:rPr sz="577" dirty="0">
                <a:solidFill>
                  <a:srgbClr val="231F20"/>
                </a:solidFill>
                <a:latin typeface="Arial"/>
                <a:cs typeface="Arial"/>
              </a:rPr>
              <a:t>at</a:t>
            </a:r>
            <a:r>
              <a:rPr sz="577" spc="-10" dirty="0">
                <a:solidFill>
                  <a:srgbClr val="231F20"/>
                </a:solidFill>
                <a:latin typeface="Arial"/>
                <a:cs typeface="Arial"/>
              </a:rPr>
              <a:t> </a:t>
            </a:r>
            <a:r>
              <a:rPr sz="577" dirty="0">
                <a:solidFill>
                  <a:srgbClr val="231F20"/>
                </a:solidFill>
                <a:latin typeface="Arial"/>
                <a:cs typeface="Arial"/>
              </a:rPr>
              <a:t>-</a:t>
            </a:r>
            <a:r>
              <a:rPr sz="577" spc="-13" dirty="0">
                <a:solidFill>
                  <a:srgbClr val="231F20"/>
                </a:solidFill>
                <a:latin typeface="Arial"/>
                <a:cs typeface="Arial"/>
              </a:rPr>
              <a:t>20</a:t>
            </a:r>
            <a:r>
              <a:rPr sz="770" spc="-19" baseline="31250" dirty="0">
                <a:solidFill>
                  <a:srgbClr val="231F20"/>
                </a:solidFill>
                <a:latin typeface="Arial"/>
                <a:cs typeface="Arial"/>
              </a:rPr>
              <a:t>o</a:t>
            </a:r>
            <a:r>
              <a:rPr sz="577" spc="-13" dirty="0">
                <a:solidFill>
                  <a:srgbClr val="231F20"/>
                </a:solidFill>
                <a:latin typeface="Arial"/>
                <a:cs typeface="Arial"/>
              </a:rPr>
              <a:t>C</a:t>
            </a:r>
            <a:endParaRPr sz="577">
              <a:latin typeface="Arial"/>
              <a:cs typeface="Arial"/>
            </a:endParaRPr>
          </a:p>
        </p:txBody>
      </p:sp>
      <p:sp>
        <p:nvSpPr>
          <p:cNvPr id="70" name="object 70"/>
          <p:cNvSpPr txBox="1"/>
          <p:nvPr/>
        </p:nvSpPr>
        <p:spPr>
          <a:xfrm>
            <a:off x="7984597" y="2852366"/>
            <a:ext cx="515164" cy="189826"/>
          </a:xfrm>
          <a:prstGeom prst="rect">
            <a:avLst/>
          </a:prstGeom>
          <a:ln w="15011">
            <a:solidFill>
              <a:srgbClr val="231F20"/>
            </a:solidFill>
          </a:ln>
        </p:spPr>
        <p:txBody>
          <a:bodyPr vert="horz" wrap="square" lIns="0" tIns="14254" rIns="0" bIns="0" rtlCol="0">
            <a:spAutoFit/>
          </a:bodyPr>
          <a:lstStyle/>
          <a:p>
            <a:pPr marL="153117" marR="5701" indent="-139678">
              <a:lnSpc>
                <a:spcPct val="101800"/>
              </a:lnSpc>
              <a:spcBef>
                <a:spcPts val="112"/>
              </a:spcBef>
            </a:pPr>
            <a:r>
              <a:rPr sz="577" dirty="0">
                <a:solidFill>
                  <a:srgbClr val="231F20"/>
                </a:solidFill>
                <a:latin typeface="Arial"/>
                <a:cs typeface="Arial"/>
              </a:rPr>
              <a:t>"Broken</a:t>
            </a:r>
            <a:r>
              <a:rPr sz="577" spc="-19" dirty="0">
                <a:solidFill>
                  <a:srgbClr val="231F20"/>
                </a:solidFill>
                <a:latin typeface="Arial"/>
                <a:cs typeface="Arial"/>
              </a:rPr>
              <a:t> </a:t>
            </a:r>
            <a:r>
              <a:rPr sz="577" spc="-6" dirty="0">
                <a:solidFill>
                  <a:srgbClr val="231F20"/>
                </a:solidFill>
                <a:latin typeface="Arial"/>
                <a:cs typeface="Arial"/>
              </a:rPr>
              <a:t>Glass" bucket</a:t>
            </a:r>
            <a:endParaRPr sz="577">
              <a:latin typeface="Arial"/>
              <a:cs typeface="Arial"/>
            </a:endParaRPr>
          </a:p>
        </p:txBody>
      </p:sp>
      <p:grpSp>
        <p:nvGrpSpPr>
          <p:cNvPr id="71" name="object 71"/>
          <p:cNvGrpSpPr/>
          <p:nvPr/>
        </p:nvGrpSpPr>
        <p:grpSpPr>
          <a:xfrm>
            <a:off x="8990333" y="2029211"/>
            <a:ext cx="864580" cy="410503"/>
            <a:chOff x="12304465" y="3164067"/>
            <a:chExt cx="1348105" cy="640080"/>
          </a:xfrm>
        </p:grpSpPr>
        <p:sp>
          <p:nvSpPr>
            <p:cNvPr id="72" name="object 72"/>
            <p:cNvSpPr/>
            <p:nvPr/>
          </p:nvSpPr>
          <p:spPr>
            <a:xfrm>
              <a:off x="12310815" y="3164067"/>
              <a:ext cx="0" cy="366395"/>
            </a:xfrm>
            <a:custGeom>
              <a:avLst/>
              <a:gdLst/>
              <a:ahLst/>
              <a:cxnLst/>
              <a:rect l="l" t="t" r="r" b="b"/>
              <a:pathLst>
                <a:path h="366395">
                  <a:moveTo>
                    <a:pt x="0" y="0"/>
                  </a:moveTo>
                  <a:lnTo>
                    <a:pt x="0" y="365772"/>
                  </a:lnTo>
                </a:path>
              </a:pathLst>
            </a:custGeom>
            <a:ln w="12700">
              <a:solidFill>
                <a:srgbClr val="231F20"/>
              </a:solidFill>
            </a:ln>
          </p:spPr>
          <p:txBody>
            <a:bodyPr wrap="square" lIns="0" tIns="0" rIns="0" bIns="0" rtlCol="0"/>
            <a:lstStyle/>
            <a:p>
              <a:endParaRPr sz="1539"/>
            </a:p>
          </p:txBody>
        </p:sp>
        <p:pic>
          <p:nvPicPr>
            <p:cNvPr id="73" name="object 73"/>
            <p:cNvPicPr/>
            <p:nvPr/>
          </p:nvPicPr>
          <p:blipFill>
            <a:blip r:embed="rId5" cstate="print"/>
            <a:stretch>
              <a:fillRect/>
            </a:stretch>
          </p:blipFill>
          <p:spPr>
            <a:xfrm>
              <a:off x="13543487" y="3705886"/>
              <a:ext cx="108699" cy="97688"/>
            </a:xfrm>
            <a:prstGeom prst="rect">
              <a:avLst/>
            </a:prstGeom>
          </p:spPr>
        </p:pic>
      </p:grpSp>
      <p:sp>
        <p:nvSpPr>
          <p:cNvPr id="74" name="object 74"/>
          <p:cNvSpPr txBox="1"/>
          <p:nvPr/>
        </p:nvSpPr>
        <p:spPr>
          <a:xfrm>
            <a:off x="2189590" y="2618967"/>
            <a:ext cx="851549" cy="159920"/>
          </a:xfrm>
          <a:prstGeom prst="rect">
            <a:avLst/>
          </a:prstGeom>
          <a:ln w="15523">
            <a:solidFill>
              <a:srgbClr val="231F20"/>
            </a:solidFill>
          </a:ln>
        </p:spPr>
        <p:txBody>
          <a:bodyPr vert="horz" wrap="square" lIns="0" tIns="2036" rIns="0" bIns="0" rtlCol="0">
            <a:spAutoFit/>
          </a:bodyPr>
          <a:lstStyle/>
          <a:p>
            <a:pPr marL="7737" marR="161669">
              <a:spcBef>
                <a:spcPts val="16"/>
              </a:spcBef>
            </a:pPr>
            <a:r>
              <a:rPr sz="513" dirty="0">
                <a:solidFill>
                  <a:srgbClr val="231F20"/>
                </a:solidFill>
                <a:latin typeface="Arial"/>
                <a:cs typeface="Arial"/>
              </a:rPr>
              <a:t>Chemical</a:t>
            </a:r>
            <a:r>
              <a:rPr sz="513" spc="-26" dirty="0">
                <a:solidFill>
                  <a:srgbClr val="231F20"/>
                </a:solidFill>
                <a:latin typeface="Arial"/>
                <a:cs typeface="Arial"/>
              </a:rPr>
              <a:t> </a:t>
            </a:r>
            <a:r>
              <a:rPr sz="513" dirty="0">
                <a:solidFill>
                  <a:srgbClr val="231F20"/>
                </a:solidFill>
                <a:latin typeface="Arial"/>
                <a:cs typeface="Arial"/>
              </a:rPr>
              <a:t>disposal</a:t>
            </a:r>
            <a:r>
              <a:rPr sz="513" spc="-26" dirty="0">
                <a:solidFill>
                  <a:srgbClr val="231F20"/>
                </a:solidFill>
                <a:latin typeface="Arial"/>
                <a:cs typeface="Arial"/>
              </a:rPr>
              <a:t> </a:t>
            </a:r>
            <a:r>
              <a:rPr sz="513" spc="-13" dirty="0">
                <a:solidFill>
                  <a:srgbClr val="231F20"/>
                </a:solidFill>
                <a:latin typeface="Arial"/>
                <a:cs typeface="Arial"/>
              </a:rPr>
              <a:t>form </a:t>
            </a:r>
            <a:r>
              <a:rPr sz="513" dirty="0">
                <a:solidFill>
                  <a:srgbClr val="231F20"/>
                </a:solidFill>
                <a:latin typeface="Arial"/>
                <a:cs typeface="Arial"/>
              </a:rPr>
              <a:t>Contact</a:t>
            </a:r>
            <a:r>
              <a:rPr sz="513" spc="-29" dirty="0">
                <a:solidFill>
                  <a:srgbClr val="231F20"/>
                </a:solidFill>
                <a:latin typeface="Arial"/>
                <a:cs typeface="Arial"/>
              </a:rPr>
              <a:t> </a:t>
            </a:r>
            <a:r>
              <a:rPr sz="513" dirty="0">
                <a:solidFill>
                  <a:srgbClr val="231F20"/>
                </a:solidFill>
                <a:latin typeface="Arial"/>
                <a:cs typeface="Arial"/>
              </a:rPr>
              <a:t>Louise</a:t>
            </a:r>
            <a:r>
              <a:rPr sz="513" spc="-19" dirty="0">
                <a:solidFill>
                  <a:srgbClr val="231F20"/>
                </a:solidFill>
                <a:latin typeface="Arial"/>
                <a:cs typeface="Arial"/>
              </a:rPr>
              <a:t> </a:t>
            </a:r>
            <a:r>
              <a:rPr sz="513" spc="-6" dirty="0">
                <a:solidFill>
                  <a:srgbClr val="231F20"/>
                </a:solidFill>
                <a:latin typeface="Arial"/>
                <a:cs typeface="Arial"/>
              </a:rPr>
              <a:t>Cantlay</a:t>
            </a:r>
            <a:endParaRPr sz="513">
              <a:latin typeface="Arial"/>
              <a:cs typeface="Arial"/>
            </a:endParaRPr>
          </a:p>
        </p:txBody>
      </p:sp>
      <p:grpSp>
        <p:nvGrpSpPr>
          <p:cNvPr id="75" name="object 75"/>
          <p:cNvGrpSpPr/>
          <p:nvPr/>
        </p:nvGrpSpPr>
        <p:grpSpPr>
          <a:xfrm>
            <a:off x="8208322" y="2704108"/>
            <a:ext cx="70046" cy="139684"/>
            <a:chOff x="11085107" y="4216406"/>
            <a:chExt cx="109220" cy="217804"/>
          </a:xfrm>
        </p:grpSpPr>
        <p:sp>
          <p:nvSpPr>
            <p:cNvPr id="76" name="object 76"/>
            <p:cNvSpPr/>
            <p:nvPr/>
          </p:nvSpPr>
          <p:spPr>
            <a:xfrm>
              <a:off x="11139450" y="4216406"/>
              <a:ext cx="0" cy="148590"/>
            </a:xfrm>
            <a:custGeom>
              <a:avLst/>
              <a:gdLst/>
              <a:ahLst/>
              <a:cxnLst/>
              <a:rect l="l" t="t" r="r" b="b"/>
              <a:pathLst>
                <a:path h="148589">
                  <a:moveTo>
                    <a:pt x="0" y="0"/>
                  </a:moveTo>
                  <a:lnTo>
                    <a:pt x="0" y="148590"/>
                  </a:lnTo>
                </a:path>
              </a:pathLst>
            </a:custGeom>
            <a:ln w="12700">
              <a:solidFill>
                <a:srgbClr val="231F20"/>
              </a:solidFill>
            </a:ln>
          </p:spPr>
          <p:txBody>
            <a:bodyPr wrap="square" lIns="0" tIns="0" rIns="0" bIns="0" rtlCol="0"/>
            <a:lstStyle/>
            <a:p>
              <a:endParaRPr sz="1539"/>
            </a:p>
          </p:txBody>
        </p:sp>
        <p:sp>
          <p:nvSpPr>
            <p:cNvPr id="77" name="object 77"/>
            <p:cNvSpPr/>
            <p:nvPr/>
          </p:nvSpPr>
          <p:spPr>
            <a:xfrm>
              <a:off x="11085107" y="4336291"/>
              <a:ext cx="109220" cy="97790"/>
            </a:xfrm>
            <a:custGeom>
              <a:avLst/>
              <a:gdLst/>
              <a:ahLst/>
              <a:cxnLst/>
              <a:rect l="l" t="t" r="r" b="b"/>
              <a:pathLst>
                <a:path w="109220" h="97789">
                  <a:moveTo>
                    <a:pt x="108686" y="0"/>
                  </a:moveTo>
                  <a:lnTo>
                    <a:pt x="54343" y="19646"/>
                  </a:lnTo>
                  <a:lnTo>
                    <a:pt x="0" y="0"/>
                  </a:lnTo>
                  <a:lnTo>
                    <a:pt x="15977" y="21221"/>
                  </a:lnTo>
                  <a:lnTo>
                    <a:pt x="30819" y="46024"/>
                  </a:lnTo>
                  <a:lnTo>
                    <a:pt x="43837" y="72237"/>
                  </a:lnTo>
                  <a:lnTo>
                    <a:pt x="54343" y="97688"/>
                  </a:lnTo>
                  <a:lnTo>
                    <a:pt x="64854" y="72237"/>
                  </a:lnTo>
                  <a:lnTo>
                    <a:pt x="77871" y="46024"/>
                  </a:lnTo>
                  <a:lnTo>
                    <a:pt x="92710" y="21221"/>
                  </a:lnTo>
                  <a:lnTo>
                    <a:pt x="108686" y="0"/>
                  </a:lnTo>
                  <a:close/>
                </a:path>
              </a:pathLst>
            </a:custGeom>
            <a:solidFill>
              <a:srgbClr val="231F20"/>
            </a:solidFill>
          </p:spPr>
          <p:txBody>
            <a:bodyPr wrap="square" lIns="0" tIns="0" rIns="0" bIns="0" rtlCol="0"/>
            <a:lstStyle/>
            <a:p>
              <a:endParaRPr sz="1539"/>
            </a:p>
          </p:txBody>
        </p:sp>
      </p:grpSp>
      <p:grpSp>
        <p:nvGrpSpPr>
          <p:cNvPr id="78" name="object 78"/>
          <p:cNvGrpSpPr/>
          <p:nvPr/>
        </p:nvGrpSpPr>
        <p:grpSpPr>
          <a:xfrm>
            <a:off x="4895480" y="2036641"/>
            <a:ext cx="4300504" cy="1263680"/>
            <a:chOff x="5919528" y="3175651"/>
            <a:chExt cx="6705600" cy="1970405"/>
          </a:xfrm>
        </p:grpSpPr>
        <p:sp>
          <p:nvSpPr>
            <p:cNvPr id="79" name="object 79"/>
            <p:cNvSpPr/>
            <p:nvPr/>
          </p:nvSpPr>
          <p:spPr>
            <a:xfrm>
              <a:off x="11928762" y="4334501"/>
              <a:ext cx="689610" cy="805180"/>
            </a:xfrm>
            <a:custGeom>
              <a:avLst/>
              <a:gdLst/>
              <a:ahLst/>
              <a:cxnLst/>
              <a:rect l="l" t="t" r="r" b="b"/>
              <a:pathLst>
                <a:path w="689609" h="805179">
                  <a:moveTo>
                    <a:pt x="689444" y="805141"/>
                  </a:moveTo>
                  <a:lnTo>
                    <a:pt x="689432" y="0"/>
                  </a:lnTo>
                  <a:lnTo>
                    <a:pt x="0" y="1727"/>
                  </a:lnTo>
                </a:path>
              </a:pathLst>
            </a:custGeom>
            <a:ln w="12700">
              <a:solidFill>
                <a:srgbClr val="231F20"/>
              </a:solidFill>
            </a:ln>
          </p:spPr>
          <p:txBody>
            <a:bodyPr wrap="square" lIns="0" tIns="0" rIns="0" bIns="0" rtlCol="0"/>
            <a:lstStyle/>
            <a:p>
              <a:endParaRPr sz="1539"/>
            </a:p>
          </p:txBody>
        </p:sp>
        <p:sp>
          <p:nvSpPr>
            <p:cNvPr id="80" name="object 80"/>
            <p:cNvSpPr/>
            <p:nvPr/>
          </p:nvSpPr>
          <p:spPr>
            <a:xfrm>
              <a:off x="5925878" y="3182001"/>
              <a:ext cx="0" cy="280035"/>
            </a:xfrm>
            <a:custGeom>
              <a:avLst/>
              <a:gdLst/>
              <a:ahLst/>
              <a:cxnLst/>
              <a:rect l="l" t="t" r="r" b="b"/>
              <a:pathLst>
                <a:path h="280035">
                  <a:moveTo>
                    <a:pt x="0" y="0"/>
                  </a:moveTo>
                  <a:lnTo>
                    <a:pt x="0" y="280022"/>
                  </a:lnTo>
                </a:path>
              </a:pathLst>
            </a:custGeom>
            <a:ln w="12700">
              <a:solidFill>
                <a:srgbClr val="231F20"/>
              </a:solidFill>
            </a:ln>
          </p:spPr>
          <p:txBody>
            <a:bodyPr wrap="square" lIns="0" tIns="0" rIns="0" bIns="0" rtlCol="0"/>
            <a:lstStyle/>
            <a:p>
              <a:endParaRPr sz="1539"/>
            </a:p>
          </p:txBody>
        </p:sp>
      </p:grpSp>
      <p:grpSp>
        <p:nvGrpSpPr>
          <p:cNvPr id="81" name="object 81"/>
          <p:cNvGrpSpPr/>
          <p:nvPr/>
        </p:nvGrpSpPr>
        <p:grpSpPr>
          <a:xfrm>
            <a:off x="3278559" y="3536058"/>
            <a:ext cx="2045590" cy="1024220"/>
            <a:chOff x="3398329" y="5513631"/>
            <a:chExt cx="3189605" cy="1597025"/>
          </a:xfrm>
        </p:grpSpPr>
        <p:sp>
          <p:nvSpPr>
            <p:cNvPr id="82" name="object 82"/>
            <p:cNvSpPr/>
            <p:nvPr/>
          </p:nvSpPr>
          <p:spPr>
            <a:xfrm>
              <a:off x="4085838" y="5519981"/>
              <a:ext cx="607695" cy="69215"/>
            </a:xfrm>
            <a:custGeom>
              <a:avLst/>
              <a:gdLst/>
              <a:ahLst/>
              <a:cxnLst/>
              <a:rect l="l" t="t" r="r" b="b"/>
              <a:pathLst>
                <a:path w="607695" h="69214">
                  <a:moveTo>
                    <a:pt x="303669" y="0"/>
                  </a:moveTo>
                  <a:lnTo>
                    <a:pt x="222940" y="1236"/>
                  </a:lnTo>
                  <a:lnTo>
                    <a:pt x="150399" y="4723"/>
                  </a:lnTo>
                  <a:lnTo>
                    <a:pt x="88941" y="10131"/>
                  </a:lnTo>
                  <a:lnTo>
                    <a:pt x="41458" y="17129"/>
                  </a:lnTo>
                  <a:lnTo>
                    <a:pt x="0" y="34569"/>
                  </a:lnTo>
                  <a:lnTo>
                    <a:pt x="10847" y="43763"/>
                  </a:lnTo>
                  <a:lnTo>
                    <a:pt x="88941" y="59023"/>
                  </a:lnTo>
                  <a:lnTo>
                    <a:pt x="150399" y="64430"/>
                  </a:lnTo>
                  <a:lnTo>
                    <a:pt x="222940" y="67916"/>
                  </a:lnTo>
                  <a:lnTo>
                    <a:pt x="303669" y="69151"/>
                  </a:lnTo>
                  <a:lnTo>
                    <a:pt x="384389" y="67916"/>
                  </a:lnTo>
                  <a:lnTo>
                    <a:pt x="456928" y="64430"/>
                  </a:lnTo>
                  <a:lnTo>
                    <a:pt x="518388" y="59023"/>
                  </a:lnTo>
                  <a:lnTo>
                    <a:pt x="565874" y="52024"/>
                  </a:lnTo>
                  <a:lnTo>
                    <a:pt x="607339" y="34569"/>
                  </a:lnTo>
                  <a:lnTo>
                    <a:pt x="596490" y="25385"/>
                  </a:lnTo>
                  <a:lnTo>
                    <a:pt x="518388" y="10131"/>
                  </a:lnTo>
                  <a:lnTo>
                    <a:pt x="456928" y="4723"/>
                  </a:lnTo>
                  <a:lnTo>
                    <a:pt x="384389" y="1236"/>
                  </a:lnTo>
                  <a:lnTo>
                    <a:pt x="303669" y="0"/>
                  </a:lnTo>
                  <a:close/>
                </a:path>
              </a:pathLst>
            </a:custGeom>
            <a:solidFill>
              <a:srgbClr val="FEEA5D"/>
            </a:solidFill>
          </p:spPr>
          <p:txBody>
            <a:bodyPr wrap="square" lIns="0" tIns="0" rIns="0" bIns="0" rtlCol="0"/>
            <a:lstStyle/>
            <a:p>
              <a:endParaRPr sz="1539"/>
            </a:p>
          </p:txBody>
        </p:sp>
        <p:sp>
          <p:nvSpPr>
            <p:cNvPr id="83" name="object 83"/>
            <p:cNvSpPr/>
            <p:nvPr/>
          </p:nvSpPr>
          <p:spPr>
            <a:xfrm>
              <a:off x="4085838" y="5519981"/>
              <a:ext cx="607695" cy="69215"/>
            </a:xfrm>
            <a:custGeom>
              <a:avLst/>
              <a:gdLst/>
              <a:ahLst/>
              <a:cxnLst/>
              <a:rect l="l" t="t" r="r" b="b"/>
              <a:pathLst>
                <a:path w="607695" h="69214">
                  <a:moveTo>
                    <a:pt x="607339" y="34569"/>
                  </a:moveTo>
                  <a:lnTo>
                    <a:pt x="565874" y="17129"/>
                  </a:lnTo>
                  <a:lnTo>
                    <a:pt x="518388" y="10131"/>
                  </a:lnTo>
                  <a:lnTo>
                    <a:pt x="456928" y="4723"/>
                  </a:lnTo>
                  <a:lnTo>
                    <a:pt x="384389" y="1236"/>
                  </a:lnTo>
                  <a:lnTo>
                    <a:pt x="303669" y="0"/>
                  </a:lnTo>
                  <a:lnTo>
                    <a:pt x="222940" y="1236"/>
                  </a:lnTo>
                  <a:lnTo>
                    <a:pt x="150399" y="4723"/>
                  </a:lnTo>
                  <a:lnTo>
                    <a:pt x="88941" y="10131"/>
                  </a:lnTo>
                  <a:lnTo>
                    <a:pt x="41458" y="17129"/>
                  </a:lnTo>
                  <a:lnTo>
                    <a:pt x="0" y="34569"/>
                  </a:lnTo>
                  <a:lnTo>
                    <a:pt x="10847" y="43763"/>
                  </a:lnTo>
                  <a:lnTo>
                    <a:pt x="88941" y="59023"/>
                  </a:lnTo>
                  <a:lnTo>
                    <a:pt x="150399" y="64430"/>
                  </a:lnTo>
                  <a:lnTo>
                    <a:pt x="222940" y="67916"/>
                  </a:lnTo>
                  <a:lnTo>
                    <a:pt x="303669" y="69151"/>
                  </a:lnTo>
                  <a:lnTo>
                    <a:pt x="384389" y="67916"/>
                  </a:lnTo>
                  <a:lnTo>
                    <a:pt x="456928" y="64430"/>
                  </a:lnTo>
                  <a:lnTo>
                    <a:pt x="518388" y="59023"/>
                  </a:lnTo>
                  <a:lnTo>
                    <a:pt x="565874" y="52024"/>
                  </a:lnTo>
                  <a:lnTo>
                    <a:pt x="607339" y="34569"/>
                  </a:lnTo>
                  <a:close/>
                </a:path>
              </a:pathLst>
            </a:custGeom>
            <a:ln w="12700">
              <a:solidFill>
                <a:srgbClr val="231F20"/>
              </a:solidFill>
            </a:ln>
          </p:spPr>
          <p:txBody>
            <a:bodyPr wrap="square" lIns="0" tIns="0" rIns="0" bIns="0" rtlCol="0"/>
            <a:lstStyle/>
            <a:p>
              <a:endParaRPr sz="1539"/>
            </a:p>
          </p:txBody>
        </p:sp>
        <p:sp>
          <p:nvSpPr>
            <p:cNvPr id="84" name="object 84"/>
            <p:cNvSpPr/>
            <p:nvPr/>
          </p:nvSpPr>
          <p:spPr>
            <a:xfrm>
              <a:off x="3404679" y="7103012"/>
              <a:ext cx="3176905" cy="1270"/>
            </a:xfrm>
            <a:custGeom>
              <a:avLst/>
              <a:gdLst/>
              <a:ahLst/>
              <a:cxnLst/>
              <a:rect l="l" t="t" r="r" b="b"/>
              <a:pathLst>
                <a:path w="3176904" h="1270">
                  <a:moveTo>
                    <a:pt x="0" y="901"/>
                  </a:moveTo>
                  <a:lnTo>
                    <a:pt x="3176473" y="0"/>
                  </a:lnTo>
                </a:path>
              </a:pathLst>
            </a:custGeom>
            <a:ln w="12700">
              <a:solidFill>
                <a:srgbClr val="231F20"/>
              </a:solidFill>
            </a:ln>
          </p:spPr>
          <p:txBody>
            <a:bodyPr wrap="square" lIns="0" tIns="0" rIns="0" bIns="0" rtlCol="0"/>
            <a:lstStyle/>
            <a:p>
              <a:endParaRPr sz="1539"/>
            </a:p>
          </p:txBody>
        </p:sp>
      </p:grpSp>
      <p:pic>
        <p:nvPicPr>
          <p:cNvPr id="85" name="object 85"/>
          <p:cNvPicPr/>
          <p:nvPr/>
        </p:nvPicPr>
        <p:blipFill>
          <a:blip r:embed="rId9" cstate="print"/>
          <a:stretch>
            <a:fillRect/>
          </a:stretch>
        </p:blipFill>
        <p:spPr>
          <a:xfrm>
            <a:off x="3742690" y="3866571"/>
            <a:ext cx="43820" cy="42223"/>
          </a:xfrm>
          <a:prstGeom prst="rect">
            <a:avLst/>
          </a:prstGeom>
        </p:spPr>
      </p:pic>
      <p:pic>
        <p:nvPicPr>
          <p:cNvPr id="86" name="object 86"/>
          <p:cNvPicPr/>
          <p:nvPr/>
        </p:nvPicPr>
        <p:blipFill>
          <a:blip r:embed="rId10" cstate="print"/>
          <a:stretch>
            <a:fillRect/>
          </a:stretch>
        </p:blipFill>
        <p:spPr>
          <a:xfrm>
            <a:off x="4046685" y="3866572"/>
            <a:ext cx="43811" cy="42215"/>
          </a:xfrm>
          <a:prstGeom prst="rect">
            <a:avLst/>
          </a:prstGeom>
        </p:spPr>
      </p:pic>
      <p:grpSp>
        <p:nvGrpSpPr>
          <p:cNvPr id="87" name="object 87"/>
          <p:cNvGrpSpPr/>
          <p:nvPr/>
        </p:nvGrpSpPr>
        <p:grpSpPr>
          <a:xfrm>
            <a:off x="3996569" y="3952704"/>
            <a:ext cx="397878" cy="368964"/>
            <a:chOff x="4517892" y="6163290"/>
            <a:chExt cx="620395" cy="575310"/>
          </a:xfrm>
        </p:grpSpPr>
        <p:sp>
          <p:nvSpPr>
            <p:cNvPr id="88" name="object 88"/>
            <p:cNvSpPr/>
            <p:nvPr/>
          </p:nvSpPr>
          <p:spPr>
            <a:xfrm>
              <a:off x="4524242" y="6163290"/>
              <a:ext cx="607695" cy="69215"/>
            </a:xfrm>
            <a:custGeom>
              <a:avLst/>
              <a:gdLst/>
              <a:ahLst/>
              <a:cxnLst/>
              <a:rect l="l" t="t" r="r" b="b"/>
              <a:pathLst>
                <a:path w="607695" h="69214">
                  <a:moveTo>
                    <a:pt x="303669" y="0"/>
                  </a:moveTo>
                  <a:lnTo>
                    <a:pt x="222940" y="1235"/>
                  </a:lnTo>
                  <a:lnTo>
                    <a:pt x="150399" y="4720"/>
                  </a:lnTo>
                  <a:lnTo>
                    <a:pt x="88941" y="10126"/>
                  </a:lnTo>
                  <a:lnTo>
                    <a:pt x="41458" y="17123"/>
                  </a:lnTo>
                  <a:lnTo>
                    <a:pt x="0" y="34569"/>
                  </a:lnTo>
                  <a:lnTo>
                    <a:pt x="10847" y="43763"/>
                  </a:lnTo>
                  <a:lnTo>
                    <a:pt x="88941" y="59023"/>
                  </a:lnTo>
                  <a:lnTo>
                    <a:pt x="150399" y="64430"/>
                  </a:lnTo>
                  <a:lnTo>
                    <a:pt x="222940" y="67916"/>
                  </a:lnTo>
                  <a:lnTo>
                    <a:pt x="303669" y="69151"/>
                  </a:lnTo>
                  <a:lnTo>
                    <a:pt x="384389" y="67916"/>
                  </a:lnTo>
                  <a:lnTo>
                    <a:pt x="456928" y="64430"/>
                  </a:lnTo>
                  <a:lnTo>
                    <a:pt x="518388" y="59023"/>
                  </a:lnTo>
                  <a:lnTo>
                    <a:pt x="565874" y="52024"/>
                  </a:lnTo>
                  <a:lnTo>
                    <a:pt x="607339" y="34569"/>
                  </a:lnTo>
                  <a:lnTo>
                    <a:pt x="596490" y="25380"/>
                  </a:lnTo>
                  <a:lnTo>
                    <a:pt x="518388" y="10126"/>
                  </a:lnTo>
                  <a:lnTo>
                    <a:pt x="456928" y="4720"/>
                  </a:lnTo>
                  <a:lnTo>
                    <a:pt x="384389" y="1235"/>
                  </a:lnTo>
                  <a:lnTo>
                    <a:pt x="303669" y="0"/>
                  </a:lnTo>
                  <a:close/>
                </a:path>
              </a:pathLst>
            </a:custGeom>
            <a:solidFill>
              <a:srgbClr val="FEEA5D"/>
            </a:solidFill>
          </p:spPr>
          <p:txBody>
            <a:bodyPr wrap="square" lIns="0" tIns="0" rIns="0" bIns="0" rtlCol="0"/>
            <a:lstStyle/>
            <a:p>
              <a:endParaRPr sz="1539"/>
            </a:p>
          </p:txBody>
        </p:sp>
        <p:sp>
          <p:nvSpPr>
            <p:cNvPr id="89" name="object 89"/>
            <p:cNvSpPr/>
            <p:nvPr/>
          </p:nvSpPr>
          <p:spPr>
            <a:xfrm>
              <a:off x="4524242" y="6178520"/>
              <a:ext cx="607695" cy="69215"/>
            </a:xfrm>
            <a:custGeom>
              <a:avLst/>
              <a:gdLst/>
              <a:ahLst/>
              <a:cxnLst/>
              <a:rect l="l" t="t" r="r" b="b"/>
              <a:pathLst>
                <a:path w="607695" h="69214">
                  <a:moveTo>
                    <a:pt x="607339" y="34569"/>
                  </a:moveTo>
                  <a:lnTo>
                    <a:pt x="565874" y="17129"/>
                  </a:lnTo>
                  <a:lnTo>
                    <a:pt x="518388" y="10131"/>
                  </a:lnTo>
                  <a:lnTo>
                    <a:pt x="456928" y="4723"/>
                  </a:lnTo>
                  <a:lnTo>
                    <a:pt x="384389" y="1236"/>
                  </a:lnTo>
                  <a:lnTo>
                    <a:pt x="303669" y="0"/>
                  </a:lnTo>
                  <a:lnTo>
                    <a:pt x="222940" y="1236"/>
                  </a:lnTo>
                  <a:lnTo>
                    <a:pt x="150399" y="4723"/>
                  </a:lnTo>
                  <a:lnTo>
                    <a:pt x="88941" y="10131"/>
                  </a:lnTo>
                  <a:lnTo>
                    <a:pt x="41458" y="17129"/>
                  </a:lnTo>
                  <a:lnTo>
                    <a:pt x="0" y="34569"/>
                  </a:lnTo>
                  <a:lnTo>
                    <a:pt x="10847" y="43763"/>
                  </a:lnTo>
                  <a:lnTo>
                    <a:pt x="88941" y="59023"/>
                  </a:lnTo>
                  <a:lnTo>
                    <a:pt x="150399" y="64430"/>
                  </a:lnTo>
                  <a:lnTo>
                    <a:pt x="222940" y="67916"/>
                  </a:lnTo>
                  <a:lnTo>
                    <a:pt x="303669" y="69151"/>
                  </a:lnTo>
                  <a:lnTo>
                    <a:pt x="384389" y="67916"/>
                  </a:lnTo>
                  <a:lnTo>
                    <a:pt x="456928" y="64430"/>
                  </a:lnTo>
                  <a:lnTo>
                    <a:pt x="518388" y="59023"/>
                  </a:lnTo>
                  <a:lnTo>
                    <a:pt x="565874" y="52024"/>
                  </a:lnTo>
                  <a:lnTo>
                    <a:pt x="607339" y="34569"/>
                  </a:lnTo>
                  <a:close/>
                </a:path>
              </a:pathLst>
            </a:custGeom>
            <a:ln w="12700">
              <a:solidFill>
                <a:srgbClr val="231F20"/>
              </a:solidFill>
            </a:ln>
          </p:spPr>
          <p:txBody>
            <a:bodyPr wrap="square" lIns="0" tIns="0" rIns="0" bIns="0" rtlCol="0"/>
            <a:lstStyle/>
            <a:p>
              <a:endParaRPr sz="1539"/>
            </a:p>
          </p:txBody>
        </p:sp>
        <p:sp>
          <p:nvSpPr>
            <p:cNvPr id="90" name="object 90"/>
            <p:cNvSpPr/>
            <p:nvPr/>
          </p:nvSpPr>
          <p:spPr>
            <a:xfrm>
              <a:off x="4529165" y="6202787"/>
              <a:ext cx="600075" cy="476884"/>
            </a:xfrm>
            <a:custGeom>
              <a:avLst/>
              <a:gdLst/>
              <a:ahLst/>
              <a:cxnLst/>
              <a:rect l="l" t="t" r="r" b="b"/>
              <a:pathLst>
                <a:path w="600075" h="476884">
                  <a:moveTo>
                    <a:pt x="555510" y="476630"/>
                  </a:moveTo>
                  <a:lnTo>
                    <a:pt x="39496" y="476503"/>
                  </a:lnTo>
                  <a:lnTo>
                    <a:pt x="0" y="0"/>
                  </a:lnTo>
                  <a:lnTo>
                    <a:pt x="599960" y="0"/>
                  </a:lnTo>
                  <a:lnTo>
                    <a:pt x="555510" y="476630"/>
                  </a:lnTo>
                  <a:close/>
                </a:path>
              </a:pathLst>
            </a:custGeom>
            <a:ln w="12700">
              <a:solidFill>
                <a:srgbClr val="231F20"/>
              </a:solidFill>
            </a:ln>
          </p:spPr>
          <p:txBody>
            <a:bodyPr wrap="square" lIns="0" tIns="0" rIns="0" bIns="0" rtlCol="0"/>
            <a:lstStyle/>
            <a:p>
              <a:endParaRPr sz="1539"/>
            </a:p>
          </p:txBody>
        </p:sp>
        <p:pic>
          <p:nvPicPr>
            <p:cNvPr id="91" name="object 91"/>
            <p:cNvPicPr/>
            <p:nvPr/>
          </p:nvPicPr>
          <p:blipFill>
            <a:blip r:embed="rId11" cstate="print"/>
            <a:stretch>
              <a:fillRect/>
            </a:stretch>
          </p:blipFill>
          <p:spPr>
            <a:xfrm>
              <a:off x="4560409" y="6672271"/>
              <a:ext cx="68376" cy="65887"/>
            </a:xfrm>
            <a:prstGeom prst="rect">
              <a:avLst/>
            </a:prstGeom>
          </p:spPr>
        </p:pic>
        <p:pic>
          <p:nvPicPr>
            <p:cNvPr id="92" name="object 92"/>
            <p:cNvPicPr/>
            <p:nvPr/>
          </p:nvPicPr>
          <p:blipFill>
            <a:blip r:embed="rId12" cstate="print"/>
            <a:stretch>
              <a:fillRect/>
            </a:stretch>
          </p:blipFill>
          <p:spPr>
            <a:xfrm>
              <a:off x="5034439" y="6672297"/>
              <a:ext cx="68313" cy="65824"/>
            </a:xfrm>
            <a:prstGeom prst="rect">
              <a:avLst/>
            </a:prstGeom>
          </p:spPr>
        </p:pic>
      </p:grpSp>
      <p:sp>
        <p:nvSpPr>
          <p:cNvPr id="93" name="object 93"/>
          <p:cNvSpPr txBox="1"/>
          <p:nvPr/>
        </p:nvSpPr>
        <p:spPr>
          <a:xfrm>
            <a:off x="4184483" y="4028533"/>
            <a:ext cx="602722" cy="182948"/>
          </a:xfrm>
          <a:prstGeom prst="rect">
            <a:avLst/>
          </a:prstGeom>
          <a:solidFill>
            <a:srgbClr val="FFF200"/>
          </a:solidFill>
          <a:ln w="12700">
            <a:solidFill>
              <a:srgbClr val="231F20"/>
            </a:solidFill>
          </a:ln>
        </p:spPr>
        <p:txBody>
          <a:bodyPr vert="horz" wrap="square" lIns="0" tIns="24842" rIns="0" bIns="0" rtlCol="0">
            <a:spAutoFit/>
          </a:bodyPr>
          <a:lstStyle/>
          <a:p>
            <a:pPr marL="2443" algn="ctr">
              <a:spcBef>
                <a:spcPts val="196"/>
              </a:spcBef>
            </a:pPr>
            <a:r>
              <a:rPr sz="513" b="1" spc="-6" dirty="0">
                <a:solidFill>
                  <a:srgbClr val="231F20"/>
                </a:solidFill>
                <a:latin typeface="Arial"/>
                <a:cs typeface="Arial"/>
              </a:rPr>
              <a:t>SHARPS</a:t>
            </a:r>
            <a:endParaRPr sz="513">
              <a:latin typeface="Arial"/>
              <a:cs typeface="Arial"/>
            </a:endParaRPr>
          </a:p>
          <a:p>
            <a:pPr marL="2036" algn="ctr"/>
            <a:r>
              <a:rPr sz="513" dirty="0">
                <a:solidFill>
                  <a:srgbClr val="231F20"/>
                </a:solidFill>
                <a:latin typeface="Arial"/>
                <a:cs typeface="Arial"/>
              </a:rPr>
              <a:t>(cage</a:t>
            </a:r>
            <a:r>
              <a:rPr sz="513" spc="-10" dirty="0">
                <a:solidFill>
                  <a:srgbClr val="231F20"/>
                </a:solidFill>
                <a:latin typeface="Arial"/>
                <a:cs typeface="Arial"/>
              </a:rPr>
              <a:t> </a:t>
            </a:r>
            <a:r>
              <a:rPr sz="513" dirty="0">
                <a:solidFill>
                  <a:srgbClr val="231F20"/>
                </a:solidFill>
                <a:latin typeface="Arial"/>
                <a:cs typeface="Arial"/>
              </a:rPr>
              <a:t>behind</a:t>
            </a:r>
            <a:r>
              <a:rPr sz="513" spc="-10" dirty="0">
                <a:solidFill>
                  <a:srgbClr val="231F20"/>
                </a:solidFill>
                <a:latin typeface="Arial"/>
                <a:cs typeface="Arial"/>
              </a:rPr>
              <a:t> </a:t>
            </a:r>
            <a:r>
              <a:rPr sz="513" spc="-13" dirty="0">
                <a:solidFill>
                  <a:srgbClr val="231F20"/>
                </a:solidFill>
                <a:latin typeface="Arial"/>
                <a:cs typeface="Arial"/>
              </a:rPr>
              <a:t>IMS)</a:t>
            </a:r>
            <a:endParaRPr sz="513">
              <a:latin typeface="Arial"/>
              <a:cs typeface="Arial"/>
            </a:endParaRPr>
          </a:p>
        </p:txBody>
      </p:sp>
      <p:sp>
        <p:nvSpPr>
          <p:cNvPr id="94" name="object 94"/>
          <p:cNvSpPr txBox="1"/>
          <p:nvPr/>
        </p:nvSpPr>
        <p:spPr>
          <a:xfrm>
            <a:off x="8999870" y="3369187"/>
            <a:ext cx="403579" cy="185837"/>
          </a:xfrm>
          <a:prstGeom prst="rect">
            <a:avLst/>
          </a:prstGeom>
        </p:spPr>
        <p:txBody>
          <a:bodyPr vert="horz" wrap="square" lIns="0" tIns="8145" rIns="0" bIns="0" rtlCol="0">
            <a:spAutoFit/>
          </a:bodyPr>
          <a:lstStyle/>
          <a:p>
            <a:pPr marL="103843" marR="3258" indent="-96105">
              <a:spcBef>
                <a:spcPts val="64"/>
              </a:spcBef>
            </a:pPr>
            <a:r>
              <a:rPr sz="577" spc="-6" dirty="0">
                <a:solidFill>
                  <a:srgbClr val="231F20"/>
                </a:solidFill>
                <a:latin typeface="Arial"/>
                <a:cs typeface="Arial"/>
              </a:rPr>
              <a:t>Confidential boxes</a:t>
            </a:r>
            <a:endParaRPr sz="577">
              <a:latin typeface="Arial"/>
              <a:cs typeface="Arial"/>
            </a:endParaRPr>
          </a:p>
        </p:txBody>
      </p:sp>
      <p:grpSp>
        <p:nvGrpSpPr>
          <p:cNvPr id="95" name="object 95"/>
          <p:cNvGrpSpPr/>
          <p:nvPr/>
        </p:nvGrpSpPr>
        <p:grpSpPr>
          <a:xfrm>
            <a:off x="7352843" y="1665877"/>
            <a:ext cx="2061065" cy="2230072"/>
            <a:chOff x="9751194" y="2597534"/>
            <a:chExt cx="3213735" cy="3477260"/>
          </a:xfrm>
        </p:grpSpPr>
        <p:sp>
          <p:nvSpPr>
            <p:cNvPr id="96" name="object 96"/>
            <p:cNvSpPr/>
            <p:nvPr/>
          </p:nvSpPr>
          <p:spPr>
            <a:xfrm>
              <a:off x="12629034" y="5601394"/>
              <a:ext cx="0" cy="403860"/>
            </a:xfrm>
            <a:custGeom>
              <a:avLst/>
              <a:gdLst/>
              <a:ahLst/>
              <a:cxnLst/>
              <a:rect l="l" t="t" r="r" b="b"/>
              <a:pathLst>
                <a:path h="403860">
                  <a:moveTo>
                    <a:pt x="0" y="0"/>
                  </a:moveTo>
                  <a:lnTo>
                    <a:pt x="0" y="403796"/>
                  </a:lnTo>
                </a:path>
              </a:pathLst>
            </a:custGeom>
            <a:ln w="12700">
              <a:solidFill>
                <a:srgbClr val="231F20"/>
              </a:solidFill>
            </a:ln>
          </p:spPr>
          <p:txBody>
            <a:bodyPr wrap="square" lIns="0" tIns="0" rIns="0" bIns="0" rtlCol="0"/>
            <a:lstStyle/>
            <a:p>
              <a:endParaRPr sz="1539"/>
            </a:p>
          </p:txBody>
        </p:sp>
        <p:pic>
          <p:nvPicPr>
            <p:cNvPr id="97" name="object 97"/>
            <p:cNvPicPr/>
            <p:nvPr/>
          </p:nvPicPr>
          <p:blipFill>
            <a:blip r:embed="rId13" cstate="print"/>
            <a:stretch>
              <a:fillRect/>
            </a:stretch>
          </p:blipFill>
          <p:spPr>
            <a:xfrm>
              <a:off x="12574678" y="5976484"/>
              <a:ext cx="108699" cy="97688"/>
            </a:xfrm>
            <a:prstGeom prst="rect">
              <a:avLst/>
            </a:prstGeom>
          </p:spPr>
        </p:pic>
        <p:sp>
          <p:nvSpPr>
            <p:cNvPr id="98" name="object 98"/>
            <p:cNvSpPr/>
            <p:nvPr/>
          </p:nvSpPr>
          <p:spPr>
            <a:xfrm>
              <a:off x="12320981" y="5150230"/>
              <a:ext cx="637540" cy="445134"/>
            </a:xfrm>
            <a:custGeom>
              <a:avLst/>
              <a:gdLst/>
              <a:ahLst/>
              <a:cxnLst/>
              <a:rect l="l" t="t" r="r" b="b"/>
              <a:pathLst>
                <a:path w="637540" h="445135">
                  <a:moveTo>
                    <a:pt x="637387" y="444779"/>
                  </a:moveTo>
                  <a:lnTo>
                    <a:pt x="0" y="444779"/>
                  </a:lnTo>
                  <a:lnTo>
                    <a:pt x="0" y="0"/>
                  </a:lnTo>
                  <a:lnTo>
                    <a:pt x="637387" y="0"/>
                  </a:lnTo>
                  <a:lnTo>
                    <a:pt x="637387" y="444779"/>
                  </a:lnTo>
                  <a:close/>
                </a:path>
              </a:pathLst>
            </a:custGeom>
            <a:ln w="12700">
              <a:solidFill>
                <a:srgbClr val="231F20"/>
              </a:solidFill>
            </a:ln>
          </p:spPr>
          <p:txBody>
            <a:bodyPr wrap="square" lIns="0" tIns="0" rIns="0" bIns="0" rtlCol="0"/>
            <a:lstStyle/>
            <a:p>
              <a:endParaRPr sz="1539"/>
            </a:p>
          </p:txBody>
        </p:sp>
        <p:pic>
          <p:nvPicPr>
            <p:cNvPr id="99" name="object 99"/>
            <p:cNvPicPr/>
            <p:nvPr/>
          </p:nvPicPr>
          <p:blipFill>
            <a:blip r:embed="rId14" cstate="print"/>
            <a:stretch>
              <a:fillRect/>
            </a:stretch>
          </p:blipFill>
          <p:spPr>
            <a:xfrm>
              <a:off x="12563850" y="5041954"/>
              <a:ext cx="108699" cy="97688"/>
            </a:xfrm>
            <a:prstGeom prst="rect">
              <a:avLst/>
            </a:prstGeom>
          </p:spPr>
        </p:pic>
        <p:sp>
          <p:nvSpPr>
            <p:cNvPr id="100" name="object 100"/>
            <p:cNvSpPr/>
            <p:nvPr/>
          </p:nvSpPr>
          <p:spPr>
            <a:xfrm>
              <a:off x="12434049" y="5170640"/>
              <a:ext cx="386715" cy="38735"/>
            </a:xfrm>
            <a:custGeom>
              <a:avLst/>
              <a:gdLst/>
              <a:ahLst/>
              <a:cxnLst/>
              <a:rect l="l" t="t" r="r" b="b"/>
              <a:pathLst>
                <a:path w="386715" h="38735">
                  <a:moveTo>
                    <a:pt x="386333" y="38328"/>
                  </a:moveTo>
                  <a:lnTo>
                    <a:pt x="0" y="38328"/>
                  </a:lnTo>
                  <a:lnTo>
                    <a:pt x="0" y="0"/>
                  </a:lnTo>
                  <a:lnTo>
                    <a:pt x="386333" y="0"/>
                  </a:lnTo>
                  <a:lnTo>
                    <a:pt x="386333" y="38328"/>
                  </a:lnTo>
                  <a:close/>
                </a:path>
              </a:pathLst>
            </a:custGeom>
            <a:ln w="12700">
              <a:solidFill>
                <a:srgbClr val="231F20"/>
              </a:solidFill>
            </a:ln>
          </p:spPr>
          <p:txBody>
            <a:bodyPr wrap="square" lIns="0" tIns="0" rIns="0" bIns="0" rtlCol="0"/>
            <a:lstStyle/>
            <a:p>
              <a:endParaRPr sz="1539"/>
            </a:p>
          </p:txBody>
        </p:sp>
        <p:sp>
          <p:nvSpPr>
            <p:cNvPr id="101" name="object 101"/>
            <p:cNvSpPr/>
            <p:nvPr/>
          </p:nvSpPr>
          <p:spPr>
            <a:xfrm>
              <a:off x="9757544" y="2603884"/>
              <a:ext cx="0" cy="153670"/>
            </a:xfrm>
            <a:custGeom>
              <a:avLst/>
              <a:gdLst/>
              <a:ahLst/>
              <a:cxnLst/>
              <a:rect l="l" t="t" r="r" b="b"/>
              <a:pathLst>
                <a:path h="153669">
                  <a:moveTo>
                    <a:pt x="0" y="0"/>
                  </a:moveTo>
                  <a:lnTo>
                    <a:pt x="0" y="153301"/>
                  </a:lnTo>
                </a:path>
              </a:pathLst>
            </a:custGeom>
            <a:ln w="12700">
              <a:solidFill>
                <a:srgbClr val="231F20"/>
              </a:solidFill>
            </a:ln>
          </p:spPr>
          <p:txBody>
            <a:bodyPr wrap="square" lIns="0" tIns="0" rIns="0" bIns="0" rtlCol="0"/>
            <a:lstStyle/>
            <a:p>
              <a:endParaRPr sz="1539"/>
            </a:p>
          </p:txBody>
        </p:sp>
      </p:grpSp>
      <p:sp>
        <p:nvSpPr>
          <p:cNvPr id="102" name="object 102"/>
          <p:cNvSpPr txBox="1"/>
          <p:nvPr/>
        </p:nvSpPr>
        <p:spPr>
          <a:xfrm>
            <a:off x="3862939" y="3613759"/>
            <a:ext cx="576251" cy="197341"/>
          </a:xfrm>
          <a:prstGeom prst="rect">
            <a:avLst/>
          </a:prstGeom>
          <a:solidFill>
            <a:srgbClr val="FFF200"/>
          </a:solidFill>
          <a:ln w="12700">
            <a:solidFill>
              <a:srgbClr val="231F20"/>
            </a:solidFill>
          </a:ln>
        </p:spPr>
        <p:txBody>
          <a:bodyPr vert="horz" wrap="square" lIns="0" tIns="39095" rIns="0" bIns="0" rtlCol="0">
            <a:spAutoFit/>
          </a:bodyPr>
          <a:lstStyle/>
          <a:p>
            <a:pPr marR="13846" algn="ctr">
              <a:spcBef>
                <a:spcPts val="308"/>
              </a:spcBef>
            </a:pPr>
            <a:r>
              <a:rPr sz="513" b="1" dirty="0">
                <a:solidFill>
                  <a:srgbClr val="231F20"/>
                </a:solidFill>
                <a:latin typeface="Arial"/>
                <a:cs typeface="Arial"/>
              </a:rPr>
              <a:t>GM </a:t>
            </a:r>
            <a:r>
              <a:rPr sz="513" b="1" spc="-6" dirty="0">
                <a:solidFill>
                  <a:srgbClr val="231F20"/>
                </a:solidFill>
                <a:latin typeface="Arial"/>
                <a:cs typeface="Arial"/>
              </a:rPr>
              <a:t>SHARPS</a:t>
            </a:r>
            <a:endParaRPr sz="513">
              <a:latin typeface="Arial"/>
              <a:cs typeface="Arial"/>
            </a:endParaRPr>
          </a:p>
          <a:p>
            <a:pPr algn="ctr">
              <a:lnSpc>
                <a:spcPct val="100000"/>
              </a:lnSpc>
            </a:pPr>
            <a:r>
              <a:rPr sz="513" dirty="0">
                <a:solidFill>
                  <a:srgbClr val="231F20"/>
                </a:solidFill>
                <a:latin typeface="Arial"/>
                <a:cs typeface="Arial"/>
              </a:rPr>
              <a:t>(cage</a:t>
            </a:r>
            <a:r>
              <a:rPr sz="513" spc="-10" dirty="0">
                <a:solidFill>
                  <a:srgbClr val="231F20"/>
                </a:solidFill>
                <a:latin typeface="Arial"/>
                <a:cs typeface="Arial"/>
              </a:rPr>
              <a:t> </a:t>
            </a:r>
            <a:r>
              <a:rPr sz="513" dirty="0">
                <a:solidFill>
                  <a:srgbClr val="231F20"/>
                </a:solidFill>
                <a:latin typeface="Arial"/>
                <a:cs typeface="Arial"/>
              </a:rPr>
              <a:t>behind</a:t>
            </a:r>
            <a:r>
              <a:rPr sz="513" spc="-10" dirty="0">
                <a:solidFill>
                  <a:srgbClr val="231F20"/>
                </a:solidFill>
                <a:latin typeface="Arial"/>
                <a:cs typeface="Arial"/>
              </a:rPr>
              <a:t> </a:t>
            </a:r>
            <a:r>
              <a:rPr sz="513" spc="-13" dirty="0">
                <a:solidFill>
                  <a:srgbClr val="231F20"/>
                </a:solidFill>
                <a:latin typeface="Arial"/>
                <a:cs typeface="Arial"/>
              </a:rPr>
              <a:t>IMS)</a:t>
            </a:r>
            <a:endParaRPr sz="513">
              <a:latin typeface="Arial"/>
              <a:cs typeface="Arial"/>
            </a:endParaRPr>
          </a:p>
        </p:txBody>
      </p:sp>
      <p:sp>
        <p:nvSpPr>
          <p:cNvPr id="103" name="object 103"/>
          <p:cNvSpPr/>
          <p:nvPr/>
        </p:nvSpPr>
        <p:spPr>
          <a:xfrm>
            <a:off x="4981472" y="2843795"/>
            <a:ext cx="297289" cy="111178"/>
          </a:xfrm>
          <a:custGeom>
            <a:avLst/>
            <a:gdLst/>
            <a:ahLst/>
            <a:cxnLst/>
            <a:rect l="l" t="t" r="r" b="b"/>
            <a:pathLst>
              <a:path w="463550" h="173354">
                <a:moveTo>
                  <a:pt x="376631" y="173342"/>
                </a:moveTo>
                <a:lnTo>
                  <a:pt x="86677" y="173342"/>
                </a:lnTo>
                <a:lnTo>
                  <a:pt x="52940" y="166530"/>
                </a:lnTo>
                <a:lnTo>
                  <a:pt x="25388" y="147953"/>
                </a:lnTo>
                <a:lnTo>
                  <a:pt x="6812" y="120401"/>
                </a:lnTo>
                <a:lnTo>
                  <a:pt x="0" y="86664"/>
                </a:lnTo>
                <a:lnTo>
                  <a:pt x="6812" y="52929"/>
                </a:lnTo>
                <a:lnTo>
                  <a:pt x="25388" y="25382"/>
                </a:lnTo>
                <a:lnTo>
                  <a:pt x="52940" y="6810"/>
                </a:lnTo>
                <a:lnTo>
                  <a:pt x="86677" y="0"/>
                </a:lnTo>
                <a:lnTo>
                  <a:pt x="376631" y="0"/>
                </a:lnTo>
                <a:lnTo>
                  <a:pt x="410368" y="6810"/>
                </a:lnTo>
                <a:lnTo>
                  <a:pt x="437919" y="25382"/>
                </a:lnTo>
                <a:lnTo>
                  <a:pt x="456496" y="52929"/>
                </a:lnTo>
                <a:lnTo>
                  <a:pt x="463308" y="86664"/>
                </a:lnTo>
                <a:lnTo>
                  <a:pt x="456496" y="120401"/>
                </a:lnTo>
                <a:lnTo>
                  <a:pt x="437919" y="147953"/>
                </a:lnTo>
                <a:lnTo>
                  <a:pt x="410368" y="166530"/>
                </a:lnTo>
                <a:lnTo>
                  <a:pt x="376631" y="173342"/>
                </a:lnTo>
                <a:close/>
              </a:path>
            </a:pathLst>
          </a:custGeom>
          <a:ln w="12700">
            <a:solidFill>
              <a:srgbClr val="231F20"/>
            </a:solidFill>
          </a:ln>
        </p:spPr>
        <p:txBody>
          <a:bodyPr wrap="square" lIns="0" tIns="0" rIns="0" bIns="0" rtlCol="0"/>
          <a:lstStyle/>
          <a:p>
            <a:endParaRPr sz="1539"/>
          </a:p>
        </p:txBody>
      </p:sp>
      <p:sp>
        <p:nvSpPr>
          <p:cNvPr id="104" name="object 104"/>
          <p:cNvSpPr txBox="1"/>
          <p:nvPr/>
        </p:nvSpPr>
        <p:spPr>
          <a:xfrm>
            <a:off x="5012005" y="2828513"/>
            <a:ext cx="237424" cy="126719"/>
          </a:xfrm>
          <a:prstGeom prst="rect">
            <a:avLst/>
          </a:prstGeom>
        </p:spPr>
        <p:txBody>
          <a:bodyPr vert="horz" wrap="square" lIns="0" tIns="8145" rIns="0" bIns="0" rtlCol="0">
            <a:spAutoFit/>
          </a:bodyPr>
          <a:lstStyle/>
          <a:p>
            <a:pPr marL="8145">
              <a:spcBef>
                <a:spcPts val="64"/>
              </a:spcBef>
            </a:pPr>
            <a:r>
              <a:rPr sz="770" spc="-26" dirty="0">
                <a:solidFill>
                  <a:srgbClr val="231F20"/>
                </a:solidFill>
                <a:latin typeface="Trebuchet MS"/>
                <a:cs typeface="Trebuchet MS"/>
              </a:rPr>
              <a:t>Label</a:t>
            </a:r>
            <a:endParaRPr sz="770">
              <a:latin typeface="Trebuchet MS"/>
              <a:cs typeface="Trebuchet MS"/>
            </a:endParaRPr>
          </a:p>
        </p:txBody>
      </p:sp>
      <p:grpSp>
        <p:nvGrpSpPr>
          <p:cNvPr id="105" name="object 105"/>
          <p:cNvGrpSpPr/>
          <p:nvPr/>
        </p:nvGrpSpPr>
        <p:grpSpPr>
          <a:xfrm>
            <a:off x="7973540" y="3987841"/>
            <a:ext cx="535119" cy="254528"/>
            <a:chOff x="10719022" y="6218078"/>
            <a:chExt cx="834390" cy="396875"/>
          </a:xfrm>
        </p:grpSpPr>
        <p:sp>
          <p:nvSpPr>
            <p:cNvPr id="106" name="object 106"/>
            <p:cNvSpPr/>
            <p:nvPr/>
          </p:nvSpPr>
          <p:spPr>
            <a:xfrm>
              <a:off x="10725480" y="6224536"/>
              <a:ext cx="821690" cy="384175"/>
            </a:xfrm>
            <a:custGeom>
              <a:avLst/>
              <a:gdLst/>
              <a:ahLst/>
              <a:cxnLst/>
              <a:rect l="l" t="t" r="r" b="b"/>
              <a:pathLst>
                <a:path w="821690" h="384175">
                  <a:moveTo>
                    <a:pt x="821283" y="0"/>
                  </a:moveTo>
                  <a:lnTo>
                    <a:pt x="0" y="0"/>
                  </a:lnTo>
                  <a:lnTo>
                    <a:pt x="0" y="383781"/>
                  </a:lnTo>
                  <a:lnTo>
                    <a:pt x="821283" y="383781"/>
                  </a:lnTo>
                  <a:lnTo>
                    <a:pt x="821283" y="0"/>
                  </a:lnTo>
                  <a:close/>
                </a:path>
              </a:pathLst>
            </a:custGeom>
            <a:solidFill>
              <a:srgbClr val="B9BBBD"/>
            </a:solidFill>
          </p:spPr>
          <p:txBody>
            <a:bodyPr wrap="square" lIns="0" tIns="0" rIns="0" bIns="0" rtlCol="0"/>
            <a:lstStyle/>
            <a:p>
              <a:endParaRPr sz="1539"/>
            </a:p>
          </p:txBody>
        </p:sp>
        <p:sp>
          <p:nvSpPr>
            <p:cNvPr id="107" name="object 107"/>
            <p:cNvSpPr/>
            <p:nvPr/>
          </p:nvSpPr>
          <p:spPr>
            <a:xfrm>
              <a:off x="10725480" y="6224536"/>
              <a:ext cx="821690" cy="384175"/>
            </a:xfrm>
            <a:custGeom>
              <a:avLst/>
              <a:gdLst/>
              <a:ahLst/>
              <a:cxnLst/>
              <a:rect l="l" t="t" r="r" b="b"/>
              <a:pathLst>
                <a:path w="821690" h="384175">
                  <a:moveTo>
                    <a:pt x="821283" y="383781"/>
                  </a:moveTo>
                  <a:lnTo>
                    <a:pt x="0" y="383781"/>
                  </a:lnTo>
                  <a:lnTo>
                    <a:pt x="0" y="0"/>
                  </a:lnTo>
                  <a:lnTo>
                    <a:pt x="821283" y="0"/>
                  </a:lnTo>
                  <a:lnTo>
                    <a:pt x="821283" y="383781"/>
                  </a:lnTo>
                  <a:close/>
                </a:path>
              </a:pathLst>
            </a:custGeom>
            <a:ln w="12915">
              <a:solidFill>
                <a:srgbClr val="231F20"/>
              </a:solidFill>
            </a:ln>
          </p:spPr>
          <p:txBody>
            <a:bodyPr wrap="square" lIns="0" tIns="0" rIns="0" bIns="0" rtlCol="0"/>
            <a:lstStyle/>
            <a:p>
              <a:endParaRPr sz="1539"/>
            </a:p>
          </p:txBody>
        </p:sp>
      </p:grpSp>
      <p:sp>
        <p:nvSpPr>
          <p:cNvPr id="108" name="object 108"/>
          <p:cNvSpPr txBox="1"/>
          <p:nvPr/>
        </p:nvSpPr>
        <p:spPr>
          <a:xfrm>
            <a:off x="7987373" y="4003676"/>
            <a:ext cx="498060" cy="215589"/>
          </a:xfrm>
          <a:prstGeom prst="rect">
            <a:avLst/>
          </a:prstGeom>
        </p:spPr>
        <p:txBody>
          <a:bodyPr vert="horz" wrap="square" lIns="0" tIns="8145" rIns="0" bIns="0" rtlCol="0">
            <a:spAutoFit/>
          </a:bodyPr>
          <a:lstStyle/>
          <a:p>
            <a:pPr marL="8145" marR="3258" algn="ctr">
              <a:spcBef>
                <a:spcPts val="64"/>
              </a:spcBef>
            </a:pPr>
            <a:r>
              <a:rPr sz="449" dirty="0">
                <a:solidFill>
                  <a:srgbClr val="231F20"/>
                </a:solidFill>
                <a:latin typeface="Arial"/>
                <a:cs typeface="Arial"/>
              </a:rPr>
              <a:t>Cages</a:t>
            </a:r>
            <a:r>
              <a:rPr sz="449" spc="-16" dirty="0">
                <a:solidFill>
                  <a:srgbClr val="231F20"/>
                </a:solidFill>
                <a:latin typeface="Arial"/>
                <a:cs typeface="Arial"/>
              </a:rPr>
              <a:t> </a:t>
            </a:r>
            <a:r>
              <a:rPr sz="449" dirty="0">
                <a:solidFill>
                  <a:srgbClr val="231F20"/>
                </a:solidFill>
                <a:latin typeface="Arial"/>
                <a:cs typeface="Arial"/>
              </a:rPr>
              <a:t>at</a:t>
            </a:r>
            <a:r>
              <a:rPr sz="449" spc="-10" dirty="0">
                <a:solidFill>
                  <a:srgbClr val="231F20"/>
                </a:solidFill>
                <a:latin typeface="Arial"/>
                <a:cs typeface="Arial"/>
              </a:rPr>
              <a:t> </a:t>
            </a:r>
            <a:r>
              <a:rPr sz="449" dirty="0">
                <a:solidFill>
                  <a:srgbClr val="231F20"/>
                </a:solidFill>
                <a:latin typeface="Arial"/>
                <a:cs typeface="Arial"/>
              </a:rPr>
              <a:t>IMS</a:t>
            </a:r>
            <a:r>
              <a:rPr sz="449" spc="-3" dirty="0">
                <a:solidFill>
                  <a:srgbClr val="231F20"/>
                </a:solidFill>
                <a:latin typeface="Arial"/>
                <a:cs typeface="Arial"/>
              </a:rPr>
              <a:t> </a:t>
            </a:r>
            <a:r>
              <a:rPr sz="449" spc="-13" dirty="0">
                <a:solidFill>
                  <a:srgbClr val="231F20"/>
                </a:solidFill>
                <a:latin typeface="Arial"/>
                <a:cs typeface="Arial"/>
              </a:rPr>
              <a:t>back</a:t>
            </a:r>
            <a:r>
              <a:rPr sz="449" spc="321" dirty="0">
                <a:solidFill>
                  <a:srgbClr val="231F20"/>
                </a:solidFill>
                <a:latin typeface="Arial"/>
                <a:cs typeface="Arial"/>
              </a:rPr>
              <a:t> </a:t>
            </a:r>
            <a:r>
              <a:rPr sz="449" dirty="0">
                <a:solidFill>
                  <a:srgbClr val="231F20"/>
                </a:solidFill>
                <a:latin typeface="Arial"/>
                <a:cs typeface="Arial"/>
              </a:rPr>
              <a:t>back</a:t>
            </a:r>
            <a:r>
              <a:rPr sz="449" spc="-16" dirty="0">
                <a:solidFill>
                  <a:srgbClr val="231F20"/>
                </a:solidFill>
                <a:latin typeface="Arial"/>
                <a:cs typeface="Arial"/>
              </a:rPr>
              <a:t> </a:t>
            </a:r>
            <a:r>
              <a:rPr sz="449" dirty="0">
                <a:solidFill>
                  <a:srgbClr val="231F20"/>
                </a:solidFill>
                <a:latin typeface="Arial"/>
                <a:cs typeface="Arial"/>
              </a:rPr>
              <a:t>door,</a:t>
            </a:r>
            <a:r>
              <a:rPr sz="449" spc="-13" dirty="0">
                <a:solidFill>
                  <a:srgbClr val="231F20"/>
                </a:solidFill>
                <a:latin typeface="Arial"/>
                <a:cs typeface="Arial"/>
              </a:rPr>
              <a:t> </a:t>
            </a:r>
            <a:r>
              <a:rPr sz="449" spc="-16" dirty="0">
                <a:solidFill>
                  <a:srgbClr val="231F20"/>
                </a:solidFill>
                <a:latin typeface="Arial"/>
                <a:cs typeface="Arial"/>
              </a:rPr>
              <a:t>or</a:t>
            </a:r>
            <a:r>
              <a:rPr sz="449" spc="321" dirty="0">
                <a:solidFill>
                  <a:srgbClr val="231F20"/>
                </a:solidFill>
                <a:latin typeface="Arial"/>
                <a:cs typeface="Arial"/>
              </a:rPr>
              <a:t> </a:t>
            </a:r>
            <a:r>
              <a:rPr sz="449" dirty="0">
                <a:solidFill>
                  <a:srgbClr val="231F20"/>
                </a:solidFill>
                <a:latin typeface="Arial"/>
                <a:cs typeface="Arial"/>
              </a:rPr>
              <a:t>Polwarth, for </a:t>
            </a:r>
            <a:r>
              <a:rPr sz="449" spc="-13" dirty="0">
                <a:solidFill>
                  <a:srgbClr val="231F20"/>
                </a:solidFill>
                <a:latin typeface="Arial"/>
                <a:cs typeface="Arial"/>
              </a:rPr>
              <a:t>skip</a:t>
            </a:r>
            <a:endParaRPr sz="449">
              <a:latin typeface="Arial"/>
              <a:cs typeface="Arial"/>
            </a:endParaRPr>
          </a:p>
        </p:txBody>
      </p:sp>
      <p:grpSp>
        <p:nvGrpSpPr>
          <p:cNvPr id="109" name="object 109"/>
          <p:cNvGrpSpPr/>
          <p:nvPr/>
        </p:nvGrpSpPr>
        <p:grpSpPr>
          <a:xfrm>
            <a:off x="9481134" y="3764738"/>
            <a:ext cx="345751" cy="551409"/>
            <a:chOff x="13069752" y="5870202"/>
            <a:chExt cx="539115" cy="859790"/>
          </a:xfrm>
        </p:grpSpPr>
        <p:sp>
          <p:nvSpPr>
            <p:cNvPr id="110" name="object 110"/>
            <p:cNvSpPr/>
            <p:nvPr/>
          </p:nvSpPr>
          <p:spPr>
            <a:xfrm>
              <a:off x="13069752" y="6049595"/>
              <a:ext cx="539115" cy="680085"/>
            </a:xfrm>
            <a:custGeom>
              <a:avLst/>
              <a:gdLst/>
              <a:ahLst/>
              <a:cxnLst/>
              <a:rect l="l" t="t" r="r" b="b"/>
              <a:pathLst>
                <a:path w="539115" h="680084">
                  <a:moveTo>
                    <a:pt x="408712" y="621334"/>
                  </a:moveTo>
                  <a:lnTo>
                    <a:pt x="135902" y="621334"/>
                  </a:lnTo>
                  <a:lnTo>
                    <a:pt x="115036" y="647039"/>
                  </a:lnTo>
                  <a:lnTo>
                    <a:pt x="157937" y="653961"/>
                  </a:lnTo>
                  <a:lnTo>
                    <a:pt x="194970" y="659002"/>
                  </a:lnTo>
                  <a:lnTo>
                    <a:pt x="262537" y="680012"/>
                  </a:lnTo>
                  <a:lnTo>
                    <a:pt x="259511" y="679068"/>
                  </a:lnTo>
                  <a:lnTo>
                    <a:pt x="307886" y="668388"/>
                  </a:lnTo>
                  <a:lnTo>
                    <a:pt x="346462" y="668388"/>
                  </a:lnTo>
                  <a:lnTo>
                    <a:pt x="346748" y="667588"/>
                  </a:lnTo>
                  <a:lnTo>
                    <a:pt x="367982" y="661352"/>
                  </a:lnTo>
                  <a:lnTo>
                    <a:pt x="403571" y="635491"/>
                  </a:lnTo>
                  <a:lnTo>
                    <a:pt x="403645" y="634611"/>
                  </a:lnTo>
                  <a:lnTo>
                    <a:pt x="401179" y="634147"/>
                  </a:lnTo>
                  <a:lnTo>
                    <a:pt x="404240" y="627570"/>
                  </a:lnTo>
                  <a:lnTo>
                    <a:pt x="408712" y="621334"/>
                  </a:lnTo>
                  <a:close/>
                </a:path>
                <a:path w="539115" h="680084">
                  <a:moveTo>
                    <a:pt x="346462" y="668388"/>
                  </a:moveTo>
                  <a:lnTo>
                    <a:pt x="307886" y="668388"/>
                  </a:lnTo>
                  <a:lnTo>
                    <a:pt x="325488" y="673861"/>
                  </a:lnTo>
                  <a:lnTo>
                    <a:pt x="335721" y="676842"/>
                  </a:lnTo>
                  <a:lnTo>
                    <a:pt x="341347" y="677183"/>
                  </a:lnTo>
                  <a:lnTo>
                    <a:pt x="344358" y="674294"/>
                  </a:lnTo>
                  <a:lnTo>
                    <a:pt x="346462" y="668388"/>
                  </a:lnTo>
                  <a:close/>
                </a:path>
                <a:path w="539115" h="680084">
                  <a:moveTo>
                    <a:pt x="208330" y="264223"/>
                  </a:moveTo>
                  <a:lnTo>
                    <a:pt x="179400" y="274510"/>
                  </a:lnTo>
                  <a:lnTo>
                    <a:pt x="144576" y="283006"/>
                  </a:lnTo>
                  <a:lnTo>
                    <a:pt x="123329" y="289255"/>
                  </a:lnTo>
                  <a:lnTo>
                    <a:pt x="100241" y="301370"/>
                  </a:lnTo>
                  <a:lnTo>
                    <a:pt x="64007" y="335165"/>
                  </a:lnTo>
                  <a:lnTo>
                    <a:pt x="43154" y="360857"/>
                  </a:lnTo>
                  <a:lnTo>
                    <a:pt x="32219" y="396049"/>
                  </a:lnTo>
                  <a:lnTo>
                    <a:pt x="0" y="437527"/>
                  </a:lnTo>
                  <a:lnTo>
                    <a:pt x="800" y="476376"/>
                  </a:lnTo>
                  <a:lnTo>
                    <a:pt x="3403" y="509358"/>
                  </a:lnTo>
                  <a:lnTo>
                    <a:pt x="15532" y="532434"/>
                  </a:lnTo>
                  <a:lnTo>
                    <a:pt x="25844" y="561390"/>
                  </a:lnTo>
                  <a:lnTo>
                    <a:pt x="33934" y="576770"/>
                  </a:lnTo>
                  <a:lnTo>
                    <a:pt x="42417" y="611581"/>
                  </a:lnTo>
                  <a:lnTo>
                    <a:pt x="112826" y="633463"/>
                  </a:lnTo>
                  <a:lnTo>
                    <a:pt x="135902" y="621334"/>
                  </a:lnTo>
                  <a:lnTo>
                    <a:pt x="408712" y="621334"/>
                  </a:lnTo>
                  <a:lnTo>
                    <a:pt x="415569" y="611771"/>
                  </a:lnTo>
                  <a:lnTo>
                    <a:pt x="423691" y="611771"/>
                  </a:lnTo>
                  <a:lnTo>
                    <a:pt x="438645" y="599643"/>
                  </a:lnTo>
                  <a:lnTo>
                    <a:pt x="444118" y="582040"/>
                  </a:lnTo>
                  <a:lnTo>
                    <a:pt x="443725" y="562597"/>
                  </a:lnTo>
                  <a:lnTo>
                    <a:pt x="437083" y="521931"/>
                  </a:lnTo>
                  <a:lnTo>
                    <a:pt x="420890" y="491172"/>
                  </a:lnTo>
                  <a:lnTo>
                    <a:pt x="426377" y="473570"/>
                  </a:lnTo>
                  <a:lnTo>
                    <a:pt x="415670" y="425208"/>
                  </a:lnTo>
                  <a:lnTo>
                    <a:pt x="401332" y="388543"/>
                  </a:lnTo>
                  <a:lnTo>
                    <a:pt x="391032" y="359625"/>
                  </a:lnTo>
                  <a:lnTo>
                    <a:pt x="375246" y="348259"/>
                  </a:lnTo>
                  <a:lnTo>
                    <a:pt x="360895" y="311670"/>
                  </a:lnTo>
                  <a:lnTo>
                    <a:pt x="374065" y="289991"/>
                  </a:lnTo>
                  <a:lnTo>
                    <a:pt x="391261" y="276034"/>
                  </a:lnTo>
                  <a:lnTo>
                    <a:pt x="397184" y="272922"/>
                  </a:lnTo>
                  <a:lnTo>
                    <a:pt x="257098" y="272922"/>
                  </a:lnTo>
                  <a:lnTo>
                    <a:pt x="233629" y="265633"/>
                  </a:lnTo>
                  <a:lnTo>
                    <a:pt x="208330" y="264223"/>
                  </a:lnTo>
                  <a:close/>
                </a:path>
                <a:path w="539115" h="680084">
                  <a:moveTo>
                    <a:pt x="423691" y="611771"/>
                  </a:moveTo>
                  <a:lnTo>
                    <a:pt x="415569" y="611771"/>
                  </a:lnTo>
                  <a:lnTo>
                    <a:pt x="421436" y="613600"/>
                  </a:lnTo>
                  <a:lnTo>
                    <a:pt x="423691" y="611771"/>
                  </a:lnTo>
                  <a:close/>
                </a:path>
                <a:path w="539115" h="680084">
                  <a:moveTo>
                    <a:pt x="319773" y="9296"/>
                  </a:moveTo>
                  <a:lnTo>
                    <a:pt x="306603" y="30924"/>
                  </a:lnTo>
                  <a:lnTo>
                    <a:pt x="297484" y="60274"/>
                  </a:lnTo>
                  <a:lnTo>
                    <a:pt x="302310" y="106806"/>
                  </a:lnTo>
                  <a:lnTo>
                    <a:pt x="299465" y="157416"/>
                  </a:lnTo>
                  <a:lnTo>
                    <a:pt x="292834" y="207838"/>
                  </a:lnTo>
                  <a:lnTo>
                    <a:pt x="257098" y="272922"/>
                  </a:lnTo>
                  <a:lnTo>
                    <a:pt x="397184" y="272922"/>
                  </a:lnTo>
                  <a:lnTo>
                    <a:pt x="414350" y="263905"/>
                  </a:lnTo>
                  <a:lnTo>
                    <a:pt x="431545" y="249948"/>
                  </a:lnTo>
                  <a:lnTo>
                    <a:pt x="437019" y="232359"/>
                  </a:lnTo>
                  <a:lnTo>
                    <a:pt x="437777" y="231305"/>
                  </a:lnTo>
                  <a:lnTo>
                    <a:pt x="392302" y="231305"/>
                  </a:lnTo>
                  <a:lnTo>
                    <a:pt x="403644" y="215544"/>
                  </a:lnTo>
                  <a:lnTo>
                    <a:pt x="406667" y="210572"/>
                  </a:lnTo>
                  <a:lnTo>
                    <a:pt x="385087" y="210572"/>
                  </a:lnTo>
                  <a:lnTo>
                    <a:pt x="381784" y="206625"/>
                  </a:lnTo>
                  <a:lnTo>
                    <a:pt x="377951" y="194665"/>
                  </a:lnTo>
                  <a:lnTo>
                    <a:pt x="377558" y="175234"/>
                  </a:lnTo>
                  <a:lnTo>
                    <a:pt x="392544" y="147726"/>
                  </a:lnTo>
                  <a:lnTo>
                    <a:pt x="397320" y="140436"/>
                  </a:lnTo>
                  <a:lnTo>
                    <a:pt x="369061" y="140436"/>
                  </a:lnTo>
                  <a:lnTo>
                    <a:pt x="374298" y="123621"/>
                  </a:lnTo>
                  <a:lnTo>
                    <a:pt x="335686" y="123621"/>
                  </a:lnTo>
                  <a:lnTo>
                    <a:pt x="332689" y="71221"/>
                  </a:lnTo>
                  <a:lnTo>
                    <a:pt x="333717" y="26492"/>
                  </a:lnTo>
                  <a:lnTo>
                    <a:pt x="319773" y="9296"/>
                  </a:lnTo>
                  <a:close/>
                </a:path>
                <a:path w="539115" h="680084">
                  <a:moveTo>
                    <a:pt x="521093" y="65443"/>
                  </a:moveTo>
                  <a:lnTo>
                    <a:pt x="502043" y="85267"/>
                  </a:lnTo>
                  <a:lnTo>
                    <a:pt x="488899" y="106933"/>
                  </a:lnTo>
                  <a:lnTo>
                    <a:pt x="477558" y="122681"/>
                  </a:lnTo>
                  <a:lnTo>
                    <a:pt x="468439" y="152044"/>
                  </a:lnTo>
                  <a:lnTo>
                    <a:pt x="455625" y="171627"/>
                  </a:lnTo>
                  <a:lnTo>
                    <a:pt x="423062" y="215137"/>
                  </a:lnTo>
                  <a:lnTo>
                    <a:pt x="392302" y="231305"/>
                  </a:lnTo>
                  <a:lnTo>
                    <a:pt x="437777" y="231305"/>
                  </a:lnTo>
                  <a:lnTo>
                    <a:pt x="448373" y="216560"/>
                  </a:lnTo>
                  <a:lnTo>
                    <a:pt x="451869" y="206290"/>
                  </a:lnTo>
                  <a:lnTo>
                    <a:pt x="461289" y="182784"/>
                  </a:lnTo>
                  <a:lnTo>
                    <a:pt x="475033" y="157002"/>
                  </a:lnTo>
                  <a:lnTo>
                    <a:pt x="510552" y="120091"/>
                  </a:lnTo>
                  <a:lnTo>
                    <a:pt x="537273" y="96227"/>
                  </a:lnTo>
                  <a:lnTo>
                    <a:pt x="538695" y="70916"/>
                  </a:lnTo>
                  <a:lnTo>
                    <a:pt x="521093" y="65443"/>
                  </a:lnTo>
                  <a:close/>
                </a:path>
                <a:path w="539115" h="680084">
                  <a:moveTo>
                    <a:pt x="474548" y="70281"/>
                  </a:moveTo>
                  <a:lnTo>
                    <a:pt x="445998" y="100012"/>
                  </a:lnTo>
                  <a:lnTo>
                    <a:pt x="440254" y="111699"/>
                  </a:lnTo>
                  <a:lnTo>
                    <a:pt x="426631" y="139033"/>
                  </a:lnTo>
                  <a:lnTo>
                    <a:pt x="410540" y="170424"/>
                  </a:lnTo>
                  <a:lnTo>
                    <a:pt x="397395" y="194284"/>
                  </a:lnTo>
                  <a:lnTo>
                    <a:pt x="389683" y="206470"/>
                  </a:lnTo>
                  <a:lnTo>
                    <a:pt x="385087" y="210572"/>
                  </a:lnTo>
                  <a:lnTo>
                    <a:pt x="406667" y="210572"/>
                  </a:lnTo>
                  <a:lnTo>
                    <a:pt x="416801" y="193903"/>
                  </a:lnTo>
                  <a:lnTo>
                    <a:pt x="439089" y="142925"/>
                  </a:lnTo>
                  <a:lnTo>
                    <a:pt x="474548" y="70281"/>
                  </a:lnTo>
                  <a:close/>
                </a:path>
                <a:path w="539115" h="680084">
                  <a:moveTo>
                    <a:pt x="433082" y="38074"/>
                  </a:moveTo>
                  <a:lnTo>
                    <a:pt x="399453" y="104838"/>
                  </a:lnTo>
                  <a:lnTo>
                    <a:pt x="392150" y="128320"/>
                  </a:lnTo>
                  <a:lnTo>
                    <a:pt x="369061" y="140436"/>
                  </a:lnTo>
                  <a:lnTo>
                    <a:pt x="397320" y="140436"/>
                  </a:lnTo>
                  <a:lnTo>
                    <a:pt x="417055" y="110312"/>
                  </a:lnTo>
                  <a:lnTo>
                    <a:pt x="433082" y="38074"/>
                  </a:lnTo>
                  <a:close/>
                </a:path>
                <a:path w="539115" h="680084">
                  <a:moveTo>
                    <a:pt x="393433" y="0"/>
                  </a:moveTo>
                  <a:lnTo>
                    <a:pt x="386130" y="23469"/>
                  </a:lnTo>
                  <a:lnTo>
                    <a:pt x="371132" y="50990"/>
                  </a:lnTo>
                  <a:lnTo>
                    <a:pt x="359816" y="66776"/>
                  </a:lnTo>
                  <a:lnTo>
                    <a:pt x="335686" y="123621"/>
                  </a:lnTo>
                  <a:lnTo>
                    <a:pt x="374298" y="123621"/>
                  </a:lnTo>
                  <a:lnTo>
                    <a:pt x="380022" y="105244"/>
                  </a:lnTo>
                  <a:lnTo>
                    <a:pt x="380332" y="101016"/>
                  </a:lnTo>
                  <a:lnTo>
                    <a:pt x="381425" y="90395"/>
                  </a:lnTo>
                  <a:lnTo>
                    <a:pt x="383547" y="76473"/>
                  </a:lnTo>
                  <a:lnTo>
                    <a:pt x="386943" y="62344"/>
                  </a:lnTo>
                  <a:lnTo>
                    <a:pt x="392404" y="44742"/>
                  </a:lnTo>
                  <a:lnTo>
                    <a:pt x="393433" y="0"/>
                  </a:lnTo>
                  <a:close/>
                </a:path>
              </a:pathLst>
            </a:custGeom>
            <a:solidFill>
              <a:srgbClr val="231F20"/>
            </a:solidFill>
          </p:spPr>
          <p:txBody>
            <a:bodyPr wrap="square" lIns="0" tIns="0" rIns="0" bIns="0" rtlCol="0"/>
            <a:lstStyle/>
            <a:p>
              <a:endParaRPr sz="1539"/>
            </a:p>
          </p:txBody>
        </p:sp>
        <p:sp>
          <p:nvSpPr>
            <p:cNvPr id="111" name="object 111"/>
            <p:cNvSpPr/>
            <p:nvPr/>
          </p:nvSpPr>
          <p:spPr>
            <a:xfrm>
              <a:off x="13314164" y="5870202"/>
              <a:ext cx="0" cy="148590"/>
            </a:xfrm>
            <a:custGeom>
              <a:avLst/>
              <a:gdLst/>
              <a:ahLst/>
              <a:cxnLst/>
              <a:rect l="l" t="t" r="r" b="b"/>
              <a:pathLst>
                <a:path h="148589">
                  <a:moveTo>
                    <a:pt x="0" y="0"/>
                  </a:moveTo>
                  <a:lnTo>
                    <a:pt x="0" y="148082"/>
                  </a:lnTo>
                </a:path>
              </a:pathLst>
            </a:custGeom>
            <a:ln w="12700">
              <a:solidFill>
                <a:srgbClr val="231F20"/>
              </a:solidFill>
            </a:ln>
          </p:spPr>
          <p:txBody>
            <a:bodyPr wrap="square" lIns="0" tIns="0" rIns="0" bIns="0" rtlCol="0"/>
            <a:lstStyle/>
            <a:p>
              <a:endParaRPr sz="1539"/>
            </a:p>
          </p:txBody>
        </p:sp>
        <p:sp>
          <p:nvSpPr>
            <p:cNvPr id="112" name="object 112"/>
            <p:cNvSpPr/>
            <p:nvPr/>
          </p:nvSpPr>
          <p:spPr>
            <a:xfrm>
              <a:off x="13253762" y="5986373"/>
              <a:ext cx="121285" cy="108585"/>
            </a:xfrm>
            <a:custGeom>
              <a:avLst/>
              <a:gdLst/>
              <a:ahLst/>
              <a:cxnLst/>
              <a:rect l="l" t="t" r="r" b="b"/>
              <a:pathLst>
                <a:path w="121284" h="108585">
                  <a:moveTo>
                    <a:pt x="120789" y="0"/>
                  </a:moveTo>
                  <a:lnTo>
                    <a:pt x="60401" y="21856"/>
                  </a:lnTo>
                  <a:lnTo>
                    <a:pt x="0" y="0"/>
                  </a:lnTo>
                  <a:lnTo>
                    <a:pt x="17756" y="23597"/>
                  </a:lnTo>
                  <a:lnTo>
                    <a:pt x="34248" y="51160"/>
                  </a:lnTo>
                  <a:lnTo>
                    <a:pt x="48716" y="80283"/>
                  </a:lnTo>
                  <a:lnTo>
                    <a:pt x="60401" y="108559"/>
                  </a:lnTo>
                  <a:lnTo>
                    <a:pt x="72078" y="80283"/>
                  </a:lnTo>
                  <a:lnTo>
                    <a:pt x="86542" y="51160"/>
                  </a:lnTo>
                  <a:lnTo>
                    <a:pt x="103033" y="23597"/>
                  </a:lnTo>
                  <a:lnTo>
                    <a:pt x="120789" y="0"/>
                  </a:lnTo>
                  <a:close/>
                </a:path>
              </a:pathLst>
            </a:custGeom>
            <a:solidFill>
              <a:srgbClr val="231F20"/>
            </a:solidFill>
          </p:spPr>
          <p:txBody>
            <a:bodyPr wrap="square" lIns="0" tIns="0" rIns="0" bIns="0" rtlCol="0"/>
            <a:lstStyle/>
            <a:p>
              <a:endParaRPr sz="1539"/>
            </a:p>
          </p:txBody>
        </p:sp>
      </p:grpSp>
      <p:sp>
        <p:nvSpPr>
          <p:cNvPr id="113" name="object 113"/>
          <p:cNvSpPr txBox="1"/>
          <p:nvPr/>
        </p:nvSpPr>
        <p:spPr>
          <a:xfrm>
            <a:off x="6660499" y="1818264"/>
            <a:ext cx="1448162" cy="166088"/>
          </a:xfrm>
          <a:prstGeom prst="rect">
            <a:avLst/>
          </a:prstGeom>
        </p:spPr>
        <p:txBody>
          <a:bodyPr vert="horz" wrap="square" lIns="0" tIns="8145" rIns="0" bIns="0" rtlCol="0">
            <a:spAutoFit/>
          </a:bodyPr>
          <a:lstStyle/>
          <a:p>
            <a:pPr marL="8145">
              <a:spcBef>
                <a:spcPts val="64"/>
              </a:spcBef>
            </a:pPr>
            <a:r>
              <a:rPr sz="1026" b="1" dirty="0">
                <a:solidFill>
                  <a:srgbClr val="231F20"/>
                </a:solidFill>
                <a:latin typeface="Arial"/>
                <a:cs typeface="Arial"/>
              </a:rPr>
              <a:t>Other</a:t>
            </a:r>
            <a:r>
              <a:rPr sz="1026" b="1" spc="-13" dirty="0">
                <a:solidFill>
                  <a:srgbClr val="231F20"/>
                </a:solidFill>
                <a:latin typeface="Arial"/>
                <a:cs typeface="Arial"/>
              </a:rPr>
              <a:t> </a:t>
            </a:r>
            <a:r>
              <a:rPr sz="1026" b="1" dirty="0">
                <a:solidFill>
                  <a:srgbClr val="231F20"/>
                </a:solidFill>
                <a:latin typeface="Arial"/>
                <a:cs typeface="Arial"/>
              </a:rPr>
              <a:t>hazardous</a:t>
            </a:r>
            <a:r>
              <a:rPr sz="1026" b="1" spc="-10" dirty="0">
                <a:solidFill>
                  <a:srgbClr val="231F20"/>
                </a:solidFill>
                <a:latin typeface="Arial"/>
                <a:cs typeface="Arial"/>
              </a:rPr>
              <a:t> </a:t>
            </a:r>
            <a:r>
              <a:rPr sz="1026" b="1" spc="-6" dirty="0">
                <a:solidFill>
                  <a:srgbClr val="231F20"/>
                </a:solidFill>
                <a:latin typeface="Arial"/>
                <a:cs typeface="Arial"/>
              </a:rPr>
              <a:t>waste</a:t>
            </a:r>
            <a:endParaRPr sz="1026">
              <a:latin typeface="Arial"/>
              <a:cs typeface="Arial"/>
            </a:endParaRPr>
          </a:p>
        </p:txBody>
      </p:sp>
      <p:sp>
        <p:nvSpPr>
          <p:cNvPr id="114" name="object 114"/>
          <p:cNvSpPr txBox="1"/>
          <p:nvPr/>
        </p:nvSpPr>
        <p:spPr>
          <a:xfrm>
            <a:off x="6957729" y="2722480"/>
            <a:ext cx="798607" cy="409682"/>
          </a:xfrm>
          <a:prstGeom prst="rect">
            <a:avLst/>
          </a:prstGeom>
          <a:ln w="12700">
            <a:solidFill>
              <a:srgbClr val="231F20"/>
            </a:solidFill>
          </a:ln>
        </p:spPr>
        <p:txBody>
          <a:bodyPr vert="horz" wrap="square" lIns="0" tIns="15068" rIns="0" bIns="0" rtlCol="0">
            <a:spAutoFit/>
          </a:bodyPr>
          <a:lstStyle/>
          <a:p>
            <a:pPr marL="34207" marR="29727" indent="-407" algn="ctr">
              <a:spcBef>
                <a:spcPts val="119"/>
              </a:spcBef>
            </a:pPr>
            <a:r>
              <a:rPr sz="641" dirty="0">
                <a:solidFill>
                  <a:srgbClr val="231F20"/>
                </a:solidFill>
                <a:latin typeface="Arial"/>
                <a:cs typeface="Arial"/>
              </a:rPr>
              <a:t>Waste</a:t>
            </a:r>
            <a:r>
              <a:rPr sz="641" spc="-38" dirty="0">
                <a:solidFill>
                  <a:srgbClr val="231F20"/>
                </a:solidFill>
                <a:latin typeface="Arial"/>
                <a:cs typeface="Arial"/>
              </a:rPr>
              <a:t> </a:t>
            </a:r>
            <a:r>
              <a:rPr sz="641" spc="-6" dirty="0">
                <a:solidFill>
                  <a:srgbClr val="231F20"/>
                </a:solidFill>
                <a:latin typeface="Arial"/>
                <a:cs typeface="Arial"/>
              </a:rPr>
              <a:t>Electrical</a:t>
            </a:r>
            <a:r>
              <a:rPr sz="641" spc="321" dirty="0">
                <a:solidFill>
                  <a:srgbClr val="231F20"/>
                </a:solidFill>
                <a:latin typeface="Arial"/>
                <a:cs typeface="Arial"/>
              </a:rPr>
              <a:t> </a:t>
            </a:r>
            <a:r>
              <a:rPr sz="641" dirty="0">
                <a:solidFill>
                  <a:srgbClr val="231F20"/>
                </a:solidFill>
                <a:latin typeface="Arial"/>
                <a:cs typeface="Arial"/>
              </a:rPr>
              <a:t>and</a:t>
            </a:r>
            <a:r>
              <a:rPr sz="641" spc="-10" dirty="0">
                <a:solidFill>
                  <a:srgbClr val="231F20"/>
                </a:solidFill>
                <a:latin typeface="Arial"/>
                <a:cs typeface="Arial"/>
              </a:rPr>
              <a:t> </a:t>
            </a:r>
            <a:r>
              <a:rPr sz="641" spc="-6" dirty="0">
                <a:solidFill>
                  <a:srgbClr val="231F20"/>
                </a:solidFill>
                <a:latin typeface="Arial"/>
                <a:cs typeface="Arial"/>
              </a:rPr>
              <a:t>Electronic </a:t>
            </a:r>
            <a:r>
              <a:rPr sz="641" dirty="0">
                <a:solidFill>
                  <a:srgbClr val="231F20"/>
                </a:solidFill>
                <a:latin typeface="Arial"/>
                <a:cs typeface="Arial"/>
              </a:rPr>
              <a:t>Equipment </a:t>
            </a:r>
            <a:r>
              <a:rPr sz="641" spc="-6" dirty="0">
                <a:solidFill>
                  <a:srgbClr val="231F20"/>
                </a:solidFill>
                <a:latin typeface="Arial"/>
                <a:cs typeface="Arial"/>
              </a:rPr>
              <a:t>(WEEE); </a:t>
            </a:r>
            <a:r>
              <a:rPr sz="641" dirty="0">
                <a:solidFill>
                  <a:srgbClr val="231F20"/>
                </a:solidFill>
                <a:latin typeface="Arial"/>
                <a:cs typeface="Arial"/>
              </a:rPr>
              <a:t>batteries,</a:t>
            </a:r>
            <a:r>
              <a:rPr sz="641" spc="-19" dirty="0">
                <a:solidFill>
                  <a:srgbClr val="231F20"/>
                </a:solidFill>
                <a:latin typeface="Arial"/>
                <a:cs typeface="Arial"/>
              </a:rPr>
              <a:t> </a:t>
            </a:r>
            <a:r>
              <a:rPr sz="641" dirty="0">
                <a:solidFill>
                  <a:srgbClr val="231F20"/>
                </a:solidFill>
                <a:latin typeface="Arial"/>
                <a:cs typeface="Arial"/>
              </a:rPr>
              <a:t>IT</a:t>
            </a:r>
            <a:r>
              <a:rPr sz="641" spc="-26" dirty="0">
                <a:solidFill>
                  <a:srgbClr val="231F20"/>
                </a:solidFill>
                <a:latin typeface="Arial"/>
                <a:cs typeface="Arial"/>
              </a:rPr>
              <a:t> </a:t>
            </a:r>
            <a:r>
              <a:rPr sz="641" spc="-13" dirty="0">
                <a:solidFill>
                  <a:srgbClr val="231F20"/>
                </a:solidFill>
                <a:latin typeface="Arial"/>
                <a:cs typeface="Arial"/>
              </a:rPr>
              <a:t>items</a:t>
            </a:r>
            <a:endParaRPr sz="641">
              <a:latin typeface="Arial"/>
              <a:cs typeface="Arial"/>
            </a:endParaRPr>
          </a:p>
        </p:txBody>
      </p:sp>
      <p:sp>
        <p:nvSpPr>
          <p:cNvPr id="115" name="object 115"/>
          <p:cNvSpPr/>
          <p:nvPr/>
        </p:nvSpPr>
        <p:spPr>
          <a:xfrm>
            <a:off x="7356915" y="2049208"/>
            <a:ext cx="0" cy="675619"/>
          </a:xfrm>
          <a:custGeom>
            <a:avLst/>
            <a:gdLst/>
            <a:ahLst/>
            <a:cxnLst/>
            <a:rect l="l" t="t" r="r" b="b"/>
            <a:pathLst>
              <a:path h="1053464">
                <a:moveTo>
                  <a:pt x="0" y="0"/>
                </a:moveTo>
                <a:lnTo>
                  <a:pt x="0" y="1053223"/>
                </a:lnTo>
              </a:path>
            </a:pathLst>
          </a:custGeom>
          <a:ln w="12700">
            <a:solidFill>
              <a:srgbClr val="231F20"/>
            </a:solidFill>
          </a:ln>
        </p:spPr>
        <p:txBody>
          <a:bodyPr wrap="square" lIns="0" tIns="0" rIns="0" bIns="0" rtlCol="0"/>
          <a:lstStyle/>
          <a:p>
            <a:endParaRPr sz="1539"/>
          </a:p>
        </p:txBody>
      </p:sp>
      <p:sp>
        <p:nvSpPr>
          <p:cNvPr id="116" name="object 116"/>
          <p:cNvSpPr txBox="1"/>
          <p:nvPr/>
        </p:nvSpPr>
        <p:spPr>
          <a:xfrm>
            <a:off x="6954007" y="3701007"/>
            <a:ext cx="802272" cy="145637"/>
          </a:xfrm>
          <a:prstGeom prst="rect">
            <a:avLst/>
          </a:prstGeom>
          <a:ln w="12700">
            <a:solidFill>
              <a:srgbClr val="231F20"/>
            </a:solidFill>
          </a:ln>
        </p:spPr>
        <p:txBody>
          <a:bodyPr vert="horz" wrap="square" lIns="0" tIns="21991" rIns="0" bIns="0" rtlCol="0">
            <a:spAutoFit/>
          </a:bodyPr>
          <a:lstStyle/>
          <a:p>
            <a:pPr marL="39094">
              <a:spcBef>
                <a:spcPts val="173"/>
              </a:spcBef>
            </a:pPr>
            <a:r>
              <a:rPr sz="802" spc="-6" dirty="0">
                <a:solidFill>
                  <a:srgbClr val="231F20"/>
                </a:solidFill>
                <a:latin typeface="Arial"/>
                <a:cs typeface="Arial"/>
              </a:rPr>
              <a:t>COLLECTIONS</a:t>
            </a:r>
            <a:endParaRPr sz="802">
              <a:latin typeface="Arial"/>
              <a:cs typeface="Arial"/>
            </a:endParaRPr>
          </a:p>
        </p:txBody>
      </p:sp>
      <p:grpSp>
        <p:nvGrpSpPr>
          <p:cNvPr id="117" name="object 117"/>
          <p:cNvGrpSpPr/>
          <p:nvPr/>
        </p:nvGrpSpPr>
        <p:grpSpPr>
          <a:xfrm>
            <a:off x="7325700" y="3173548"/>
            <a:ext cx="66381" cy="518830"/>
            <a:chOff x="9708870" y="4948385"/>
            <a:chExt cx="103505" cy="808990"/>
          </a:xfrm>
        </p:grpSpPr>
        <p:sp>
          <p:nvSpPr>
            <p:cNvPr id="118" name="object 118"/>
            <p:cNvSpPr/>
            <p:nvPr/>
          </p:nvSpPr>
          <p:spPr>
            <a:xfrm>
              <a:off x="9760496" y="4948385"/>
              <a:ext cx="0" cy="719455"/>
            </a:xfrm>
            <a:custGeom>
              <a:avLst/>
              <a:gdLst/>
              <a:ahLst/>
              <a:cxnLst/>
              <a:rect l="l" t="t" r="r" b="b"/>
              <a:pathLst>
                <a:path h="719454">
                  <a:moveTo>
                    <a:pt x="0" y="0"/>
                  </a:moveTo>
                  <a:lnTo>
                    <a:pt x="0" y="719239"/>
                  </a:lnTo>
                </a:path>
              </a:pathLst>
            </a:custGeom>
            <a:ln w="12700">
              <a:solidFill>
                <a:srgbClr val="231F20"/>
              </a:solidFill>
            </a:ln>
          </p:spPr>
          <p:txBody>
            <a:bodyPr wrap="square" lIns="0" tIns="0" rIns="0" bIns="0" rtlCol="0"/>
            <a:lstStyle/>
            <a:p>
              <a:endParaRPr sz="1539"/>
            </a:p>
          </p:txBody>
        </p:sp>
        <p:sp>
          <p:nvSpPr>
            <p:cNvPr id="119" name="object 119"/>
            <p:cNvSpPr/>
            <p:nvPr/>
          </p:nvSpPr>
          <p:spPr>
            <a:xfrm>
              <a:off x="9708870" y="5630939"/>
              <a:ext cx="103505" cy="126364"/>
            </a:xfrm>
            <a:custGeom>
              <a:avLst/>
              <a:gdLst/>
              <a:ahLst/>
              <a:cxnLst/>
              <a:rect l="l" t="t" r="r" b="b"/>
              <a:pathLst>
                <a:path w="103504" h="126364">
                  <a:moveTo>
                    <a:pt x="103238" y="0"/>
                  </a:moveTo>
                  <a:lnTo>
                    <a:pt x="51625" y="29972"/>
                  </a:lnTo>
                  <a:lnTo>
                    <a:pt x="0" y="0"/>
                  </a:lnTo>
                  <a:lnTo>
                    <a:pt x="51625" y="126352"/>
                  </a:lnTo>
                  <a:lnTo>
                    <a:pt x="103238" y="0"/>
                  </a:lnTo>
                  <a:close/>
                </a:path>
              </a:pathLst>
            </a:custGeom>
            <a:solidFill>
              <a:srgbClr val="231F20"/>
            </a:solidFill>
          </p:spPr>
          <p:txBody>
            <a:bodyPr wrap="square" lIns="0" tIns="0" rIns="0" bIns="0" rtlCol="0"/>
            <a:lstStyle/>
            <a:p>
              <a:endParaRPr sz="1539"/>
            </a:p>
          </p:txBody>
        </p:sp>
      </p:grpSp>
      <p:sp>
        <p:nvSpPr>
          <p:cNvPr id="120" name="object 120"/>
          <p:cNvSpPr txBox="1"/>
          <p:nvPr/>
        </p:nvSpPr>
        <p:spPr>
          <a:xfrm>
            <a:off x="10017293" y="3026894"/>
            <a:ext cx="370593" cy="451790"/>
          </a:xfrm>
          <a:prstGeom prst="rect">
            <a:avLst/>
          </a:prstGeom>
          <a:ln w="12700">
            <a:solidFill>
              <a:srgbClr val="231F20"/>
            </a:solidFill>
          </a:ln>
        </p:spPr>
        <p:txBody>
          <a:bodyPr vert="horz" wrap="square" lIns="0" tIns="0" rIns="0" bIns="0" rtlCol="0">
            <a:spAutoFit/>
          </a:bodyPr>
          <a:lstStyle/>
          <a:p>
            <a:pPr>
              <a:lnSpc>
                <a:spcPct val="100000"/>
              </a:lnSpc>
            </a:pPr>
            <a:endParaRPr sz="641">
              <a:latin typeface="Times New Roman"/>
              <a:cs typeface="Times New Roman"/>
            </a:endParaRPr>
          </a:p>
          <a:p>
            <a:pPr>
              <a:lnSpc>
                <a:spcPct val="100000"/>
              </a:lnSpc>
            </a:pPr>
            <a:endParaRPr sz="641">
              <a:latin typeface="Times New Roman"/>
              <a:cs typeface="Times New Roman"/>
            </a:endParaRPr>
          </a:p>
          <a:p>
            <a:pPr marL="117688" marR="21176" indent="-91626">
              <a:spcBef>
                <a:spcPts val="564"/>
              </a:spcBef>
            </a:pPr>
            <a:r>
              <a:rPr sz="577" spc="-6" dirty="0">
                <a:solidFill>
                  <a:srgbClr val="231F20"/>
                </a:solidFill>
                <a:latin typeface="Arial"/>
                <a:cs typeface="Arial"/>
              </a:rPr>
              <a:t>Recycling </a:t>
            </a:r>
            <a:r>
              <a:rPr sz="577" spc="-13" dirty="0">
                <a:solidFill>
                  <a:srgbClr val="231F20"/>
                </a:solidFill>
                <a:latin typeface="Arial"/>
                <a:cs typeface="Arial"/>
              </a:rPr>
              <a:t>bins</a:t>
            </a:r>
            <a:endParaRPr sz="577">
              <a:latin typeface="Arial"/>
              <a:cs typeface="Arial"/>
            </a:endParaRPr>
          </a:p>
        </p:txBody>
      </p:sp>
      <p:sp>
        <p:nvSpPr>
          <p:cNvPr id="121" name="object 121"/>
          <p:cNvSpPr/>
          <p:nvPr/>
        </p:nvSpPr>
        <p:spPr>
          <a:xfrm>
            <a:off x="10080269" y="3059621"/>
            <a:ext cx="244347" cy="94888"/>
          </a:xfrm>
          <a:custGeom>
            <a:avLst/>
            <a:gdLst/>
            <a:ahLst/>
            <a:cxnLst/>
            <a:rect l="l" t="t" r="r" b="b"/>
            <a:pathLst>
              <a:path w="381000" h="147954">
                <a:moveTo>
                  <a:pt x="381000" y="147789"/>
                </a:moveTo>
                <a:lnTo>
                  <a:pt x="0" y="147789"/>
                </a:lnTo>
                <a:lnTo>
                  <a:pt x="0" y="0"/>
                </a:lnTo>
                <a:lnTo>
                  <a:pt x="381000" y="0"/>
                </a:lnTo>
                <a:lnTo>
                  <a:pt x="381000" y="147789"/>
                </a:lnTo>
                <a:close/>
              </a:path>
            </a:pathLst>
          </a:custGeom>
          <a:ln w="12699">
            <a:solidFill>
              <a:srgbClr val="231F20"/>
            </a:solidFill>
          </a:ln>
        </p:spPr>
        <p:txBody>
          <a:bodyPr wrap="square" lIns="0" tIns="0" rIns="0" bIns="0" rtlCol="0"/>
          <a:lstStyle/>
          <a:p>
            <a:endParaRPr sz="1539"/>
          </a:p>
        </p:txBody>
      </p:sp>
      <p:sp>
        <p:nvSpPr>
          <p:cNvPr id="122" name="object 122"/>
          <p:cNvSpPr txBox="1"/>
          <p:nvPr/>
        </p:nvSpPr>
        <p:spPr>
          <a:xfrm>
            <a:off x="9417405" y="3499027"/>
            <a:ext cx="505391" cy="245021"/>
          </a:xfrm>
          <a:prstGeom prst="rect">
            <a:avLst/>
          </a:prstGeom>
        </p:spPr>
        <p:txBody>
          <a:bodyPr vert="horz" wrap="square" lIns="0" tIns="8145" rIns="0" bIns="0" rtlCol="0">
            <a:spAutoFit/>
          </a:bodyPr>
          <a:lstStyle/>
          <a:p>
            <a:pPr marL="158411" marR="3258" indent="-150673">
              <a:spcBef>
                <a:spcPts val="64"/>
              </a:spcBef>
            </a:pPr>
            <a:r>
              <a:rPr sz="513" dirty="0">
                <a:solidFill>
                  <a:srgbClr val="231F20"/>
                </a:solidFill>
                <a:latin typeface="Arial"/>
                <a:cs typeface="Arial"/>
              </a:rPr>
              <a:t>Residual</a:t>
            </a:r>
            <a:r>
              <a:rPr sz="513" spc="-26" dirty="0">
                <a:solidFill>
                  <a:srgbClr val="231F20"/>
                </a:solidFill>
                <a:latin typeface="Arial"/>
                <a:cs typeface="Arial"/>
              </a:rPr>
              <a:t> </a:t>
            </a:r>
            <a:r>
              <a:rPr sz="513" spc="-6" dirty="0">
                <a:solidFill>
                  <a:srgbClr val="231F20"/>
                </a:solidFill>
                <a:latin typeface="Arial"/>
                <a:cs typeface="Arial"/>
              </a:rPr>
              <a:t>general waste;</a:t>
            </a:r>
            <a:endParaRPr sz="513">
              <a:latin typeface="Arial"/>
              <a:cs typeface="Arial"/>
            </a:endParaRPr>
          </a:p>
          <a:p>
            <a:pPr marL="24434"/>
            <a:r>
              <a:rPr sz="513" dirty="0">
                <a:solidFill>
                  <a:srgbClr val="231F20"/>
                </a:solidFill>
                <a:latin typeface="Arial"/>
                <a:cs typeface="Arial"/>
              </a:rPr>
              <a:t>mixed </a:t>
            </a:r>
            <a:r>
              <a:rPr sz="513" spc="-6" dirty="0">
                <a:solidFill>
                  <a:srgbClr val="231F20"/>
                </a:solidFill>
                <a:latin typeface="Arial"/>
                <a:cs typeface="Arial"/>
              </a:rPr>
              <a:t>materials</a:t>
            </a:r>
            <a:endParaRPr sz="513">
              <a:latin typeface="Arial"/>
              <a:cs typeface="Arial"/>
            </a:endParaRPr>
          </a:p>
        </p:txBody>
      </p:sp>
      <p:sp>
        <p:nvSpPr>
          <p:cNvPr id="123" name="object 123"/>
          <p:cNvSpPr txBox="1"/>
          <p:nvPr/>
        </p:nvSpPr>
        <p:spPr>
          <a:xfrm>
            <a:off x="9399999" y="4319015"/>
            <a:ext cx="446747" cy="114246"/>
          </a:xfrm>
          <a:prstGeom prst="rect">
            <a:avLst/>
          </a:prstGeom>
        </p:spPr>
        <p:txBody>
          <a:bodyPr vert="horz" wrap="square" lIns="0" tIns="10588" rIns="0" bIns="0" rtlCol="0">
            <a:spAutoFit/>
          </a:bodyPr>
          <a:lstStyle/>
          <a:p>
            <a:pPr marL="8145">
              <a:spcBef>
                <a:spcPts val="83"/>
              </a:spcBef>
            </a:pPr>
            <a:r>
              <a:rPr sz="673" dirty="0">
                <a:solidFill>
                  <a:srgbClr val="231F20"/>
                </a:solidFill>
                <a:latin typeface="Arial"/>
                <a:cs typeface="Arial"/>
              </a:rPr>
              <a:t>Black</a:t>
            </a:r>
            <a:r>
              <a:rPr sz="673" spc="35" dirty="0">
                <a:solidFill>
                  <a:srgbClr val="231F20"/>
                </a:solidFill>
                <a:latin typeface="Arial"/>
                <a:cs typeface="Arial"/>
              </a:rPr>
              <a:t> </a:t>
            </a:r>
            <a:r>
              <a:rPr sz="673" spc="-13" dirty="0">
                <a:solidFill>
                  <a:srgbClr val="231F20"/>
                </a:solidFill>
                <a:latin typeface="Arial"/>
                <a:cs typeface="Arial"/>
              </a:rPr>
              <a:t>bags</a:t>
            </a:r>
            <a:endParaRPr sz="673">
              <a:latin typeface="Arial"/>
              <a:cs typeface="Arial"/>
            </a:endParaRPr>
          </a:p>
        </p:txBody>
      </p:sp>
      <p:grpSp>
        <p:nvGrpSpPr>
          <p:cNvPr id="124" name="object 124"/>
          <p:cNvGrpSpPr/>
          <p:nvPr/>
        </p:nvGrpSpPr>
        <p:grpSpPr>
          <a:xfrm>
            <a:off x="10147239" y="2864516"/>
            <a:ext cx="77784" cy="144165"/>
            <a:chOff x="14108382" y="4466523"/>
            <a:chExt cx="121285" cy="224790"/>
          </a:xfrm>
        </p:grpSpPr>
        <p:sp>
          <p:nvSpPr>
            <p:cNvPr id="125" name="object 125"/>
            <p:cNvSpPr/>
            <p:nvPr/>
          </p:nvSpPr>
          <p:spPr>
            <a:xfrm>
              <a:off x="14168783" y="4466523"/>
              <a:ext cx="0" cy="148590"/>
            </a:xfrm>
            <a:custGeom>
              <a:avLst/>
              <a:gdLst/>
              <a:ahLst/>
              <a:cxnLst/>
              <a:rect l="l" t="t" r="r" b="b"/>
              <a:pathLst>
                <a:path h="148589">
                  <a:moveTo>
                    <a:pt x="0" y="0"/>
                  </a:moveTo>
                  <a:lnTo>
                    <a:pt x="0" y="148082"/>
                  </a:lnTo>
                </a:path>
              </a:pathLst>
            </a:custGeom>
            <a:ln w="12700">
              <a:solidFill>
                <a:srgbClr val="231F20"/>
              </a:solidFill>
            </a:ln>
          </p:spPr>
          <p:txBody>
            <a:bodyPr wrap="square" lIns="0" tIns="0" rIns="0" bIns="0" rtlCol="0"/>
            <a:lstStyle/>
            <a:p>
              <a:endParaRPr sz="1539"/>
            </a:p>
          </p:txBody>
        </p:sp>
        <p:sp>
          <p:nvSpPr>
            <p:cNvPr id="126" name="object 126"/>
            <p:cNvSpPr/>
            <p:nvPr/>
          </p:nvSpPr>
          <p:spPr>
            <a:xfrm>
              <a:off x="14108382" y="4582707"/>
              <a:ext cx="121285" cy="108585"/>
            </a:xfrm>
            <a:custGeom>
              <a:avLst/>
              <a:gdLst/>
              <a:ahLst/>
              <a:cxnLst/>
              <a:rect l="l" t="t" r="r" b="b"/>
              <a:pathLst>
                <a:path w="121284" h="108585">
                  <a:moveTo>
                    <a:pt x="120789" y="0"/>
                  </a:moveTo>
                  <a:lnTo>
                    <a:pt x="60401" y="21844"/>
                  </a:lnTo>
                  <a:lnTo>
                    <a:pt x="0" y="0"/>
                  </a:lnTo>
                  <a:lnTo>
                    <a:pt x="17756" y="23589"/>
                  </a:lnTo>
                  <a:lnTo>
                    <a:pt x="34248" y="51149"/>
                  </a:lnTo>
                  <a:lnTo>
                    <a:pt x="48716" y="80270"/>
                  </a:lnTo>
                  <a:lnTo>
                    <a:pt x="60401" y="108546"/>
                  </a:lnTo>
                  <a:lnTo>
                    <a:pt x="72078" y="80270"/>
                  </a:lnTo>
                  <a:lnTo>
                    <a:pt x="86542" y="51149"/>
                  </a:lnTo>
                  <a:lnTo>
                    <a:pt x="103033" y="23589"/>
                  </a:lnTo>
                  <a:lnTo>
                    <a:pt x="120789" y="0"/>
                  </a:lnTo>
                  <a:close/>
                </a:path>
              </a:pathLst>
            </a:custGeom>
            <a:solidFill>
              <a:srgbClr val="231F20"/>
            </a:solidFill>
          </p:spPr>
          <p:txBody>
            <a:bodyPr wrap="square" lIns="0" tIns="0" rIns="0" bIns="0" rtlCol="0"/>
            <a:lstStyle/>
            <a:p>
              <a:endParaRPr sz="1539"/>
            </a:p>
          </p:txBody>
        </p:sp>
      </p:grpSp>
      <p:grpSp>
        <p:nvGrpSpPr>
          <p:cNvPr id="127" name="object 127"/>
          <p:cNvGrpSpPr/>
          <p:nvPr/>
        </p:nvGrpSpPr>
        <p:grpSpPr>
          <a:xfrm>
            <a:off x="10163350" y="3534470"/>
            <a:ext cx="70046" cy="375887"/>
            <a:chOff x="14133503" y="5511154"/>
            <a:chExt cx="109220" cy="586105"/>
          </a:xfrm>
        </p:grpSpPr>
        <p:sp>
          <p:nvSpPr>
            <p:cNvPr id="128" name="object 128"/>
            <p:cNvSpPr/>
            <p:nvPr/>
          </p:nvSpPr>
          <p:spPr>
            <a:xfrm>
              <a:off x="14190389" y="5511154"/>
              <a:ext cx="0" cy="516890"/>
            </a:xfrm>
            <a:custGeom>
              <a:avLst/>
              <a:gdLst/>
              <a:ahLst/>
              <a:cxnLst/>
              <a:rect l="l" t="t" r="r" b="b"/>
              <a:pathLst>
                <a:path h="516889">
                  <a:moveTo>
                    <a:pt x="0" y="0"/>
                  </a:moveTo>
                  <a:lnTo>
                    <a:pt x="0" y="516890"/>
                  </a:lnTo>
                </a:path>
              </a:pathLst>
            </a:custGeom>
            <a:ln w="12700">
              <a:solidFill>
                <a:srgbClr val="231F20"/>
              </a:solidFill>
            </a:ln>
          </p:spPr>
          <p:txBody>
            <a:bodyPr wrap="square" lIns="0" tIns="0" rIns="0" bIns="0" rtlCol="0"/>
            <a:lstStyle/>
            <a:p>
              <a:endParaRPr sz="1539"/>
            </a:p>
          </p:txBody>
        </p:sp>
        <p:pic>
          <p:nvPicPr>
            <p:cNvPr id="129" name="object 129"/>
            <p:cNvPicPr/>
            <p:nvPr/>
          </p:nvPicPr>
          <p:blipFill>
            <a:blip r:embed="rId7" cstate="print"/>
            <a:stretch>
              <a:fillRect/>
            </a:stretch>
          </p:blipFill>
          <p:spPr>
            <a:xfrm>
              <a:off x="14133503" y="5999341"/>
              <a:ext cx="108699" cy="97688"/>
            </a:xfrm>
            <a:prstGeom prst="rect">
              <a:avLst/>
            </a:prstGeom>
          </p:spPr>
        </p:pic>
      </p:grpSp>
      <p:sp>
        <p:nvSpPr>
          <p:cNvPr id="130" name="object 130"/>
          <p:cNvSpPr txBox="1"/>
          <p:nvPr/>
        </p:nvSpPr>
        <p:spPr>
          <a:xfrm>
            <a:off x="8594339" y="3896989"/>
            <a:ext cx="802272" cy="145637"/>
          </a:xfrm>
          <a:prstGeom prst="rect">
            <a:avLst/>
          </a:prstGeom>
          <a:ln w="12700">
            <a:solidFill>
              <a:srgbClr val="231F20"/>
            </a:solidFill>
          </a:ln>
        </p:spPr>
        <p:txBody>
          <a:bodyPr vert="horz" wrap="square" lIns="0" tIns="21991" rIns="0" bIns="0" rtlCol="0">
            <a:spAutoFit/>
          </a:bodyPr>
          <a:lstStyle/>
          <a:p>
            <a:pPr marL="39094">
              <a:spcBef>
                <a:spcPts val="173"/>
              </a:spcBef>
            </a:pPr>
            <a:r>
              <a:rPr sz="802" spc="-6" dirty="0">
                <a:solidFill>
                  <a:srgbClr val="231F20"/>
                </a:solidFill>
                <a:latin typeface="Arial"/>
                <a:cs typeface="Arial"/>
              </a:rPr>
              <a:t>COLLECTIONS</a:t>
            </a:r>
            <a:endParaRPr sz="802">
              <a:latin typeface="Arial"/>
              <a:cs typeface="Arial"/>
            </a:endParaRPr>
          </a:p>
        </p:txBody>
      </p:sp>
      <p:sp>
        <p:nvSpPr>
          <p:cNvPr id="131" name="object 131"/>
          <p:cNvSpPr txBox="1"/>
          <p:nvPr/>
        </p:nvSpPr>
        <p:spPr>
          <a:xfrm>
            <a:off x="9871827" y="3921041"/>
            <a:ext cx="657293" cy="245212"/>
          </a:xfrm>
          <a:prstGeom prst="rect">
            <a:avLst/>
          </a:prstGeom>
        </p:spPr>
        <p:txBody>
          <a:bodyPr vert="horz" wrap="square" lIns="0" tIns="8145" rIns="0" bIns="0" rtlCol="0">
            <a:spAutoFit/>
          </a:bodyPr>
          <a:lstStyle/>
          <a:p>
            <a:pPr marL="8145" marR="3258" indent="100177">
              <a:spcBef>
                <a:spcPts val="64"/>
              </a:spcBef>
            </a:pPr>
            <a:r>
              <a:rPr sz="770" dirty="0">
                <a:solidFill>
                  <a:srgbClr val="231F20"/>
                </a:solidFill>
                <a:latin typeface="Arial"/>
                <a:cs typeface="Arial"/>
              </a:rPr>
              <a:t>Dry</a:t>
            </a:r>
            <a:r>
              <a:rPr sz="770" spc="-10" dirty="0">
                <a:solidFill>
                  <a:srgbClr val="231F20"/>
                </a:solidFill>
                <a:latin typeface="Arial"/>
                <a:cs typeface="Arial"/>
              </a:rPr>
              <a:t> </a:t>
            </a:r>
            <a:r>
              <a:rPr sz="770" spc="-6" dirty="0">
                <a:solidFill>
                  <a:srgbClr val="231F20"/>
                </a:solidFill>
                <a:latin typeface="Arial"/>
                <a:cs typeface="Arial"/>
              </a:rPr>
              <a:t>Mixed </a:t>
            </a:r>
            <a:r>
              <a:rPr sz="770" dirty="0">
                <a:solidFill>
                  <a:srgbClr val="231F20"/>
                </a:solidFill>
                <a:latin typeface="Arial"/>
                <a:cs typeface="Arial"/>
              </a:rPr>
              <a:t>Recycling</a:t>
            </a:r>
            <a:r>
              <a:rPr sz="770" spc="-29" dirty="0">
                <a:solidFill>
                  <a:srgbClr val="231F20"/>
                </a:solidFill>
                <a:latin typeface="Arial"/>
                <a:cs typeface="Arial"/>
              </a:rPr>
              <a:t> </a:t>
            </a:r>
            <a:r>
              <a:rPr sz="770" spc="-13" dirty="0">
                <a:solidFill>
                  <a:srgbClr val="231F20"/>
                </a:solidFill>
                <a:latin typeface="Arial"/>
                <a:cs typeface="Arial"/>
              </a:rPr>
              <a:t>Bins</a:t>
            </a:r>
            <a:endParaRPr sz="770">
              <a:latin typeface="Arial"/>
              <a:cs typeface="Arial"/>
            </a:endParaRPr>
          </a:p>
        </p:txBody>
      </p:sp>
      <p:sp>
        <p:nvSpPr>
          <p:cNvPr id="132" name="object 132"/>
          <p:cNvSpPr txBox="1"/>
          <p:nvPr/>
        </p:nvSpPr>
        <p:spPr>
          <a:xfrm>
            <a:off x="9852866" y="4450395"/>
            <a:ext cx="760326" cy="245212"/>
          </a:xfrm>
          <a:prstGeom prst="rect">
            <a:avLst/>
          </a:prstGeom>
        </p:spPr>
        <p:txBody>
          <a:bodyPr vert="horz" wrap="square" lIns="0" tIns="8145" rIns="0" bIns="0" rtlCol="0">
            <a:spAutoFit/>
          </a:bodyPr>
          <a:lstStyle/>
          <a:p>
            <a:pPr marL="8145" marR="3258" indent="173478">
              <a:spcBef>
                <a:spcPts val="64"/>
              </a:spcBef>
            </a:pPr>
            <a:r>
              <a:rPr sz="770" spc="-6" dirty="0">
                <a:solidFill>
                  <a:srgbClr val="231F20"/>
                </a:solidFill>
                <a:latin typeface="Arial"/>
                <a:cs typeface="Arial"/>
              </a:rPr>
              <a:t>Materials </a:t>
            </a:r>
            <a:r>
              <a:rPr sz="770" dirty="0">
                <a:solidFill>
                  <a:srgbClr val="231F20"/>
                </a:solidFill>
                <a:latin typeface="Arial"/>
                <a:cs typeface="Arial"/>
              </a:rPr>
              <a:t>Recovery</a:t>
            </a:r>
            <a:r>
              <a:rPr sz="770" spc="-26" dirty="0">
                <a:solidFill>
                  <a:srgbClr val="231F20"/>
                </a:solidFill>
                <a:latin typeface="Arial"/>
                <a:cs typeface="Arial"/>
              </a:rPr>
              <a:t> </a:t>
            </a:r>
            <a:r>
              <a:rPr sz="770" spc="-6" dirty="0">
                <a:solidFill>
                  <a:srgbClr val="231F20"/>
                </a:solidFill>
                <a:latin typeface="Arial"/>
                <a:cs typeface="Arial"/>
              </a:rPr>
              <a:t>Facility</a:t>
            </a:r>
            <a:endParaRPr sz="770">
              <a:latin typeface="Arial"/>
              <a:cs typeface="Arial"/>
            </a:endParaRPr>
          </a:p>
        </p:txBody>
      </p:sp>
      <p:grpSp>
        <p:nvGrpSpPr>
          <p:cNvPr id="133" name="object 133"/>
          <p:cNvGrpSpPr/>
          <p:nvPr/>
        </p:nvGrpSpPr>
        <p:grpSpPr>
          <a:xfrm>
            <a:off x="10159466" y="4196417"/>
            <a:ext cx="77784" cy="272854"/>
            <a:chOff x="14127446" y="6543302"/>
            <a:chExt cx="121285" cy="425450"/>
          </a:xfrm>
        </p:grpSpPr>
        <p:sp>
          <p:nvSpPr>
            <p:cNvPr id="134" name="object 134"/>
            <p:cNvSpPr/>
            <p:nvPr/>
          </p:nvSpPr>
          <p:spPr>
            <a:xfrm>
              <a:off x="14187847" y="6543302"/>
              <a:ext cx="0" cy="349250"/>
            </a:xfrm>
            <a:custGeom>
              <a:avLst/>
              <a:gdLst/>
              <a:ahLst/>
              <a:cxnLst/>
              <a:rect l="l" t="t" r="r" b="b"/>
              <a:pathLst>
                <a:path h="349250">
                  <a:moveTo>
                    <a:pt x="0" y="0"/>
                  </a:moveTo>
                  <a:lnTo>
                    <a:pt x="0" y="348741"/>
                  </a:lnTo>
                </a:path>
              </a:pathLst>
            </a:custGeom>
            <a:ln w="12700">
              <a:solidFill>
                <a:srgbClr val="231F20"/>
              </a:solidFill>
            </a:ln>
          </p:spPr>
          <p:txBody>
            <a:bodyPr wrap="square" lIns="0" tIns="0" rIns="0" bIns="0" rtlCol="0"/>
            <a:lstStyle/>
            <a:p>
              <a:endParaRPr sz="1539"/>
            </a:p>
          </p:txBody>
        </p:sp>
        <p:pic>
          <p:nvPicPr>
            <p:cNvPr id="135" name="object 135"/>
            <p:cNvPicPr/>
            <p:nvPr/>
          </p:nvPicPr>
          <p:blipFill>
            <a:blip r:embed="rId15" cstate="print"/>
            <a:stretch>
              <a:fillRect/>
            </a:stretch>
          </p:blipFill>
          <p:spPr>
            <a:xfrm>
              <a:off x="14127446" y="6860131"/>
              <a:ext cx="120789" cy="108559"/>
            </a:xfrm>
            <a:prstGeom prst="rect">
              <a:avLst/>
            </a:prstGeom>
          </p:spPr>
        </p:pic>
      </p:grpSp>
      <p:sp>
        <p:nvSpPr>
          <p:cNvPr id="136" name="object 136"/>
          <p:cNvSpPr/>
          <p:nvPr/>
        </p:nvSpPr>
        <p:spPr>
          <a:xfrm>
            <a:off x="3764695" y="2926688"/>
            <a:ext cx="629600" cy="320502"/>
          </a:xfrm>
          <a:custGeom>
            <a:avLst/>
            <a:gdLst/>
            <a:ahLst/>
            <a:cxnLst/>
            <a:rect l="l" t="t" r="r" b="b"/>
            <a:pathLst>
              <a:path w="981710" h="499745">
                <a:moveTo>
                  <a:pt x="981100" y="499275"/>
                </a:moveTo>
                <a:lnTo>
                  <a:pt x="0" y="499275"/>
                </a:lnTo>
                <a:lnTo>
                  <a:pt x="0" y="0"/>
                </a:lnTo>
                <a:lnTo>
                  <a:pt x="981100" y="0"/>
                </a:lnTo>
                <a:lnTo>
                  <a:pt x="981100" y="499275"/>
                </a:lnTo>
                <a:close/>
              </a:path>
            </a:pathLst>
          </a:custGeom>
          <a:ln w="15849">
            <a:solidFill>
              <a:srgbClr val="231F20"/>
            </a:solidFill>
          </a:ln>
        </p:spPr>
        <p:txBody>
          <a:bodyPr wrap="square" lIns="0" tIns="0" rIns="0" bIns="0" rtlCol="0"/>
          <a:lstStyle/>
          <a:p>
            <a:endParaRPr sz="1539"/>
          </a:p>
        </p:txBody>
      </p:sp>
      <p:sp>
        <p:nvSpPr>
          <p:cNvPr id="137" name="object 137"/>
          <p:cNvSpPr txBox="1"/>
          <p:nvPr/>
        </p:nvSpPr>
        <p:spPr>
          <a:xfrm>
            <a:off x="3764695" y="2926688"/>
            <a:ext cx="629600" cy="318463"/>
          </a:xfrm>
          <a:prstGeom prst="rect">
            <a:avLst/>
          </a:prstGeom>
          <a:solidFill>
            <a:srgbClr val="FFF200"/>
          </a:solidFill>
        </p:spPr>
        <p:txBody>
          <a:bodyPr vert="horz" wrap="square" lIns="0" tIns="1629" rIns="0" bIns="0" rtlCol="0">
            <a:spAutoFit/>
          </a:bodyPr>
          <a:lstStyle/>
          <a:p>
            <a:pPr marL="49274" marR="32171" algn="ctr">
              <a:lnSpc>
                <a:spcPct val="102899"/>
              </a:lnSpc>
              <a:spcBef>
                <a:spcPts val="13"/>
              </a:spcBef>
            </a:pPr>
            <a:r>
              <a:rPr sz="673" b="1" dirty="0">
                <a:solidFill>
                  <a:srgbClr val="231F20"/>
                </a:solidFill>
                <a:latin typeface="Arial"/>
                <a:cs typeface="Arial"/>
              </a:rPr>
              <a:t>YELLOW</a:t>
            </a:r>
            <a:r>
              <a:rPr sz="673" b="1" spc="58" dirty="0">
                <a:solidFill>
                  <a:srgbClr val="231F20"/>
                </a:solidFill>
                <a:latin typeface="Arial"/>
                <a:cs typeface="Arial"/>
              </a:rPr>
              <a:t> </a:t>
            </a:r>
            <a:r>
              <a:rPr sz="673" b="1" spc="-16" dirty="0">
                <a:solidFill>
                  <a:srgbClr val="231F20"/>
                </a:solidFill>
                <a:latin typeface="Arial"/>
                <a:cs typeface="Arial"/>
              </a:rPr>
              <a:t>LID </a:t>
            </a:r>
            <a:r>
              <a:rPr sz="673" b="1" dirty="0">
                <a:solidFill>
                  <a:srgbClr val="231F20"/>
                </a:solidFill>
                <a:latin typeface="Arial"/>
                <a:cs typeface="Arial"/>
              </a:rPr>
              <a:t>GM</a:t>
            </a:r>
            <a:r>
              <a:rPr sz="673" b="1" spc="22" dirty="0">
                <a:solidFill>
                  <a:srgbClr val="231F20"/>
                </a:solidFill>
                <a:latin typeface="Arial"/>
                <a:cs typeface="Arial"/>
              </a:rPr>
              <a:t> </a:t>
            </a:r>
            <a:r>
              <a:rPr sz="673" b="1" spc="-6" dirty="0">
                <a:solidFill>
                  <a:srgbClr val="231F20"/>
                </a:solidFill>
                <a:latin typeface="Arial"/>
                <a:cs typeface="Arial"/>
              </a:rPr>
              <a:t>SHARPS</a:t>
            </a:r>
            <a:endParaRPr sz="673">
              <a:latin typeface="Arial"/>
              <a:cs typeface="Arial"/>
            </a:endParaRPr>
          </a:p>
          <a:p>
            <a:pPr marL="11402" algn="ctr">
              <a:spcBef>
                <a:spcPts val="22"/>
              </a:spcBef>
            </a:pPr>
            <a:r>
              <a:rPr sz="673" spc="-6" dirty="0">
                <a:solidFill>
                  <a:srgbClr val="231F20"/>
                </a:solidFill>
                <a:latin typeface="Arial"/>
                <a:cs typeface="Arial"/>
              </a:rPr>
              <a:t>container</a:t>
            </a:r>
            <a:endParaRPr sz="673">
              <a:latin typeface="Arial"/>
              <a:cs typeface="Arial"/>
            </a:endParaRPr>
          </a:p>
        </p:txBody>
      </p:sp>
      <p:sp>
        <p:nvSpPr>
          <p:cNvPr id="138" name="object 138"/>
          <p:cNvSpPr txBox="1"/>
          <p:nvPr/>
        </p:nvSpPr>
        <p:spPr>
          <a:xfrm>
            <a:off x="4415358" y="2269780"/>
            <a:ext cx="957432" cy="477274"/>
          </a:xfrm>
          <a:prstGeom prst="rect">
            <a:avLst/>
          </a:prstGeom>
        </p:spPr>
        <p:txBody>
          <a:bodyPr vert="horz" wrap="square" lIns="0" tIns="7330" rIns="0" bIns="0" rtlCol="0">
            <a:spAutoFit/>
          </a:bodyPr>
          <a:lstStyle/>
          <a:p>
            <a:pPr marL="44795" marR="56604" algn="ctr">
              <a:lnSpc>
                <a:spcPct val="102899"/>
              </a:lnSpc>
              <a:spcBef>
                <a:spcPts val="58"/>
              </a:spcBef>
            </a:pPr>
            <a:r>
              <a:rPr sz="673" b="1" spc="-6" dirty="0">
                <a:solidFill>
                  <a:srgbClr val="231F20"/>
                </a:solidFill>
                <a:latin typeface="Arial"/>
                <a:cs typeface="Arial"/>
              </a:rPr>
              <a:t>Infectious/biological waste</a:t>
            </a:r>
            <a:endParaRPr sz="673">
              <a:latin typeface="Arial"/>
              <a:cs typeface="Arial"/>
            </a:endParaRPr>
          </a:p>
          <a:p>
            <a:pPr>
              <a:spcBef>
                <a:spcPts val="29"/>
              </a:spcBef>
            </a:pPr>
            <a:endParaRPr sz="994">
              <a:latin typeface="Arial"/>
              <a:cs typeface="Arial"/>
            </a:endParaRPr>
          </a:p>
          <a:p>
            <a:pPr algn="ctr">
              <a:tabLst>
                <a:tab pos="471567" algn="l"/>
              </a:tabLst>
            </a:pPr>
            <a:r>
              <a:rPr sz="673" spc="-6" dirty="0">
                <a:solidFill>
                  <a:srgbClr val="231F20"/>
                </a:solidFill>
                <a:latin typeface="Arial"/>
                <a:cs typeface="Arial"/>
              </a:rPr>
              <a:t>Sharps</a:t>
            </a:r>
            <a:r>
              <a:rPr sz="673" dirty="0">
                <a:solidFill>
                  <a:srgbClr val="231F20"/>
                </a:solidFill>
                <a:latin typeface="Arial"/>
                <a:cs typeface="Arial"/>
              </a:rPr>
              <a:t>	</a:t>
            </a:r>
            <a:r>
              <a:rPr sz="1010" baseline="2645" dirty="0">
                <a:solidFill>
                  <a:srgbClr val="231F20"/>
                </a:solidFill>
                <a:latin typeface="Arial"/>
                <a:cs typeface="Arial"/>
              </a:rPr>
              <a:t>Non-</a:t>
            </a:r>
            <a:r>
              <a:rPr sz="1010" spc="-10" baseline="2645" dirty="0">
                <a:solidFill>
                  <a:srgbClr val="231F20"/>
                </a:solidFill>
                <a:latin typeface="Arial"/>
                <a:cs typeface="Arial"/>
              </a:rPr>
              <a:t>Sharps</a:t>
            </a:r>
            <a:endParaRPr sz="1010" baseline="2645">
              <a:latin typeface="Arial"/>
              <a:cs typeface="Arial"/>
            </a:endParaRPr>
          </a:p>
        </p:txBody>
      </p:sp>
      <p:grpSp>
        <p:nvGrpSpPr>
          <p:cNvPr id="139" name="object 139"/>
          <p:cNvGrpSpPr/>
          <p:nvPr/>
        </p:nvGrpSpPr>
        <p:grpSpPr>
          <a:xfrm>
            <a:off x="4053694" y="2563104"/>
            <a:ext cx="77784" cy="257379"/>
            <a:chOff x="4606965" y="3996544"/>
            <a:chExt cx="121285" cy="401320"/>
          </a:xfrm>
        </p:grpSpPr>
        <p:sp>
          <p:nvSpPr>
            <p:cNvPr id="140" name="object 140"/>
            <p:cNvSpPr/>
            <p:nvPr/>
          </p:nvSpPr>
          <p:spPr>
            <a:xfrm>
              <a:off x="4667070" y="4002894"/>
              <a:ext cx="635" cy="318135"/>
            </a:xfrm>
            <a:custGeom>
              <a:avLst/>
              <a:gdLst/>
              <a:ahLst/>
              <a:cxnLst/>
              <a:rect l="l" t="t" r="r" b="b"/>
              <a:pathLst>
                <a:path w="635" h="318135">
                  <a:moveTo>
                    <a:pt x="0" y="0"/>
                  </a:moveTo>
                  <a:lnTo>
                    <a:pt x="317" y="318071"/>
                  </a:lnTo>
                </a:path>
              </a:pathLst>
            </a:custGeom>
            <a:ln w="12700">
              <a:solidFill>
                <a:srgbClr val="231F20"/>
              </a:solidFill>
            </a:ln>
          </p:spPr>
          <p:txBody>
            <a:bodyPr wrap="square" lIns="0" tIns="0" rIns="0" bIns="0" rtlCol="0"/>
            <a:lstStyle/>
            <a:p>
              <a:endParaRPr sz="1539"/>
            </a:p>
          </p:txBody>
        </p:sp>
        <p:pic>
          <p:nvPicPr>
            <p:cNvPr id="141" name="object 141"/>
            <p:cNvPicPr/>
            <p:nvPr/>
          </p:nvPicPr>
          <p:blipFill>
            <a:blip r:embed="rId16" cstate="print"/>
            <a:stretch>
              <a:fillRect/>
            </a:stretch>
          </p:blipFill>
          <p:spPr>
            <a:xfrm>
              <a:off x="4606965" y="4289005"/>
              <a:ext cx="120789" cy="108610"/>
            </a:xfrm>
            <a:prstGeom prst="rect">
              <a:avLst/>
            </a:prstGeom>
          </p:spPr>
        </p:pic>
      </p:grpSp>
      <p:sp>
        <p:nvSpPr>
          <p:cNvPr id="142" name="object 142"/>
          <p:cNvSpPr/>
          <p:nvPr/>
        </p:nvSpPr>
        <p:spPr>
          <a:xfrm>
            <a:off x="4256362" y="3249901"/>
            <a:ext cx="629600" cy="322538"/>
          </a:xfrm>
          <a:custGeom>
            <a:avLst/>
            <a:gdLst/>
            <a:ahLst/>
            <a:cxnLst/>
            <a:rect l="l" t="t" r="r" b="b"/>
            <a:pathLst>
              <a:path w="981710" h="502920">
                <a:moveTo>
                  <a:pt x="981100" y="502754"/>
                </a:moveTo>
                <a:lnTo>
                  <a:pt x="0" y="502754"/>
                </a:lnTo>
                <a:lnTo>
                  <a:pt x="0" y="0"/>
                </a:lnTo>
                <a:lnTo>
                  <a:pt x="981100" y="0"/>
                </a:lnTo>
                <a:lnTo>
                  <a:pt x="981100" y="502754"/>
                </a:lnTo>
                <a:close/>
              </a:path>
            </a:pathLst>
          </a:custGeom>
          <a:ln w="15913">
            <a:solidFill>
              <a:srgbClr val="231F20"/>
            </a:solidFill>
          </a:ln>
        </p:spPr>
        <p:txBody>
          <a:bodyPr wrap="square" lIns="0" tIns="0" rIns="0" bIns="0" rtlCol="0"/>
          <a:lstStyle/>
          <a:p>
            <a:endParaRPr sz="1539"/>
          </a:p>
        </p:txBody>
      </p:sp>
      <p:sp>
        <p:nvSpPr>
          <p:cNvPr id="143" name="object 143"/>
          <p:cNvSpPr txBox="1"/>
          <p:nvPr/>
        </p:nvSpPr>
        <p:spPr>
          <a:xfrm>
            <a:off x="4256362" y="3249901"/>
            <a:ext cx="629600" cy="316818"/>
          </a:xfrm>
          <a:prstGeom prst="rect">
            <a:avLst/>
          </a:prstGeom>
          <a:solidFill>
            <a:srgbClr val="FFF200"/>
          </a:solidFill>
        </p:spPr>
        <p:txBody>
          <a:bodyPr vert="horz" wrap="square" lIns="0" tIns="0" rIns="0" bIns="0" rtlCol="0">
            <a:spAutoFit/>
          </a:bodyPr>
          <a:lstStyle/>
          <a:p>
            <a:pPr marL="41130" marR="40315" algn="ctr">
              <a:lnSpc>
                <a:spcPct val="102899"/>
              </a:lnSpc>
            </a:pPr>
            <a:r>
              <a:rPr sz="673" b="1" dirty="0">
                <a:solidFill>
                  <a:srgbClr val="231F20"/>
                </a:solidFill>
                <a:latin typeface="Arial"/>
                <a:cs typeface="Arial"/>
              </a:rPr>
              <a:t>YELLOW</a:t>
            </a:r>
            <a:r>
              <a:rPr sz="673" b="1" spc="58" dirty="0">
                <a:solidFill>
                  <a:srgbClr val="231F20"/>
                </a:solidFill>
                <a:latin typeface="Arial"/>
                <a:cs typeface="Arial"/>
              </a:rPr>
              <a:t> </a:t>
            </a:r>
            <a:r>
              <a:rPr sz="673" b="1" spc="-16" dirty="0">
                <a:solidFill>
                  <a:srgbClr val="231F20"/>
                </a:solidFill>
                <a:latin typeface="Arial"/>
                <a:cs typeface="Arial"/>
              </a:rPr>
              <a:t>LID </a:t>
            </a:r>
            <a:r>
              <a:rPr sz="673" b="1" spc="-6" dirty="0">
                <a:solidFill>
                  <a:srgbClr val="231F20"/>
                </a:solidFill>
                <a:latin typeface="Arial"/>
                <a:cs typeface="Arial"/>
              </a:rPr>
              <a:t>SHARPS</a:t>
            </a:r>
            <a:endParaRPr sz="673">
              <a:latin typeface="Arial"/>
              <a:cs typeface="Arial"/>
            </a:endParaRPr>
          </a:p>
          <a:p>
            <a:pPr algn="ctr">
              <a:spcBef>
                <a:spcPts val="22"/>
              </a:spcBef>
            </a:pPr>
            <a:r>
              <a:rPr sz="673" spc="-6" dirty="0">
                <a:solidFill>
                  <a:srgbClr val="231F20"/>
                </a:solidFill>
                <a:latin typeface="Arial"/>
                <a:cs typeface="Arial"/>
              </a:rPr>
              <a:t>container</a:t>
            </a:r>
            <a:endParaRPr sz="673">
              <a:latin typeface="Arial"/>
              <a:cs typeface="Arial"/>
            </a:endParaRPr>
          </a:p>
        </p:txBody>
      </p:sp>
      <p:sp>
        <p:nvSpPr>
          <p:cNvPr id="144" name="object 144"/>
          <p:cNvSpPr txBox="1"/>
          <p:nvPr/>
        </p:nvSpPr>
        <p:spPr>
          <a:xfrm>
            <a:off x="5803778" y="4563340"/>
            <a:ext cx="1033994" cy="237939"/>
          </a:xfrm>
          <a:prstGeom prst="rect">
            <a:avLst/>
          </a:prstGeom>
          <a:ln w="12700">
            <a:solidFill>
              <a:srgbClr val="231F20"/>
            </a:solidFill>
          </a:ln>
        </p:spPr>
        <p:txBody>
          <a:bodyPr vert="horz" wrap="square" lIns="0" tIns="31358" rIns="0" bIns="0" rtlCol="0">
            <a:spAutoFit/>
          </a:bodyPr>
          <a:lstStyle/>
          <a:p>
            <a:pPr marL="203613" marR="62306" indent="-138457">
              <a:lnSpc>
                <a:spcPct val="102899"/>
              </a:lnSpc>
              <a:spcBef>
                <a:spcPts val="247"/>
              </a:spcBef>
            </a:pPr>
            <a:r>
              <a:rPr sz="673" dirty="0">
                <a:solidFill>
                  <a:srgbClr val="231F20"/>
                </a:solidFill>
                <a:latin typeface="Arial"/>
                <a:cs typeface="Arial"/>
              </a:rPr>
              <a:t>HIGH</a:t>
            </a:r>
            <a:r>
              <a:rPr sz="673" spc="13" dirty="0">
                <a:solidFill>
                  <a:srgbClr val="231F20"/>
                </a:solidFill>
                <a:latin typeface="Arial"/>
                <a:cs typeface="Arial"/>
              </a:rPr>
              <a:t> </a:t>
            </a:r>
            <a:r>
              <a:rPr sz="673" spc="-6" dirty="0">
                <a:solidFill>
                  <a:srgbClr val="231F20"/>
                </a:solidFill>
                <a:latin typeface="Arial"/>
                <a:cs typeface="Arial"/>
              </a:rPr>
              <a:t>TEMPERATURE INCINERATION</a:t>
            </a:r>
            <a:endParaRPr sz="673">
              <a:latin typeface="Arial"/>
              <a:cs typeface="Arial"/>
            </a:endParaRPr>
          </a:p>
        </p:txBody>
      </p:sp>
      <p:sp>
        <p:nvSpPr>
          <p:cNvPr id="145" name="object 145"/>
          <p:cNvSpPr/>
          <p:nvPr/>
        </p:nvSpPr>
        <p:spPr>
          <a:xfrm>
            <a:off x="4420286" y="3138726"/>
            <a:ext cx="297289" cy="111178"/>
          </a:xfrm>
          <a:custGeom>
            <a:avLst/>
            <a:gdLst/>
            <a:ahLst/>
            <a:cxnLst/>
            <a:rect l="l" t="t" r="r" b="b"/>
            <a:pathLst>
              <a:path w="463550" h="173354">
                <a:moveTo>
                  <a:pt x="376631" y="173342"/>
                </a:moveTo>
                <a:lnTo>
                  <a:pt x="86664" y="173342"/>
                </a:lnTo>
                <a:lnTo>
                  <a:pt x="52929" y="166530"/>
                </a:lnTo>
                <a:lnTo>
                  <a:pt x="25382" y="147953"/>
                </a:lnTo>
                <a:lnTo>
                  <a:pt x="6810" y="120401"/>
                </a:lnTo>
                <a:lnTo>
                  <a:pt x="0" y="86664"/>
                </a:lnTo>
                <a:lnTo>
                  <a:pt x="6810" y="52929"/>
                </a:lnTo>
                <a:lnTo>
                  <a:pt x="25382" y="25382"/>
                </a:lnTo>
                <a:lnTo>
                  <a:pt x="52929" y="6810"/>
                </a:lnTo>
                <a:lnTo>
                  <a:pt x="86664" y="0"/>
                </a:lnTo>
                <a:lnTo>
                  <a:pt x="376631" y="0"/>
                </a:lnTo>
                <a:lnTo>
                  <a:pt x="410368" y="6810"/>
                </a:lnTo>
                <a:lnTo>
                  <a:pt x="437919" y="25382"/>
                </a:lnTo>
                <a:lnTo>
                  <a:pt x="456496" y="52929"/>
                </a:lnTo>
                <a:lnTo>
                  <a:pt x="463308" y="86664"/>
                </a:lnTo>
                <a:lnTo>
                  <a:pt x="456496" y="120401"/>
                </a:lnTo>
                <a:lnTo>
                  <a:pt x="437919" y="147953"/>
                </a:lnTo>
                <a:lnTo>
                  <a:pt x="410368" y="166530"/>
                </a:lnTo>
                <a:lnTo>
                  <a:pt x="376631" y="173342"/>
                </a:lnTo>
                <a:close/>
              </a:path>
            </a:pathLst>
          </a:custGeom>
          <a:ln w="12700">
            <a:solidFill>
              <a:srgbClr val="231F20"/>
            </a:solidFill>
          </a:ln>
        </p:spPr>
        <p:txBody>
          <a:bodyPr wrap="square" lIns="0" tIns="0" rIns="0" bIns="0" rtlCol="0"/>
          <a:lstStyle/>
          <a:p>
            <a:endParaRPr sz="1539"/>
          </a:p>
        </p:txBody>
      </p:sp>
      <p:sp>
        <p:nvSpPr>
          <p:cNvPr id="146" name="object 146"/>
          <p:cNvSpPr txBox="1"/>
          <p:nvPr/>
        </p:nvSpPr>
        <p:spPr>
          <a:xfrm>
            <a:off x="4450815" y="3123447"/>
            <a:ext cx="237424" cy="126719"/>
          </a:xfrm>
          <a:prstGeom prst="rect">
            <a:avLst/>
          </a:prstGeom>
        </p:spPr>
        <p:txBody>
          <a:bodyPr vert="horz" wrap="square" lIns="0" tIns="8145" rIns="0" bIns="0" rtlCol="0">
            <a:spAutoFit/>
          </a:bodyPr>
          <a:lstStyle/>
          <a:p>
            <a:pPr marL="8145">
              <a:spcBef>
                <a:spcPts val="64"/>
              </a:spcBef>
            </a:pPr>
            <a:r>
              <a:rPr sz="770" spc="-26" dirty="0">
                <a:solidFill>
                  <a:srgbClr val="231F20"/>
                </a:solidFill>
                <a:latin typeface="Trebuchet MS"/>
                <a:cs typeface="Trebuchet MS"/>
              </a:rPr>
              <a:t>Label</a:t>
            </a:r>
            <a:endParaRPr sz="770">
              <a:latin typeface="Trebuchet MS"/>
              <a:cs typeface="Trebuchet MS"/>
            </a:endParaRPr>
          </a:p>
        </p:txBody>
      </p:sp>
      <p:sp>
        <p:nvSpPr>
          <p:cNvPr id="147" name="object 147"/>
          <p:cNvSpPr txBox="1"/>
          <p:nvPr/>
        </p:nvSpPr>
        <p:spPr>
          <a:xfrm>
            <a:off x="3981962" y="2800225"/>
            <a:ext cx="237424" cy="126719"/>
          </a:xfrm>
          <a:prstGeom prst="rect">
            <a:avLst/>
          </a:prstGeom>
        </p:spPr>
        <p:txBody>
          <a:bodyPr vert="horz" wrap="square" lIns="0" tIns="8145" rIns="0" bIns="0" rtlCol="0">
            <a:spAutoFit/>
          </a:bodyPr>
          <a:lstStyle/>
          <a:p>
            <a:pPr marL="8145">
              <a:spcBef>
                <a:spcPts val="64"/>
              </a:spcBef>
            </a:pPr>
            <a:r>
              <a:rPr sz="770" spc="-26" dirty="0">
                <a:solidFill>
                  <a:srgbClr val="231F20"/>
                </a:solidFill>
                <a:latin typeface="Trebuchet MS"/>
                <a:cs typeface="Trebuchet MS"/>
              </a:rPr>
              <a:t>Label</a:t>
            </a:r>
            <a:endParaRPr sz="770">
              <a:latin typeface="Trebuchet MS"/>
              <a:cs typeface="Trebuchet MS"/>
            </a:endParaRPr>
          </a:p>
        </p:txBody>
      </p:sp>
      <p:grpSp>
        <p:nvGrpSpPr>
          <p:cNvPr id="148" name="object 148"/>
          <p:cNvGrpSpPr/>
          <p:nvPr/>
        </p:nvGrpSpPr>
        <p:grpSpPr>
          <a:xfrm>
            <a:off x="5040765" y="3587920"/>
            <a:ext cx="725303" cy="226428"/>
            <a:chOff x="6146064" y="5594498"/>
            <a:chExt cx="1130935" cy="353060"/>
          </a:xfrm>
        </p:grpSpPr>
        <p:sp>
          <p:nvSpPr>
            <p:cNvPr id="149" name="object 149"/>
            <p:cNvSpPr/>
            <p:nvPr/>
          </p:nvSpPr>
          <p:spPr>
            <a:xfrm>
              <a:off x="6152732" y="5601165"/>
              <a:ext cx="1117600" cy="339725"/>
            </a:xfrm>
            <a:custGeom>
              <a:avLst/>
              <a:gdLst/>
              <a:ahLst/>
              <a:cxnLst/>
              <a:rect l="l" t="t" r="r" b="b"/>
              <a:pathLst>
                <a:path w="1117600" h="339725">
                  <a:moveTo>
                    <a:pt x="1117358" y="0"/>
                  </a:moveTo>
                  <a:lnTo>
                    <a:pt x="0" y="5740"/>
                  </a:lnTo>
                  <a:lnTo>
                    <a:pt x="0" y="339331"/>
                  </a:lnTo>
                  <a:lnTo>
                    <a:pt x="1114818" y="333603"/>
                  </a:lnTo>
                  <a:lnTo>
                    <a:pt x="1117358" y="0"/>
                  </a:lnTo>
                  <a:close/>
                </a:path>
              </a:pathLst>
            </a:custGeom>
            <a:solidFill>
              <a:srgbClr val="FFF200"/>
            </a:solidFill>
          </p:spPr>
          <p:txBody>
            <a:bodyPr wrap="square" lIns="0" tIns="0" rIns="0" bIns="0" rtlCol="0"/>
            <a:lstStyle/>
            <a:p>
              <a:endParaRPr sz="1539"/>
            </a:p>
          </p:txBody>
        </p:sp>
        <p:sp>
          <p:nvSpPr>
            <p:cNvPr id="150" name="object 150"/>
            <p:cNvSpPr/>
            <p:nvPr/>
          </p:nvSpPr>
          <p:spPr>
            <a:xfrm>
              <a:off x="6152732" y="5601165"/>
              <a:ext cx="1117600" cy="339725"/>
            </a:xfrm>
            <a:custGeom>
              <a:avLst/>
              <a:gdLst/>
              <a:ahLst/>
              <a:cxnLst/>
              <a:rect l="l" t="t" r="r" b="b"/>
              <a:pathLst>
                <a:path w="1117600" h="339725">
                  <a:moveTo>
                    <a:pt x="1114818" y="333603"/>
                  </a:moveTo>
                  <a:lnTo>
                    <a:pt x="0" y="339331"/>
                  </a:lnTo>
                  <a:lnTo>
                    <a:pt x="0" y="5740"/>
                  </a:lnTo>
                  <a:lnTo>
                    <a:pt x="1117358" y="0"/>
                  </a:lnTo>
                  <a:lnTo>
                    <a:pt x="1114818" y="333603"/>
                  </a:lnTo>
                  <a:close/>
                </a:path>
              </a:pathLst>
            </a:custGeom>
            <a:ln w="12966">
              <a:solidFill>
                <a:srgbClr val="231F20"/>
              </a:solidFill>
            </a:ln>
          </p:spPr>
          <p:txBody>
            <a:bodyPr wrap="square" lIns="0" tIns="0" rIns="0" bIns="0" rtlCol="0"/>
            <a:lstStyle/>
            <a:p>
              <a:endParaRPr sz="1539"/>
            </a:p>
          </p:txBody>
        </p:sp>
      </p:grpSp>
      <p:sp>
        <p:nvSpPr>
          <p:cNvPr id="151" name="object 151"/>
          <p:cNvSpPr txBox="1"/>
          <p:nvPr/>
        </p:nvSpPr>
        <p:spPr>
          <a:xfrm>
            <a:off x="5049199" y="3589128"/>
            <a:ext cx="712678" cy="213677"/>
          </a:xfrm>
          <a:prstGeom prst="rect">
            <a:avLst/>
          </a:prstGeom>
        </p:spPr>
        <p:txBody>
          <a:bodyPr vert="horz" wrap="square" lIns="0" tIns="7330" rIns="0" bIns="0" rtlCol="0">
            <a:spAutoFit/>
          </a:bodyPr>
          <a:lstStyle/>
          <a:p>
            <a:pPr marL="102214" marR="289945" indent="-61084">
              <a:lnSpc>
                <a:spcPct val="102899"/>
              </a:lnSpc>
              <a:spcBef>
                <a:spcPts val="58"/>
              </a:spcBef>
            </a:pPr>
            <a:r>
              <a:rPr sz="673" b="1" spc="-6" dirty="0">
                <a:solidFill>
                  <a:srgbClr val="231F20"/>
                </a:solidFill>
                <a:latin typeface="Arial"/>
                <a:cs typeface="Arial"/>
              </a:rPr>
              <a:t>YELLOW </a:t>
            </a:r>
            <a:r>
              <a:rPr sz="673" b="1" spc="-13" dirty="0">
                <a:solidFill>
                  <a:srgbClr val="231F20"/>
                </a:solidFill>
                <a:latin typeface="Arial"/>
                <a:cs typeface="Arial"/>
              </a:rPr>
              <a:t>BAGS</a:t>
            </a:r>
            <a:endParaRPr sz="673">
              <a:latin typeface="Arial"/>
              <a:cs typeface="Arial"/>
            </a:endParaRPr>
          </a:p>
        </p:txBody>
      </p:sp>
      <p:grpSp>
        <p:nvGrpSpPr>
          <p:cNvPr id="152" name="object 152"/>
          <p:cNvGrpSpPr/>
          <p:nvPr/>
        </p:nvGrpSpPr>
        <p:grpSpPr>
          <a:xfrm>
            <a:off x="4566899" y="2499273"/>
            <a:ext cx="567292" cy="127060"/>
            <a:chOff x="5407185" y="3897015"/>
            <a:chExt cx="884555" cy="198120"/>
          </a:xfrm>
        </p:grpSpPr>
        <p:sp>
          <p:nvSpPr>
            <p:cNvPr id="153" name="object 153"/>
            <p:cNvSpPr/>
            <p:nvPr/>
          </p:nvSpPr>
          <p:spPr>
            <a:xfrm>
              <a:off x="5413535" y="3903365"/>
              <a:ext cx="512445" cy="185420"/>
            </a:xfrm>
            <a:custGeom>
              <a:avLst/>
              <a:gdLst/>
              <a:ahLst/>
              <a:cxnLst/>
              <a:rect l="l" t="t" r="r" b="b"/>
              <a:pathLst>
                <a:path w="512445" h="185420">
                  <a:moveTo>
                    <a:pt x="512343" y="0"/>
                  </a:moveTo>
                  <a:lnTo>
                    <a:pt x="512343" y="122669"/>
                  </a:lnTo>
                  <a:lnTo>
                    <a:pt x="0" y="122669"/>
                  </a:lnTo>
                  <a:lnTo>
                    <a:pt x="0" y="185407"/>
                  </a:lnTo>
                </a:path>
              </a:pathLst>
            </a:custGeom>
            <a:ln w="12700">
              <a:solidFill>
                <a:srgbClr val="231F20"/>
              </a:solidFill>
            </a:ln>
          </p:spPr>
          <p:txBody>
            <a:bodyPr wrap="square" lIns="0" tIns="0" rIns="0" bIns="0" rtlCol="0"/>
            <a:lstStyle/>
            <a:p>
              <a:endParaRPr sz="1539"/>
            </a:p>
          </p:txBody>
        </p:sp>
        <p:sp>
          <p:nvSpPr>
            <p:cNvPr id="154" name="object 154"/>
            <p:cNvSpPr/>
            <p:nvPr/>
          </p:nvSpPr>
          <p:spPr>
            <a:xfrm>
              <a:off x="5925882" y="4026028"/>
              <a:ext cx="359410" cy="53340"/>
            </a:xfrm>
            <a:custGeom>
              <a:avLst/>
              <a:gdLst/>
              <a:ahLst/>
              <a:cxnLst/>
              <a:rect l="l" t="t" r="r" b="b"/>
              <a:pathLst>
                <a:path w="359410" h="53339">
                  <a:moveTo>
                    <a:pt x="359384" y="53289"/>
                  </a:moveTo>
                  <a:lnTo>
                    <a:pt x="359384" y="0"/>
                  </a:lnTo>
                  <a:lnTo>
                    <a:pt x="0" y="0"/>
                  </a:lnTo>
                </a:path>
              </a:pathLst>
            </a:custGeom>
            <a:ln w="12700">
              <a:solidFill>
                <a:srgbClr val="231F20"/>
              </a:solidFill>
            </a:ln>
          </p:spPr>
          <p:txBody>
            <a:bodyPr wrap="square" lIns="0" tIns="0" rIns="0" bIns="0" rtlCol="0"/>
            <a:lstStyle/>
            <a:p>
              <a:endParaRPr sz="1539"/>
            </a:p>
          </p:txBody>
        </p:sp>
      </p:grpSp>
      <p:grpSp>
        <p:nvGrpSpPr>
          <p:cNvPr id="155" name="object 155"/>
          <p:cNvGrpSpPr/>
          <p:nvPr/>
        </p:nvGrpSpPr>
        <p:grpSpPr>
          <a:xfrm>
            <a:off x="4053525" y="2739694"/>
            <a:ext cx="1296260" cy="1295852"/>
            <a:chOff x="4606702" y="4271893"/>
            <a:chExt cx="2021205" cy="2020570"/>
          </a:xfrm>
        </p:grpSpPr>
        <p:sp>
          <p:nvSpPr>
            <p:cNvPr id="156" name="object 156"/>
            <p:cNvSpPr/>
            <p:nvPr/>
          </p:nvSpPr>
          <p:spPr>
            <a:xfrm>
              <a:off x="5414814" y="4316989"/>
              <a:ext cx="635" cy="503555"/>
            </a:xfrm>
            <a:custGeom>
              <a:avLst/>
              <a:gdLst/>
              <a:ahLst/>
              <a:cxnLst/>
              <a:rect l="l" t="t" r="r" b="b"/>
              <a:pathLst>
                <a:path w="635" h="503554">
                  <a:moveTo>
                    <a:pt x="0" y="0"/>
                  </a:moveTo>
                  <a:lnTo>
                    <a:pt x="342" y="503491"/>
                  </a:lnTo>
                </a:path>
              </a:pathLst>
            </a:custGeom>
            <a:ln w="12699">
              <a:solidFill>
                <a:srgbClr val="231F20"/>
              </a:solidFill>
            </a:ln>
          </p:spPr>
          <p:txBody>
            <a:bodyPr wrap="square" lIns="0" tIns="0" rIns="0" bIns="0" rtlCol="0"/>
            <a:lstStyle/>
            <a:p>
              <a:endParaRPr sz="1539"/>
            </a:p>
          </p:txBody>
        </p:sp>
        <p:pic>
          <p:nvPicPr>
            <p:cNvPr id="157" name="object 157"/>
            <p:cNvPicPr/>
            <p:nvPr/>
          </p:nvPicPr>
          <p:blipFill>
            <a:blip r:embed="rId17" cstate="print"/>
            <a:stretch>
              <a:fillRect/>
            </a:stretch>
          </p:blipFill>
          <p:spPr>
            <a:xfrm>
              <a:off x="5354734" y="4788542"/>
              <a:ext cx="120789" cy="108585"/>
            </a:xfrm>
            <a:prstGeom prst="rect">
              <a:avLst/>
            </a:prstGeom>
          </p:spPr>
        </p:pic>
        <p:sp>
          <p:nvSpPr>
            <p:cNvPr id="158" name="object 158"/>
            <p:cNvSpPr/>
            <p:nvPr/>
          </p:nvSpPr>
          <p:spPr>
            <a:xfrm>
              <a:off x="5438825" y="5570190"/>
              <a:ext cx="1270" cy="631190"/>
            </a:xfrm>
            <a:custGeom>
              <a:avLst/>
              <a:gdLst/>
              <a:ahLst/>
              <a:cxnLst/>
              <a:rect l="l" t="t" r="r" b="b"/>
              <a:pathLst>
                <a:path w="1270" h="631189">
                  <a:moveTo>
                    <a:pt x="0" y="0"/>
                  </a:moveTo>
                  <a:lnTo>
                    <a:pt x="723" y="630923"/>
                  </a:lnTo>
                </a:path>
              </a:pathLst>
            </a:custGeom>
            <a:ln w="12700">
              <a:solidFill>
                <a:srgbClr val="231F20"/>
              </a:solidFill>
            </a:ln>
          </p:spPr>
          <p:txBody>
            <a:bodyPr wrap="square" lIns="0" tIns="0" rIns="0" bIns="0" rtlCol="0"/>
            <a:lstStyle/>
            <a:p>
              <a:endParaRPr sz="1539"/>
            </a:p>
          </p:txBody>
        </p:sp>
        <p:pic>
          <p:nvPicPr>
            <p:cNvPr id="159" name="object 159"/>
            <p:cNvPicPr/>
            <p:nvPr/>
          </p:nvPicPr>
          <p:blipFill>
            <a:blip r:embed="rId18" cstate="print"/>
            <a:stretch>
              <a:fillRect/>
            </a:stretch>
          </p:blipFill>
          <p:spPr>
            <a:xfrm>
              <a:off x="5379109" y="6169132"/>
              <a:ext cx="120789" cy="108623"/>
            </a:xfrm>
            <a:prstGeom prst="rect">
              <a:avLst/>
            </a:prstGeom>
          </p:spPr>
        </p:pic>
        <p:sp>
          <p:nvSpPr>
            <p:cNvPr id="160" name="object 160"/>
            <p:cNvSpPr/>
            <p:nvPr/>
          </p:nvSpPr>
          <p:spPr>
            <a:xfrm>
              <a:off x="4666513" y="5062989"/>
              <a:ext cx="635" cy="414020"/>
            </a:xfrm>
            <a:custGeom>
              <a:avLst/>
              <a:gdLst/>
              <a:ahLst/>
              <a:cxnLst/>
              <a:rect l="l" t="t" r="r" b="b"/>
              <a:pathLst>
                <a:path w="635" h="414020">
                  <a:moveTo>
                    <a:pt x="0" y="0"/>
                  </a:moveTo>
                  <a:lnTo>
                    <a:pt x="635" y="414020"/>
                  </a:lnTo>
                </a:path>
              </a:pathLst>
            </a:custGeom>
            <a:ln w="12699">
              <a:solidFill>
                <a:srgbClr val="231F20"/>
              </a:solidFill>
            </a:ln>
          </p:spPr>
          <p:txBody>
            <a:bodyPr wrap="square" lIns="0" tIns="0" rIns="0" bIns="0" rtlCol="0"/>
            <a:lstStyle/>
            <a:p>
              <a:endParaRPr sz="1539"/>
            </a:p>
          </p:txBody>
        </p:sp>
        <p:pic>
          <p:nvPicPr>
            <p:cNvPr id="161" name="object 161"/>
            <p:cNvPicPr/>
            <p:nvPr/>
          </p:nvPicPr>
          <p:blipFill>
            <a:blip r:embed="rId19" cstate="print"/>
            <a:stretch>
              <a:fillRect/>
            </a:stretch>
          </p:blipFill>
          <p:spPr>
            <a:xfrm>
              <a:off x="4606702" y="5445009"/>
              <a:ext cx="120789" cy="108648"/>
            </a:xfrm>
            <a:prstGeom prst="rect">
              <a:avLst/>
            </a:prstGeom>
          </p:spPr>
        </p:pic>
        <p:sp>
          <p:nvSpPr>
            <p:cNvPr id="162" name="object 162"/>
            <p:cNvSpPr/>
            <p:nvPr/>
          </p:nvSpPr>
          <p:spPr>
            <a:xfrm>
              <a:off x="6287977" y="4278243"/>
              <a:ext cx="635" cy="73660"/>
            </a:xfrm>
            <a:custGeom>
              <a:avLst/>
              <a:gdLst/>
              <a:ahLst/>
              <a:cxnLst/>
              <a:rect l="l" t="t" r="r" b="b"/>
              <a:pathLst>
                <a:path w="635" h="73660">
                  <a:moveTo>
                    <a:pt x="0" y="0"/>
                  </a:moveTo>
                  <a:lnTo>
                    <a:pt x="50" y="73202"/>
                  </a:lnTo>
                </a:path>
              </a:pathLst>
            </a:custGeom>
            <a:ln w="12700">
              <a:solidFill>
                <a:srgbClr val="231F20"/>
              </a:solidFill>
            </a:ln>
          </p:spPr>
          <p:txBody>
            <a:bodyPr wrap="square" lIns="0" tIns="0" rIns="0" bIns="0" rtlCol="0"/>
            <a:lstStyle/>
            <a:p>
              <a:endParaRPr sz="1539"/>
            </a:p>
          </p:txBody>
        </p:sp>
        <p:sp>
          <p:nvSpPr>
            <p:cNvPr id="163" name="object 163"/>
            <p:cNvSpPr/>
            <p:nvPr/>
          </p:nvSpPr>
          <p:spPr>
            <a:xfrm>
              <a:off x="6227603" y="4319492"/>
              <a:ext cx="121285" cy="109220"/>
            </a:xfrm>
            <a:custGeom>
              <a:avLst/>
              <a:gdLst/>
              <a:ahLst/>
              <a:cxnLst/>
              <a:rect l="l" t="t" r="r" b="b"/>
              <a:pathLst>
                <a:path w="121285" h="109220">
                  <a:moveTo>
                    <a:pt x="120789" y="0"/>
                  </a:moveTo>
                  <a:lnTo>
                    <a:pt x="60426" y="21894"/>
                  </a:lnTo>
                  <a:lnTo>
                    <a:pt x="0" y="88"/>
                  </a:lnTo>
                  <a:lnTo>
                    <a:pt x="17782" y="23669"/>
                  </a:lnTo>
                  <a:lnTo>
                    <a:pt x="34297" y="51219"/>
                  </a:lnTo>
                  <a:lnTo>
                    <a:pt x="48786" y="80331"/>
                  </a:lnTo>
                  <a:lnTo>
                    <a:pt x="60490" y="108597"/>
                  </a:lnTo>
                  <a:lnTo>
                    <a:pt x="72140" y="80310"/>
                  </a:lnTo>
                  <a:lnTo>
                    <a:pt x="86582" y="51174"/>
                  </a:lnTo>
                  <a:lnTo>
                    <a:pt x="103052" y="23601"/>
                  </a:lnTo>
                  <a:lnTo>
                    <a:pt x="120789" y="0"/>
                  </a:lnTo>
                  <a:close/>
                </a:path>
              </a:pathLst>
            </a:custGeom>
            <a:solidFill>
              <a:srgbClr val="231F20"/>
            </a:solidFill>
          </p:spPr>
          <p:txBody>
            <a:bodyPr wrap="square" lIns="0" tIns="0" rIns="0" bIns="0" rtlCol="0"/>
            <a:lstStyle/>
            <a:p>
              <a:endParaRPr sz="1539"/>
            </a:p>
          </p:txBody>
        </p:sp>
        <p:sp>
          <p:nvSpPr>
            <p:cNvPr id="164" name="object 164"/>
            <p:cNvSpPr/>
            <p:nvPr/>
          </p:nvSpPr>
          <p:spPr>
            <a:xfrm>
              <a:off x="6566961" y="5941442"/>
              <a:ext cx="635" cy="274320"/>
            </a:xfrm>
            <a:custGeom>
              <a:avLst/>
              <a:gdLst/>
              <a:ahLst/>
              <a:cxnLst/>
              <a:rect l="l" t="t" r="r" b="b"/>
              <a:pathLst>
                <a:path w="634" h="274320">
                  <a:moveTo>
                    <a:pt x="0" y="0"/>
                  </a:moveTo>
                  <a:lnTo>
                    <a:pt x="203" y="274078"/>
                  </a:lnTo>
                </a:path>
              </a:pathLst>
            </a:custGeom>
            <a:ln w="12700">
              <a:solidFill>
                <a:srgbClr val="231F20"/>
              </a:solidFill>
            </a:ln>
          </p:spPr>
          <p:txBody>
            <a:bodyPr wrap="square" lIns="0" tIns="0" rIns="0" bIns="0" rtlCol="0"/>
            <a:lstStyle/>
            <a:p>
              <a:endParaRPr sz="1539"/>
            </a:p>
          </p:txBody>
        </p:sp>
        <p:pic>
          <p:nvPicPr>
            <p:cNvPr id="165" name="object 165"/>
            <p:cNvPicPr/>
            <p:nvPr/>
          </p:nvPicPr>
          <p:blipFill>
            <a:blip r:embed="rId20" cstate="print"/>
            <a:stretch>
              <a:fillRect/>
            </a:stretch>
          </p:blipFill>
          <p:spPr>
            <a:xfrm>
              <a:off x="6506732" y="6183570"/>
              <a:ext cx="120789" cy="108597"/>
            </a:xfrm>
            <a:prstGeom prst="rect">
              <a:avLst/>
            </a:prstGeom>
          </p:spPr>
        </p:pic>
      </p:grpSp>
      <p:sp>
        <p:nvSpPr>
          <p:cNvPr id="166" name="object 166"/>
          <p:cNvSpPr txBox="1"/>
          <p:nvPr/>
        </p:nvSpPr>
        <p:spPr>
          <a:xfrm>
            <a:off x="4948385" y="3254732"/>
            <a:ext cx="408466" cy="103200"/>
          </a:xfrm>
          <a:prstGeom prst="rect">
            <a:avLst/>
          </a:prstGeom>
          <a:ln w="12839">
            <a:solidFill>
              <a:srgbClr val="231F20"/>
            </a:solidFill>
          </a:ln>
        </p:spPr>
        <p:txBody>
          <a:bodyPr vert="horz" wrap="square" lIns="0" tIns="14254" rIns="0" bIns="0" rtlCol="0">
            <a:spAutoFit/>
          </a:bodyPr>
          <a:lstStyle/>
          <a:p>
            <a:pPr marL="41944">
              <a:spcBef>
                <a:spcPts val="112"/>
              </a:spcBef>
            </a:pPr>
            <a:r>
              <a:rPr sz="577" spc="-6" dirty="0">
                <a:solidFill>
                  <a:srgbClr val="231F20"/>
                </a:solidFill>
                <a:latin typeface="Arial"/>
                <a:cs typeface="Arial"/>
              </a:rPr>
              <a:t>Autoclave</a:t>
            </a:r>
            <a:endParaRPr sz="577">
              <a:latin typeface="Arial"/>
              <a:cs typeface="Arial"/>
            </a:endParaRPr>
          </a:p>
        </p:txBody>
      </p:sp>
      <p:sp>
        <p:nvSpPr>
          <p:cNvPr id="167" name="object 167"/>
          <p:cNvSpPr txBox="1"/>
          <p:nvPr/>
        </p:nvSpPr>
        <p:spPr>
          <a:xfrm>
            <a:off x="6039442" y="3069060"/>
            <a:ext cx="629600" cy="309700"/>
          </a:xfrm>
          <a:prstGeom prst="rect">
            <a:avLst/>
          </a:prstGeom>
          <a:solidFill>
            <a:srgbClr val="A582BB">
              <a:alpha val="77999"/>
            </a:srgbClr>
          </a:solidFill>
          <a:ln w="15621">
            <a:solidFill>
              <a:srgbClr val="231F20"/>
            </a:solidFill>
          </a:ln>
        </p:spPr>
        <p:txBody>
          <a:bodyPr vert="horz" wrap="square" lIns="0" tIns="0" rIns="0" bIns="0" rtlCol="0">
            <a:spAutoFit/>
          </a:bodyPr>
          <a:lstStyle/>
          <a:p>
            <a:pPr algn="ctr">
              <a:lnSpc>
                <a:spcPts val="779"/>
              </a:lnSpc>
            </a:pPr>
            <a:r>
              <a:rPr sz="673" b="1" dirty="0">
                <a:solidFill>
                  <a:srgbClr val="231F20"/>
                </a:solidFill>
                <a:latin typeface="Arial"/>
                <a:cs typeface="Arial"/>
              </a:rPr>
              <a:t>PURPLE</a:t>
            </a:r>
            <a:r>
              <a:rPr sz="673" b="1" spc="58" dirty="0">
                <a:solidFill>
                  <a:srgbClr val="231F20"/>
                </a:solidFill>
                <a:latin typeface="Arial"/>
                <a:cs typeface="Arial"/>
              </a:rPr>
              <a:t> </a:t>
            </a:r>
            <a:r>
              <a:rPr sz="673" b="1" spc="-16" dirty="0">
                <a:solidFill>
                  <a:srgbClr val="231F20"/>
                </a:solidFill>
                <a:latin typeface="Arial"/>
                <a:cs typeface="Arial"/>
              </a:rPr>
              <a:t>LID</a:t>
            </a:r>
            <a:endParaRPr sz="673">
              <a:latin typeface="Arial"/>
              <a:cs typeface="Arial"/>
            </a:endParaRPr>
          </a:p>
          <a:p>
            <a:pPr algn="ctr">
              <a:spcBef>
                <a:spcPts val="22"/>
              </a:spcBef>
            </a:pPr>
            <a:r>
              <a:rPr sz="673" b="1" spc="-6" dirty="0">
                <a:solidFill>
                  <a:srgbClr val="231F20"/>
                </a:solidFill>
                <a:latin typeface="Arial"/>
                <a:cs typeface="Arial"/>
              </a:rPr>
              <a:t>SHARPS</a:t>
            </a:r>
            <a:endParaRPr sz="673">
              <a:latin typeface="Arial"/>
              <a:cs typeface="Arial"/>
            </a:endParaRPr>
          </a:p>
          <a:p>
            <a:pPr algn="ctr">
              <a:spcBef>
                <a:spcPts val="22"/>
              </a:spcBef>
            </a:pPr>
            <a:r>
              <a:rPr sz="673" spc="-6" dirty="0">
                <a:solidFill>
                  <a:srgbClr val="231F20"/>
                </a:solidFill>
                <a:latin typeface="Arial"/>
                <a:cs typeface="Arial"/>
              </a:rPr>
              <a:t>container</a:t>
            </a:r>
            <a:endParaRPr sz="673">
              <a:latin typeface="Arial"/>
              <a:cs typeface="Arial"/>
            </a:endParaRPr>
          </a:p>
        </p:txBody>
      </p:sp>
      <p:sp>
        <p:nvSpPr>
          <p:cNvPr id="168" name="object 168"/>
          <p:cNvSpPr txBox="1"/>
          <p:nvPr/>
        </p:nvSpPr>
        <p:spPr>
          <a:xfrm>
            <a:off x="5966969" y="2514692"/>
            <a:ext cx="855621" cy="114246"/>
          </a:xfrm>
          <a:prstGeom prst="rect">
            <a:avLst/>
          </a:prstGeom>
        </p:spPr>
        <p:txBody>
          <a:bodyPr vert="horz" wrap="square" lIns="0" tIns="10588" rIns="0" bIns="0" rtlCol="0">
            <a:spAutoFit/>
          </a:bodyPr>
          <a:lstStyle/>
          <a:p>
            <a:pPr marL="8145">
              <a:spcBef>
                <a:spcPts val="83"/>
              </a:spcBef>
              <a:tabLst>
                <a:tab pos="377905" algn="l"/>
              </a:tabLst>
            </a:pPr>
            <a:r>
              <a:rPr sz="673" spc="-6" dirty="0">
                <a:solidFill>
                  <a:srgbClr val="231F20"/>
                </a:solidFill>
                <a:latin typeface="Arial"/>
                <a:cs typeface="Arial"/>
              </a:rPr>
              <a:t>Sharps</a:t>
            </a:r>
            <a:r>
              <a:rPr sz="673" dirty="0">
                <a:solidFill>
                  <a:srgbClr val="231F20"/>
                </a:solidFill>
                <a:latin typeface="Arial"/>
                <a:cs typeface="Arial"/>
              </a:rPr>
              <a:t>	Non-</a:t>
            </a:r>
            <a:r>
              <a:rPr sz="673" spc="-6" dirty="0">
                <a:solidFill>
                  <a:srgbClr val="231F20"/>
                </a:solidFill>
                <a:latin typeface="Arial"/>
                <a:cs typeface="Arial"/>
              </a:rPr>
              <a:t>Sharps</a:t>
            </a:r>
            <a:endParaRPr sz="673">
              <a:latin typeface="Arial"/>
              <a:cs typeface="Arial"/>
            </a:endParaRPr>
          </a:p>
        </p:txBody>
      </p:sp>
      <p:grpSp>
        <p:nvGrpSpPr>
          <p:cNvPr id="169" name="object 169"/>
          <p:cNvGrpSpPr/>
          <p:nvPr/>
        </p:nvGrpSpPr>
        <p:grpSpPr>
          <a:xfrm>
            <a:off x="6111226" y="2391779"/>
            <a:ext cx="472811" cy="127060"/>
            <a:chOff x="7815191" y="3729403"/>
            <a:chExt cx="737235" cy="198120"/>
          </a:xfrm>
        </p:grpSpPr>
        <p:sp>
          <p:nvSpPr>
            <p:cNvPr id="170" name="object 170"/>
            <p:cNvSpPr/>
            <p:nvPr/>
          </p:nvSpPr>
          <p:spPr>
            <a:xfrm>
              <a:off x="7821541" y="3735753"/>
              <a:ext cx="365125" cy="185420"/>
            </a:xfrm>
            <a:custGeom>
              <a:avLst/>
              <a:gdLst/>
              <a:ahLst/>
              <a:cxnLst/>
              <a:rect l="l" t="t" r="r" b="b"/>
              <a:pathLst>
                <a:path w="365125" h="185420">
                  <a:moveTo>
                    <a:pt x="365023" y="0"/>
                  </a:moveTo>
                  <a:lnTo>
                    <a:pt x="365023" y="122669"/>
                  </a:lnTo>
                  <a:lnTo>
                    <a:pt x="0" y="122669"/>
                  </a:lnTo>
                  <a:lnTo>
                    <a:pt x="0" y="185420"/>
                  </a:lnTo>
                </a:path>
              </a:pathLst>
            </a:custGeom>
            <a:ln w="12699">
              <a:solidFill>
                <a:srgbClr val="231F20"/>
              </a:solidFill>
            </a:ln>
          </p:spPr>
          <p:txBody>
            <a:bodyPr wrap="square" lIns="0" tIns="0" rIns="0" bIns="0" rtlCol="0"/>
            <a:lstStyle/>
            <a:p>
              <a:endParaRPr sz="1539"/>
            </a:p>
          </p:txBody>
        </p:sp>
        <p:sp>
          <p:nvSpPr>
            <p:cNvPr id="171" name="object 171"/>
            <p:cNvSpPr/>
            <p:nvPr/>
          </p:nvSpPr>
          <p:spPr>
            <a:xfrm>
              <a:off x="8186562" y="3858422"/>
              <a:ext cx="359410" cy="53340"/>
            </a:xfrm>
            <a:custGeom>
              <a:avLst/>
              <a:gdLst/>
              <a:ahLst/>
              <a:cxnLst/>
              <a:rect l="l" t="t" r="r" b="b"/>
              <a:pathLst>
                <a:path w="359409" h="53339">
                  <a:moveTo>
                    <a:pt x="359397" y="53289"/>
                  </a:moveTo>
                  <a:lnTo>
                    <a:pt x="359397" y="0"/>
                  </a:lnTo>
                  <a:lnTo>
                    <a:pt x="0" y="0"/>
                  </a:lnTo>
                </a:path>
              </a:pathLst>
            </a:custGeom>
            <a:ln w="12700">
              <a:solidFill>
                <a:srgbClr val="231F20"/>
              </a:solidFill>
            </a:ln>
          </p:spPr>
          <p:txBody>
            <a:bodyPr wrap="square" lIns="0" tIns="0" rIns="0" bIns="0" rtlCol="0"/>
            <a:lstStyle/>
            <a:p>
              <a:endParaRPr sz="1539"/>
            </a:p>
          </p:txBody>
        </p:sp>
      </p:grpSp>
      <p:grpSp>
        <p:nvGrpSpPr>
          <p:cNvPr id="172" name="object 172"/>
          <p:cNvGrpSpPr/>
          <p:nvPr/>
        </p:nvGrpSpPr>
        <p:grpSpPr>
          <a:xfrm>
            <a:off x="5800604" y="3607914"/>
            <a:ext cx="397878" cy="373036"/>
            <a:chOff x="7330850" y="5625674"/>
            <a:chExt cx="620395" cy="581660"/>
          </a:xfrm>
        </p:grpSpPr>
        <p:sp>
          <p:nvSpPr>
            <p:cNvPr id="173" name="object 173"/>
            <p:cNvSpPr/>
            <p:nvPr/>
          </p:nvSpPr>
          <p:spPr>
            <a:xfrm>
              <a:off x="7337200" y="5632024"/>
              <a:ext cx="607695" cy="69215"/>
            </a:xfrm>
            <a:custGeom>
              <a:avLst/>
              <a:gdLst/>
              <a:ahLst/>
              <a:cxnLst/>
              <a:rect l="l" t="t" r="r" b="b"/>
              <a:pathLst>
                <a:path w="607695" h="69214">
                  <a:moveTo>
                    <a:pt x="303669" y="0"/>
                  </a:moveTo>
                  <a:lnTo>
                    <a:pt x="222940" y="1236"/>
                  </a:lnTo>
                  <a:lnTo>
                    <a:pt x="150399" y="4723"/>
                  </a:lnTo>
                  <a:lnTo>
                    <a:pt x="88941" y="10131"/>
                  </a:lnTo>
                  <a:lnTo>
                    <a:pt x="41458" y="17129"/>
                  </a:lnTo>
                  <a:lnTo>
                    <a:pt x="0" y="34569"/>
                  </a:lnTo>
                  <a:lnTo>
                    <a:pt x="10847" y="43763"/>
                  </a:lnTo>
                  <a:lnTo>
                    <a:pt x="88941" y="59023"/>
                  </a:lnTo>
                  <a:lnTo>
                    <a:pt x="150399" y="64430"/>
                  </a:lnTo>
                  <a:lnTo>
                    <a:pt x="222940" y="67916"/>
                  </a:lnTo>
                  <a:lnTo>
                    <a:pt x="303669" y="69151"/>
                  </a:lnTo>
                  <a:lnTo>
                    <a:pt x="384389" y="67916"/>
                  </a:lnTo>
                  <a:lnTo>
                    <a:pt x="456928" y="64430"/>
                  </a:lnTo>
                  <a:lnTo>
                    <a:pt x="518388" y="59023"/>
                  </a:lnTo>
                  <a:lnTo>
                    <a:pt x="565874" y="52024"/>
                  </a:lnTo>
                  <a:lnTo>
                    <a:pt x="607339" y="34569"/>
                  </a:lnTo>
                  <a:lnTo>
                    <a:pt x="596490" y="25385"/>
                  </a:lnTo>
                  <a:lnTo>
                    <a:pt x="518388" y="10131"/>
                  </a:lnTo>
                  <a:lnTo>
                    <a:pt x="456928" y="4723"/>
                  </a:lnTo>
                  <a:lnTo>
                    <a:pt x="384389" y="1236"/>
                  </a:lnTo>
                  <a:lnTo>
                    <a:pt x="303669" y="0"/>
                  </a:lnTo>
                  <a:close/>
                </a:path>
              </a:pathLst>
            </a:custGeom>
            <a:solidFill>
              <a:srgbClr val="FEEA5D"/>
            </a:solidFill>
          </p:spPr>
          <p:txBody>
            <a:bodyPr wrap="square" lIns="0" tIns="0" rIns="0" bIns="0" rtlCol="0"/>
            <a:lstStyle/>
            <a:p>
              <a:endParaRPr sz="1539"/>
            </a:p>
          </p:txBody>
        </p:sp>
        <p:sp>
          <p:nvSpPr>
            <p:cNvPr id="174" name="object 174"/>
            <p:cNvSpPr/>
            <p:nvPr/>
          </p:nvSpPr>
          <p:spPr>
            <a:xfrm>
              <a:off x="7337200" y="5632024"/>
              <a:ext cx="607695" cy="69215"/>
            </a:xfrm>
            <a:custGeom>
              <a:avLst/>
              <a:gdLst/>
              <a:ahLst/>
              <a:cxnLst/>
              <a:rect l="l" t="t" r="r" b="b"/>
              <a:pathLst>
                <a:path w="607695" h="69214">
                  <a:moveTo>
                    <a:pt x="303669" y="0"/>
                  </a:moveTo>
                  <a:lnTo>
                    <a:pt x="222940" y="1236"/>
                  </a:lnTo>
                  <a:lnTo>
                    <a:pt x="150399" y="4723"/>
                  </a:lnTo>
                  <a:lnTo>
                    <a:pt x="88941" y="10131"/>
                  </a:lnTo>
                  <a:lnTo>
                    <a:pt x="41458" y="17129"/>
                  </a:lnTo>
                  <a:lnTo>
                    <a:pt x="0" y="34569"/>
                  </a:lnTo>
                  <a:lnTo>
                    <a:pt x="10847" y="43763"/>
                  </a:lnTo>
                  <a:lnTo>
                    <a:pt x="88941" y="59023"/>
                  </a:lnTo>
                  <a:lnTo>
                    <a:pt x="150399" y="64430"/>
                  </a:lnTo>
                  <a:lnTo>
                    <a:pt x="222940" y="67916"/>
                  </a:lnTo>
                  <a:lnTo>
                    <a:pt x="303669" y="69151"/>
                  </a:lnTo>
                  <a:lnTo>
                    <a:pt x="384389" y="67916"/>
                  </a:lnTo>
                  <a:lnTo>
                    <a:pt x="456928" y="64430"/>
                  </a:lnTo>
                  <a:lnTo>
                    <a:pt x="518388" y="59023"/>
                  </a:lnTo>
                  <a:lnTo>
                    <a:pt x="565874" y="52024"/>
                  </a:lnTo>
                  <a:lnTo>
                    <a:pt x="607339" y="34569"/>
                  </a:lnTo>
                  <a:lnTo>
                    <a:pt x="596490" y="25385"/>
                  </a:lnTo>
                  <a:lnTo>
                    <a:pt x="518388" y="10131"/>
                  </a:lnTo>
                  <a:lnTo>
                    <a:pt x="456928" y="4723"/>
                  </a:lnTo>
                  <a:lnTo>
                    <a:pt x="384389" y="1236"/>
                  </a:lnTo>
                  <a:lnTo>
                    <a:pt x="303669" y="0"/>
                  </a:lnTo>
                  <a:close/>
                </a:path>
              </a:pathLst>
            </a:custGeom>
            <a:solidFill>
              <a:srgbClr val="FFF200"/>
            </a:solidFill>
          </p:spPr>
          <p:txBody>
            <a:bodyPr wrap="square" lIns="0" tIns="0" rIns="0" bIns="0" rtlCol="0"/>
            <a:lstStyle/>
            <a:p>
              <a:endParaRPr sz="1539"/>
            </a:p>
          </p:txBody>
        </p:sp>
        <p:sp>
          <p:nvSpPr>
            <p:cNvPr id="175" name="object 175"/>
            <p:cNvSpPr/>
            <p:nvPr/>
          </p:nvSpPr>
          <p:spPr>
            <a:xfrm>
              <a:off x="7337200" y="5632024"/>
              <a:ext cx="607695" cy="69215"/>
            </a:xfrm>
            <a:custGeom>
              <a:avLst/>
              <a:gdLst/>
              <a:ahLst/>
              <a:cxnLst/>
              <a:rect l="l" t="t" r="r" b="b"/>
              <a:pathLst>
                <a:path w="607695" h="69214">
                  <a:moveTo>
                    <a:pt x="607339" y="34569"/>
                  </a:moveTo>
                  <a:lnTo>
                    <a:pt x="565874" y="17129"/>
                  </a:lnTo>
                  <a:lnTo>
                    <a:pt x="518388" y="10131"/>
                  </a:lnTo>
                  <a:lnTo>
                    <a:pt x="456928" y="4723"/>
                  </a:lnTo>
                  <a:lnTo>
                    <a:pt x="384389" y="1236"/>
                  </a:lnTo>
                  <a:lnTo>
                    <a:pt x="303669" y="0"/>
                  </a:lnTo>
                  <a:lnTo>
                    <a:pt x="222940" y="1236"/>
                  </a:lnTo>
                  <a:lnTo>
                    <a:pt x="150399" y="4723"/>
                  </a:lnTo>
                  <a:lnTo>
                    <a:pt x="88941" y="10131"/>
                  </a:lnTo>
                  <a:lnTo>
                    <a:pt x="41458" y="17129"/>
                  </a:lnTo>
                  <a:lnTo>
                    <a:pt x="0" y="34569"/>
                  </a:lnTo>
                  <a:lnTo>
                    <a:pt x="10847" y="43763"/>
                  </a:lnTo>
                  <a:lnTo>
                    <a:pt x="88941" y="59023"/>
                  </a:lnTo>
                  <a:lnTo>
                    <a:pt x="150399" y="64430"/>
                  </a:lnTo>
                  <a:lnTo>
                    <a:pt x="222940" y="67916"/>
                  </a:lnTo>
                  <a:lnTo>
                    <a:pt x="303669" y="69151"/>
                  </a:lnTo>
                  <a:lnTo>
                    <a:pt x="384389" y="67916"/>
                  </a:lnTo>
                  <a:lnTo>
                    <a:pt x="456928" y="64430"/>
                  </a:lnTo>
                  <a:lnTo>
                    <a:pt x="518388" y="59023"/>
                  </a:lnTo>
                  <a:lnTo>
                    <a:pt x="565874" y="52024"/>
                  </a:lnTo>
                  <a:lnTo>
                    <a:pt x="607339" y="34569"/>
                  </a:lnTo>
                  <a:close/>
                </a:path>
              </a:pathLst>
            </a:custGeom>
            <a:ln w="12700">
              <a:solidFill>
                <a:srgbClr val="231F20"/>
              </a:solidFill>
            </a:ln>
          </p:spPr>
          <p:txBody>
            <a:bodyPr wrap="square" lIns="0" tIns="0" rIns="0" bIns="0" rtlCol="0"/>
            <a:lstStyle/>
            <a:p>
              <a:endParaRPr sz="1539"/>
            </a:p>
          </p:txBody>
        </p:sp>
        <p:sp>
          <p:nvSpPr>
            <p:cNvPr id="176" name="object 176"/>
            <p:cNvSpPr/>
            <p:nvPr/>
          </p:nvSpPr>
          <p:spPr>
            <a:xfrm>
              <a:off x="7342122" y="5671520"/>
              <a:ext cx="600075" cy="476884"/>
            </a:xfrm>
            <a:custGeom>
              <a:avLst/>
              <a:gdLst/>
              <a:ahLst/>
              <a:cxnLst/>
              <a:rect l="l" t="t" r="r" b="b"/>
              <a:pathLst>
                <a:path w="600075" h="476885">
                  <a:moveTo>
                    <a:pt x="599960" y="0"/>
                  </a:moveTo>
                  <a:lnTo>
                    <a:pt x="0" y="0"/>
                  </a:lnTo>
                  <a:lnTo>
                    <a:pt x="39496" y="476504"/>
                  </a:lnTo>
                  <a:lnTo>
                    <a:pt x="555510" y="476643"/>
                  </a:lnTo>
                  <a:lnTo>
                    <a:pt x="599960" y="0"/>
                  </a:lnTo>
                  <a:close/>
                </a:path>
              </a:pathLst>
            </a:custGeom>
            <a:solidFill>
              <a:srgbClr val="FFF200"/>
            </a:solidFill>
          </p:spPr>
          <p:txBody>
            <a:bodyPr wrap="square" lIns="0" tIns="0" rIns="0" bIns="0" rtlCol="0"/>
            <a:lstStyle/>
            <a:p>
              <a:endParaRPr sz="1539"/>
            </a:p>
          </p:txBody>
        </p:sp>
        <p:sp>
          <p:nvSpPr>
            <p:cNvPr id="177" name="object 177"/>
            <p:cNvSpPr/>
            <p:nvPr/>
          </p:nvSpPr>
          <p:spPr>
            <a:xfrm>
              <a:off x="7342122" y="5671520"/>
              <a:ext cx="600075" cy="476884"/>
            </a:xfrm>
            <a:custGeom>
              <a:avLst/>
              <a:gdLst/>
              <a:ahLst/>
              <a:cxnLst/>
              <a:rect l="l" t="t" r="r" b="b"/>
              <a:pathLst>
                <a:path w="600075" h="476885">
                  <a:moveTo>
                    <a:pt x="555510" y="476643"/>
                  </a:moveTo>
                  <a:lnTo>
                    <a:pt x="39496" y="476504"/>
                  </a:lnTo>
                  <a:lnTo>
                    <a:pt x="0" y="0"/>
                  </a:lnTo>
                  <a:lnTo>
                    <a:pt x="599960" y="0"/>
                  </a:lnTo>
                  <a:lnTo>
                    <a:pt x="555510" y="476643"/>
                  </a:lnTo>
                  <a:close/>
                </a:path>
                <a:path w="600075" h="476885">
                  <a:moveTo>
                    <a:pt x="555510" y="476643"/>
                  </a:moveTo>
                  <a:lnTo>
                    <a:pt x="39496" y="476504"/>
                  </a:lnTo>
                  <a:lnTo>
                    <a:pt x="0" y="0"/>
                  </a:lnTo>
                  <a:lnTo>
                    <a:pt x="599960" y="0"/>
                  </a:lnTo>
                  <a:lnTo>
                    <a:pt x="555510" y="476643"/>
                  </a:lnTo>
                  <a:close/>
                </a:path>
              </a:pathLst>
            </a:custGeom>
            <a:ln w="12700">
              <a:solidFill>
                <a:srgbClr val="231F20"/>
              </a:solidFill>
            </a:ln>
          </p:spPr>
          <p:txBody>
            <a:bodyPr wrap="square" lIns="0" tIns="0" rIns="0" bIns="0" rtlCol="0"/>
            <a:lstStyle/>
            <a:p>
              <a:endParaRPr sz="1539"/>
            </a:p>
          </p:txBody>
        </p:sp>
        <p:pic>
          <p:nvPicPr>
            <p:cNvPr id="178" name="object 178"/>
            <p:cNvPicPr/>
            <p:nvPr/>
          </p:nvPicPr>
          <p:blipFill>
            <a:blip r:embed="rId21" cstate="print"/>
            <a:stretch>
              <a:fillRect/>
            </a:stretch>
          </p:blipFill>
          <p:spPr>
            <a:xfrm>
              <a:off x="7373391" y="6141030"/>
              <a:ext cx="68325" cy="65836"/>
            </a:xfrm>
            <a:prstGeom prst="rect">
              <a:avLst/>
            </a:prstGeom>
          </p:spPr>
        </p:pic>
        <p:pic>
          <p:nvPicPr>
            <p:cNvPr id="179" name="object 179"/>
            <p:cNvPicPr/>
            <p:nvPr/>
          </p:nvPicPr>
          <p:blipFill>
            <a:blip r:embed="rId22" cstate="print"/>
            <a:stretch>
              <a:fillRect/>
            </a:stretch>
          </p:blipFill>
          <p:spPr>
            <a:xfrm>
              <a:off x="7847397" y="6141030"/>
              <a:ext cx="68313" cy="65824"/>
            </a:xfrm>
            <a:prstGeom prst="rect">
              <a:avLst/>
            </a:prstGeom>
          </p:spPr>
        </p:pic>
      </p:grpSp>
      <p:grpSp>
        <p:nvGrpSpPr>
          <p:cNvPr id="180" name="object 180"/>
          <p:cNvGrpSpPr/>
          <p:nvPr/>
        </p:nvGrpSpPr>
        <p:grpSpPr>
          <a:xfrm>
            <a:off x="6113036" y="2653062"/>
            <a:ext cx="472811" cy="417019"/>
            <a:chOff x="7818013" y="4136812"/>
            <a:chExt cx="737235" cy="650240"/>
          </a:xfrm>
        </p:grpSpPr>
        <p:sp>
          <p:nvSpPr>
            <p:cNvPr id="181" name="object 181"/>
            <p:cNvSpPr/>
            <p:nvPr/>
          </p:nvSpPr>
          <p:spPr>
            <a:xfrm>
              <a:off x="8193510" y="4209839"/>
              <a:ext cx="635" cy="316865"/>
            </a:xfrm>
            <a:custGeom>
              <a:avLst/>
              <a:gdLst/>
              <a:ahLst/>
              <a:cxnLst/>
              <a:rect l="l" t="t" r="r" b="b"/>
              <a:pathLst>
                <a:path w="634" h="316864">
                  <a:moveTo>
                    <a:pt x="0" y="0"/>
                  </a:moveTo>
                  <a:lnTo>
                    <a:pt x="469" y="316585"/>
                  </a:lnTo>
                </a:path>
              </a:pathLst>
            </a:custGeom>
            <a:ln w="12700">
              <a:solidFill>
                <a:srgbClr val="231F20"/>
              </a:solidFill>
            </a:ln>
          </p:spPr>
          <p:txBody>
            <a:bodyPr wrap="square" lIns="0" tIns="0" rIns="0" bIns="0" rtlCol="0"/>
            <a:lstStyle/>
            <a:p>
              <a:endParaRPr sz="1539"/>
            </a:p>
          </p:txBody>
        </p:sp>
        <p:pic>
          <p:nvPicPr>
            <p:cNvPr id="182" name="object 182"/>
            <p:cNvPicPr/>
            <p:nvPr/>
          </p:nvPicPr>
          <p:blipFill>
            <a:blip r:embed="rId23" cstate="print"/>
            <a:stretch>
              <a:fillRect/>
            </a:stretch>
          </p:blipFill>
          <p:spPr>
            <a:xfrm>
              <a:off x="8133527" y="4494419"/>
              <a:ext cx="120789" cy="108648"/>
            </a:xfrm>
            <a:prstGeom prst="rect">
              <a:avLst/>
            </a:prstGeom>
          </p:spPr>
        </p:pic>
        <p:sp>
          <p:nvSpPr>
            <p:cNvPr id="183" name="object 183"/>
            <p:cNvSpPr/>
            <p:nvPr/>
          </p:nvSpPr>
          <p:spPr>
            <a:xfrm>
              <a:off x="7824363" y="4143162"/>
              <a:ext cx="365125" cy="62865"/>
            </a:xfrm>
            <a:custGeom>
              <a:avLst/>
              <a:gdLst/>
              <a:ahLst/>
              <a:cxnLst/>
              <a:rect l="l" t="t" r="r" b="b"/>
              <a:pathLst>
                <a:path w="365125" h="62864">
                  <a:moveTo>
                    <a:pt x="365023" y="62737"/>
                  </a:moveTo>
                  <a:lnTo>
                    <a:pt x="0" y="62737"/>
                  </a:lnTo>
                  <a:lnTo>
                    <a:pt x="0" y="0"/>
                  </a:lnTo>
                </a:path>
              </a:pathLst>
            </a:custGeom>
            <a:ln w="12700">
              <a:solidFill>
                <a:srgbClr val="231F20"/>
              </a:solidFill>
            </a:ln>
          </p:spPr>
          <p:txBody>
            <a:bodyPr wrap="square" lIns="0" tIns="0" rIns="0" bIns="0" rtlCol="0"/>
            <a:lstStyle/>
            <a:p>
              <a:endParaRPr sz="1539"/>
            </a:p>
          </p:txBody>
        </p:sp>
        <p:sp>
          <p:nvSpPr>
            <p:cNvPr id="184" name="object 184"/>
            <p:cNvSpPr/>
            <p:nvPr/>
          </p:nvSpPr>
          <p:spPr>
            <a:xfrm>
              <a:off x="8200820" y="4152614"/>
              <a:ext cx="347980" cy="53340"/>
            </a:xfrm>
            <a:custGeom>
              <a:avLst/>
              <a:gdLst/>
              <a:ahLst/>
              <a:cxnLst/>
              <a:rect l="l" t="t" r="r" b="b"/>
              <a:pathLst>
                <a:path w="347979" h="53339">
                  <a:moveTo>
                    <a:pt x="347954" y="0"/>
                  </a:moveTo>
                  <a:lnTo>
                    <a:pt x="347954" y="53289"/>
                  </a:lnTo>
                  <a:lnTo>
                    <a:pt x="0" y="53289"/>
                  </a:lnTo>
                </a:path>
              </a:pathLst>
            </a:custGeom>
            <a:ln w="12700">
              <a:solidFill>
                <a:srgbClr val="231F20"/>
              </a:solidFill>
            </a:ln>
          </p:spPr>
          <p:txBody>
            <a:bodyPr wrap="square" lIns="0" tIns="0" rIns="0" bIns="0" rtlCol="0"/>
            <a:lstStyle/>
            <a:p>
              <a:endParaRPr sz="1539"/>
            </a:p>
          </p:txBody>
        </p:sp>
        <p:sp>
          <p:nvSpPr>
            <p:cNvPr id="185" name="object 185"/>
            <p:cNvSpPr/>
            <p:nvPr/>
          </p:nvSpPr>
          <p:spPr>
            <a:xfrm>
              <a:off x="7952976" y="4607265"/>
              <a:ext cx="463550" cy="173355"/>
            </a:xfrm>
            <a:custGeom>
              <a:avLst/>
              <a:gdLst/>
              <a:ahLst/>
              <a:cxnLst/>
              <a:rect l="l" t="t" r="r" b="b"/>
              <a:pathLst>
                <a:path w="463550" h="173354">
                  <a:moveTo>
                    <a:pt x="376631" y="173342"/>
                  </a:moveTo>
                  <a:lnTo>
                    <a:pt x="86677" y="173342"/>
                  </a:lnTo>
                  <a:lnTo>
                    <a:pt x="52940" y="166532"/>
                  </a:lnTo>
                  <a:lnTo>
                    <a:pt x="25388" y="147959"/>
                  </a:lnTo>
                  <a:lnTo>
                    <a:pt x="6812" y="120412"/>
                  </a:lnTo>
                  <a:lnTo>
                    <a:pt x="0" y="86677"/>
                  </a:lnTo>
                  <a:lnTo>
                    <a:pt x="6812" y="52929"/>
                  </a:lnTo>
                  <a:lnTo>
                    <a:pt x="25388" y="25382"/>
                  </a:lnTo>
                  <a:lnTo>
                    <a:pt x="52940" y="6810"/>
                  </a:lnTo>
                  <a:lnTo>
                    <a:pt x="86677" y="0"/>
                  </a:lnTo>
                  <a:lnTo>
                    <a:pt x="376631" y="0"/>
                  </a:lnTo>
                  <a:lnTo>
                    <a:pt x="410368" y="6810"/>
                  </a:lnTo>
                  <a:lnTo>
                    <a:pt x="437919" y="25382"/>
                  </a:lnTo>
                  <a:lnTo>
                    <a:pt x="456496" y="52929"/>
                  </a:lnTo>
                  <a:lnTo>
                    <a:pt x="463308" y="86664"/>
                  </a:lnTo>
                  <a:lnTo>
                    <a:pt x="456496" y="120412"/>
                  </a:lnTo>
                  <a:lnTo>
                    <a:pt x="437919" y="147959"/>
                  </a:lnTo>
                  <a:lnTo>
                    <a:pt x="410368" y="166532"/>
                  </a:lnTo>
                  <a:lnTo>
                    <a:pt x="376631" y="173342"/>
                  </a:lnTo>
                  <a:close/>
                </a:path>
              </a:pathLst>
            </a:custGeom>
            <a:ln w="12700">
              <a:solidFill>
                <a:srgbClr val="231F20"/>
              </a:solidFill>
            </a:ln>
          </p:spPr>
          <p:txBody>
            <a:bodyPr wrap="square" lIns="0" tIns="0" rIns="0" bIns="0" rtlCol="0"/>
            <a:lstStyle/>
            <a:p>
              <a:endParaRPr sz="1539"/>
            </a:p>
          </p:txBody>
        </p:sp>
      </p:grpSp>
      <p:sp>
        <p:nvSpPr>
          <p:cNvPr id="186" name="object 186"/>
          <p:cNvSpPr txBox="1"/>
          <p:nvPr/>
        </p:nvSpPr>
        <p:spPr>
          <a:xfrm>
            <a:off x="5919924" y="3683536"/>
            <a:ext cx="736298" cy="192054"/>
          </a:xfrm>
          <a:prstGeom prst="rect">
            <a:avLst/>
          </a:prstGeom>
          <a:solidFill>
            <a:srgbClr val="A582BB">
              <a:alpha val="77999"/>
            </a:srgbClr>
          </a:solidFill>
          <a:ln w="12966">
            <a:solidFill>
              <a:srgbClr val="231F20"/>
            </a:solidFill>
          </a:ln>
        </p:spPr>
        <p:txBody>
          <a:bodyPr vert="horz" wrap="square" lIns="0" tIns="43575" rIns="0" bIns="0" rtlCol="0">
            <a:spAutoFit/>
          </a:bodyPr>
          <a:lstStyle/>
          <a:p>
            <a:pPr algn="ctr">
              <a:spcBef>
                <a:spcPts val="343"/>
              </a:spcBef>
            </a:pPr>
            <a:r>
              <a:rPr sz="513" b="1" dirty="0">
                <a:solidFill>
                  <a:srgbClr val="231F20"/>
                </a:solidFill>
                <a:latin typeface="Arial"/>
                <a:cs typeface="Arial"/>
              </a:rPr>
              <a:t>CYTOTOXIC</a:t>
            </a:r>
            <a:r>
              <a:rPr sz="513" b="1" spc="-29" dirty="0">
                <a:solidFill>
                  <a:srgbClr val="231F20"/>
                </a:solidFill>
                <a:latin typeface="Arial"/>
                <a:cs typeface="Arial"/>
              </a:rPr>
              <a:t> </a:t>
            </a:r>
            <a:r>
              <a:rPr sz="513" b="1" spc="-6" dirty="0">
                <a:solidFill>
                  <a:srgbClr val="231F20"/>
                </a:solidFill>
                <a:latin typeface="Arial"/>
                <a:cs typeface="Arial"/>
              </a:rPr>
              <a:t>SHARPS</a:t>
            </a:r>
            <a:endParaRPr sz="513">
              <a:latin typeface="Arial"/>
              <a:cs typeface="Arial"/>
            </a:endParaRPr>
          </a:p>
          <a:p>
            <a:pPr algn="ctr">
              <a:spcBef>
                <a:spcPts val="3"/>
              </a:spcBef>
            </a:pPr>
            <a:r>
              <a:rPr sz="449" dirty="0">
                <a:solidFill>
                  <a:srgbClr val="231F20"/>
                </a:solidFill>
                <a:latin typeface="Arial"/>
                <a:cs typeface="Arial"/>
              </a:rPr>
              <a:t>(cage</a:t>
            </a:r>
            <a:r>
              <a:rPr sz="449" spc="19" dirty="0">
                <a:solidFill>
                  <a:srgbClr val="231F20"/>
                </a:solidFill>
                <a:latin typeface="Arial"/>
                <a:cs typeface="Arial"/>
              </a:rPr>
              <a:t> </a:t>
            </a:r>
            <a:r>
              <a:rPr sz="449" dirty="0">
                <a:solidFill>
                  <a:srgbClr val="231F20"/>
                </a:solidFill>
                <a:latin typeface="Arial"/>
                <a:cs typeface="Arial"/>
              </a:rPr>
              <a:t>behind</a:t>
            </a:r>
            <a:r>
              <a:rPr sz="449" spc="19" dirty="0">
                <a:solidFill>
                  <a:srgbClr val="231F20"/>
                </a:solidFill>
                <a:latin typeface="Arial"/>
                <a:cs typeface="Arial"/>
              </a:rPr>
              <a:t> </a:t>
            </a:r>
            <a:r>
              <a:rPr sz="449" spc="-13" dirty="0">
                <a:solidFill>
                  <a:srgbClr val="231F20"/>
                </a:solidFill>
                <a:latin typeface="Arial"/>
                <a:cs typeface="Arial"/>
              </a:rPr>
              <a:t>IMS)</a:t>
            </a:r>
            <a:endParaRPr sz="449">
              <a:latin typeface="Arial"/>
              <a:cs typeface="Arial"/>
            </a:endParaRPr>
          </a:p>
        </p:txBody>
      </p:sp>
      <p:grpSp>
        <p:nvGrpSpPr>
          <p:cNvPr id="187" name="object 187"/>
          <p:cNvGrpSpPr/>
          <p:nvPr/>
        </p:nvGrpSpPr>
        <p:grpSpPr>
          <a:xfrm>
            <a:off x="6311802" y="3375804"/>
            <a:ext cx="77784" cy="314393"/>
            <a:chOff x="8127941" y="5263753"/>
            <a:chExt cx="121285" cy="490220"/>
          </a:xfrm>
        </p:grpSpPr>
        <p:sp>
          <p:nvSpPr>
            <p:cNvPr id="188" name="object 188"/>
            <p:cNvSpPr/>
            <p:nvPr/>
          </p:nvSpPr>
          <p:spPr>
            <a:xfrm>
              <a:off x="8188034" y="5270103"/>
              <a:ext cx="635" cy="407034"/>
            </a:xfrm>
            <a:custGeom>
              <a:avLst/>
              <a:gdLst/>
              <a:ahLst/>
              <a:cxnLst/>
              <a:rect l="l" t="t" r="r" b="b"/>
              <a:pathLst>
                <a:path w="634" h="407035">
                  <a:moveTo>
                    <a:pt x="0" y="0"/>
                  </a:moveTo>
                  <a:lnTo>
                    <a:pt x="330" y="406971"/>
                  </a:lnTo>
                </a:path>
              </a:pathLst>
            </a:custGeom>
            <a:ln w="12699">
              <a:solidFill>
                <a:srgbClr val="231F20"/>
              </a:solidFill>
            </a:ln>
          </p:spPr>
          <p:txBody>
            <a:bodyPr wrap="square" lIns="0" tIns="0" rIns="0" bIns="0" rtlCol="0"/>
            <a:lstStyle/>
            <a:p>
              <a:endParaRPr sz="1539"/>
            </a:p>
          </p:txBody>
        </p:sp>
        <p:pic>
          <p:nvPicPr>
            <p:cNvPr id="189" name="object 189"/>
            <p:cNvPicPr/>
            <p:nvPr/>
          </p:nvPicPr>
          <p:blipFill>
            <a:blip r:embed="rId24" cstate="print"/>
            <a:stretch>
              <a:fillRect/>
            </a:stretch>
          </p:blipFill>
          <p:spPr>
            <a:xfrm>
              <a:off x="8127941" y="5645122"/>
              <a:ext cx="120789" cy="108597"/>
            </a:xfrm>
            <a:prstGeom prst="rect">
              <a:avLst/>
            </a:prstGeom>
          </p:spPr>
        </p:pic>
      </p:grpSp>
      <p:grpSp>
        <p:nvGrpSpPr>
          <p:cNvPr id="190" name="object 190"/>
          <p:cNvGrpSpPr/>
          <p:nvPr/>
        </p:nvGrpSpPr>
        <p:grpSpPr>
          <a:xfrm>
            <a:off x="3280423" y="3842011"/>
            <a:ext cx="2043554" cy="720009"/>
            <a:chOff x="3401235" y="5990691"/>
            <a:chExt cx="3186430" cy="1122680"/>
          </a:xfrm>
        </p:grpSpPr>
        <p:sp>
          <p:nvSpPr>
            <p:cNvPr id="191" name="object 191"/>
            <p:cNvSpPr/>
            <p:nvPr/>
          </p:nvSpPr>
          <p:spPr>
            <a:xfrm>
              <a:off x="5439525" y="6651401"/>
              <a:ext cx="635" cy="442595"/>
            </a:xfrm>
            <a:custGeom>
              <a:avLst/>
              <a:gdLst/>
              <a:ahLst/>
              <a:cxnLst/>
              <a:rect l="l" t="t" r="r" b="b"/>
              <a:pathLst>
                <a:path w="635" h="442595">
                  <a:moveTo>
                    <a:pt x="0" y="0"/>
                  </a:moveTo>
                  <a:lnTo>
                    <a:pt x="508" y="442468"/>
                  </a:lnTo>
                </a:path>
              </a:pathLst>
            </a:custGeom>
            <a:ln w="12700">
              <a:solidFill>
                <a:srgbClr val="231F20"/>
              </a:solidFill>
            </a:ln>
          </p:spPr>
          <p:txBody>
            <a:bodyPr wrap="square" lIns="0" tIns="0" rIns="0" bIns="0" rtlCol="0"/>
            <a:lstStyle/>
            <a:p>
              <a:endParaRPr sz="1539"/>
            </a:p>
          </p:txBody>
        </p:sp>
        <p:sp>
          <p:nvSpPr>
            <p:cNvPr id="192" name="object 192"/>
            <p:cNvSpPr/>
            <p:nvPr/>
          </p:nvSpPr>
          <p:spPr>
            <a:xfrm>
              <a:off x="4460323" y="6037213"/>
              <a:ext cx="1905" cy="1065530"/>
            </a:xfrm>
            <a:custGeom>
              <a:avLst/>
              <a:gdLst/>
              <a:ahLst/>
              <a:cxnLst/>
              <a:rect l="l" t="t" r="r" b="b"/>
              <a:pathLst>
                <a:path w="1904" h="1065529">
                  <a:moveTo>
                    <a:pt x="0" y="0"/>
                  </a:moveTo>
                  <a:lnTo>
                    <a:pt x="1638" y="1065123"/>
                  </a:lnTo>
                </a:path>
              </a:pathLst>
            </a:custGeom>
            <a:ln w="12700">
              <a:solidFill>
                <a:srgbClr val="231F20"/>
              </a:solidFill>
            </a:ln>
          </p:spPr>
          <p:txBody>
            <a:bodyPr wrap="square" lIns="0" tIns="0" rIns="0" bIns="0" rtlCol="0"/>
            <a:lstStyle/>
            <a:p>
              <a:endParaRPr sz="1539"/>
            </a:p>
          </p:txBody>
        </p:sp>
        <p:sp>
          <p:nvSpPr>
            <p:cNvPr id="193" name="object 193"/>
            <p:cNvSpPr/>
            <p:nvPr/>
          </p:nvSpPr>
          <p:spPr>
            <a:xfrm>
              <a:off x="6580709" y="6665254"/>
              <a:ext cx="635" cy="435609"/>
            </a:xfrm>
            <a:custGeom>
              <a:avLst/>
              <a:gdLst/>
              <a:ahLst/>
              <a:cxnLst/>
              <a:rect l="l" t="t" r="r" b="b"/>
              <a:pathLst>
                <a:path w="634" h="435609">
                  <a:moveTo>
                    <a:pt x="0" y="0"/>
                  </a:moveTo>
                  <a:lnTo>
                    <a:pt x="444" y="435228"/>
                  </a:lnTo>
                </a:path>
              </a:pathLst>
            </a:custGeom>
            <a:ln w="12700">
              <a:solidFill>
                <a:srgbClr val="231F20"/>
              </a:solidFill>
            </a:ln>
          </p:spPr>
          <p:txBody>
            <a:bodyPr wrap="square" lIns="0" tIns="0" rIns="0" bIns="0" rtlCol="0"/>
            <a:lstStyle/>
            <a:p>
              <a:endParaRPr sz="1539"/>
            </a:p>
          </p:txBody>
        </p:sp>
        <p:sp>
          <p:nvSpPr>
            <p:cNvPr id="194" name="object 194"/>
            <p:cNvSpPr/>
            <p:nvPr/>
          </p:nvSpPr>
          <p:spPr>
            <a:xfrm>
              <a:off x="3409172" y="5998629"/>
              <a:ext cx="0" cy="1106805"/>
            </a:xfrm>
            <a:custGeom>
              <a:avLst/>
              <a:gdLst/>
              <a:ahLst/>
              <a:cxnLst/>
              <a:rect l="l" t="t" r="r" b="b"/>
              <a:pathLst>
                <a:path h="1106804">
                  <a:moveTo>
                    <a:pt x="0" y="653707"/>
                  </a:moveTo>
                  <a:lnTo>
                    <a:pt x="0" y="1106246"/>
                  </a:lnTo>
                </a:path>
                <a:path h="1106804">
                  <a:moveTo>
                    <a:pt x="0" y="0"/>
                  </a:moveTo>
                  <a:lnTo>
                    <a:pt x="0" y="447979"/>
                  </a:lnTo>
                </a:path>
              </a:pathLst>
            </a:custGeom>
            <a:ln w="15659">
              <a:solidFill>
                <a:srgbClr val="231F20"/>
              </a:solidFill>
            </a:ln>
          </p:spPr>
          <p:txBody>
            <a:bodyPr wrap="square" lIns="0" tIns="0" rIns="0" bIns="0" rtlCol="0"/>
            <a:lstStyle/>
            <a:p>
              <a:endParaRPr sz="1539"/>
            </a:p>
          </p:txBody>
        </p:sp>
      </p:grpSp>
      <p:sp>
        <p:nvSpPr>
          <p:cNvPr id="195" name="object 195"/>
          <p:cNvSpPr txBox="1"/>
          <p:nvPr/>
        </p:nvSpPr>
        <p:spPr>
          <a:xfrm>
            <a:off x="3125916" y="4134404"/>
            <a:ext cx="313171" cy="105666"/>
          </a:xfrm>
          <a:prstGeom prst="rect">
            <a:avLst/>
          </a:prstGeom>
          <a:ln w="10541">
            <a:solidFill>
              <a:srgbClr val="231F20"/>
            </a:solidFill>
          </a:ln>
        </p:spPr>
        <p:txBody>
          <a:bodyPr vert="horz" wrap="square" lIns="0" tIns="16696" rIns="0" bIns="0" rtlCol="0">
            <a:spAutoFit/>
          </a:bodyPr>
          <a:lstStyle/>
          <a:p>
            <a:pPr marL="50496">
              <a:spcBef>
                <a:spcPts val="131"/>
              </a:spcBef>
            </a:pPr>
            <a:r>
              <a:rPr sz="577" b="1" spc="-6" dirty="0">
                <a:solidFill>
                  <a:srgbClr val="231F20"/>
                </a:solidFill>
                <a:latin typeface="Arial"/>
                <a:cs typeface="Arial"/>
              </a:rPr>
              <a:t>M.R.F.</a:t>
            </a:r>
            <a:endParaRPr sz="577">
              <a:latin typeface="Arial"/>
              <a:cs typeface="Arial"/>
            </a:endParaRPr>
          </a:p>
        </p:txBody>
      </p:sp>
      <p:grpSp>
        <p:nvGrpSpPr>
          <p:cNvPr id="196" name="object 196"/>
          <p:cNvGrpSpPr/>
          <p:nvPr/>
        </p:nvGrpSpPr>
        <p:grpSpPr>
          <a:xfrm>
            <a:off x="6312882" y="3916047"/>
            <a:ext cx="77784" cy="647519"/>
            <a:chOff x="8129625" y="6106133"/>
            <a:chExt cx="121285" cy="1009650"/>
          </a:xfrm>
        </p:grpSpPr>
        <p:sp>
          <p:nvSpPr>
            <p:cNvPr id="197" name="object 197"/>
            <p:cNvSpPr/>
            <p:nvPr/>
          </p:nvSpPr>
          <p:spPr>
            <a:xfrm>
              <a:off x="8188561" y="6112483"/>
              <a:ext cx="1905" cy="926465"/>
            </a:xfrm>
            <a:custGeom>
              <a:avLst/>
              <a:gdLst/>
              <a:ahLst/>
              <a:cxnLst/>
              <a:rect l="l" t="t" r="r" b="b"/>
              <a:pathLst>
                <a:path w="1904" h="926465">
                  <a:moveTo>
                    <a:pt x="0" y="0"/>
                  </a:moveTo>
                  <a:lnTo>
                    <a:pt x="1524" y="926249"/>
                  </a:lnTo>
                </a:path>
              </a:pathLst>
            </a:custGeom>
            <a:ln w="12700">
              <a:solidFill>
                <a:srgbClr val="231F20"/>
              </a:solidFill>
            </a:ln>
          </p:spPr>
          <p:txBody>
            <a:bodyPr wrap="square" lIns="0" tIns="0" rIns="0" bIns="0" rtlCol="0"/>
            <a:lstStyle/>
            <a:p>
              <a:endParaRPr sz="1539"/>
            </a:p>
          </p:txBody>
        </p:sp>
        <p:pic>
          <p:nvPicPr>
            <p:cNvPr id="198" name="object 198"/>
            <p:cNvPicPr/>
            <p:nvPr/>
          </p:nvPicPr>
          <p:blipFill>
            <a:blip r:embed="rId25" cstate="print"/>
            <a:stretch>
              <a:fillRect/>
            </a:stretch>
          </p:blipFill>
          <p:spPr>
            <a:xfrm>
              <a:off x="8129625" y="7006724"/>
              <a:ext cx="120789" cy="108648"/>
            </a:xfrm>
            <a:prstGeom prst="rect">
              <a:avLst/>
            </a:prstGeom>
          </p:spPr>
        </p:pic>
      </p:grpSp>
      <p:grpSp>
        <p:nvGrpSpPr>
          <p:cNvPr id="199" name="object 199"/>
          <p:cNvGrpSpPr/>
          <p:nvPr/>
        </p:nvGrpSpPr>
        <p:grpSpPr>
          <a:xfrm>
            <a:off x="4234373" y="4555086"/>
            <a:ext cx="77784" cy="104255"/>
            <a:chOff x="4888691" y="7102561"/>
            <a:chExt cx="121285" cy="162560"/>
          </a:xfrm>
        </p:grpSpPr>
        <p:sp>
          <p:nvSpPr>
            <p:cNvPr id="200" name="object 200"/>
            <p:cNvSpPr/>
            <p:nvPr/>
          </p:nvSpPr>
          <p:spPr>
            <a:xfrm>
              <a:off x="4949063" y="7108911"/>
              <a:ext cx="635" cy="80010"/>
            </a:xfrm>
            <a:custGeom>
              <a:avLst/>
              <a:gdLst/>
              <a:ahLst/>
              <a:cxnLst/>
              <a:rect l="l" t="t" r="r" b="b"/>
              <a:pathLst>
                <a:path w="635" h="80009">
                  <a:moveTo>
                    <a:pt x="0" y="0"/>
                  </a:moveTo>
                  <a:lnTo>
                    <a:pt x="50" y="79552"/>
                  </a:lnTo>
                </a:path>
              </a:pathLst>
            </a:custGeom>
            <a:ln w="12700">
              <a:solidFill>
                <a:srgbClr val="231F20"/>
              </a:solidFill>
            </a:ln>
          </p:spPr>
          <p:txBody>
            <a:bodyPr wrap="square" lIns="0" tIns="0" rIns="0" bIns="0" rtlCol="0"/>
            <a:lstStyle/>
            <a:p>
              <a:endParaRPr sz="1539"/>
            </a:p>
          </p:txBody>
        </p:sp>
        <p:sp>
          <p:nvSpPr>
            <p:cNvPr id="201" name="object 201"/>
            <p:cNvSpPr/>
            <p:nvPr/>
          </p:nvSpPr>
          <p:spPr>
            <a:xfrm>
              <a:off x="4888691" y="7156496"/>
              <a:ext cx="121285" cy="109220"/>
            </a:xfrm>
            <a:custGeom>
              <a:avLst/>
              <a:gdLst/>
              <a:ahLst/>
              <a:cxnLst/>
              <a:rect l="l" t="t" r="r" b="b"/>
              <a:pathLst>
                <a:path w="121285" h="109220">
                  <a:moveTo>
                    <a:pt x="120789" y="0"/>
                  </a:moveTo>
                  <a:lnTo>
                    <a:pt x="60426" y="21907"/>
                  </a:lnTo>
                  <a:lnTo>
                    <a:pt x="0" y="101"/>
                  </a:lnTo>
                  <a:lnTo>
                    <a:pt x="17782" y="23680"/>
                  </a:lnTo>
                  <a:lnTo>
                    <a:pt x="34297" y="51227"/>
                  </a:lnTo>
                  <a:lnTo>
                    <a:pt x="48786" y="80338"/>
                  </a:lnTo>
                  <a:lnTo>
                    <a:pt x="60490" y="108610"/>
                  </a:lnTo>
                  <a:lnTo>
                    <a:pt x="72140" y="80322"/>
                  </a:lnTo>
                  <a:lnTo>
                    <a:pt x="86582" y="51185"/>
                  </a:lnTo>
                  <a:lnTo>
                    <a:pt x="103052" y="23608"/>
                  </a:lnTo>
                  <a:lnTo>
                    <a:pt x="120789" y="0"/>
                  </a:lnTo>
                  <a:close/>
                </a:path>
              </a:pathLst>
            </a:custGeom>
            <a:solidFill>
              <a:srgbClr val="231F20"/>
            </a:solidFill>
          </p:spPr>
          <p:txBody>
            <a:bodyPr wrap="square" lIns="0" tIns="0" rIns="0" bIns="0" rtlCol="0"/>
            <a:lstStyle/>
            <a:p>
              <a:endParaRPr sz="1539"/>
            </a:p>
          </p:txBody>
        </p:sp>
      </p:grpSp>
      <p:sp>
        <p:nvSpPr>
          <p:cNvPr id="202" name="object 202"/>
          <p:cNvSpPr txBox="1"/>
          <p:nvPr/>
        </p:nvSpPr>
        <p:spPr>
          <a:xfrm>
            <a:off x="6230116" y="2939503"/>
            <a:ext cx="237424" cy="126719"/>
          </a:xfrm>
          <a:prstGeom prst="rect">
            <a:avLst/>
          </a:prstGeom>
        </p:spPr>
        <p:txBody>
          <a:bodyPr vert="horz" wrap="square" lIns="0" tIns="8145" rIns="0" bIns="0" rtlCol="0">
            <a:spAutoFit/>
          </a:bodyPr>
          <a:lstStyle/>
          <a:p>
            <a:pPr marL="8145">
              <a:spcBef>
                <a:spcPts val="64"/>
              </a:spcBef>
            </a:pPr>
            <a:r>
              <a:rPr sz="770" spc="-26" dirty="0">
                <a:solidFill>
                  <a:srgbClr val="231F20"/>
                </a:solidFill>
                <a:latin typeface="Trebuchet MS"/>
                <a:cs typeface="Trebuchet MS"/>
              </a:rPr>
              <a:t>Label</a:t>
            </a:r>
            <a:endParaRPr sz="770">
              <a:latin typeface="Trebuchet MS"/>
              <a:cs typeface="Trebuchet MS"/>
            </a:endParaRPr>
          </a:p>
        </p:txBody>
      </p:sp>
      <p:sp>
        <p:nvSpPr>
          <p:cNvPr id="203" name="object 203"/>
          <p:cNvSpPr txBox="1"/>
          <p:nvPr/>
        </p:nvSpPr>
        <p:spPr>
          <a:xfrm>
            <a:off x="3181352" y="2910279"/>
            <a:ext cx="237424" cy="126719"/>
          </a:xfrm>
          <a:prstGeom prst="rect">
            <a:avLst/>
          </a:prstGeom>
        </p:spPr>
        <p:txBody>
          <a:bodyPr vert="horz" wrap="square" lIns="0" tIns="8145" rIns="0" bIns="0" rtlCol="0">
            <a:spAutoFit/>
          </a:bodyPr>
          <a:lstStyle/>
          <a:p>
            <a:pPr marL="8145">
              <a:spcBef>
                <a:spcPts val="64"/>
              </a:spcBef>
            </a:pPr>
            <a:r>
              <a:rPr sz="770" spc="-26" dirty="0">
                <a:solidFill>
                  <a:srgbClr val="231F20"/>
                </a:solidFill>
                <a:latin typeface="Trebuchet MS"/>
                <a:cs typeface="Trebuchet MS"/>
              </a:rPr>
              <a:t>Label</a:t>
            </a:r>
            <a:endParaRPr sz="770">
              <a:latin typeface="Trebuchet MS"/>
              <a:cs typeface="Trebuchet MS"/>
            </a:endParaRPr>
          </a:p>
        </p:txBody>
      </p:sp>
      <p:grpSp>
        <p:nvGrpSpPr>
          <p:cNvPr id="204" name="object 204"/>
          <p:cNvGrpSpPr/>
          <p:nvPr/>
        </p:nvGrpSpPr>
        <p:grpSpPr>
          <a:xfrm>
            <a:off x="3251585" y="2581549"/>
            <a:ext cx="77784" cy="345343"/>
            <a:chOff x="3356269" y="4025304"/>
            <a:chExt cx="121285" cy="538480"/>
          </a:xfrm>
        </p:grpSpPr>
        <p:sp>
          <p:nvSpPr>
            <p:cNvPr id="205" name="object 205"/>
            <p:cNvSpPr/>
            <p:nvPr/>
          </p:nvSpPr>
          <p:spPr>
            <a:xfrm>
              <a:off x="3416350" y="4031654"/>
              <a:ext cx="635" cy="455295"/>
            </a:xfrm>
            <a:custGeom>
              <a:avLst/>
              <a:gdLst/>
              <a:ahLst/>
              <a:cxnLst/>
              <a:rect l="l" t="t" r="r" b="b"/>
              <a:pathLst>
                <a:path w="635" h="455295">
                  <a:moveTo>
                    <a:pt x="0" y="0"/>
                  </a:moveTo>
                  <a:lnTo>
                    <a:pt x="342" y="455231"/>
                  </a:lnTo>
                </a:path>
              </a:pathLst>
            </a:custGeom>
            <a:ln w="12699">
              <a:solidFill>
                <a:srgbClr val="231F20"/>
              </a:solidFill>
            </a:ln>
          </p:spPr>
          <p:txBody>
            <a:bodyPr wrap="square" lIns="0" tIns="0" rIns="0" bIns="0" rtlCol="0"/>
            <a:lstStyle/>
            <a:p>
              <a:endParaRPr sz="1539"/>
            </a:p>
          </p:txBody>
        </p:sp>
        <p:pic>
          <p:nvPicPr>
            <p:cNvPr id="206" name="object 206"/>
            <p:cNvPicPr/>
            <p:nvPr/>
          </p:nvPicPr>
          <p:blipFill>
            <a:blip r:embed="rId26" cstate="print"/>
            <a:stretch>
              <a:fillRect/>
            </a:stretch>
          </p:blipFill>
          <p:spPr>
            <a:xfrm>
              <a:off x="3356269" y="4454937"/>
              <a:ext cx="120789" cy="108597"/>
            </a:xfrm>
            <a:prstGeom prst="rect">
              <a:avLst/>
            </a:prstGeom>
          </p:spPr>
        </p:pic>
      </p:grpSp>
      <p:sp>
        <p:nvSpPr>
          <p:cNvPr id="207" name="object 207"/>
          <p:cNvSpPr txBox="1"/>
          <p:nvPr/>
        </p:nvSpPr>
        <p:spPr>
          <a:xfrm>
            <a:off x="5366080" y="2269938"/>
            <a:ext cx="622677" cy="217799"/>
          </a:xfrm>
          <a:prstGeom prst="rect">
            <a:avLst/>
          </a:prstGeom>
        </p:spPr>
        <p:txBody>
          <a:bodyPr vert="horz" wrap="square" lIns="0" tIns="10588" rIns="0" bIns="0" rtlCol="0">
            <a:spAutoFit/>
          </a:bodyPr>
          <a:lstStyle/>
          <a:p>
            <a:pPr marR="19954" algn="ctr">
              <a:spcBef>
                <a:spcPts val="83"/>
              </a:spcBef>
            </a:pPr>
            <a:r>
              <a:rPr sz="673" b="1" spc="-6" dirty="0">
                <a:solidFill>
                  <a:srgbClr val="231F20"/>
                </a:solidFill>
                <a:latin typeface="Arial"/>
                <a:cs typeface="Arial"/>
              </a:rPr>
              <a:t>Other</a:t>
            </a:r>
            <a:endParaRPr sz="673" dirty="0">
              <a:latin typeface="Arial"/>
              <a:cs typeface="Arial"/>
            </a:endParaRPr>
          </a:p>
          <a:p>
            <a:pPr algn="ctr">
              <a:spcBef>
                <a:spcPts val="22"/>
              </a:spcBef>
            </a:pPr>
            <a:r>
              <a:rPr sz="673" b="1" dirty="0">
                <a:solidFill>
                  <a:srgbClr val="231F20"/>
                </a:solidFill>
                <a:latin typeface="Arial"/>
                <a:cs typeface="Arial"/>
              </a:rPr>
              <a:t>non-</a:t>
            </a:r>
            <a:r>
              <a:rPr sz="673" b="1" spc="-6" dirty="0">
                <a:solidFill>
                  <a:srgbClr val="231F20"/>
                </a:solidFill>
                <a:latin typeface="Arial"/>
                <a:cs typeface="Arial"/>
              </a:rPr>
              <a:t>infectious</a:t>
            </a:r>
            <a:endParaRPr sz="673" dirty="0">
              <a:latin typeface="Arial"/>
              <a:cs typeface="Arial"/>
            </a:endParaRPr>
          </a:p>
        </p:txBody>
      </p:sp>
      <p:sp>
        <p:nvSpPr>
          <p:cNvPr id="208" name="object 208"/>
          <p:cNvSpPr txBox="1"/>
          <p:nvPr/>
        </p:nvSpPr>
        <p:spPr>
          <a:xfrm>
            <a:off x="5471022" y="2481053"/>
            <a:ext cx="412539" cy="114246"/>
          </a:xfrm>
          <a:prstGeom prst="rect">
            <a:avLst/>
          </a:prstGeom>
        </p:spPr>
        <p:txBody>
          <a:bodyPr vert="horz" wrap="square" lIns="0" tIns="10588" rIns="0" bIns="0" rtlCol="0">
            <a:spAutoFit/>
          </a:bodyPr>
          <a:lstStyle/>
          <a:p>
            <a:pPr marL="8145">
              <a:spcBef>
                <a:spcPts val="83"/>
              </a:spcBef>
            </a:pPr>
            <a:r>
              <a:rPr sz="673" b="1" dirty="0">
                <a:solidFill>
                  <a:srgbClr val="231F20"/>
                </a:solidFill>
                <a:latin typeface="Arial"/>
                <a:cs typeface="Arial"/>
              </a:rPr>
              <a:t>lab</a:t>
            </a:r>
            <a:r>
              <a:rPr sz="673" b="1" spc="22" dirty="0">
                <a:solidFill>
                  <a:srgbClr val="231F20"/>
                </a:solidFill>
                <a:latin typeface="Arial"/>
                <a:cs typeface="Arial"/>
              </a:rPr>
              <a:t> </a:t>
            </a:r>
            <a:r>
              <a:rPr sz="673" b="1" spc="-6" dirty="0">
                <a:solidFill>
                  <a:srgbClr val="231F20"/>
                </a:solidFill>
                <a:latin typeface="Arial"/>
                <a:cs typeface="Arial"/>
              </a:rPr>
              <a:t>waste</a:t>
            </a:r>
            <a:endParaRPr sz="673">
              <a:latin typeface="Arial"/>
              <a:cs typeface="Arial"/>
            </a:endParaRPr>
          </a:p>
        </p:txBody>
      </p:sp>
      <p:grpSp>
        <p:nvGrpSpPr>
          <p:cNvPr id="209" name="object 209"/>
          <p:cNvGrpSpPr/>
          <p:nvPr/>
        </p:nvGrpSpPr>
        <p:grpSpPr>
          <a:xfrm>
            <a:off x="5438576" y="2613620"/>
            <a:ext cx="353896" cy="1310106"/>
            <a:chOff x="6766355" y="4075310"/>
            <a:chExt cx="551815" cy="2042795"/>
          </a:xfrm>
        </p:grpSpPr>
        <p:sp>
          <p:nvSpPr>
            <p:cNvPr id="210" name="object 210"/>
            <p:cNvSpPr/>
            <p:nvPr/>
          </p:nvSpPr>
          <p:spPr>
            <a:xfrm>
              <a:off x="7138789" y="4081660"/>
              <a:ext cx="2540" cy="1291590"/>
            </a:xfrm>
            <a:custGeom>
              <a:avLst/>
              <a:gdLst/>
              <a:ahLst/>
              <a:cxnLst/>
              <a:rect l="l" t="t" r="r" b="b"/>
              <a:pathLst>
                <a:path w="2540" h="1291589">
                  <a:moveTo>
                    <a:pt x="0" y="0"/>
                  </a:moveTo>
                  <a:lnTo>
                    <a:pt x="2146" y="1291475"/>
                  </a:lnTo>
                </a:path>
              </a:pathLst>
            </a:custGeom>
            <a:ln w="12700">
              <a:solidFill>
                <a:srgbClr val="231F20"/>
              </a:solidFill>
            </a:ln>
          </p:spPr>
          <p:txBody>
            <a:bodyPr wrap="square" lIns="0" tIns="0" rIns="0" bIns="0" rtlCol="0"/>
            <a:lstStyle/>
            <a:p>
              <a:endParaRPr sz="1539"/>
            </a:p>
          </p:txBody>
        </p:sp>
        <p:pic>
          <p:nvPicPr>
            <p:cNvPr id="211" name="object 211"/>
            <p:cNvPicPr/>
            <p:nvPr/>
          </p:nvPicPr>
          <p:blipFill>
            <a:blip r:embed="rId27" cstate="print"/>
            <a:stretch>
              <a:fillRect/>
            </a:stretch>
          </p:blipFill>
          <p:spPr>
            <a:xfrm>
              <a:off x="7080485" y="5341139"/>
              <a:ext cx="120789" cy="108648"/>
            </a:xfrm>
            <a:prstGeom prst="rect">
              <a:avLst/>
            </a:prstGeom>
          </p:spPr>
        </p:pic>
        <p:pic>
          <p:nvPicPr>
            <p:cNvPr id="212" name="object 212"/>
            <p:cNvPicPr/>
            <p:nvPr/>
          </p:nvPicPr>
          <p:blipFill>
            <a:blip r:embed="rId28" cstate="print"/>
            <a:stretch>
              <a:fillRect/>
            </a:stretch>
          </p:blipFill>
          <p:spPr>
            <a:xfrm>
              <a:off x="6850255" y="5902337"/>
              <a:ext cx="74142" cy="125336"/>
            </a:xfrm>
            <a:prstGeom prst="rect">
              <a:avLst/>
            </a:prstGeom>
          </p:spPr>
        </p:pic>
        <p:sp>
          <p:nvSpPr>
            <p:cNvPr id="213" name="object 213"/>
            <p:cNvSpPr/>
            <p:nvPr/>
          </p:nvSpPr>
          <p:spPr>
            <a:xfrm>
              <a:off x="6772705" y="5431201"/>
              <a:ext cx="539115" cy="680085"/>
            </a:xfrm>
            <a:custGeom>
              <a:avLst/>
              <a:gdLst/>
              <a:ahLst/>
              <a:cxnLst/>
              <a:rect l="l" t="t" r="r" b="b"/>
              <a:pathLst>
                <a:path w="539115" h="680085">
                  <a:moveTo>
                    <a:pt x="408703" y="621334"/>
                  </a:moveTo>
                  <a:lnTo>
                    <a:pt x="135902" y="621334"/>
                  </a:lnTo>
                  <a:lnTo>
                    <a:pt x="115036" y="647039"/>
                  </a:lnTo>
                  <a:lnTo>
                    <a:pt x="157949" y="653948"/>
                  </a:lnTo>
                  <a:lnTo>
                    <a:pt x="194970" y="659003"/>
                  </a:lnTo>
                  <a:lnTo>
                    <a:pt x="262537" y="680012"/>
                  </a:lnTo>
                  <a:lnTo>
                    <a:pt x="259511" y="679069"/>
                  </a:lnTo>
                  <a:lnTo>
                    <a:pt x="307886" y="668375"/>
                  </a:lnTo>
                  <a:lnTo>
                    <a:pt x="346463" y="668375"/>
                  </a:lnTo>
                  <a:lnTo>
                    <a:pt x="346748" y="667575"/>
                  </a:lnTo>
                  <a:lnTo>
                    <a:pt x="367982" y="661339"/>
                  </a:lnTo>
                  <a:lnTo>
                    <a:pt x="403571" y="635490"/>
                  </a:lnTo>
                  <a:lnTo>
                    <a:pt x="403645" y="634609"/>
                  </a:lnTo>
                  <a:lnTo>
                    <a:pt x="401179" y="634142"/>
                  </a:lnTo>
                  <a:lnTo>
                    <a:pt x="404241" y="627557"/>
                  </a:lnTo>
                  <a:lnTo>
                    <a:pt x="408703" y="621334"/>
                  </a:lnTo>
                  <a:close/>
                </a:path>
                <a:path w="539115" h="680085">
                  <a:moveTo>
                    <a:pt x="346463" y="668375"/>
                  </a:moveTo>
                  <a:lnTo>
                    <a:pt x="307886" y="668375"/>
                  </a:lnTo>
                  <a:lnTo>
                    <a:pt x="325488" y="673849"/>
                  </a:lnTo>
                  <a:lnTo>
                    <a:pt x="335721" y="676837"/>
                  </a:lnTo>
                  <a:lnTo>
                    <a:pt x="341347" y="677179"/>
                  </a:lnTo>
                  <a:lnTo>
                    <a:pt x="344358" y="674288"/>
                  </a:lnTo>
                  <a:lnTo>
                    <a:pt x="346463" y="668375"/>
                  </a:lnTo>
                  <a:close/>
                </a:path>
                <a:path w="539115" h="680085">
                  <a:moveTo>
                    <a:pt x="208343" y="264210"/>
                  </a:moveTo>
                  <a:lnTo>
                    <a:pt x="179400" y="274510"/>
                  </a:lnTo>
                  <a:lnTo>
                    <a:pt x="144576" y="282994"/>
                  </a:lnTo>
                  <a:lnTo>
                    <a:pt x="123329" y="289242"/>
                  </a:lnTo>
                  <a:lnTo>
                    <a:pt x="100241" y="301371"/>
                  </a:lnTo>
                  <a:lnTo>
                    <a:pt x="64008" y="335153"/>
                  </a:lnTo>
                  <a:lnTo>
                    <a:pt x="43167" y="360845"/>
                  </a:lnTo>
                  <a:lnTo>
                    <a:pt x="32219" y="396036"/>
                  </a:lnTo>
                  <a:lnTo>
                    <a:pt x="0" y="437515"/>
                  </a:lnTo>
                  <a:lnTo>
                    <a:pt x="800" y="476364"/>
                  </a:lnTo>
                  <a:lnTo>
                    <a:pt x="3403" y="509358"/>
                  </a:lnTo>
                  <a:lnTo>
                    <a:pt x="15544" y="532422"/>
                  </a:lnTo>
                  <a:lnTo>
                    <a:pt x="25844" y="561378"/>
                  </a:lnTo>
                  <a:lnTo>
                    <a:pt x="33934" y="576770"/>
                  </a:lnTo>
                  <a:lnTo>
                    <a:pt x="42418" y="611568"/>
                  </a:lnTo>
                  <a:lnTo>
                    <a:pt x="112826" y="633450"/>
                  </a:lnTo>
                  <a:lnTo>
                    <a:pt x="135902" y="621334"/>
                  </a:lnTo>
                  <a:lnTo>
                    <a:pt x="408703" y="621334"/>
                  </a:lnTo>
                  <a:lnTo>
                    <a:pt x="415569" y="611759"/>
                  </a:lnTo>
                  <a:lnTo>
                    <a:pt x="423702" y="611759"/>
                  </a:lnTo>
                  <a:lnTo>
                    <a:pt x="438645" y="599630"/>
                  </a:lnTo>
                  <a:lnTo>
                    <a:pt x="444119" y="582028"/>
                  </a:lnTo>
                  <a:lnTo>
                    <a:pt x="443738" y="562584"/>
                  </a:lnTo>
                  <a:lnTo>
                    <a:pt x="437083" y="521931"/>
                  </a:lnTo>
                  <a:lnTo>
                    <a:pt x="420890" y="491159"/>
                  </a:lnTo>
                  <a:lnTo>
                    <a:pt x="426377" y="473557"/>
                  </a:lnTo>
                  <a:lnTo>
                    <a:pt x="415683" y="425196"/>
                  </a:lnTo>
                  <a:lnTo>
                    <a:pt x="401332" y="388543"/>
                  </a:lnTo>
                  <a:lnTo>
                    <a:pt x="391033" y="359625"/>
                  </a:lnTo>
                  <a:lnTo>
                    <a:pt x="375246" y="348259"/>
                  </a:lnTo>
                  <a:lnTo>
                    <a:pt x="360895" y="311658"/>
                  </a:lnTo>
                  <a:lnTo>
                    <a:pt x="374065" y="289979"/>
                  </a:lnTo>
                  <a:lnTo>
                    <a:pt x="391261" y="276021"/>
                  </a:lnTo>
                  <a:lnTo>
                    <a:pt x="397184" y="272910"/>
                  </a:lnTo>
                  <a:lnTo>
                    <a:pt x="257098" y="272910"/>
                  </a:lnTo>
                  <a:lnTo>
                    <a:pt x="233629" y="265620"/>
                  </a:lnTo>
                  <a:lnTo>
                    <a:pt x="208343" y="264210"/>
                  </a:lnTo>
                  <a:close/>
                </a:path>
                <a:path w="539115" h="680085">
                  <a:moveTo>
                    <a:pt x="423702" y="611759"/>
                  </a:moveTo>
                  <a:lnTo>
                    <a:pt x="415569" y="611759"/>
                  </a:lnTo>
                  <a:lnTo>
                    <a:pt x="421449" y="613587"/>
                  </a:lnTo>
                  <a:lnTo>
                    <a:pt x="423702" y="611759"/>
                  </a:lnTo>
                  <a:close/>
                </a:path>
                <a:path w="539115" h="680085">
                  <a:moveTo>
                    <a:pt x="319773" y="9283"/>
                  </a:moveTo>
                  <a:lnTo>
                    <a:pt x="306603" y="30924"/>
                  </a:lnTo>
                  <a:lnTo>
                    <a:pt x="297484" y="60274"/>
                  </a:lnTo>
                  <a:lnTo>
                    <a:pt x="302310" y="106807"/>
                  </a:lnTo>
                  <a:lnTo>
                    <a:pt x="299466" y="157403"/>
                  </a:lnTo>
                  <a:lnTo>
                    <a:pt x="292834" y="207826"/>
                  </a:lnTo>
                  <a:lnTo>
                    <a:pt x="257098" y="272910"/>
                  </a:lnTo>
                  <a:lnTo>
                    <a:pt x="397184" y="272910"/>
                  </a:lnTo>
                  <a:lnTo>
                    <a:pt x="414350" y="263893"/>
                  </a:lnTo>
                  <a:lnTo>
                    <a:pt x="431546" y="249936"/>
                  </a:lnTo>
                  <a:lnTo>
                    <a:pt x="437019" y="232346"/>
                  </a:lnTo>
                  <a:lnTo>
                    <a:pt x="437768" y="231305"/>
                  </a:lnTo>
                  <a:lnTo>
                    <a:pt x="392303" y="231305"/>
                  </a:lnTo>
                  <a:lnTo>
                    <a:pt x="403644" y="215544"/>
                  </a:lnTo>
                  <a:lnTo>
                    <a:pt x="406671" y="210561"/>
                  </a:lnTo>
                  <a:lnTo>
                    <a:pt x="385087" y="210561"/>
                  </a:lnTo>
                  <a:lnTo>
                    <a:pt x="381784" y="206618"/>
                  </a:lnTo>
                  <a:lnTo>
                    <a:pt x="377952" y="194665"/>
                  </a:lnTo>
                  <a:lnTo>
                    <a:pt x="377558" y="175234"/>
                  </a:lnTo>
                  <a:lnTo>
                    <a:pt x="392544" y="147726"/>
                  </a:lnTo>
                  <a:lnTo>
                    <a:pt x="397326" y="140423"/>
                  </a:lnTo>
                  <a:lnTo>
                    <a:pt x="369074" y="140423"/>
                  </a:lnTo>
                  <a:lnTo>
                    <a:pt x="374305" y="123609"/>
                  </a:lnTo>
                  <a:lnTo>
                    <a:pt x="335699" y="123609"/>
                  </a:lnTo>
                  <a:lnTo>
                    <a:pt x="332689" y="71221"/>
                  </a:lnTo>
                  <a:lnTo>
                    <a:pt x="333730" y="26492"/>
                  </a:lnTo>
                  <a:lnTo>
                    <a:pt x="319773" y="9283"/>
                  </a:lnTo>
                  <a:close/>
                </a:path>
                <a:path w="539115" h="680085">
                  <a:moveTo>
                    <a:pt x="521106" y="65430"/>
                  </a:moveTo>
                  <a:lnTo>
                    <a:pt x="502056" y="85255"/>
                  </a:lnTo>
                  <a:lnTo>
                    <a:pt x="488899" y="106921"/>
                  </a:lnTo>
                  <a:lnTo>
                    <a:pt x="477558" y="122682"/>
                  </a:lnTo>
                  <a:lnTo>
                    <a:pt x="468439" y="152031"/>
                  </a:lnTo>
                  <a:lnTo>
                    <a:pt x="455625" y="171627"/>
                  </a:lnTo>
                  <a:lnTo>
                    <a:pt x="423075" y="215125"/>
                  </a:lnTo>
                  <a:lnTo>
                    <a:pt x="392303" y="231305"/>
                  </a:lnTo>
                  <a:lnTo>
                    <a:pt x="437768" y="231305"/>
                  </a:lnTo>
                  <a:lnTo>
                    <a:pt x="448373" y="216547"/>
                  </a:lnTo>
                  <a:lnTo>
                    <a:pt x="451869" y="206277"/>
                  </a:lnTo>
                  <a:lnTo>
                    <a:pt x="461289" y="182772"/>
                  </a:lnTo>
                  <a:lnTo>
                    <a:pt x="475033" y="156990"/>
                  </a:lnTo>
                  <a:lnTo>
                    <a:pt x="510552" y="120078"/>
                  </a:lnTo>
                  <a:lnTo>
                    <a:pt x="537273" y="96215"/>
                  </a:lnTo>
                  <a:lnTo>
                    <a:pt x="538695" y="70904"/>
                  </a:lnTo>
                  <a:lnTo>
                    <a:pt x="521106" y="65430"/>
                  </a:lnTo>
                  <a:close/>
                </a:path>
                <a:path w="539115" h="680085">
                  <a:moveTo>
                    <a:pt x="474560" y="70269"/>
                  </a:moveTo>
                  <a:lnTo>
                    <a:pt x="445998" y="100012"/>
                  </a:lnTo>
                  <a:lnTo>
                    <a:pt x="440254" y="111697"/>
                  </a:lnTo>
                  <a:lnTo>
                    <a:pt x="426631" y="139026"/>
                  </a:lnTo>
                  <a:lnTo>
                    <a:pt x="410540" y="170414"/>
                  </a:lnTo>
                  <a:lnTo>
                    <a:pt x="397395" y="194271"/>
                  </a:lnTo>
                  <a:lnTo>
                    <a:pt x="389683" y="206458"/>
                  </a:lnTo>
                  <a:lnTo>
                    <a:pt x="385087" y="210561"/>
                  </a:lnTo>
                  <a:lnTo>
                    <a:pt x="406671" y="210561"/>
                  </a:lnTo>
                  <a:lnTo>
                    <a:pt x="416801" y="193890"/>
                  </a:lnTo>
                  <a:lnTo>
                    <a:pt x="439102" y="142913"/>
                  </a:lnTo>
                  <a:lnTo>
                    <a:pt x="474560" y="70269"/>
                  </a:lnTo>
                  <a:close/>
                </a:path>
                <a:path w="539115" h="680085">
                  <a:moveTo>
                    <a:pt x="433082" y="38061"/>
                  </a:moveTo>
                  <a:lnTo>
                    <a:pt x="399453" y="104825"/>
                  </a:lnTo>
                  <a:lnTo>
                    <a:pt x="392150" y="128320"/>
                  </a:lnTo>
                  <a:lnTo>
                    <a:pt x="369074" y="140423"/>
                  </a:lnTo>
                  <a:lnTo>
                    <a:pt x="397326" y="140423"/>
                  </a:lnTo>
                  <a:lnTo>
                    <a:pt x="417055" y="110299"/>
                  </a:lnTo>
                  <a:lnTo>
                    <a:pt x="433082" y="38061"/>
                  </a:lnTo>
                  <a:close/>
                </a:path>
                <a:path w="539115" h="680085">
                  <a:moveTo>
                    <a:pt x="393433" y="0"/>
                  </a:moveTo>
                  <a:lnTo>
                    <a:pt x="386143" y="23456"/>
                  </a:lnTo>
                  <a:lnTo>
                    <a:pt x="371132" y="50977"/>
                  </a:lnTo>
                  <a:lnTo>
                    <a:pt x="359816" y="66776"/>
                  </a:lnTo>
                  <a:lnTo>
                    <a:pt x="335699" y="123609"/>
                  </a:lnTo>
                  <a:lnTo>
                    <a:pt x="374305" y="123609"/>
                  </a:lnTo>
                  <a:lnTo>
                    <a:pt x="380022" y="105232"/>
                  </a:lnTo>
                  <a:lnTo>
                    <a:pt x="380332" y="101006"/>
                  </a:lnTo>
                  <a:lnTo>
                    <a:pt x="381425" y="90387"/>
                  </a:lnTo>
                  <a:lnTo>
                    <a:pt x="383547" y="76466"/>
                  </a:lnTo>
                  <a:lnTo>
                    <a:pt x="386943" y="62331"/>
                  </a:lnTo>
                  <a:lnTo>
                    <a:pt x="392404" y="44729"/>
                  </a:lnTo>
                  <a:lnTo>
                    <a:pt x="393433" y="0"/>
                  </a:lnTo>
                  <a:close/>
                </a:path>
              </a:pathLst>
            </a:custGeom>
            <a:solidFill>
              <a:srgbClr val="FFF200"/>
            </a:solidFill>
          </p:spPr>
          <p:txBody>
            <a:bodyPr wrap="square" lIns="0" tIns="0" rIns="0" bIns="0" rtlCol="0"/>
            <a:lstStyle/>
            <a:p>
              <a:endParaRPr sz="1539"/>
            </a:p>
          </p:txBody>
        </p:sp>
        <p:sp>
          <p:nvSpPr>
            <p:cNvPr id="214" name="object 214"/>
            <p:cNvSpPr/>
            <p:nvPr/>
          </p:nvSpPr>
          <p:spPr>
            <a:xfrm>
              <a:off x="6772705" y="5431201"/>
              <a:ext cx="539115" cy="680085"/>
            </a:xfrm>
            <a:custGeom>
              <a:avLst/>
              <a:gdLst/>
              <a:ahLst/>
              <a:cxnLst/>
              <a:rect l="l" t="t" r="r" b="b"/>
              <a:pathLst>
                <a:path w="539115" h="680085">
                  <a:moveTo>
                    <a:pt x="285661" y="243192"/>
                  </a:moveTo>
                  <a:lnTo>
                    <a:pt x="296664" y="187101"/>
                  </a:lnTo>
                  <a:lnTo>
                    <a:pt x="300510" y="138825"/>
                  </a:lnTo>
                  <a:lnTo>
                    <a:pt x="301421" y="122618"/>
                  </a:lnTo>
                  <a:lnTo>
                    <a:pt x="302066" y="111155"/>
                  </a:lnTo>
                  <a:lnTo>
                    <a:pt x="302310" y="106807"/>
                  </a:lnTo>
                  <a:lnTo>
                    <a:pt x="297484" y="60274"/>
                  </a:lnTo>
                  <a:lnTo>
                    <a:pt x="306603" y="30924"/>
                  </a:lnTo>
                  <a:lnTo>
                    <a:pt x="319773" y="9283"/>
                  </a:lnTo>
                  <a:lnTo>
                    <a:pt x="333730" y="26492"/>
                  </a:lnTo>
                  <a:lnTo>
                    <a:pt x="332689" y="71221"/>
                  </a:lnTo>
                  <a:lnTo>
                    <a:pt x="335699" y="123609"/>
                  </a:lnTo>
                  <a:lnTo>
                    <a:pt x="359816" y="66776"/>
                  </a:lnTo>
                  <a:lnTo>
                    <a:pt x="371132" y="50977"/>
                  </a:lnTo>
                  <a:lnTo>
                    <a:pt x="386143" y="23456"/>
                  </a:lnTo>
                  <a:lnTo>
                    <a:pt x="393433" y="0"/>
                  </a:lnTo>
                  <a:lnTo>
                    <a:pt x="392404" y="44729"/>
                  </a:lnTo>
                  <a:lnTo>
                    <a:pt x="386943" y="62331"/>
                  </a:lnTo>
                  <a:lnTo>
                    <a:pt x="383547" y="76466"/>
                  </a:lnTo>
                  <a:lnTo>
                    <a:pt x="381425" y="90387"/>
                  </a:lnTo>
                  <a:lnTo>
                    <a:pt x="380332" y="101006"/>
                  </a:lnTo>
                  <a:lnTo>
                    <a:pt x="380022" y="105232"/>
                  </a:lnTo>
                  <a:lnTo>
                    <a:pt x="369074" y="140423"/>
                  </a:lnTo>
                  <a:lnTo>
                    <a:pt x="392150" y="128320"/>
                  </a:lnTo>
                  <a:lnTo>
                    <a:pt x="399453" y="104825"/>
                  </a:lnTo>
                  <a:lnTo>
                    <a:pt x="433082" y="38061"/>
                  </a:lnTo>
                  <a:lnTo>
                    <a:pt x="417055" y="110299"/>
                  </a:lnTo>
                  <a:lnTo>
                    <a:pt x="392544" y="147726"/>
                  </a:lnTo>
                  <a:lnTo>
                    <a:pt x="377558" y="175234"/>
                  </a:lnTo>
                  <a:lnTo>
                    <a:pt x="377952" y="194665"/>
                  </a:lnTo>
                  <a:lnTo>
                    <a:pt x="381784" y="206618"/>
                  </a:lnTo>
                  <a:lnTo>
                    <a:pt x="385087" y="210561"/>
                  </a:lnTo>
                  <a:lnTo>
                    <a:pt x="389683" y="206458"/>
                  </a:lnTo>
                  <a:lnTo>
                    <a:pt x="410540" y="170414"/>
                  </a:lnTo>
                  <a:lnTo>
                    <a:pt x="440254" y="111697"/>
                  </a:lnTo>
                  <a:lnTo>
                    <a:pt x="445998" y="100012"/>
                  </a:lnTo>
                  <a:lnTo>
                    <a:pt x="447903" y="98018"/>
                  </a:lnTo>
                  <a:lnTo>
                    <a:pt x="474560" y="70269"/>
                  </a:lnTo>
                  <a:lnTo>
                    <a:pt x="439102" y="142913"/>
                  </a:lnTo>
                  <a:lnTo>
                    <a:pt x="416801" y="193890"/>
                  </a:lnTo>
                  <a:lnTo>
                    <a:pt x="403644" y="215544"/>
                  </a:lnTo>
                  <a:lnTo>
                    <a:pt x="392303" y="231305"/>
                  </a:lnTo>
                  <a:lnTo>
                    <a:pt x="423075" y="215125"/>
                  </a:lnTo>
                  <a:lnTo>
                    <a:pt x="437108" y="196367"/>
                  </a:lnTo>
                  <a:lnTo>
                    <a:pt x="455625" y="171627"/>
                  </a:lnTo>
                  <a:lnTo>
                    <a:pt x="468439" y="152031"/>
                  </a:lnTo>
                  <a:lnTo>
                    <a:pt x="477558" y="122682"/>
                  </a:lnTo>
                  <a:lnTo>
                    <a:pt x="488899" y="106921"/>
                  </a:lnTo>
                  <a:lnTo>
                    <a:pt x="502056" y="85255"/>
                  </a:lnTo>
                  <a:lnTo>
                    <a:pt x="521106" y="65430"/>
                  </a:lnTo>
                  <a:lnTo>
                    <a:pt x="538695" y="70904"/>
                  </a:lnTo>
                  <a:lnTo>
                    <a:pt x="537273" y="96215"/>
                  </a:lnTo>
                  <a:lnTo>
                    <a:pt x="510552" y="120078"/>
                  </a:lnTo>
                  <a:lnTo>
                    <a:pt x="491502" y="139890"/>
                  </a:lnTo>
                  <a:lnTo>
                    <a:pt x="475033" y="156990"/>
                  </a:lnTo>
                  <a:lnTo>
                    <a:pt x="461289" y="182772"/>
                  </a:lnTo>
                  <a:lnTo>
                    <a:pt x="451869" y="206277"/>
                  </a:lnTo>
                  <a:lnTo>
                    <a:pt x="448373" y="216547"/>
                  </a:lnTo>
                  <a:lnTo>
                    <a:pt x="437019" y="232346"/>
                  </a:lnTo>
                  <a:lnTo>
                    <a:pt x="431546" y="249936"/>
                  </a:lnTo>
                  <a:lnTo>
                    <a:pt x="414350" y="263893"/>
                  </a:lnTo>
                  <a:lnTo>
                    <a:pt x="391261" y="276021"/>
                  </a:lnTo>
                  <a:lnTo>
                    <a:pt x="374065" y="289979"/>
                  </a:lnTo>
                  <a:lnTo>
                    <a:pt x="360895" y="311658"/>
                  </a:lnTo>
                  <a:lnTo>
                    <a:pt x="375246" y="348259"/>
                  </a:lnTo>
                  <a:lnTo>
                    <a:pt x="391033" y="359625"/>
                  </a:lnTo>
                  <a:lnTo>
                    <a:pt x="401332" y="388543"/>
                  </a:lnTo>
                  <a:lnTo>
                    <a:pt x="415683" y="425196"/>
                  </a:lnTo>
                  <a:lnTo>
                    <a:pt x="426377" y="473557"/>
                  </a:lnTo>
                  <a:lnTo>
                    <a:pt x="420890" y="491159"/>
                  </a:lnTo>
                  <a:lnTo>
                    <a:pt x="437083" y="521931"/>
                  </a:lnTo>
                  <a:lnTo>
                    <a:pt x="443738" y="562584"/>
                  </a:lnTo>
                  <a:lnTo>
                    <a:pt x="444119" y="582028"/>
                  </a:lnTo>
                  <a:lnTo>
                    <a:pt x="438645" y="599630"/>
                  </a:lnTo>
                  <a:lnTo>
                    <a:pt x="421449" y="613587"/>
                  </a:lnTo>
                  <a:lnTo>
                    <a:pt x="415569" y="611759"/>
                  </a:lnTo>
                  <a:lnTo>
                    <a:pt x="404241" y="627557"/>
                  </a:lnTo>
                  <a:lnTo>
                    <a:pt x="401179" y="634142"/>
                  </a:lnTo>
                  <a:lnTo>
                    <a:pt x="403645" y="634609"/>
                  </a:lnTo>
                  <a:lnTo>
                    <a:pt x="403571" y="635490"/>
                  </a:lnTo>
                  <a:lnTo>
                    <a:pt x="392887" y="643318"/>
                  </a:lnTo>
                  <a:lnTo>
                    <a:pt x="367982" y="661339"/>
                  </a:lnTo>
                  <a:lnTo>
                    <a:pt x="346748" y="667575"/>
                  </a:lnTo>
                  <a:lnTo>
                    <a:pt x="344358" y="674288"/>
                  </a:lnTo>
                  <a:lnTo>
                    <a:pt x="341347" y="677179"/>
                  </a:lnTo>
                  <a:lnTo>
                    <a:pt x="335721" y="676837"/>
                  </a:lnTo>
                  <a:lnTo>
                    <a:pt x="325488" y="673849"/>
                  </a:lnTo>
                  <a:lnTo>
                    <a:pt x="307886" y="668375"/>
                  </a:lnTo>
                  <a:lnTo>
                    <a:pt x="259511" y="679069"/>
                  </a:lnTo>
                  <a:lnTo>
                    <a:pt x="262537" y="680012"/>
                  </a:lnTo>
                  <a:lnTo>
                    <a:pt x="261712" y="679756"/>
                  </a:lnTo>
                  <a:lnTo>
                    <a:pt x="255386" y="677788"/>
                  </a:lnTo>
                  <a:lnTo>
                    <a:pt x="241909" y="673595"/>
                  </a:lnTo>
                  <a:lnTo>
                    <a:pt x="218452" y="666292"/>
                  </a:lnTo>
                  <a:lnTo>
                    <a:pt x="194970" y="659003"/>
                  </a:lnTo>
                  <a:lnTo>
                    <a:pt x="157949" y="653948"/>
                  </a:lnTo>
                  <a:lnTo>
                    <a:pt x="115036" y="647039"/>
                  </a:lnTo>
                  <a:lnTo>
                    <a:pt x="135902" y="621334"/>
                  </a:lnTo>
                  <a:lnTo>
                    <a:pt x="112826" y="633450"/>
                  </a:lnTo>
                  <a:lnTo>
                    <a:pt x="60032" y="617042"/>
                  </a:lnTo>
                  <a:lnTo>
                    <a:pt x="42418" y="611568"/>
                  </a:lnTo>
                  <a:lnTo>
                    <a:pt x="33934" y="576770"/>
                  </a:lnTo>
                  <a:lnTo>
                    <a:pt x="25844" y="561378"/>
                  </a:lnTo>
                  <a:lnTo>
                    <a:pt x="15544" y="532422"/>
                  </a:lnTo>
                  <a:lnTo>
                    <a:pt x="3403" y="509358"/>
                  </a:lnTo>
                  <a:lnTo>
                    <a:pt x="800" y="476364"/>
                  </a:lnTo>
                  <a:lnTo>
                    <a:pt x="0" y="437515"/>
                  </a:lnTo>
                  <a:lnTo>
                    <a:pt x="32219" y="396036"/>
                  </a:lnTo>
                  <a:lnTo>
                    <a:pt x="43167" y="360845"/>
                  </a:lnTo>
                  <a:lnTo>
                    <a:pt x="100241" y="301371"/>
                  </a:lnTo>
                  <a:lnTo>
                    <a:pt x="144576" y="282994"/>
                  </a:lnTo>
                  <a:lnTo>
                    <a:pt x="179400" y="274510"/>
                  </a:lnTo>
                  <a:lnTo>
                    <a:pt x="208343" y="264210"/>
                  </a:lnTo>
                  <a:lnTo>
                    <a:pt x="233629" y="265620"/>
                  </a:lnTo>
                  <a:lnTo>
                    <a:pt x="257098" y="272910"/>
                  </a:lnTo>
                  <a:lnTo>
                    <a:pt x="285661" y="243192"/>
                  </a:lnTo>
                </a:path>
              </a:pathLst>
            </a:custGeom>
            <a:ln w="12700">
              <a:solidFill>
                <a:srgbClr val="231F20"/>
              </a:solidFill>
            </a:ln>
          </p:spPr>
          <p:txBody>
            <a:bodyPr wrap="square" lIns="0" tIns="0" rIns="0" bIns="0" rtlCol="0"/>
            <a:lstStyle/>
            <a:p>
              <a:endParaRPr sz="1539"/>
            </a:p>
          </p:txBody>
        </p:sp>
      </p:grpSp>
      <p:grpSp>
        <p:nvGrpSpPr>
          <p:cNvPr id="215" name="object 215"/>
          <p:cNvGrpSpPr/>
          <p:nvPr/>
        </p:nvGrpSpPr>
        <p:grpSpPr>
          <a:xfrm>
            <a:off x="5671597" y="1674324"/>
            <a:ext cx="3330854" cy="1103633"/>
            <a:chOff x="7129695" y="2610705"/>
            <a:chExt cx="5193665" cy="1720850"/>
          </a:xfrm>
        </p:grpSpPr>
        <p:sp>
          <p:nvSpPr>
            <p:cNvPr id="216" name="object 216"/>
            <p:cNvSpPr/>
            <p:nvPr/>
          </p:nvSpPr>
          <p:spPr>
            <a:xfrm>
              <a:off x="7139506" y="2610705"/>
              <a:ext cx="635" cy="25400"/>
            </a:xfrm>
            <a:custGeom>
              <a:avLst/>
              <a:gdLst/>
              <a:ahLst/>
              <a:cxnLst/>
              <a:rect l="l" t="t" r="r" b="b"/>
              <a:pathLst>
                <a:path w="634" h="25400">
                  <a:moveTo>
                    <a:pt x="101" y="0"/>
                  </a:moveTo>
                  <a:lnTo>
                    <a:pt x="0" y="25400"/>
                  </a:lnTo>
                </a:path>
              </a:pathLst>
            </a:custGeom>
            <a:ln w="12700">
              <a:solidFill>
                <a:srgbClr val="231F20"/>
              </a:solidFill>
            </a:ln>
          </p:spPr>
          <p:txBody>
            <a:bodyPr wrap="square" lIns="0" tIns="0" rIns="0" bIns="0" rtlCol="0"/>
            <a:lstStyle/>
            <a:p>
              <a:endParaRPr sz="1539"/>
            </a:p>
          </p:txBody>
        </p:sp>
        <p:sp>
          <p:nvSpPr>
            <p:cNvPr id="217" name="object 217"/>
            <p:cNvSpPr/>
            <p:nvPr/>
          </p:nvSpPr>
          <p:spPr>
            <a:xfrm>
              <a:off x="7136242" y="2687749"/>
              <a:ext cx="3175" cy="800735"/>
            </a:xfrm>
            <a:custGeom>
              <a:avLst/>
              <a:gdLst/>
              <a:ahLst/>
              <a:cxnLst/>
              <a:rect l="l" t="t" r="r" b="b"/>
              <a:pathLst>
                <a:path w="3175" h="800735">
                  <a:moveTo>
                    <a:pt x="3073" y="0"/>
                  </a:moveTo>
                  <a:lnTo>
                    <a:pt x="0" y="800506"/>
                  </a:lnTo>
                </a:path>
              </a:pathLst>
            </a:custGeom>
            <a:ln w="12700">
              <a:solidFill>
                <a:srgbClr val="231F20"/>
              </a:solidFill>
              <a:prstDash val="dash"/>
            </a:ln>
          </p:spPr>
          <p:txBody>
            <a:bodyPr wrap="square" lIns="0" tIns="0" rIns="0" bIns="0" rtlCol="0"/>
            <a:lstStyle/>
            <a:p>
              <a:endParaRPr sz="1539"/>
            </a:p>
          </p:txBody>
        </p:sp>
        <p:sp>
          <p:nvSpPr>
            <p:cNvPr id="218" name="object 218"/>
            <p:cNvSpPr/>
            <p:nvPr/>
          </p:nvSpPr>
          <p:spPr>
            <a:xfrm>
              <a:off x="7136045" y="3514079"/>
              <a:ext cx="635" cy="25400"/>
            </a:xfrm>
            <a:custGeom>
              <a:avLst/>
              <a:gdLst/>
              <a:ahLst/>
              <a:cxnLst/>
              <a:rect l="l" t="t" r="r" b="b"/>
              <a:pathLst>
                <a:path w="634" h="25400">
                  <a:moveTo>
                    <a:pt x="101" y="0"/>
                  </a:moveTo>
                  <a:lnTo>
                    <a:pt x="0" y="25400"/>
                  </a:lnTo>
                </a:path>
              </a:pathLst>
            </a:custGeom>
            <a:ln w="12700">
              <a:solidFill>
                <a:srgbClr val="231F20"/>
              </a:solidFill>
            </a:ln>
          </p:spPr>
          <p:txBody>
            <a:bodyPr wrap="square" lIns="0" tIns="0" rIns="0" bIns="0" rtlCol="0"/>
            <a:lstStyle/>
            <a:p>
              <a:endParaRPr sz="1539"/>
            </a:p>
          </p:txBody>
        </p:sp>
        <p:sp>
          <p:nvSpPr>
            <p:cNvPr id="219" name="object 219"/>
            <p:cNvSpPr/>
            <p:nvPr/>
          </p:nvSpPr>
          <p:spPr>
            <a:xfrm>
              <a:off x="12316408" y="3965674"/>
              <a:ext cx="0" cy="366395"/>
            </a:xfrm>
            <a:custGeom>
              <a:avLst/>
              <a:gdLst/>
              <a:ahLst/>
              <a:cxnLst/>
              <a:rect l="l" t="t" r="r" b="b"/>
              <a:pathLst>
                <a:path h="366395">
                  <a:moveTo>
                    <a:pt x="0" y="0"/>
                  </a:moveTo>
                  <a:lnTo>
                    <a:pt x="0" y="365772"/>
                  </a:lnTo>
                </a:path>
              </a:pathLst>
            </a:custGeom>
            <a:ln w="12700">
              <a:solidFill>
                <a:srgbClr val="231F20"/>
              </a:solidFill>
            </a:ln>
          </p:spPr>
          <p:txBody>
            <a:bodyPr wrap="square" lIns="0" tIns="0" rIns="0" bIns="0" rtlCol="0"/>
            <a:lstStyle/>
            <a:p>
              <a:endParaRPr sz="1539"/>
            </a:p>
          </p:txBody>
        </p:sp>
      </p:grpSp>
      <p:sp>
        <p:nvSpPr>
          <p:cNvPr id="220" name="object 220"/>
          <p:cNvSpPr txBox="1"/>
          <p:nvPr/>
        </p:nvSpPr>
        <p:spPr>
          <a:xfrm>
            <a:off x="5288864" y="3458183"/>
            <a:ext cx="237424" cy="126719"/>
          </a:xfrm>
          <a:prstGeom prst="rect">
            <a:avLst/>
          </a:prstGeom>
        </p:spPr>
        <p:txBody>
          <a:bodyPr vert="horz" wrap="square" lIns="0" tIns="8145" rIns="0" bIns="0" rtlCol="0">
            <a:spAutoFit/>
          </a:bodyPr>
          <a:lstStyle/>
          <a:p>
            <a:pPr marL="8145">
              <a:spcBef>
                <a:spcPts val="64"/>
              </a:spcBef>
            </a:pPr>
            <a:r>
              <a:rPr sz="770" spc="-26" dirty="0">
                <a:solidFill>
                  <a:srgbClr val="231F20"/>
                </a:solidFill>
                <a:latin typeface="Trebuchet MS"/>
                <a:cs typeface="Trebuchet MS"/>
              </a:rPr>
              <a:t>Label</a:t>
            </a:r>
            <a:endParaRPr sz="770">
              <a:latin typeface="Trebuchet MS"/>
              <a:cs typeface="Trebuchet MS"/>
            </a:endParaRPr>
          </a:p>
        </p:txBody>
      </p:sp>
      <p:grpSp>
        <p:nvGrpSpPr>
          <p:cNvPr id="221" name="object 221"/>
          <p:cNvGrpSpPr/>
          <p:nvPr/>
        </p:nvGrpSpPr>
        <p:grpSpPr>
          <a:xfrm>
            <a:off x="5096598" y="3391707"/>
            <a:ext cx="77784" cy="200772"/>
            <a:chOff x="6233123" y="5288551"/>
            <a:chExt cx="121285" cy="313055"/>
          </a:xfrm>
        </p:grpSpPr>
        <p:sp>
          <p:nvSpPr>
            <p:cNvPr id="222" name="object 222"/>
            <p:cNvSpPr/>
            <p:nvPr/>
          </p:nvSpPr>
          <p:spPr>
            <a:xfrm>
              <a:off x="6293365" y="5294901"/>
              <a:ext cx="635" cy="229870"/>
            </a:xfrm>
            <a:custGeom>
              <a:avLst/>
              <a:gdLst/>
              <a:ahLst/>
              <a:cxnLst/>
              <a:rect l="l" t="t" r="r" b="b"/>
              <a:pathLst>
                <a:path w="635" h="229870">
                  <a:moveTo>
                    <a:pt x="0" y="0"/>
                  </a:moveTo>
                  <a:lnTo>
                    <a:pt x="190" y="229628"/>
                  </a:lnTo>
                </a:path>
              </a:pathLst>
            </a:custGeom>
            <a:ln w="12700">
              <a:solidFill>
                <a:srgbClr val="231F20"/>
              </a:solidFill>
            </a:ln>
          </p:spPr>
          <p:txBody>
            <a:bodyPr wrap="square" lIns="0" tIns="0" rIns="0" bIns="0" rtlCol="0"/>
            <a:lstStyle/>
            <a:p>
              <a:endParaRPr sz="1539"/>
            </a:p>
          </p:txBody>
        </p:sp>
        <p:sp>
          <p:nvSpPr>
            <p:cNvPr id="223" name="object 223"/>
            <p:cNvSpPr/>
            <p:nvPr/>
          </p:nvSpPr>
          <p:spPr>
            <a:xfrm>
              <a:off x="6233123" y="5492573"/>
              <a:ext cx="121285" cy="109220"/>
            </a:xfrm>
            <a:custGeom>
              <a:avLst/>
              <a:gdLst/>
              <a:ahLst/>
              <a:cxnLst/>
              <a:rect l="l" t="t" r="r" b="b"/>
              <a:pathLst>
                <a:path w="121285" h="109220">
                  <a:moveTo>
                    <a:pt x="120789" y="0"/>
                  </a:moveTo>
                  <a:lnTo>
                    <a:pt x="60426" y="21894"/>
                  </a:lnTo>
                  <a:lnTo>
                    <a:pt x="0" y="101"/>
                  </a:lnTo>
                  <a:lnTo>
                    <a:pt x="17777" y="23679"/>
                  </a:lnTo>
                  <a:lnTo>
                    <a:pt x="34293" y="51225"/>
                  </a:lnTo>
                  <a:lnTo>
                    <a:pt x="48784" y="80333"/>
                  </a:lnTo>
                  <a:lnTo>
                    <a:pt x="60490" y="108597"/>
                  </a:lnTo>
                  <a:lnTo>
                    <a:pt x="72138" y="80317"/>
                  </a:lnTo>
                  <a:lnTo>
                    <a:pt x="86577" y="51184"/>
                  </a:lnTo>
                  <a:lnTo>
                    <a:pt x="103047" y="23608"/>
                  </a:lnTo>
                  <a:lnTo>
                    <a:pt x="120789" y="0"/>
                  </a:lnTo>
                  <a:close/>
                </a:path>
              </a:pathLst>
            </a:custGeom>
            <a:solidFill>
              <a:srgbClr val="231F20"/>
            </a:solidFill>
          </p:spPr>
          <p:txBody>
            <a:bodyPr wrap="square" lIns="0" tIns="0" rIns="0" bIns="0" rtlCol="0"/>
            <a:lstStyle/>
            <a:p>
              <a:endParaRPr sz="1539"/>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in a Laboratory</a:t>
            </a:r>
          </a:p>
        </p:txBody>
      </p:sp>
      <p:sp>
        <p:nvSpPr>
          <p:cNvPr id="3" name="Content Placeholder 2"/>
          <p:cNvSpPr>
            <a:spLocks noGrp="1"/>
          </p:cNvSpPr>
          <p:nvPr>
            <p:ph idx="1"/>
          </p:nvPr>
        </p:nvSpPr>
        <p:spPr>
          <a:xfrm>
            <a:off x="500400" y="1019908"/>
            <a:ext cx="11142000" cy="5143292"/>
          </a:xfrm>
        </p:spPr>
        <p:txBody>
          <a:bodyPr>
            <a:normAutofit/>
          </a:bodyPr>
          <a:lstStyle/>
          <a:p>
            <a:pPr marL="0" indent="0">
              <a:buNone/>
            </a:pPr>
            <a:r>
              <a:rPr lang="en-GB" sz="3200" dirty="0"/>
              <a:t>It can be a dangerous environment </a:t>
            </a:r>
          </a:p>
          <a:p>
            <a:r>
              <a:rPr lang="en-GB" dirty="0"/>
              <a:t>Electrical Equipment</a:t>
            </a:r>
          </a:p>
          <a:p>
            <a:pPr lvl="1"/>
            <a:r>
              <a:rPr lang="en-GB" dirty="0"/>
              <a:t>Before use - Visual inspection/PAT Testing</a:t>
            </a:r>
          </a:p>
          <a:p>
            <a:pPr lvl="1"/>
            <a:r>
              <a:rPr lang="en-GB" dirty="0"/>
              <a:t>Inexperience, lack of proper training can cause accidents</a:t>
            </a:r>
          </a:p>
          <a:p>
            <a:r>
              <a:rPr lang="en-GB" dirty="0"/>
              <a:t>Samples</a:t>
            </a:r>
          </a:p>
          <a:p>
            <a:pPr lvl="1"/>
            <a:r>
              <a:rPr lang="en-GB" dirty="0"/>
              <a:t>Biological hazards working with human samples</a:t>
            </a:r>
          </a:p>
          <a:p>
            <a:r>
              <a:rPr lang="en-GB" dirty="0"/>
              <a:t>Chemicals and substances</a:t>
            </a:r>
          </a:p>
          <a:p>
            <a:pPr lvl="1"/>
            <a:r>
              <a:rPr lang="en-GB" dirty="0"/>
              <a:t>Various forms </a:t>
            </a:r>
          </a:p>
          <a:p>
            <a:pPr lvl="1"/>
            <a:r>
              <a:rPr lang="en-GB" dirty="0"/>
              <a:t>Various hazards/incompatibilities</a:t>
            </a:r>
          </a:p>
          <a:p>
            <a:pPr marL="0" indent="0">
              <a:buNone/>
            </a:pPr>
            <a:endParaRPr lang="en-GB" dirty="0"/>
          </a:p>
        </p:txBody>
      </p:sp>
      <p:sp>
        <p:nvSpPr>
          <p:cNvPr id="4" name="Text Placeholder 3"/>
          <p:cNvSpPr>
            <a:spLocks noGrp="1"/>
          </p:cNvSpPr>
          <p:nvPr>
            <p:ph type="body" sz="quarter" idx="10"/>
          </p:nvPr>
        </p:nvSpPr>
        <p:spPr/>
        <p:txBody>
          <a:bodyPr>
            <a:normAutofit lnSpcReduction="10000"/>
          </a:bodyPr>
          <a:lstStyle/>
          <a:p>
            <a:r>
              <a:rPr lang="en-GB" dirty="0"/>
              <a:t>School of Medicine, Medical Sciences and Nutrition</a:t>
            </a:r>
          </a:p>
        </p:txBody>
      </p:sp>
      <p:sp>
        <p:nvSpPr>
          <p:cNvPr id="5" name="Text Placeholder 4"/>
          <p:cNvSpPr>
            <a:spLocks noGrp="1"/>
          </p:cNvSpPr>
          <p:nvPr>
            <p:ph type="body" sz="quarter" idx="11"/>
          </p:nvPr>
        </p:nvSpPr>
        <p:spPr/>
        <p:txBody>
          <a:bodyPr/>
          <a:lstStyle/>
          <a:p>
            <a:r>
              <a:rPr lang="en-GB" dirty="0"/>
              <a:t>dana.wilson@abdn.ac.uk</a:t>
            </a:r>
          </a:p>
        </p:txBody>
      </p:sp>
    </p:spTree>
    <p:extLst>
      <p:ext uri="{BB962C8B-B14F-4D97-AF65-F5344CB8AC3E}">
        <p14:creationId xmlns:p14="http://schemas.microsoft.com/office/powerpoint/2010/main" val="2516465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laboratory equipment</a:t>
            </a:r>
          </a:p>
        </p:txBody>
      </p:sp>
      <p:sp>
        <p:nvSpPr>
          <p:cNvPr id="3" name="Content Placeholder 2"/>
          <p:cNvSpPr>
            <a:spLocks noGrp="1"/>
          </p:cNvSpPr>
          <p:nvPr>
            <p:ph idx="1"/>
          </p:nvPr>
        </p:nvSpPr>
        <p:spPr>
          <a:xfrm>
            <a:off x="500401" y="907200"/>
            <a:ext cx="8796000" cy="5256000"/>
          </a:xfrm>
        </p:spPr>
        <p:txBody>
          <a:bodyPr>
            <a:normAutofit fontScale="92500" lnSpcReduction="20000"/>
          </a:bodyPr>
          <a:lstStyle/>
          <a:p>
            <a:pPr marL="0" indent="0">
              <a:buNone/>
            </a:pPr>
            <a:r>
              <a:rPr lang="en-GB" b="1" u="sng" dirty="0"/>
              <a:t>Centrifuge</a:t>
            </a:r>
          </a:p>
          <a:p>
            <a:r>
              <a:rPr lang="en-GB" dirty="0"/>
              <a:t>Always be trained by an approved user</a:t>
            </a:r>
          </a:p>
          <a:p>
            <a:r>
              <a:rPr lang="en-GB" dirty="0"/>
              <a:t>Use the correct tubes and adaptors </a:t>
            </a:r>
          </a:p>
          <a:p>
            <a:r>
              <a:rPr lang="en-GB" dirty="0"/>
              <a:t>Balance tubes correctly</a:t>
            </a:r>
          </a:p>
          <a:p>
            <a:pPr lvl="1"/>
            <a:r>
              <a:rPr lang="en-GB" dirty="0"/>
              <a:t>Tubes up to 15ml by volume</a:t>
            </a:r>
          </a:p>
          <a:p>
            <a:pPr lvl="1"/>
            <a:r>
              <a:rPr lang="en-GB" dirty="0"/>
              <a:t>15ml – 500ml by weight  </a:t>
            </a:r>
          </a:p>
          <a:p>
            <a:pPr lvl="2">
              <a:buNone/>
            </a:pPr>
            <a:r>
              <a:rPr lang="en-GB" dirty="0"/>
              <a:t>[0.5g at rest =25Kg @ 500 000g]</a:t>
            </a:r>
          </a:p>
          <a:p>
            <a:pPr lvl="1"/>
            <a:r>
              <a:rPr lang="en-GB" dirty="0"/>
              <a:t>Load the rotor in the correct format</a:t>
            </a:r>
          </a:p>
          <a:p>
            <a:r>
              <a:rPr lang="en-GB" dirty="0"/>
              <a:t>Secure the lid of the rotor</a:t>
            </a:r>
          </a:p>
          <a:p>
            <a:r>
              <a:rPr lang="en-GB" dirty="0"/>
              <a:t>Check the settings are what you require; other users may have changed the settings</a:t>
            </a:r>
          </a:p>
          <a:p>
            <a:r>
              <a:rPr lang="en-GB" dirty="0"/>
              <a:t>Wait until the centrifuge has reached the desired speed, before leaving room.</a:t>
            </a:r>
          </a:p>
        </p:txBody>
      </p:sp>
      <p:sp>
        <p:nvSpPr>
          <p:cNvPr id="4" name="Text Placeholder 3"/>
          <p:cNvSpPr>
            <a:spLocks noGrp="1"/>
          </p:cNvSpPr>
          <p:nvPr>
            <p:ph type="body" sz="quarter" idx="10"/>
          </p:nvPr>
        </p:nvSpPr>
        <p:spPr/>
        <p:txBody>
          <a:bodyPr>
            <a:normAutofit lnSpcReduction="10000"/>
          </a:bodyPr>
          <a:lstStyle/>
          <a:p>
            <a:r>
              <a:rPr lang="en-GB" dirty="0"/>
              <a:t>School of Medicine, Medical Sciences and Nutrition</a:t>
            </a:r>
          </a:p>
        </p:txBody>
      </p:sp>
      <p:sp>
        <p:nvSpPr>
          <p:cNvPr id="5" name="Text Placeholder 4"/>
          <p:cNvSpPr>
            <a:spLocks noGrp="1"/>
          </p:cNvSpPr>
          <p:nvPr>
            <p:ph type="body" sz="quarter" idx="11"/>
          </p:nvPr>
        </p:nvSpPr>
        <p:spPr/>
        <p:txBody>
          <a:bodyPr/>
          <a:lstStyle/>
          <a:p>
            <a:r>
              <a:rPr lang="en-GB" dirty="0"/>
              <a:t>dana.wilson@abdn.ac.uk</a:t>
            </a:r>
          </a:p>
        </p:txBody>
      </p:sp>
      <p:pic>
        <p:nvPicPr>
          <p:cNvPr id="6" name="Picture 5"/>
          <p:cNvPicPr>
            <a:picLocks noChangeAspect="1"/>
          </p:cNvPicPr>
          <p:nvPr/>
        </p:nvPicPr>
        <p:blipFill>
          <a:blip r:embed="rId2"/>
          <a:stretch>
            <a:fillRect/>
          </a:stretch>
        </p:blipFill>
        <p:spPr>
          <a:xfrm>
            <a:off x="9636369" y="3111745"/>
            <a:ext cx="2095500" cy="1924050"/>
          </a:xfrm>
          <a:prstGeom prst="rect">
            <a:avLst/>
          </a:prstGeom>
        </p:spPr>
      </p:pic>
    </p:spTree>
    <p:extLst>
      <p:ext uri="{BB962C8B-B14F-4D97-AF65-F5344CB8AC3E}">
        <p14:creationId xmlns:p14="http://schemas.microsoft.com/office/powerpoint/2010/main" val="3920840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4ECA-2CD2-63EF-06B9-C043F7C78AC2}"/>
              </a:ext>
            </a:extLst>
          </p:cNvPr>
          <p:cNvSpPr>
            <a:spLocks noGrp="1"/>
          </p:cNvSpPr>
          <p:nvPr>
            <p:ph type="title"/>
          </p:nvPr>
        </p:nvSpPr>
        <p:spPr>
          <a:xfrm>
            <a:off x="500400" y="259200"/>
            <a:ext cx="11142000" cy="648000"/>
          </a:xfrm>
        </p:spPr>
        <p:txBody>
          <a:bodyPr anchor="ctr">
            <a:normAutofit/>
          </a:bodyPr>
          <a:lstStyle/>
          <a:p>
            <a:r>
              <a:rPr lang="en-GB" dirty="0"/>
              <a:t>Correct Loading of a Centrifuge Rotor</a:t>
            </a:r>
          </a:p>
        </p:txBody>
      </p:sp>
      <p:pic>
        <p:nvPicPr>
          <p:cNvPr id="2050" name="Picture 2" descr="Centrifuge Safety - Eppendorf Handling Solutions">
            <a:extLst>
              <a:ext uri="{FF2B5EF4-FFF2-40B4-BE49-F238E27FC236}">
                <a16:creationId xmlns:a16="http://schemas.microsoft.com/office/drawing/2014/main" id="{C300C653-8D12-AC4B-6A18-30B9274524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19400" y="1411200"/>
            <a:ext cx="9504000" cy="4752000"/>
          </a:xfrm>
          <a:prstGeom prst="rect">
            <a:avLst/>
          </a:prstGeom>
          <a:solidFill>
            <a:srgbClr val="FFFFFF"/>
          </a:solidFill>
        </p:spPr>
      </p:pic>
      <p:sp>
        <p:nvSpPr>
          <p:cNvPr id="4" name="Text Placeholder 3">
            <a:extLst>
              <a:ext uri="{FF2B5EF4-FFF2-40B4-BE49-F238E27FC236}">
                <a16:creationId xmlns:a16="http://schemas.microsoft.com/office/drawing/2014/main" id="{BF87D89D-8A10-432F-1E14-FEAF65F37ACA}"/>
              </a:ext>
            </a:extLst>
          </p:cNvPr>
          <p:cNvSpPr>
            <a:spLocks noGrp="1"/>
          </p:cNvSpPr>
          <p:nvPr>
            <p:ph type="body" sz="quarter" idx="10"/>
          </p:nvPr>
        </p:nvSpPr>
        <p:spPr>
          <a:xfrm>
            <a:off x="500063" y="6319838"/>
            <a:ext cx="6462712" cy="347362"/>
          </a:xfrm>
        </p:spPr>
        <p:txBody>
          <a:bodyPr>
            <a:normAutofit/>
          </a:bodyPr>
          <a:lstStyle/>
          <a:p>
            <a:pPr>
              <a:lnSpc>
                <a:spcPct val="90000"/>
              </a:lnSpc>
            </a:pPr>
            <a:r>
              <a:rPr lang="en-GB" dirty="0"/>
              <a:t>School of Medicine, Medical Sciences and Nutrition</a:t>
            </a:r>
          </a:p>
        </p:txBody>
      </p:sp>
      <p:sp>
        <p:nvSpPr>
          <p:cNvPr id="2055" name="Text Placeholder 4">
            <a:extLst>
              <a:ext uri="{FF2B5EF4-FFF2-40B4-BE49-F238E27FC236}">
                <a16:creationId xmlns:a16="http://schemas.microsoft.com/office/drawing/2014/main" id="{9774DF0D-7EE3-ACD1-33DF-A53492C04857}"/>
              </a:ext>
            </a:extLst>
          </p:cNvPr>
          <p:cNvSpPr>
            <a:spLocks noGrp="1"/>
          </p:cNvSpPr>
          <p:nvPr>
            <p:ph type="body" sz="quarter" idx="11"/>
          </p:nvPr>
        </p:nvSpPr>
        <p:spPr>
          <a:xfrm>
            <a:off x="7299158" y="6319838"/>
            <a:ext cx="4343242" cy="395861"/>
          </a:xfrm>
        </p:spPr>
        <p:txBody>
          <a:bodyPr/>
          <a:lstStyle/>
          <a:p>
            <a:r>
              <a:rPr lang="en-US" dirty="0"/>
              <a:t>dana.wilson@abdn.ac.uk</a:t>
            </a:r>
          </a:p>
        </p:txBody>
      </p:sp>
    </p:spTree>
    <p:extLst>
      <p:ext uri="{BB962C8B-B14F-4D97-AF65-F5344CB8AC3E}">
        <p14:creationId xmlns:p14="http://schemas.microsoft.com/office/powerpoint/2010/main" val="228547769"/>
      </p:ext>
    </p:extLst>
  </p:cSld>
  <p:clrMapOvr>
    <a:masterClrMapping/>
  </p:clrMapOvr>
</p:sld>
</file>

<file path=ppt/theme/theme1.xml><?xml version="1.0" encoding="utf-8"?>
<a:theme xmlns:a="http://schemas.openxmlformats.org/drawingml/2006/main" name="Office Theme">
  <a:themeElements>
    <a:clrScheme name="UoA Staff Theme">
      <a:dk1>
        <a:sysClr val="windowText" lastClr="000000"/>
      </a:dk1>
      <a:lt1>
        <a:sysClr val="window" lastClr="FFFFFF"/>
      </a:lt1>
      <a:dk2>
        <a:srgbClr val="FFFFFF"/>
      </a:dk2>
      <a:lt2>
        <a:srgbClr val="EEECE1"/>
      </a:lt2>
      <a:accent1>
        <a:srgbClr val="AB1A24"/>
      </a:accent1>
      <a:accent2>
        <a:srgbClr val="D09B1A"/>
      </a:accent2>
      <a:accent3>
        <a:srgbClr val="FFDD00"/>
      </a:accent3>
      <a:accent4>
        <a:srgbClr val="5C284F"/>
      </a:accent4>
      <a:accent5>
        <a:srgbClr val="224597"/>
      </a:accent5>
      <a:accent6>
        <a:srgbClr val="AB1A24"/>
      </a:accent6>
      <a:hlink>
        <a:srgbClr val="224597"/>
      </a:hlink>
      <a:folHlink>
        <a:srgbClr val="5C2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ff Alumni Corporate Public Template.potx" id="{34085372-F02E-400A-BB64-018933E240AC}" vid="{52D82305-1436-4837-BAB5-EC1E6BAD49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Staff Alumni Corporate Public Template</Template>
  <TotalTime>0</TotalTime>
  <Words>2330</Words>
  <Application>Microsoft Office PowerPoint</Application>
  <PresentationFormat>Widescreen</PresentationFormat>
  <Paragraphs>326</Paragraphs>
  <Slides>25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Cambria</vt:lpstr>
      <vt:lpstr>Times New Roman</vt:lpstr>
      <vt:lpstr>Trebuchet MS</vt:lpstr>
      <vt:lpstr>Office Theme</vt:lpstr>
      <vt:lpstr>Working in Labs  Health and Safety  </vt:lpstr>
      <vt:lpstr>Health and Safety Structure Example of Arrangements/Responsibilities</vt:lpstr>
      <vt:lpstr>Key Safety Contacts</vt:lpstr>
      <vt:lpstr>What to expect when working in a Laboratory</vt:lpstr>
      <vt:lpstr>Working in a Laboratory</vt:lpstr>
      <vt:lpstr>PowerPoint Presentation</vt:lpstr>
      <vt:lpstr>Working in a Laboratory</vt:lpstr>
      <vt:lpstr>General laboratory equipment</vt:lpstr>
      <vt:lpstr>Correct Loading of a Centrifuge Rotor</vt:lpstr>
      <vt:lpstr>PowerPoint Presentation</vt:lpstr>
      <vt:lpstr>General Lab Equipment</vt:lpstr>
      <vt:lpstr>General Lab Equipment</vt:lpstr>
      <vt:lpstr>Biological hazards</vt:lpstr>
      <vt:lpstr>Cryogenic Substances</vt:lpstr>
      <vt:lpstr>Laboratory Chemicals</vt:lpstr>
      <vt:lpstr>Laboratory Chemicals cont.</vt:lpstr>
      <vt:lpstr>Laboratory Chemicals cont.</vt:lpstr>
      <vt:lpstr>Chemical Contamination/Spills</vt:lpstr>
      <vt:lpstr>First aid</vt:lpstr>
      <vt:lpstr>Accidents and Near Misses</vt:lpstr>
      <vt:lpstr>Fire Evacuation</vt:lpstr>
      <vt:lpstr>Gas Alarm</vt:lpstr>
      <vt:lpstr>Access and Out Of Hours Working</vt:lpstr>
      <vt:lpstr>Information on Safety</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2016-10-18T13:15:06Z</dcterms:created>
  <dcterms:modified xsi:type="dcterms:W3CDTF">2024-10-10T11:34:46Z</dcterms:modified>
  <cp:contentStatus/>
</cp:coreProperties>
</file>