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Default Extension="png" ContentType="image/png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</p:sldIdLst>
  <p:sldSz cx="10058400" cy="7772400"/>
  <p:notesSz cx="10058400" cy="7772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1.png"/><Relationship Id="rId3" Type="http://schemas.openxmlformats.org/officeDocument/2006/relationships/image" Target="../media/image12.png"/><Relationship Id="rId4" Type="http://schemas.openxmlformats.org/officeDocument/2006/relationships/image" Target="../media/image13.png"/></Relationships>
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4.png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754380" y="2409444"/>
            <a:ext cx="8549640" cy="16322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508760" y="4352544"/>
            <a:ext cx="7040880" cy="19431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200" b="1" i="0">
                <a:solidFill>
                  <a:schemeClr val="tx1"/>
                </a:solidFill>
                <a:latin typeface="Segoe UI"/>
                <a:cs typeface="Segoe UI"/>
              </a:defRPr>
            </a:lvl1pPr>
          </a:lstStyle>
          <a:p>
            <a:pPr marL="25400">
              <a:lnSpc>
                <a:spcPts val="1335"/>
              </a:lnSpc>
            </a:pPr>
            <a:fld id="{81D60167-4931-47E6-BA6A-407CBD079E47}" type="slidenum">
              <a:rPr dirty="0" spc="10"/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50" b="0" i="0">
                <a:solidFill>
                  <a:srgbClr val="00A9E0"/>
                </a:solidFill>
                <a:latin typeface="Segoe UI Semibold"/>
                <a:cs typeface="Segoe UI Semibold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000" b="0" i="0">
                <a:solidFill>
                  <a:srgbClr val="00A9E0"/>
                </a:solidFill>
                <a:latin typeface="Segoe UI"/>
                <a:cs typeface="Segoe UI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200" b="1" i="0">
                <a:solidFill>
                  <a:schemeClr val="tx1"/>
                </a:solidFill>
                <a:latin typeface="Segoe UI"/>
                <a:cs typeface="Segoe UI"/>
              </a:defRPr>
            </a:lvl1pPr>
          </a:lstStyle>
          <a:p>
            <a:pPr marL="25400">
              <a:lnSpc>
                <a:spcPts val="1335"/>
              </a:lnSpc>
            </a:pPr>
            <a:fld id="{81D60167-4931-47E6-BA6A-407CBD079E47}" type="slidenum">
              <a:rPr dirty="0" spc="10"/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50" b="0" i="0">
                <a:solidFill>
                  <a:srgbClr val="00A9E0"/>
                </a:solidFill>
                <a:latin typeface="Segoe UI Semibold"/>
                <a:cs typeface="Segoe UI Semibold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502920" y="1787652"/>
            <a:ext cx="4375404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5180076" y="1787652"/>
            <a:ext cx="4375404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200" b="1" i="0">
                <a:solidFill>
                  <a:schemeClr val="tx1"/>
                </a:solidFill>
                <a:latin typeface="Segoe UI"/>
                <a:cs typeface="Segoe UI"/>
              </a:defRPr>
            </a:lvl1pPr>
          </a:lstStyle>
          <a:p>
            <a:pPr marL="25400">
              <a:lnSpc>
                <a:spcPts val="1335"/>
              </a:lnSpc>
            </a:pPr>
            <a:fld id="{81D60167-4931-47E6-BA6A-407CBD079E47}" type="slidenum">
              <a:rPr dirty="0" spc="10"/>
              <a:t>#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 showMasterSp="0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6769607" y="405384"/>
            <a:ext cx="3288791" cy="696315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7" name="bk object 17"/>
          <p:cNvSpPr/>
          <p:nvPr/>
        </p:nvSpPr>
        <p:spPr>
          <a:xfrm>
            <a:off x="569975" y="1004316"/>
            <a:ext cx="565403" cy="59893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8" name="bk object 18"/>
          <p:cNvSpPr/>
          <p:nvPr/>
        </p:nvSpPr>
        <p:spPr>
          <a:xfrm>
            <a:off x="822959" y="3494532"/>
            <a:ext cx="312419" cy="292607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50" b="0" i="0">
                <a:solidFill>
                  <a:srgbClr val="00A9E0"/>
                </a:solidFill>
                <a:latin typeface="Segoe UI Semibold"/>
                <a:cs typeface="Segoe UI Semibold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200" b="1" i="0">
                <a:solidFill>
                  <a:schemeClr val="tx1"/>
                </a:solidFill>
                <a:latin typeface="Segoe UI"/>
                <a:cs typeface="Segoe UI"/>
              </a:defRPr>
            </a:lvl1pPr>
          </a:lstStyle>
          <a:p>
            <a:pPr marL="25400">
              <a:lnSpc>
                <a:spcPts val="1335"/>
              </a:lnSpc>
            </a:pPr>
            <a:fld id="{81D60167-4931-47E6-BA6A-407CBD079E47}" type="slidenum">
              <a:rPr dirty="0" spc="10"/>
              <a:t>#</a:t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 showMasterSp="0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6769607" y="405384"/>
            <a:ext cx="3288791" cy="696315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200" b="1" i="0">
                <a:solidFill>
                  <a:schemeClr val="tx1"/>
                </a:solidFill>
                <a:latin typeface="Segoe UI"/>
                <a:cs typeface="Segoe UI"/>
              </a:defRPr>
            </a:lvl1pPr>
          </a:lstStyle>
          <a:p>
            <a:pPr marL="25400">
              <a:lnSpc>
                <a:spcPts val="1335"/>
              </a:lnSpc>
            </a:pPr>
            <a:fld id="{81D60167-4931-47E6-BA6A-407CBD079E47}" type="slidenum">
              <a:rPr dirty="0" spc="10"/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4.xml"/><Relationship Id="rId4" Type="http://schemas.openxmlformats.org/officeDocument/2006/relationships/slideLayout" Target="../slideLayouts/slideLayout6.xml"/><Relationship Id="rId5" Type="http://schemas.openxmlformats.org/officeDocument/2006/relationships/slideLayout" Target="../slideLayouts/slideLayout7.xml"/><Relationship Id="rId6" Type="http://schemas.openxmlformats.org/officeDocument/2006/relationships/theme" Target="../theme/theme1.xml"/><Relationship Id="rId7" Type="http://schemas.openxmlformats.org/officeDocument/2006/relationships/image" Target="../media/image1.png"/><Relationship Id="rId8" Type="http://schemas.openxmlformats.org/officeDocument/2006/relationships/image" Target="../media/image2.png"/><Relationship Id="rId9" Type="http://schemas.openxmlformats.org/officeDocument/2006/relationships/image" Target="../media/image3.png"/><Relationship Id="rId10" Type="http://schemas.openxmlformats.org/officeDocument/2006/relationships/image" Target="../media/image4.png"/><Relationship Id="rId11" Type="http://schemas.openxmlformats.org/officeDocument/2006/relationships/image" Target="../media/image5.png"/><Relationship Id="rId12" Type="http://schemas.openxmlformats.org/officeDocument/2006/relationships/image" Target="../media/image6.png"/><Relationship Id="rId13" Type="http://schemas.openxmlformats.org/officeDocument/2006/relationships/image" Target="../media/image7.png"/><Relationship Id="rId14" Type="http://schemas.openxmlformats.org/officeDocument/2006/relationships/image" Target="../media/image8.png"/><Relationship Id="rId15" Type="http://schemas.openxmlformats.org/officeDocument/2006/relationships/image" Target="../media/image9.png"/><Relationship Id="rId16" Type="http://schemas.openxmlformats.org/officeDocument/2006/relationships/image" Target="../media/image10.png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772668" y="6903719"/>
            <a:ext cx="128015" cy="2286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7" name="bk object 17"/>
          <p:cNvSpPr/>
          <p:nvPr/>
        </p:nvSpPr>
        <p:spPr>
          <a:xfrm>
            <a:off x="1298447" y="6903719"/>
            <a:ext cx="214884" cy="27432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8" name="bk object 18"/>
          <p:cNvSpPr/>
          <p:nvPr/>
        </p:nvSpPr>
        <p:spPr>
          <a:xfrm>
            <a:off x="1559052" y="6899147"/>
            <a:ext cx="81533" cy="32004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9" name="bk object 19"/>
          <p:cNvSpPr/>
          <p:nvPr/>
        </p:nvSpPr>
        <p:spPr>
          <a:xfrm>
            <a:off x="461772" y="6711695"/>
            <a:ext cx="1176527" cy="192024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0" name="bk object 20"/>
          <p:cNvSpPr/>
          <p:nvPr/>
        </p:nvSpPr>
        <p:spPr>
          <a:xfrm>
            <a:off x="1078991" y="6903719"/>
            <a:ext cx="13716" cy="22860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1" name="bk object 21"/>
          <p:cNvSpPr/>
          <p:nvPr/>
        </p:nvSpPr>
        <p:spPr>
          <a:xfrm>
            <a:off x="960119" y="6903719"/>
            <a:ext cx="77723" cy="27432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2" name="bk object 22"/>
          <p:cNvSpPr/>
          <p:nvPr/>
        </p:nvSpPr>
        <p:spPr>
          <a:xfrm>
            <a:off x="1170432" y="6903719"/>
            <a:ext cx="86868" cy="27432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3" name="bk object 23"/>
          <p:cNvSpPr/>
          <p:nvPr/>
        </p:nvSpPr>
        <p:spPr>
          <a:xfrm>
            <a:off x="461772" y="6903719"/>
            <a:ext cx="301752" cy="137159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4" name="bk object 24"/>
          <p:cNvSpPr/>
          <p:nvPr/>
        </p:nvSpPr>
        <p:spPr>
          <a:xfrm>
            <a:off x="477773" y="7036307"/>
            <a:ext cx="66294" cy="4572"/>
          </a:xfrm>
          <a:prstGeom prst="rect">
            <a:avLst/>
          </a:prstGeom>
          <a:blipFill>
            <a:blip r:embed="rId1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5" name="bk object 25"/>
          <p:cNvSpPr/>
          <p:nvPr/>
        </p:nvSpPr>
        <p:spPr>
          <a:xfrm>
            <a:off x="685800" y="7036307"/>
            <a:ext cx="82296" cy="4571"/>
          </a:xfrm>
          <a:prstGeom prst="rect">
            <a:avLst/>
          </a:prstGeom>
          <a:blipFill>
            <a:blip r:embed="rId1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47547" y="801369"/>
            <a:ext cx="9163304" cy="56451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50" b="0" i="0">
                <a:solidFill>
                  <a:srgbClr val="00A9E0"/>
                </a:solidFill>
                <a:latin typeface="Segoe UI Semibold"/>
                <a:cs typeface="Segoe UI Semibold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47547" y="1763775"/>
            <a:ext cx="9163304" cy="4956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0" i="0">
                <a:solidFill>
                  <a:srgbClr val="00A9E0"/>
                </a:solidFill>
                <a:latin typeface="Segoe UI"/>
                <a:cs typeface="Segoe UI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3419856" y="7228332"/>
            <a:ext cx="3218688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502920" y="7228332"/>
            <a:ext cx="2313432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9394440" y="6795381"/>
            <a:ext cx="230504" cy="1809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1" i="0">
                <a:solidFill>
                  <a:schemeClr val="tx1"/>
                </a:solidFill>
                <a:latin typeface="Segoe UI"/>
                <a:cs typeface="Segoe UI"/>
              </a:defRPr>
            </a:lvl1pPr>
          </a:lstStyle>
          <a:p>
            <a:pPr marL="25400">
              <a:lnSpc>
                <a:spcPts val="1335"/>
              </a:lnSpc>
            </a:pPr>
            <a:fld id="{81D60167-4931-47E6-BA6A-407CBD079E47}" type="slidenum">
              <a:rPr dirty="0" spc="10"/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5.png"/><Relationship Id="rId3" Type="http://schemas.openxmlformats.org/officeDocument/2006/relationships/image" Target="../media/image16.png"/><Relationship Id="rId4" Type="http://schemas.openxmlformats.org/officeDocument/2006/relationships/image" Target="../media/image17.png"/><Relationship Id="rId5" Type="http://schemas.openxmlformats.org/officeDocument/2006/relationships/image" Target="../media/image18.png"/><Relationship Id="rId6" Type="http://schemas.openxmlformats.org/officeDocument/2006/relationships/image" Target="../media/image19.png"/><Relationship Id="rId7" Type="http://schemas.openxmlformats.org/officeDocument/2006/relationships/image" Target="../media/image20.png"/></Relationships>
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6.png"/></Relationships>
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7.png"/></Relationships>
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8.png"/><Relationship Id="rId3" Type="http://schemas.openxmlformats.org/officeDocument/2006/relationships/image" Target="../media/image39.png"/><Relationship Id="rId4" Type="http://schemas.openxmlformats.org/officeDocument/2006/relationships/image" Target="../media/image40.png"/><Relationship Id="rId5" Type="http://schemas.openxmlformats.org/officeDocument/2006/relationships/image" Target="../media/image41.png"/><Relationship Id="rId6" Type="http://schemas.openxmlformats.org/officeDocument/2006/relationships/image" Target="../media/image42.png"/><Relationship Id="rId7" Type="http://schemas.openxmlformats.org/officeDocument/2006/relationships/hyperlink" Target="mailto:Jonathan.Seed@xpspensions.com" TargetMode="External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21.png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2.png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3.png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4.png"/><Relationship Id="rId3" Type="http://schemas.openxmlformats.org/officeDocument/2006/relationships/image" Target="../media/image25.png"/><Relationship Id="rId4" Type="http://schemas.openxmlformats.org/officeDocument/2006/relationships/image" Target="../media/image26.png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7.png"/></Relationships>
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8.png"/><Relationship Id="rId3" Type="http://schemas.openxmlformats.org/officeDocument/2006/relationships/image" Target="../media/image29.png"/><Relationship Id="rId4" Type="http://schemas.openxmlformats.org/officeDocument/2006/relationships/image" Target="../media/image30.png"/></Relationships>
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1.png"/></Relationships>
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2.png"/><Relationship Id="rId3" Type="http://schemas.openxmlformats.org/officeDocument/2006/relationships/image" Target="../media/image33.png"/><Relationship Id="rId4" Type="http://schemas.openxmlformats.org/officeDocument/2006/relationships/image" Target="../media/image34.png"/><Relationship Id="rId5" Type="http://schemas.openxmlformats.org/officeDocument/2006/relationships/image" Target="../media/image35.pn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769607" y="405384"/>
            <a:ext cx="3288791" cy="696315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1700783" y="1216152"/>
            <a:ext cx="1014983" cy="19202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571500" y="1611630"/>
            <a:ext cx="18415" cy="0"/>
          </a:xfrm>
          <a:custGeom>
            <a:avLst/>
            <a:gdLst/>
            <a:ahLst/>
            <a:cxnLst/>
            <a:rect l="l" t="t" r="r" b="b"/>
            <a:pathLst>
              <a:path w="18415" h="0">
                <a:moveTo>
                  <a:pt x="0" y="0"/>
                </a:moveTo>
                <a:lnTo>
                  <a:pt x="18288" y="0"/>
                </a:lnTo>
              </a:path>
            </a:pathLst>
          </a:custGeom>
          <a:ln w="4572">
            <a:solidFill>
              <a:srgbClr val="48C1E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571500" y="1014983"/>
            <a:ext cx="1056132" cy="59893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669798" y="1609344"/>
            <a:ext cx="52577" cy="4572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982980" y="1609344"/>
            <a:ext cx="148590" cy="4572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555751" y="3437634"/>
            <a:ext cx="7045959" cy="891540"/>
          </a:xfrm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ts val="3500"/>
              </a:lnSpc>
            </a:pPr>
            <a:r>
              <a:rPr dirty="0" sz="3250" spc="-80"/>
              <a:t>University </a:t>
            </a:r>
            <a:r>
              <a:rPr dirty="0" sz="3250" spc="-45"/>
              <a:t>of </a:t>
            </a:r>
            <a:r>
              <a:rPr dirty="0" sz="3250" spc="-80"/>
              <a:t>Aberdeen</a:t>
            </a:r>
            <a:r>
              <a:rPr dirty="0" sz="3250" spc="-345"/>
              <a:t> </a:t>
            </a:r>
            <a:r>
              <a:rPr dirty="0" sz="3250" spc="-85"/>
              <a:t>Superannuation  </a:t>
            </a:r>
            <a:r>
              <a:rPr dirty="0" sz="3250" spc="-60"/>
              <a:t>and </a:t>
            </a:r>
            <a:r>
              <a:rPr dirty="0" sz="3250" spc="-70"/>
              <a:t>Life </a:t>
            </a:r>
            <a:r>
              <a:rPr dirty="0" sz="3250" spc="-80"/>
              <a:t>Assurance</a:t>
            </a:r>
            <a:r>
              <a:rPr dirty="0" sz="3250" spc="-420"/>
              <a:t> </a:t>
            </a:r>
            <a:r>
              <a:rPr dirty="0" sz="3250" spc="-70"/>
              <a:t>Scheme</a:t>
            </a:r>
            <a:endParaRPr sz="3250"/>
          </a:p>
        </p:txBody>
      </p:sp>
      <p:sp>
        <p:nvSpPr>
          <p:cNvPr id="9" name="object 9"/>
          <p:cNvSpPr txBox="1"/>
          <p:nvPr/>
        </p:nvSpPr>
        <p:spPr>
          <a:xfrm>
            <a:off x="555751" y="4602986"/>
            <a:ext cx="5152390" cy="82740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34000"/>
              </a:lnSpc>
            </a:pPr>
            <a:r>
              <a:rPr dirty="0" sz="2000" spc="-25">
                <a:solidFill>
                  <a:srgbClr val="323B40"/>
                </a:solidFill>
                <a:latin typeface="Segoe UI"/>
                <a:cs typeface="Segoe UI"/>
              </a:rPr>
              <a:t>Member </a:t>
            </a:r>
            <a:r>
              <a:rPr dirty="0" sz="2000" spc="-40">
                <a:solidFill>
                  <a:srgbClr val="323B40"/>
                </a:solidFill>
                <a:latin typeface="Segoe UI"/>
                <a:cs typeface="Segoe UI"/>
              </a:rPr>
              <a:t>presentation </a:t>
            </a:r>
            <a:r>
              <a:rPr dirty="0" sz="2000" spc="10">
                <a:solidFill>
                  <a:srgbClr val="323B40"/>
                </a:solidFill>
                <a:latin typeface="Segoe UI"/>
                <a:cs typeface="Segoe UI"/>
              </a:rPr>
              <a:t>– </a:t>
            </a:r>
            <a:r>
              <a:rPr dirty="0" sz="2000" spc="-35">
                <a:solidFill>
                  <a:srgbClr val="323B40"/>
                </a:solidFill>
                <a:latin typeface="Segoe UI"/>
                <a:cs typeface="Segoe UI"/>
              </a:rPr>
              <a:t>Questions </a:t>
            </a:r>
            <a:r>
              <a:rPr dirty="0" sz="2000" spc="-20">
                <a:solidFill>
                  <a:srgbClr val="323B40"/>
                </a:solidFill>
                <a:latin typeface="Segoe UI"/>
                <a:cs typeface="Segoe UI"/>
              </a:rPr>
              <a:t>and</a:t>
            </a:r>
            <a:r>
              <a:rPr dirty="0" sz="2000" spc="-345">
                <a:solidFill>
                  <a:srgbClr val="323B40"/>
                </a:solidFill>
                <a:latin typeface="Segoe UI"/>
                <a:cs typeface="Segoe UI"/>
              </a:rPr>
              <a:t> </a:t>
            </a:r>
            <a:r>
              <a:rPr dirty="0" sz="2000" spc="-30">
                <a:solidFill>
                  <a:srgbClr val="323B40"/>
                </a:solidFill>
                <a:latin typeface="Segoe UI"/>
                <a:cs typeface="Segoe UI"/>
              </a:rPr>
              <a:t>Answers  </a:t>
            </a:r>
            <a:r>
              <a:rPr dirty="0" sz="2000" spc="15">
                <a:solidFill>
                  <a:srgbClr val="323B40"/>
                </a:solidFill>
                <a:latin typeface="Segoe UI"/>
                <a:cs typeface="Segoe UI"/>
              </a:rPr>
              <a:t>4 </a:t>
            </a:r>
            <a:r>
              <a:rPr dirty="0" sz="2000" spc="-25">
                <a:solidFill>
                  <a:srgbClr val="323B40"/>
                </a:solidFill>
                <a:latin typeface="Segoe UI"/>
                <a:cs typeface="Segoe UI"/>
              </a:rPr>
              <a:t>June</a:t>
            </a:r>
            <a:r>
              <a:rPr dirty="0" sz="2000" spc="-275">
                <a:solidFill>
                  <a:srgbClr val="323B40"/>
                </a:solidFill>
                <a:latin typeface="Segoe UI"/>
                <a:cs typeface="Segoe UI"/>
              </a:rPr>
              <a:t> </a:t>
            </a:r>
            <a:r>
              <a:rPr dirty="0" sz="2000" spc="-25">
                <a:solidFill>
                  <a:srgbClr val="323B40"/>
                </a:solidFill>
                <a:latin typeface="Segoe UI"/>
                <a:cs typeface="Segoe UI"/>
              </a:rPr>
              <a:t>2019</a:t>
            </a:r>
            <a:endParaRPr sz="2000">
              <a:latin typeface="Segoe UI"/>
              <a:cs typeface="Segoe UI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3502152" y="890016"/>
            <a:ext cx="2718816" cy="746759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769607" y="405384"/>
            <a:ext cx="3288791" cy="696315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75"/>
              <a:t>Question</a:t>
            </a:r>
            <a:r>
              <a:rPr dirty="0" spc="-190"/>
              <a:t> </a:t>
            </a:r>
            <a:r>
              <a:rPr dirty="0" spc="5"/>
              <a:t>4</a:t>
            </a:r>
            <a:r>
              <a:rPr dirty="0" spc="-165"/>
              <a:t> </a:t>
            </a:r>
            <a:r>
              <a:rPr dirty="0" spc="5"/>
              <a:t>–</a:t>
            </a:r>
            <a:r>
              <a:rPr dirty="0" spc="-170"/>
              <a:t> </a:t>
            </a:r>
            <a:r>
              <a:rPr dirty="0" spc="-60"/>
              <a:t>What</a:t>
            </a:r>
            <a:r>
              <a:rPr dirty="0" spc="-180"/>
              <a:t> </a:t>
            </a:r>
            <a:r>
              <a:rPr dirty="0" spc="-40"/>
              <a:t>is</a:t>
            </a:r>
            <a:r>
              <a:rPr dirty="0" spc="-170"/>
              <a:t> </a:t>
            </a:r>
            <a:r>
              <a:rPr dirty="0" spc="-50"/>
              <a:t>GMP</a:t>
            </a:r>
            <a:r>
              <a:rPr dirty="0" spc="-195"/>
              <a:t> </a:t>
            </a:r>
            <a:r>
              <a:rPr dirty="0" spc="-80"/>
              <a:t>Equalisation?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ts val="1335"/>
              </a:lnSpc>
            </a:pPr>
            <a:r>
              <a:rPr dirty="0" spc="10"/>
              <a:t>44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260603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From</a:t>
            </a:r>
            <a:r>
              <a:rPr dirty="0" spc="-114"/>
              <a:t> </a:t>
            </a:r>
            <a:r>
              <a:rPr dirty="0" spc="-20"/>
              <a:t>the</a:t>
            </a:r>
            <a:r>
              <a:rPr dirty="0" spc="-100"/>
              <a:t> </a:t>
            </a:r>
            <a:r>
              <a:rPr dirty="0" spc="-15"/>
              <a:t>short</a:t>
            </a:r>
            <a:r>
              <a:rPr dirty="0" spc="-110"/>
              <a:t> </a:t>
            </a:r>
            <a:r>
              <a:rPr dirty="0" spc="-25"/>
              <a:t>report</a:t>
            </a:r>
            <a:r>
              <a:rPr dirty="0" spc="-110"/>
              <a:t> </a:t>
            </a:r>
            <a:r>
              <a:rPr dirty="0" spc="-30"/>
              <a:t>page</a:t>
            </a:r>
            <a:r>
              <a:rPr dirty="0" spc="-114"/>
              <a:t> </a:t>
            </a:r>
            <a:r>
              <a:rPr dirty="0" spc="-15"/>
              <a:t>5:</a:t>
            </a:r>
          </a:p>
          <a:p>
            <a:pPr marL="12700">
              <a:lnSpc>
                <a:spcPct val="100000"/>
              </a:lnSpc>
              <a:spcBef>
                <a:spcPts val="835"/>
              </a:spcBef>
            </a:pPr>
            <a:r>
              <a:rPr dirty="0" sz="1800" spc="-30">
                <a:solidFill>
                  <a:srgbClr val="323B40"/>
                </a:solidFill>
              </a:rPr>
              <a:t>“GMP</a:t>
            </a:r>
            <a:r>
              <a:rPr dirty="0" sz="1800" spc="-90">
                <a:solidFill>
                  <a:srgbClr val="323B40"/>
                </a:solidFill>
              </a:rPr>
              <a:t> </a:t>
            </a:r>
            <a:r>
              <a:rPr dirty="0" sz="1800" spc="-40">
                <a:solidFill>
                  <a:srgbClr val="323B40"/>
                </a:solidFill>
              </a:rPr>
              <a:t>Equalisation</a:t>
            </a:r>
            <a:r>
              <a:rPr dirty="0" sz="1800" spc="-135">
                <a:solidFill>
                  <a:srgbClr val="323B40"/>
                </a:solidFill>
              </a:rPr>
              <a:t> </a:t>
            </a:r>
            <a:r>
              <a:rPr dirty="0" sz="1800" spc="10">
                <a:solidFill>
                  <a:srgbClr val="323B40"/>
                </a:solidFill>
              </a:rPr>
              <a:t>–</a:t>
            </a:r>
            <a:r>
              <a:rPr dirty="0" sz="1800" spc="-100">
                <a:solidFill>
                  <a:srgbClr val="323B40"/>
                </a:solidFill>
              </a:rPr>
              <a:t> </a:t>
            </a:r>
            <a:r>
              <a:rPr dirty="0" sz="1800" spc="-30">
                <a:solidFill>
                  <a:srgbClr val="323B40"/>
                </a:solidFill>
              </a:rPr>
              <a:t>Lloyds</a:t>
            </a:r>
            <a:r>
              <a:rPr dirty="0" sz="1800" spc="-120">
                <a:solidFill>
                  <a:srgbClr val="323B40"/>
                </a:solidFill>
              </a:rPr>
              <a:t> </a:t>
            </a:r>
            <a:r>
              <a:rPr dirty="0" sz="1800" spc="-30">
                <a:solidFill>
                  <a:srgbClr val="323B40"/>
                </a:solidFill>
              </a:rPr>
              <a:t>Bank</a:t>
            </a:r>
            <a:r>
              <a:rPr dirty="0" sz="1800" spc="-95">
                <a:solidFill>
                  <a:srgbClr val="323B40"/>
                </a:solidFill>
              </a:rPr>
              <a:t> </a:t>
            </a:r>
            <a:r>
              <a:rPr dirty="0" sz="1800" spc="-20">
                <a:solidFill>
                  <a:srgbClr val="323B40"/>
                </a:solidFill>
              </a:rPr>
              <a:t>Court</a:t>
            </a:r>
            <a:r>
              <a:rPr dirty="0" sz="1800" spc="-114">
                <a:solidFill>
                  <a:srgbClr val="323B40"/>
                </a:solidFill>
              </a:rPr>
              <a:t> </a:t>
            </a:r>
            <a:r>
              <a:rPr dirty="0" sz="1800" spc="-30">
                <a:solidFill>
                  <a:srgbClr val="323B40"/>
                </a:solidFill>
              </a:rPr>
              <a:t>Case</a:t>
            </a:r>
            <a:endParaRPr sz="1800"/>
          </a:p>
          <a:p>
            <a:pPr marL="12700" marR="5080">
              <a:lnSpc>
                <a:spcPct val="91400"/>
              </a:lnSpc>
              <a:spcBef>
                <a:spcPts val="1010"/>
              </a:spcBef>
            </a:pPr>
            <a:r>
              <a:rPr dirty="0" sz="1800" spc="15">
                <a:solidFill>
                  <a:srgbClr val="323B40"/>
                </a:solidFill>
              </a:rPr>
              <a:t>A </a:t>
            </a:r>
            <a:r>
              <a:rPr dirty="0" sz="1800" spc="-20">
                <a:solidFill>
                  <a:srgbClr val="323B40"/>
                </a:solidFill>
              </a:rPr>
              <a:t>Court </a:t>
            </a:r>
            <a:r>
              <a:rPr dirty="0" sz="1800" spc="-35">
                <a:solidFill>
                  <a:srgbClr val="323B40"/>
                </a:solidFill>
              </a:rPr>
              <a:t>judgment </a:t>
            </a:r>
            <a:r>
              <a:rPr dirty="0" sz="1800" spc="-20">
                <a:solidFill>
                  <a:srgbClr val="323B40"/>
                </a:solidFill>
              </a:rPr>
              <a:t>in </a:t>
            </a:r>
            <a:r>
              <a:rPr dirty="0" sz="1800" spc="-25">
                <a:solidFill>
                  <a:srgbClr val="323B40"/>
                </a:solidFill>
              </a:rPr>
              <a:t>the </a:t>
            </a:r>
            <a:r>
              <a:rPr dirty="0" sz="1800" spc="-30">
                <a:solidFill>
                  <a:srgbClr val="323B40"/>
                </a:solidFill>
              </a:rPr>
              <a:t>Lloyds Bank case </a:t>
            </a:r>
            <a:r>
              <a:rPr dirty="0" sz="1800" spc="-25">
                <a:solidFill>
                  <a:srgbClr val="323B40"/>
                </a:solidFill>
              </a:rPr>
              <a:t>was </a:t>
            </a:r>
            <a:r>
              <a:rPr dirty="0" sz="1800" spc="-35">
                <a:solidFill>
                  <a:srgbClr val="323B40"/>
                </a:solidFill>
              </a:rPr>
              <a:t>announced </a:t>
            </a:r>
            <a:r>
              <a:rPr dirty="0" sz="1800" spc="-15">
                <a:solidFill>
                  <a:srgbClr val="323B40"/>
                </a:solidFill>
              </a:rPr>
              <a:t>on 26 </a:t>
            </a:r>
            <a:r>
              <a:rPr dirty="0" sz="1800" spc="-35">
                <a:solidFill>
                  <a:srgbClr val="323B40"/>
                </a:solidFill>
              </a:rPr>
              <a:t>October </a:t>
            </a:r>
            <a:r>
              <a:rPr dirty="0" sz="1800" spc="-30">
                <a:solidFill>
                  <a:srgbClr val="323B40"/>
                </a:solidFill>
              </a:rPr>
              <a:t>2018, which </a:t>
            </a:r>
            <a:r>
              <a:rPr dirty="0" sz="1800" spc="-25">
                <a:solidFill>
                  <a:srgbClr val="323B40"/>
                </a:solidFill>
              </a:rPr>
              <a:t>may  </a:t>
            </a:r>
            <a:r>
              <a:rPr dirty="0" sz="1800" spc="-30">
                <a:solidFill>
                  <a:srgbClr val="323B40"/>
                </a:solidFill>
              </a:rPr>
              <a:t>have</a:t>
            </a:r>
            <a:r>
              <a:rPr dirty="0" sz="1800" spc="-110">
                <a:solidFill>
                  <a:srgbClr val="323B40"/>
                </a:solidFill>
              </a:rPr>
              <a:t> </a:t>
            </a:r>
            <a:r>
              <a:rPr dirty="0" sz="1800" spc="10">
                <a:solidFill>
                  <a:srgbClr val="323B40"/>
                </a:solidFill>
              </a:rPr>
              <a:t>a</a:t>
            </a:r>
            <a:r>
              <a:rPr dirty="0" sz="1800" spc="-100">
                <a:solidFill>
                  <a:srgbClr val="323B40"/>
                </a:solidFill>
              </a:rPr>
              <a:t> </a:t>
            </a:r>
            <a:r>
              <a:rPr dirty="0" sz="1800" spc="-35">
                <a:solidFill>
                  <a:srgbClr val="323B40"/>
                </a:solidFill>
              </a:rPr>
              <a:t>small</a:t>
            </a:r>
            <a:r>
              <a:rPr dirty="0" sz="1800" spc="-90">
                <a:solidFill>
                  <a:srgbClr val="323B40"/>
                </a:solidFill>
              </a:rPr>
              <a:t> </a:t>
            </a:r>
            <a:r>
              <a:rPr dirty="0" sz="1800" spc="-40">
                <a:solidFill>
                  <a:srgbClr val="323B40"/>
                </a:solidFill>
              </a:rPr>
              <a:t>impact</a:t>
            </a:r>
            <a:r>
              <a:rPr dirty="0" sz="1800" spc="-90">
                <a:solidFill>
                  <a:srgbClr val="323B40"/>
                </a:solidFill>
              </a:rPr>
              <a:t> </a:t>
            </a:r>
            <a:r>
              <a:rPr dirty="0" sz="1800" spc="-15">
                <a:solidFill>
                  <a:srgbClr val="323B40"/>
                </a:solidFill>
              </a:rPr>
              <a:t>on</a:t>
            </a:r>
            <a:r>
              <a:rPr dirty="0" sz="1800" spc="-105">
                <a:solidFill>
                  <a:srgbClr val="323B40"/>
                </a:solidFill>
              </a:rPr>
              <a:t> </a:t>
            </a:r>
            <a:r>
              <a:rPr dirty="0" sz="1800" spc="-35">
                <a:solidFill>
                  <a:srgbClr val="323B40"/>
                </a:solidFill>
              </a:rPr>
              <a:t>members’</a:t>
            </a:r>
            <a:r>
              <a:rPr dirty="0" sz="1800" spc="-90">
                <a:solidFill>
                  <a:srgbClr val="323B40"/>
                </a:solidFill>
              </a:rPr>
              <a:t> </a:t>
            </a:r>
            <a:r>
              <a:rPr dirty="0" sz="1800" spc="-35">
                <a:solidFill>
                  <a:srgbClr val="323B40"/>
                </a:solidFill>
              </a:rPr>
              <a:t>benefits</a:t>
            </a:r>
            <a:r>
              <a:rPr dirty="0" sz="1800" spc="-100">
                <a:solidFill>
                  <a:srgbClr val="323B40"/>
                </a:solidFill>
              </a:rPr>
              <a:t> </a:t>
            </a:r>
            <a:r>
              <a:rPr dirty="0" sz="1800" spc="-30">
                <a:solidFill>
                  <a:srgbClr val="323B40"/>
                </a:solidFill>
              </a:rPr>
              <a:t>from</a:t>
            </a:r>
            <a:r>
              <a:rPr dirty="0" sz="1800" spc="-120">
                <a:solidFill>
                  <a:srgbClr val="323B40"/>
                </a:solidFill>
              </a:rPr>
              <a:t> </a:t>
            </a:r>
            <a:r>
              <a:rPr dirty="0" sz="1800" spc="-25">
                <a:solidFill>
                  <a:srgbClr val="323B40"/>
                </a:solidFill>
              </a:rPr>
              <a:t>the</a:t>
            </a:r>
            <a:r>
              <a:rPr dirty="0" sz="1800" spc="-110">
                <a:solidFill>
                  <a:srgbClr val="323B40"/>
                </a:solidFill>
              </a:rPr>
              <a:t> </a:t>
            </a:r>
            <a:r>
              <a:rPr dirty="0" sz="1800" spc="-35">
                <a:solidFill>
                  <a:srgbClr val="323B40"/>
                </a:solidFill>
              </a:rPr>
              <a:t>Scheme.</a:t>
            </a:r>
            <a:r>
              <a:rPr dirty="0" sz="1800" spc="-95">
                <a:solidFill>
                  <a:srgbClr val="323B40"/>
                </a:solidFill>
              </a:rPr>
              <a:t> </a:t>
            </a:r>
            <a:r>
              <a:rPr dirty="0" sz="1800" spc="-30">
                <a:solidFill>
                  <a:srgbClr val="323B40"/>
                </a:solidFill>
              </a:rPr>
              <a:t>This</a:t>
            </a:r>
            <a:r>
              <a:rPr dirty="0" sz="1800" spc="-125">
                <a:solidFill>
                  <a:srgbClr val="323B40"/>
                </a:solidFill>
              </a:rPr>
              <a:t> </a:t>
            </a:r>
            <a:r>
              <a:rPr dirty="0" sz="1800" spc="-40">
                <a:solidFill>
                  <a:srgbClr val="323B40"/>
                </a:solidFill>
              </a:rPr>
              <a:t>relates</a:t>
            </a:r>
            <a:r>
              <a:rPr dirty="0" sz="1800" spc="-100">
                <a:solidFill>
                  <a:srgbClr val="323B40"/>
                </a:solidFill>
              </a:rPr>
              <a:t> </a:t>
            </a:r>
            <a:r>
              <a:rPr dirty="0" sz="1800" spc="-20">
                <a:solidFill>
                  <a:srgbClr val="323B40"/>
                </a:solidFill>
              </a:rPr>
              <a:t>to</a:t>
            </a:r>
            <a:r>
              <a:rPr dirty="0" sz="1800" spc="-105">
                <a:solidFill>
                  <a:srgbClr val="323B40"/>
                </a:solidFill>
              </a:rPr>
              <a:t> </a:t>
            </a:r>
            <a:r>
              <a:rPr dirty="0" sz="1800" spc="-25">
                <a:solidFill>
                  <a:srgbClr val="323B40"/>
                </a:solidFill>
              </a:rPr>
              <a:t>the</a:t>
            </a:r>
            <a:r>
              <a:rPr dirty="0" sz="1800" spc="-110">
                <a:solidFill>
                  <a:srgbClr val="323B40"/>
                </a:solidFill>
              </a:rPr>
              <a:t> </a:t>
            </a:r>
            <a:r>
              <a:rPr dirty="0" sz="1800" spc="-40">
                <a:solidFill>
                  <a:srgbClr val="323B40"/>
                </a:solidFill>
              </a:rPr>
              <a:t>equalisation</a:t>
            </a:r>
            <a:r>
              <a:rPr dirty="0" sz="1800" spc="-130">
                <a:solidFill>
                  <a:srgbClr val="323B40"/>
                </a:solidFill>
              </a:rPr>
              <a:t> </a:t>
            </a:r>
            <a:r>
              <a:rPr dirty="0" sz="1800" spc="-35">
                <a:solidFill>
                  <a:srgbClr val="323B40"/>
                </a:solidFill>
              </a:rPr>
              <a:t>of  </a:t>
            </a:r>
            <a:r>
              <a:rPr dirty="0" sz="1800" spc="-40">
                <a:solidFill>
                  <a:srgbClr val="323B40"/>
                </a:solidFill>
              </a:rPr>
              <a:t>Guaranteed </a:t>
            </a:r>
            <a:r>
              <a:rPr dirty="0" sz="1800" spc="-30">
                <a:solidFill>
                  <a:srgbClr val="323B40"/>
                </a:solidFill>
              </a:rPr>
              <a:t>Minimum </a:t>
            </a:r>
            <a:r>
              <a:rPr dirty="0" sz="1800" spc="-45">
                <a:solidFill>
                  <a:srgbClr val="323B40"/>
                </a:solidFill>
              </a:rPr>
              <a:t>Pensions </a:t>
            </a:r>
            <a:r>
              <a:rPr dirty="0" sz="1800" spc="-35">
                <a:solidFill>
                  <a:srgbClr val="323B40"/>
                </a:solidFill>
              </a:rPr>
              <a:t>(GMPs) </a:t>
            </a:r>
            <a:r>
              <a:rPr dirty="0" sz="1800" spc="-25">
                <a:solidFill>
                  <a:srgbClr val="323B40"/>
                </a:solidFill>
              </a:rPr>
              <a:t>for </a:t>
            </a:r>
            <a:r>
              <a:rPr dirty="0" sz="1800" spc="-20">
                <a:solidFill>
                  <a:srgbClr val="323B40"/>
                </a:solidFill>
              </a:rPr>
              <a:t>men </a:t>
            </a:r>
            <a:r>
              <a:rPr dirty="0" sz="1800" spc="-25">
                <a:solidFill>
                  <a:srgbClr val="323B40"/>
                </a:solidFill>
              </a:rPr>
              <a:t>and </a:t>
            </a:r>
            <a:r>
              <a:rPr dirty="0" sz="1800" spc="-30">
                <a:solidFill>
                  <a:srgbClr val="323B40"/>
                </a:solidFill>
              </a:rPr>
              <a:t>women </a:t>
            </a:r>
            <a:r>
              <a:rPr dirty="0" sz="1800" spc="-25">
                <a:solidFill>
                  <a:srgbClr val="323B40"/>
                </a:solidFill>
              </a:rPr>
              <a:t>and </a:t>
            </a:r>
            <a:r>
              <a:rPr dirty="0" sz="1800" spc="-35">
                <a:solidFill>
                  <a:srgbClr val="323B40"/>
                </a:solidFill>
              </a:rPr>
              <a:t>applies </a:t>
            </a:r>
            <a:r>
              <a:rPr dirty="0" sz="1800" spc="-20">
                <a:solidFill>
                  <a:srgbClr val="323B40"/>
                </a:solidFill>
              </a:rPr>
              <a:t>to </a:t>
            </a:r>
            <a:r>
              <a:rPr dirty="0" sz="1800" spc="-25">
                <a:solidFill>
                  <a:srgbClr val="323B40"/>
                </a:solidFill>
              </a:rPr>
              <a:t>any GMPs </a:t>
            </a:r>
            <a:r>
              <a:rPr dirty="0" sz="1800" spc="-35">
                <a:solidFill>
                  <a:srgbClr val="323B40"/>
                </a:solidFill>
              </a:rPr>
              <a:t>earned  </a:t>
            </a:r>
            <a:r>
              <a:rPr dirty="0" sz="1800" spc="-30">
                <a:solidFill>
                  <a:srgbClr val="323B40"/>
                </a:solidFill>
              </a:rPr>
              <a:t>from</a:t>
            </a:r>
            <a:r>
              <a:rPr dirty="0" sz="1800" spc="-125">
                <a:solidFill>
                  <a:srgbClr val="323B40"/>
                </a:solidFill>
              </a:rPr>
              <a:t> </a:t>
            </a:r>
            <a:r>
              <a:rPr dirty="0" sz="1800" spc="-15">
                <a:solidFill>
                  <a:srgbClr val="323B40"/>
                </a:solidFill>
              </a:rPr>
              <a:t>17</a:t>
            </a:r>
            <a:r>
              <a:rPr dirty="0" sz="1800" spc="-85">
                <a:solidFill>
                  <a:srgbClr val="323B40"/>
                </a:solidFill>
              </a:rPr>
              <a:t> </a:t>
            </a:r>
            <a:r>
              <a:rPr dirty="0" sz="1800" spc="-25">
                <a:solidFill>
                  <a:srgbClr val="323B40"/>
                </a:solidFill>
              </a:rPr>
              <a:t>May</a:t>
            </a:r>
            <a:r>
              <a:rPr dirty="0" sz="1800" spc="-95">
                <a:solidFill>
                  <a:srgbClr val="323B40"/>
                </a:solidFill>
              </a:rPr>
              <a:t> </a:t>
            </a:r>
            <a:r>
              <a:rPr dirty="0" sz="1800" spc="-25">
                <a:solidFill>
                  <a:srgbClr val="323B40"/>
                </a:solidFill>
              </a:rPr>
              <a:t>1990</a:t>
            </a:r>
            <a:r>
              <a:rPr dirty="0" sz="1800" spc="-85">
                <a:solidFill>
                  <a:srgbClr val="323B40"/>
                </a:solidFill>
              </a:rPr>
              <a:t> </a:t>
            </a:r>
            <a:r>
              <a:rPr dirty="0" sz="1800" spc="-30">
                <a:solidFill>
                  <a:srgbClr val="323B40"/>
                </a:solidFill>
              </a:rPr>
              <a:t>(the</a:t>
            </a:r>
            <a:r>
              <a:rPr dirty="0" sz="1800" spc="-130">
                <a:solidFill>
                  <a:srgbClr val="323B40"/>
                </a:solidFill>
              </a:rPr>
              <a:t> </a:t>
            </a:r>
            <a:r>
              <a:rPr dirty="0" sz="1800" spc="-30">
                <a:solidFill>
                  <a:srgbClr val="323B40"/>
                </a:solidFill>
              </a:rPr>
              <a:t>date</a:t>
            </a:r>
            <a:r>
              <a:rPr dirty="0" sz="1800" spc="-114">
                <a:solidFill>
                  <a:srgbClr val="323B40"/>
                </a:solidFill>
              </a:rPr>
              <a:t> </a:t>
            </a:r>
            <a:r>
              <a:rPr dirty="0" sz="1800" spc="-35">
                <a:solidFill>
                  <a:srgbClr val="323B40"/>
                </a:solidFill>
              </a:rPr>
              <a:t>of</a:t>
            </a:r>
            <a:r>
              <a:rPr dirty="0" sz="1800" spc="-105">
                <a:solidFill>
                  <a:srgbClr val="323B40"/>
                </a:solidFill>
              </a:rPr>
              <a:t> </a:t>
            </a:r>
            <a:r>
              <a:rPr dirty="0" sz="1800" spc="-15">
                <a:solidFill>
                  <a:srgbClr val="323B40"/>
                </a:solidFill>
              </a:rPr>
              <a:t>an</a:t>
            </a:r>
            <a:r>
              <a:rPr dirty="0" sz="1800" spc="-100">
                <a:solidFill>
                  <a:srgbClr val="323B40"/>
                </a:solidFill>
              </a:rPr>
              <a:t> </a:t>
            </a:r>
            <a:r>
              <a:rPr dirty="0" sz="1800" spc="-40">
                <a:solidFill>
                  <a:srgbClr val="323B40"/>
                </a:solidFill>
              </a:rPr>
              <a:t>earlier</a:t>
            </a:r>
            <a:r>
              <a:rPr dirty="0" sz="1800" spc="-110">
                <a:solidFill>
                  <a:srgbClr val="323B40"/>
                </a:solidFill>
              </a:rPr>
              <a:t> </a:t>
            </a:r>
            <a:r>
              <a:rPr dirty="0" sz="1800" spc="-20">
                <a:solidFill>
                  <a:srgbClr val="323B40"/>
                </a:solidFill>
              </a:rPr>
              <a:t>court</a:t>
            </a:r>
            <a:r>
              <a:rPr dirty="0" sz="1800" spc="-105">
                <a:solidFill>
                  <a:srgbClr val="323B40"/>
                </a:solidFill>
              </a:rPr>
              <a:t> </a:t>
            </a:r>
            <a:r>
              <a:rPr dirty="0" sz="1800" spc="-30">
                <a:solidFill>
                  <a:srgbClr val="323B40"/>
                </a:solidFill>
              </a:rPr>
              <a:t>case</a:t>
            </a:r>
            <a:r>
              <a:rPr dirty="0" sz="1800" spc="-100">
                <a:solidFill>
                  <a:srgbClr val="323B40"/>
                </a:solidFill>
              </a:rPr>
              <a:t> </a:t>
            </a:r>
            <a:r>
              <a:rPr dirty="0" sz="1800" spc="-15">
                <a:solidFill>
                  <a:srgbClr val="323B40"/>
                </a:solidFill>
              </a:rPr>
              <a:t>on</a:t>
            </a:r>
            <a:r>
              <a:rPr dirty="0" sz="1800" spc="-110">
                <a:solidFill>
                  <a:srgbClr val="323B40"/>
                </a:solidFill>
              </a:rPr>
              <a:t> </a:t>
            </a:r>
            <a:r>
              <a:rPr dirty="0" sz="1800" spc="-30">
                <a:solidFill>
                  <a:srgbClr val="323B40"/>
                </a:solidFill>
              </a:rPr>
              <a:t>equal</a:t>
            </a:r>
            <a:r>
              <a:rPr dirty="0" sz="1800" spc="-110">
                <a:solidFill>
                  <a:srgbClr val="323B40"/>
                </a:solidFill>
              </a:rPr>
              <a:t> </a:t>
            </a:r>
            <a:r>
              <a:rPr dirty="0" sz="1800" spc="-40">
                <a:solidFill>
                  <a:srgbClr val="323B40"/>
                </a:solidFill>
              </a:rPr>
              <a:t>treatment).</a:t>
            </a:r>
            <a:r>
              <a:rPr dirty="0" sz="1800" spc="-145">
                <a:solidFill>
                  <a:srgbClr val="323B40"/>
                </a:solidFill>
              </a:rPr>
              <a:t> </a:t>
            </a:r>
            <a:r>
              <a:rPr dirty="0" sz="1800" spc="-20">
                <a:solidFill>
                  <a:srgbClr val="323B40"/>
                </a:solidFill>
              </a:rPr>
              <a:t>In</a:t>
            </a:r>
            <a:r>
              <a:rPr dirty="0" sz="1800" spc="-100">
                <a:solidFill>
                  <a:srgbClr val="323B40"/>
                </a:solidFill>
              </a:rPr>
              <a:t> </a:t>
            </a:r>
            <a:r>
              <a:rPr dirty="0" sz="1800" spc="-35">
                <a:solidFill>
                  <a:srgbClr val="323B40"/>
                </a:solidFill>
              </a:rPr>
              <a:t>summary,</a:t>
            </a:r>
            <a:r>
              <a:rPr dirty="0" sz="1800" spc="-120">
                <a:solidFill>
                  <a:srgbClr val="323B40"/>
                </a:solidFill>
              </a:rPr>
              <a:t> </a:t>
            </a:r>
            <a:r>
              <a:rPr dirty="0" sz="1800" spc="-25">
                <a:solidFill>
                  <a:srgbClr val="323B40"/>
                </a:solidFill>
              </a:rPr>
              <a:t>the</a:t>
            </a:r>
            <a:r>
              <a:rPr dirty="0" sz="1800" spc="-114">
                <a:solidFill>
                  <a:srgbClr val="323B40"/>
                </a:solidFill>
              </a:rPr>
              <a:t> </a:t>
            </a:r>
            <a:r>
              <a:rPr dirty="0" sz="1800" spc="-25">
                <a:solidFill>
                  <a:srgbClr val="323B40"/>
                </a:solidFill>
              </a:rPr>
              <a:t>High  </a:t>
            </a:r>
            <a:r>
              <a:rPr dirty="0" sz="1800" spc="-20">
                <a:solidFill>
                  <a:srgbClr val="323B40"/>
                </a:solidFill>
              </a:rPr>
              <a:t>Court</a:t>
            </a:r>
            <a:r>
              <a:rPr dirty="0" sz="1800" spc="-110">
                <a:solidFill>
                  <a:srgbClr val="323B40"/>
                </a:solidFill>
              </a:rPr>
              <a:t> </a:t>
            </a:r>
            <a:r>
              <a:rPr dirty="0" sz="1800" spc="-35">
                <a:solidFill>
                  <a:srgbClr val="323B40"/>
                </a:solidFill>
              </a:rPr>
              <a:t>confirmed</a:t>
            </a:r>
            <a:r>
              <a:rPr dirty="0" sz="1800" spc="-110">
                <a:solidFill>
                  <a:srgbClr val="323B40"/>
                </a:solidFill>
              </a:rPr>
              <a:t> </a:t>
            </a:r>
            <a:r>
              <a:rPr dirty="0" sz="1800" spc="-30">
                <a:solidFill>
                  <a:srgbClr val="323B40"/>
                </a:solidFill>
              </a:rPr>
              <a:t>that</a:t>
            </a:r>
            <a:r>
              <a:rPr dirty="0" sz="1800" spc="-100">
                <a:solidFill>
                  <a:srgbClr val="323B40"/>
                </a:solidFill>
              </a:rPr>
              <a:t> </a:t>
            </a:r>
            <a:r>
              <a:rPr dirty="0" sz="1800" spc="-35">
                <a:solidFill>
                  <a:srgbClr val="323B40"/>
                </a:solidFill>
              </a:rPr>
              <a:t>there</a:t>
            </a:r>
            <a:r>
              <a:rPr dirty="0" sz="1800" spc="-125">
                <a:solidFill>
                  <a:srgbClr val="323B40"/>
                </a:solidFill>
              </a:rPr>
              <a:t> </a:t>
            </a:r>
            <a:r>
              <a:rPr dirty="0" sz="1800" spc="-20">
                <a:solidFill>
                  <a:srgbClr val="323B40"/>
                </a:solidFill>
              </a:rPr>
              <a:t>is</a:t>
            </a:r>
            <a:r>
              <a:rPr dirty="0" sz="1800" spc="-100">
                <a:solidFill>
                  <a:srgbClr val="323B40"/>
                </a:solidFill>
              </a:rPr>
              <a:t> </a:t>
            </a:r>
            <a:r>
              <a:rPr dirty="0" sz="1800" spc="10">
                <a:solidFill>
                  <a:srgbClr val="323B40"/>
                </a:solidFill>
              </a:rPr>
              <a:t>a</a:t>
            </a:r>
            <a:r>
              <a:rPr dirty="0" sz="1800" spc="-100">
                <a:solidFill>
                  <a:srgbClr val="323B40"/>
                </a:solidFill>
              </a:rPr>
              <a:t> </a:t>
            </a:r>
            <a:r>
              <a:rPr dirty="0" sz="1800" spc="-35">
                <a:solidFill>
                  <a:srgbClr val="323B40"/>
                </a:solidFill>
              </a:rPr>
              <a:t>legal</a:t>
            </a:r>
            <a:r>
              <a:rPr dirty="0" sz="1800" spc="-90">
                <a:solidFill>
                  <a:srgbClr val="323B40"/>
                </a:solidFill>
              </a:rPr>
              <a:t> </a:t>
            </a:r>
            <a:r>
              <a:rPr dirty="0" sz="1800" spc="-35">
                <a:solidFill>
                  <a:srgbClr val="323B40"/>
                </a:solidFill>
              </a:rPr>
              <a:t>obligation</a:t>
            </a:r>
            <a:r>
              <a:rPr dirty="0" sz="1800" spc="-130">
                <a:solidFill>
                  <a:srgbClr val="323B40"/>
                </a:solidFill>
              </a:rPr>
              <a:t> </a:t>
            </a:r>
            <a:r>
              <a:rPr dirty="0" sz="1800" spc="-15">
                <a:solidFill>
                  <a:srgbClr val="323B40"/>
                </a:solidFill>
              </a:rPr>
              <a:t>on</a:t>
            </a:r>
            <a:r>
              <a:rPr dirty="0" sz="1800" spc="-110">
                <a:solidFill>
                  <a:srgbClr val="323B40"/>
                </a:solidFill>
              </a:rPr>
              <a:t> </a:t>
            </a:r>
            <a:r>
              <a:rPr dirty="0" sz="1800" spc="-35">
                <a:solidFill>
                  <a:srgbClr val="323B40"/>
                </a:solidFill>
              </a:rPr>
              <a:t>pension</a:t>
            </a:r>
            <a:r>
              <a:rPr dirty="0" sz="1800" spc="-95">
                <a:solidFill>
                  <a:srgbClr val="323B40"/>
                </a:solidFill>
              </a:rPr>
              <a:t> </a:t>
            </a:r>
            <a:r>
              <a:rPr dirty="0" sz="1800" spc="-35">
                <a:solidFill>
                  <a:srgbClr val="323B40"/>
                </a:solidFill>
              </a:rPr>
              <a:t>schemes</a:t>
            </a:r>
            <a:r>
              <a:rPr dirty="0" sz="1800" spc="-100">
                <a:solidFill>
                  <a:srgbClr val="323B40"/>
                </a:solidFill>
              </a:rPr>
              <a:t> </a:t>
            </a:r>
            <a:r>
              <a:rPr dirty="0" sz="1800" spc="-20">
                <a:solidFill>
                  <a:srgbClr val="323B40"/>
                </a:solidFill>
              </a:rPr>
              <a:t>to</a:t>
            </a:r>
            <a:r>
              <a:rPr dirty="0" sz="1800" spc="-105">
                <a:solidFill>
                  <a:srgbClr val="323B40"/>
                </a:solidFill>
              </a:rPr>
              <a:t> </a:t>
            </a:r>
            <a:r>
              <a:rPr dirty="0" sz="1800" spc="-35">
                <a:solidFill>
                  <a:srgbClr val="323B40"/>
                </a:solidFill>
              </a:rPr>
              <a:t>equalise</a:t>
            </a:r>
            <a:r>
              <a:rPr dirty="0" sz="1800" spc="-110">
                <a:solidFill>
                  <a:srgbClr val="323B40"/>
                </a:solidFill>
              </a:rPr>
              <a:t> </a:t>
            </a:r>
            <a:r>
              <a:rPr dirty="0" sz="1800" spc="-25">
                <a:solidFill>
                  <a:srgbClr val="323B40"/>
                </a:solidFill>
              </a:rPr>
              <a:t>the</a:t>
            </a:r>
            <a:r>
              <a:rPr dirty="0" sz="1800" spc="-110">
                <a:solidFill>
                  <a:srgbClr val="323B40"/>
                </a:solidFill>
              </a:rPr>
              <a:t> </a:t>
            </a:r>
            <a:r>
              <a:rPr dirty="0" sz="1800" spc="-40">
                <a:solidFill>
                  <a:srgbClr val="323B40"/>
                </a:solidFill>
              </a:rPr>
              <a:t>calculation  </a:t>
            </a:r>
            <a:r>
              <a:rPr dirty="0" sz="1800" spc="-35">
                <a:solidFill>
                  <a:srgbClr val="323B40"/>
                </a:solidFill>
              </a:rPr>
              <a:t>of </a:t>
            </a:r>
            <a:r>
              <a:rPr dirty="0" sz="1800" spc="-25">
                <a:solidFill>
                  <a:srgbClr val="323B40"/>
                </a:solidFill>
              </a:rPr>
              <a:t>GMPs for </a:t>
            </a:r>
            <a:r>
              <a:rPr dirty="0" sz="1800" spc="-20">
                <a:solidFill>
                  <a:srgbClr val="323B40"/>
                </a:solidFill>
              </a:rPr>
              <a:t>men </a:t>
            </a:r>
            <a:r>
              <a:rPr dirty="0" sz="1800" spc="-25">
                <a:solidFill>
                  <a:srgbClr val="323B40"/>
                </a:solidFill>
              </a:rPr>
              <a:t>and </a:t>
            </a:r>
            <a:r>
              <a:rPr dirty="0" sz="1800" spc="-30">
                <a:solidFill>
                  <a:srgbClr val="323B40"/>
                </a:solidFill>
              </a:rPr>
              <a:t>women. Members </a:t>
            </a:r>
            <a:r>
              <a:rPr dirty="0" sz="1800" spc="-20">
                <a:solidFill>
                  <a:srgbClr val="323B40"/>
                </a:solidFill>
              </a:rPr>
              <a:t>who </a:t>
            </a:r>
            <a:r>
              <a:rPr dirty="0" sz="1800" spc="-35">
                <a:solidFill>
                  <a:srgbClr val="323B40"/>
                </a:solidFill>
              </a:rPr>
              <a:t>are affected </a:t>
            </a:r>
            <a:r>
              <a:rPr dirty="0" sz="1800" spc="-30">
                <a:solidFill>
                  <a:srgbClr val="323B40"/>
                </a:solidFill>
              </a:rPr>
              <a:t>might </a:t>
            </a:r>
            <a:r>
              <a:rPr dirty="0" sz="1800" spc="-15">
                <a:solidFill>
                  <a:srgbClr val="323B40"/>
                </a:solidFill>
              </a:rPr>
              <a:t>be </a:t>
            </a:r>
            <a:r>
              <a:rPr dirty="0" sz="1800" spc="-20">
                <a:solidFill>
                  <a:srgbClr val="323B40"/>
                </a:solidFill>
              </a:rPr>
              <a:t>due </a:t>
            </a:r>
            <a:r>
              <a:rPr dirty="0" sz="1800" spc="10">
                <a:solidFill>
                  <a:srgbClr val="323B40"/>
                </a:solidFill>
              </a:rPr>
              <a:t>a </a:t>
            </a:r>
            <a:r>
              <a:rPr dirty="0" sz="1800" spc="-35">
                <a:solidFill>
                  <a:srgbClr val="323B40"/>
                </a:solidFill>
              </a:rPr>
              <a:t>top-up </a:t>
            </a:r>
            <a:r>
              <a:rPr dirty="0" sz="1800" spc="-15">
                <a:solidFill>
                  <a:srgbClr val="323B40"/>
                </a:solidFill>
              </a:rPr>
              <a:t>on </a:t>
            </a:r>
            <a:r>
              <a:rPr dirty="0" sz="1800" spc="-35">
                <a:solidFill>
                  <a:srgbClr val="323B40"/>
                </a:solidFill>
              </a:rPr>
              <a:t>their  pension,</a:t>
            </a:r>
            <a:r>
              <a:rPr dirty="0" sz="1800" spc="-110">
                <a:solidFill>
                  <a:srgbClr val="323B40"/>
                </a:solidFill>
              </a:rPr>
              <a:t> </a:t>
            </a:r>
            <a:r>
              <a:rPr dirty="0" sz="1800" spc="-35">
                <a:solidFill>
                  <a:srgbClr val="323B40"/>
                </a:solidFill>
              </a:rPr>
              <a:t>although</a:t>
            </a:r>
            <a:r>
              <a:rPr dirty="0" sz="1800" spc="-145">
                <a:solidFill>
                  <a:srgbClr val="323B40"/>
                </a:solidFill>
              </a:rPr>
              <a:t> </a:t>
            </a:r>
            <a:r>
              <a:rPr dirty="0" sz="1800" spc="-25">
                <a:solidFill>
                  <a:srgbClr val="323B40"/>
                </a:solidFill>
              </a:rPr>
              <a:t>for</a:t>
            </a:r>
            <a:r>
              <a:rPr dirty="0" sz="1800" spc="-110">
                <a:solidFill>
                  <a:srgbClr val="323B40"/>
                </a:solidFill>
              </a:rPr>
              <a:t> </a:t>
            </a:r>
            <a:r>
              <a:rPr dirty="0" sz="1800" spc="-30">
                <a:solidFill>
                  <a:srgbClr val="323B40"/>
                </a:solidFill>
              </a:rPr>
              <a:t>most</a:t>
            </a:r>
            <a:r>
              <a:rPr dirty="0" sz="1800" spc="-105">
                <a:solidFill>
                  <a:srgbClr val="323B40"/>
                </a:solidFill>
              </a:rPr>
              <a:t> </a:t>
            </a:r>
            <a:r>
              <a:rPr dirty="0" sz="1800" spc="-30">
                <a:solidFill>
                  <a:srgbClr val="323B40"/>
                </a:solidFill>
              </a:rPr>
              <a:t>members</a:t>
            </a:r>
            <a:r>
              <a:rPr dirty="0" sz="1800" spc="-95">
                <a:solidFill>
                  <a:srgbClr val="323B40"/>
                </a:solidFill>
              </a:rPr>
              <a:t> </a:t>
            </a:r>
            <a:r>
              <a:rPr dirty="0" sz="1800" spc="-25">
                <a:solidFill>
                  <a:srgbClr val="323B40"/>
                </a:solidFill>
              </a:rPr>
              <a:t>any</a:t>
            </a:r>
            <a:r>
              <a:rPr dirty="0" sz="1800" spc="-105">
                <a:solidFill>
                  <a:srgbClr val="323B40"/>
                </a:solidFill>
              </a:rPr>
              <a:t> </a:t>
            </a:r>
            <a:r>
              <a:rPr dirty="0" sz="1800" spc="-35">
                <a:solidFill>
                  <a:srgbClr val="323B40"/>
                </a:solidFill>
              </a:rPr>
              <a:t>top-up</a:t>
            </a:r>
            <a:r>
              <a:rPr dirty="0" sz="1800" spc="-105">
                <a:solidFill>
                  <a:srgbClr val="323B40"/>
                </a:solidFill>
              </a:rPr>
              <a:t> </a:t>
            </a:r>
            <a:r>
              <a:rPr dirty="0" sz="1800" spc="-20">
                <a:solidFill>
                  <a:srgbClr val="323B40"/>
                </a:solidFill>
              </a:rPr>
              <a:t>is</a:t>
            </a:r>
            <a:r>
              <a:rPr dirty="0" sz="1800" spc="-105">
                <a:solidFill>
                  <a:srgbClr val="323B40"/>
                </a:solidFill>
              </a:rPr>
              <a:t> </a:t>
            </a:r>
            <a:r>
              <a:rPr dirty="0" sz="1800" spc="-40">
                <a:solidFill>
                  <a:srgbClr val="323B40"/>
                </a:solidFill>
              </a:rPr>
              <a:t>likely</a:t>
            </a:r>
            <a:r>
              <a:rPr dirty="0" sz="1800" spc="-105">
                <a:solidFill>
                  <a:srgbClr val="323B40"/>
                </a:solidFill>
              </a:rPr>
              <a:t> </a:t>
            </a:r>
            <a:r>
              <a:rPr dirty="0" sz="1800" spc="-20">
                <a:solidFill>
                  <a:srgbClr val="323B40"/>
                </a:solidFill>
              </a:rPr>
              <a:t>to</a:t>
            </a:r>
            <a:r>
              <a:rPr dirty="0" sz="1800" spc="-110">
                <a:solidFill>
                  <a:srgbClr val="323B40"/>
                </a:solidFill>
              </a:rPr>
              <a:t> </a:t>
            </a:r>
            <a:r>
              <a:rPr dirty="0" sz="1800" spc="-15">
                <a:solidFill>
                  <a:srgbClr val="323B40"/>
                </a:solidFill>
              </a:rPr>
              <a:t>be</a:t>
            </a:r>
            <a:r>
              <a:rPr dirty="0" sz="1800" spc="-95">
                <a:solidFill>
                  <a:srgbClr val="323B40"/>
                </a:solidFill>
              </a:rPr>
              <a:t> </a:t>
            </a:r>
            <a:r>
              <a:rPr dirty="0" sz="1800" spc="-35">
                <a:solidFill>
                  <a:srgbClr val="323B40"/>
                </a:solidFill>
              </a:rPr>
              <a:t>small.</a:t>
            </a:r>
            <a:endParaRPr sz="1800"/>
          </a:p>
          <a:p>
            <a:pPr marL="12700" marR="8255">
              <a:lnSpc>
                <a:spcPct val="91300"/>
              </a:lnSpc>
              <a:spcBef>
                <a:spcPts val="1015"/>
              </a:spcBef>
            </a:pPr>
            <a:r>
              <a:rPr dirty="0" sz="1800" spc="-30">
                <a:solidFill>
                  <a:srgbClr val="323B40"/>
                </a:solidFill>
              </a:rPr>
              <a:t>This</a:t>
            </a:r>
            <a:r>
              <a:rPr dirty="0" sz="1800" spc="-120">
                <a:solidFill>
                  <a:srgbClr val="323B40"/>
                </a:solidFill>
              </a:rPr>
              <a:t> </a:t>
            </a:r>
            <a:r>
              <a:rPr dirty="0" sz="1800" spc="-20">
                <a:solidFill>
                  <a:srgbClr val="323B40"/>
                </a:solidFill>
              </a:rPr>
              <a:t>Court</a:t>
            </a:r>
            <a:r>
              <a:rPr dirty="0" sz="1800" spc="-120">
                <a:solidFill>
                  <a:srgbClr val="323B40"/>
                </a:solidFill>
              </a:rPr>
              <a:t> </a:t>
            </a:r>
            <a:r>
              <a:rPr dirty="0" sz="1800" spc="-35">
                <a:solidFill>
                  <a:srgbClr val="323B40"/>
                </a:solidFill>
              </a:rPr>
              <a:t>judgment</a:t>
            </a:r>
            <a:r>
              <a:rPr dirty="0" sz="1800" spc="-130">
                <a:solidFill>
                  <a:srgbClr val="323B40"/>
                </a:solidFill>
              </a:rPr>
              <a:t> </a:t>
            </a:r>
            <a:r>
              <a:rPr dirty="0" sz="1800" spc="-30">
                <a:solidFill>
                  <a:srgbClr val="323B40"/>
                </a:solidFill>
              </a:rPr>
              <a:t>will</a:t>
            </a:r>
            <a:r>
              <a:rPr dirty="0" sz="1800" spc="-110">
                <a:solidFill>
                  <a:srgbClr val="323B40"/>
                </a:solidFill>
              </a:rPr>
              <a:t> </a:t>
            </a:r>
            <a:r>
              <a:rPr dirty="0" sz="1800" spc="-30">
                <a:solidFill>
                  <a:srgbClr val="323B40"/>
                </a:solidFill>
              </a:rPr>
              <a:t>have</a:t>
            </a:r>
            <a:r>
              <a:rPr dirty="0" sz="1800" spc="-105">
                <a:solidFill>
                  <a:srgbClr val="323B40"/>
                </a:solidFill>
              </a:rPr>
              <a:t> </a:t>
            </a:r>
            <a:r>
              <a:rPr dirty="0" sz="1800" spc="-15">
                <a:solidFill>
                  <a:srgbClr val="323B40"/>
                </a:solidFill>
              </a:rPr>
              <a:t>an</a:t>
            </a:r>
            <a:r>
              <a:rPr dirty="0" sz="1800" spc="-110">
                <a:solidFill>
                  <a:srgbClr val="323B40"/>
                </a:solidFill>
              </a:rPr>
              <a:t> </a:t>
            </a:r>
            <a:r>
              <a:rPr dirty="0" sz="1800" spc="-35">
                <a:solidFill>
                  <a:srgbClr val="323B40"/>
                </a:solidFill>
              </a:rPr>
              <a:t>effect</a:t>
            </a:r>
            <a:r>
              <a:rPr dirty="0" sz="1800" spc="-105">
                <a:solidFill>
                  <a:srgbClr val="323B40"/>
                </a:solidFill>
              </a:rPr>
              <a:t> </a:t>
            </a:r>
            <a:r>
              <a:rPr dirty="0" sz="1800" spc="-15">
                <a:solidFill>
                  <a:srgbClr val="323B40"/>
                </a:solidFill>
              </a:rPr>
              <a:t>on</a:t>
            </a:r>
            <a:r>
              <a:rPr dirty="0" sz="1800" spc="-110">
                <a:solidFill>
                  <a:srgbClr val="323B40"/>
                </a:solidFill>
              </a:rPr>
              <a:t> </a:t>
            </a:r>
            <a:r>
              <a:rPr dirty="0" sz="1800" spc="10">
                <a:solidFill>
                  <a:srgbClr val="323B40"/>
                </a:solidFill>
              </a:rPr>
              <a:t>a</a:t>
            </a:r>
            <a:r>
              <a:rPr dirty="0" sz="1800" spc="-105">
                <a:solidFill>
                  <a:srgbClr val="323B40"/>
                </a:solidFill>
              </a:rPr>
              <a:t> </a:t>
            </a:r>
            <a:r>
              <a:rPr dirty="0" sz="1800" spc="-35">
                <a:solidFill>
                  <a:srgbClr val="323B40"/>
                </a:solidFill>
              </a:rPr>
              <a:t>large</a:t>
            </a:r>
            <a:r>
              <a:rPr dirty="0" sz="1800" spc="-120">
                <a:solidFill>
                  <a:srgbClr val="323B40"/>
                </a:solidFill>
              </a:rPr>
              <a:t> </a:t>
            </a:r>
            <a:r>
              <a:rPr dirty="0" sz="1800" spc="-30">
                <a:solidFill>
                  <a:srgbClr val="323B40"/>
                </a:solidFill>
              </a:rPr>
              <a:t>number</a:t>
            </a:r>
            <a:r>
              <a:rPr dirty="0" sz="1800" spc="-110">
                <a:solidFill>
                  <a:srgbClr val="323B40"/>
                </a:solidFill>
              </a:rPr>
              <a:t> </a:t>
            </a:r>
            <a:r>
              <a:rPr dirty="0" sz="1800" spc="-35">
                <a:solidFill>
                  <a:srgbClr val="323B40"/>
                </a:solidFill>
              </a:rPr>
              <a:t>of</a:t>
            </a:r>
            <a:r>
              <a:rPr dirty="0" sz="1800" spc="-105">
                <a:solidFill>
                  <a:srgbClr val="323B40"/>
                </a:solidFill>
              </a:rPr>
              <a:t> </a:t>
            </a:r>
            <a:r>
              <a:rPr dirty="0" sz="1800" spc="-30">
                <a:solidFill>
                  <a:srgbClr val="323B40"/>
                </a:solidFill>
              </a:rPr>
              <a:t>members</a:t>
            </a:r>
            <a:r>
              <a:rPr dirty="0" sz="1800" spc="-95">
                <a:solidFill>
                  <a:srgbClr val="323B40"/>
                </a:solidFill>
              </a:rPr>
              <a:t> </a:t>
            </a:r>
            <a:r>
              <a:rPr dirty="0" sz="1800" spc="-40">
                <a:solidFill>
                  <a:srgbClr val="323B40"/>
                </a:solidFill>
              </a:rPr>
              <a:t>across</a:t>
            </a:r>
            <a:r>
              <a:rPr dirty="0" sz="1800" spc="-105">
                <a:solidFill>
                  <a:srgbClr val="323B40"/>
                </a:solidFill>
              </a:rPr>
              <a:t> </a:t>
            </a:r>
            <a:r>
              <a:rPr dirty="0" sz="1800" spc="-25">
                <a:solidFill>
                  <a:srgbClr val="323B40"/>
                </a:solidFill>
              </a:rPr>
              <a:t>the</a:t>
            </a:r>
            <a:r>
              <a:rPr dirty="0" sz="1800" spc="-114">
                <a:solidFill>
                  <a:srgbClr val="323B40"/>
                </a:solidFill>
              </a:rPr>
              <a:t> </a:t>
            </a:r>
            <a:r>
              <a:rPr dirty="0" sz="1800" spc="-30">
                <a:solidFill>
                  <a:srgbClr val="323B40"/>
                </a:solidFill>
              </a:rPr>
              <a:t>Scheme</a:t>
            </a:r>
            <a:r>
              <a:rPr dirty="0" sz="1800" spc="-95">
                <a:solidFill>
                  <a:srgbClr val="323B40"/>
                </a:solidFill>
              </a:rPr>
              <a:t> </a:t>
            </a:r>
            <a:r>
              <a:rPr dirty="0" sz="1800" spc="-25">
                <a:solidFill>
                  <a:srgbClr val="323B40"/>
                </a:solidFill>
              </a:rPr>
              <a:t>and  carrying out the </a:t>
            </a:r>
            <a:r>
              <a:rPr dirty="0" sz="1800" spc="-40">
                <a:solidFill>
                  <a:srgbClr val="323B40"/>
                </a:solidFill>
              </a:rPr>
              <a:t>calculations </a:t>
            </a:r>
            <a:r>
              <a:rPr dirty="0" sz="1800" spc="-30">
                <a:solidFill>
                  <a:srgbClr val="323B40"/>
                </a:solidFill>
              </a:rPr>
              <a:t>will </a:t>
            </a:r>
            <a:r>
              <a:rPr dirty="0" sz="1800" spc="-15">
                <a:solidFill>
                  <a:srgbClr val="323B40"/>
                </a:solidFill>
              </a:rPr>
              <a:t>be </a:t>
            </a:r>
            <a:r>
              <a:rPr dirty="0" sz="1800" spc="10">
                <a:solidFill>
                  <a:srgbClr val="323B40"/>
                </a:solidFill>
              </a:rPr>
              <a:t>a </a:t>
            </a:r>
            <a:r>
              <a:rPr dirty="0" sz="1800" spc="-35">
                <a:solidFill>
                  <a:srgbClr val="323B40"/>
                </a:solidFill>
              </a:rPr>
              <a:t>complex </a:t>
            </a:r>
            <a:r>
              <a:rPr dirty="0" sz="1800" spc="-40">
                <a:solidFill>
                  <a:srgbClr val="323B40"/>
                </a:solidFill>
              </a:rPr>
              <a:t>process, </a:t>
            </a:r>
            <a:r>
              <a:rPr dirty="0" sz="1800" spc="-30">
                <a:solidFill>
                  <a:srgbClr val="323B40"/>
                </a:solidFill>
              </a:rPr>
              <a:t>which could </a:t>
            </a:r>
            <a:r>
              <a:rPr dirty="0" sz="1800" spc="-35">
                <a:solidFill>
                  <a:srgbClr val="323B40"/>
                </a:solidFill>
              </a:rPr>
              <a:t>take </a:t>
            </a:r>
            <a:r>
              <a:rPr dirty="0" sz="1800" spc="-25">
                <a:solidFill>
                  <a:srgbClr val="323B40"/>
                </a:solidFill>
              </a:rPr>
              <a:t>many </a:t>
            </a:r>
            <a:r>
              <a:rPr dirty="0" sz="1800" spc="-30">
                <a:solidFill>
                  <a:srgbClr val="323B40"/>
                </a:solidFill>
              </a:rPr>
              <a:t>months </a:t>
            </a:r>
            <a:r>
              <a:rPr dirty="0" sz="1800" spc="-25">
                <a:solidFill>
                  <a:srgbClr val="323B40"/>
                </a:solidFill>
              </a:rPr>
              <a:t>and  </a:t>
            </a:r>
            <a:r>
              <a:rPr dirty="0" sz="1800" spc="-30">
                <a:solidFill>
                  <a:srgbClr val="323B40"/>
                </a:solidFill>
              </a:rPr>
              <a:t>even years </a:t>
            </a:r>
            <a:r>
              <a:rPr dirty="0" sz="1800" spc="-20">
                <a:solidFill>
                  <a:srgbClr val="323B40"/>
                </a:solidFill>
              </a:rPr>
              <a:t>to </a:t>
            </a:r>
            <a:r>
              <a:rPr dirty="0" sz="1800" spc="-40">
                <a:solidFill>
                  <a:srgbClr val="323B40"/>
                </a:solidFill>
              </a:rPr>
              <a:t>complete. </a:t>
            </a:r>
            <a:r>
              <a:rPr dirty="0" sz="1800" spc="-20">
                <a:solidFill>
                  <a:srgbClr val="323B40"/>
                </a:solidFill>
              </a:rPr>
              <a:t>The </a:t>
            </a:r>
            <a:r>
              <a:rPr dirty="0" sz="1800" spc="-55">
                <a:solidFill>
                  <a:srgbClr val="323B40"/>
                </a:solidFill>
              </a:rPr>
              <a:t>Trustees </a:t>
            </a:r>
            <a:r>
              <a:rPr dirty="0" sz="1800" spc="-30">
                <a:solidFill>
                  <a:srgbClr val="323B40"/>
                </a:solidFill>
              </a:rPr>
              <a:t>will </a:t>
            </a:r>
            <a:r>
              <a:rPr dirty="0" sz="1800" spc="-40">
                <a:solidFill>
                  <a:srgbClr val="323B40"/>
                </a:solidFill>
              </a:rPr>
              <a:t>therefore </a:t>
            </a:r>
            <a:r>
              <a:rPr dirty="0" sz="1800" spc="-35">
                <a:solidFill>
                  <a:srgbClr val="323B40"/>
                </a:solidFill>
              </a:rPr>
              <a:t>update </a:t>
            </a:r>
            <a:r>
              <a:rPr dirty="0" sz="1800" spc="-30">
                <a:solidFill>
                  <a:srgbClr val="323B40"/>
                </a:solidFill>
              </a:rPr>
              <a:t>members again once </a:t>
            </a:r>
            <a:r>
              <a:rPr dirty="0" sz="1800" spc="-40">
                <a:solidFill>
                  <a:srgbClr val="323B40"/>
                </a:solidFill>
              </a:rPr>
              <a:t>progress </a:t>
            </a:r>
            <a:r>
              <a:rPr dirty="0" sz="1800" spc="-25">
                <a:solidFill>
                  <a:srgbClr val="323B40"/>
                </a:solidFill>
              </a:rPr>
              <a:t>has  </a:t>
            </a:r>
            <a:r>
              <a:rPr dirty="0" sz="1800" spc="-30">
                <a:solidFill>
                  <a:srgbClr val="323B40"/>
                </a:solidFill>
              </a:rPr>
              <a:t>been</a:t>
            </a:r>
            <a:r>
              <a:rPr dirty="0" sz="1800" spc="-110">
                <a:solidFill>
                  <a:srgbClr val="323B40"/>
                </a:solidFill>
              </a:rPr>
              <a:t> </a:t>
            </a:r>
            <a:r>
              <a:rPr dirty="0" sz="1800" spc="-25">
                <a:solidFill>
                  <a:srgbClr val="323B40"/>
                </a:solidFill>
              </a:rPr>
              <a:t>made</a:t>
            </a:r>
            <a:r>
              <a:rPr dirty="0" sz="1800" spc="-114">
                <a:solidFill>
                  <a:srgbClr val="323B40"/>
                </a:solidFill>
              </a:rPr>
              <a:t> </a:t>
            </a:r>
            <a:r>
              <a:rPr dirty="0" sz="1800" spc="-20">
                <a:solidFill>
                  <a:srgbClr val="323B40"/>
                </a:solidFill>
              </a:rPr>
              <a:t>in</a:t>
            </a:r>
            <a:r>
              <a:rPr dirty="0" sz="1800" spc="-120">
                <a:solidFill>
                  <a:srgbClr val="323B40"/>
                </a:solidFill>
              </a:rPr>
              <a:t> </a:t>
            </a:r>
            <a:r>
              <a:rPr dirty="0" sz="1800" spc="-30">
                <a:solidFill>
                  <a:srgbClr val="323B40"/>
                </a:solidFill>
              </a:rPr>
              <a:t>this</a:t>
            </a:r>
            <a:r>
              <a:rPr dirty="0" sz="1800" spc="-130">
                <a:solidFill>
                  <a:srgbClr val="323B40"/>
                </a:solidFill>
              </a:rPr>
              <a:t> </a:t>
            </a:r>
            <a:r>
              <a:rPr dirty="0" sz="1800" spc="-65">
                <a:solidFill>
                  <a:srgbClr val="323B40"/>
                </a:solidFill>
              </a:rPr>
              <a:t>regard.”</a:t>
            </a:r>
            <a:endParaRPr sz="1800"/>
          </a:p>
          <a:p>
            <a:pPr marL="12700">
              <a:lnSpc>
                <a:spcPct val="100000"/>
              </a:lnSpc>
              <a:spcBef>
                <a:spcPts val="805"/>
              </a:spcBef>
            </a:pPr>
            <a:r>
              <a:rPr dirty="0" spc="-15"/>
              <a:t>In</a:t>
            </a:r>
            <a:r>
              <a:rPr dirty="0" spc="-90"/>
              <a:t> </a:t>
            </a:r>
            <a:r>
              <a:rPr dirty="0" spc="-30"/>
              <a:t>plain</a:t>
            </a:r>
            <a:r>
              <a:rPr dirty="0" spc="-105"/>
              <a:t> </a:t>
            </a:r>
            <a:r>
              <a:rPr dirty="0" spc="-35"/>
              <a:t>words,</a:t>
            </a:r>
            <a:r>
              <a:rPr dirty="0" spc="-95"/>
              <a:t> </a:t>
            </a:r>
            <a:r>
              <a:rPr dirty="0" spc="-25"/>
              <a:t>what</a:t>
            </a:r>
            <a:r>
              <a:rPr dirty="0" spc="-100"/>
              <a:t> </a:t>
            </a:r>
            <a:r>
              <a:rPr dirty="0" spc="-25"/>
              <a:t>does</a:t>
            </a:r>
            <a:r>
              <a:rPr dirty="0" spc="-95"/>
              <a:t> </a:t>
            </a:r>
            <a:r>
              <a:rPr dirty="0" spc="-30"/>
              <a:t>this</a:t>
            </a:r>
            <a:r>
              <a:rPr dirty="0" spc="-95"/>
              <a:t> </a:t>
            </a:r>
            <a:r>
              <a:rPr dirty="0" spc="-25"/>
              <a:t>mean?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769607" y="405384"/>
            <a:ext cx="3288791" cy="696315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70"/>
              <a:t>Answer</a:t>
            </a:r>
            <a:r>
              <a:rPr dirty="0" spc="-190"/>
              <a:t> </a:t>
            </a:r>
            <a:r>
              <a:rPr dirty="0" spc="5"/>
              <a:t>4</a:t>
            </a:r>
            <a:r>
              <a:rPr dirty="0" spc="-165"/>
              <a:t> </a:t>
            </a:r>
            <a:r>
              <a:rPr dirty="0" spc="5"/>
              <a:t>–</a:t>
            </a:r>
            <a:r>
              <a:rPr dirty="0" spc="-170"/>
              <a:t> </a:t>
            </a:r>
            <a:r>
              <a:rPr dirty="0" spc="-60"/>
              <a:t>What</a:t>
            </a:r>
            <a:r>
              <a:rPr dirty="0" spc="-180"/>
              <a:t> </a:t>
            </a:r>
            <a:r>
              <a:rPr dirty="0" spc="-40"/>
              <a:t>is</a:t>
            </a:r>
            <a:r>
              <a:rPr dirty="0" spc="-170"/>
              <a:t> </a:t>
            </a:r>
            <a:r>
              <a:rPr dirty="0" spc="-50"/>
              <a:t>GMP</a:t>
            </a:r>
            <a:r>
              <a:rPr dirty="0" spc="-195"/>
              <a:t> </a:t>
            </a:r>
            <a:r>
              <a:rPr dirty="0" spc="-80"/>
              <a:t>Equalisation?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ts val="1335"/>
              </a:lnSpc>
            </a:pPr>
            <a:r>
              <a:rPr dirty="0" spc="10"/>
              <a:t>45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291083" rIns="0" bIns="0" rtlCol="0" vert="horz">
            <a:spAutoFit/>
          </a:bodyPr>
          <a:lstStyle/>
          <a:p>
            <a:pPr marL="12700" marR="538480">
              <a:lnSpc>
                <a:spcPts val="2200"/>
              </a:lnSpc>
            </a:pPr>
            <a:r>
              <a:rPr dirty="0" spc="-25"/>
              <a:t>See</a:t>
            </a:r>
            <a:r>
              <a:rPr dirty="0" spc="-80"/>
              <a:t> </a:t>
            </a:r>
            <a:r>
              <a:rPr dirty="0" spc="-20"/>
              <a:t>the</a:t>
            </a:r>
            <a:r>
              <a:rPr dirty="0" spc="-80"/>
              <a:t> </a:t>
            </a:r>
            <a:r>
              <a:rPr dirty="0" spc="-30"/>
              <a:t>member</a:t>
            </a:r>
            <a:r>
              <a:rPr dirty="0" spc="-75"/>
              <a:t> </a:t>
            </a:r>
            <a:r>
              <a:rPr dirty="0" spc="-40"/>
              <a:t>presentation</a:t>
            </a:r>
            <a:r>
              <a:rPr dirty="0" spc="-85"/>
              <a:t> </a:t>
            </a:r>
            <a:r>
              <a:rPr dirty="0" spc="-30"/>
              <a:t>from</a:t>
            </a:r>
            <a:r>
              <a:rPr dirty="0" spc="-85"/>
              <a:t> </a:t>
            </a:r>
            <a:r>
              <a:rPr dirty="0" spc="-20"/>
              <a:t>the</a:t>
            </a:r>
            <a:r>
              <a:rPr dirty="0" spc="-95"/>
              <a:t> </a:t>
            </a:r>
            <a:r>
              <a:rPr dirty="0" spc="15"/>
              <a:t>4</a:t>
            </a:r>
            <a:r>
              <a:rPr dirty="0" spc="-90"/>
              <a:t> </a:t>
            </a:r>
            <a:r>
              <a:rPr dirty="0" spc="-25"/>
              <a:t>June</a:t>
            </a:r>
            <a:r>
              <a:rPr dirty="0" spc="-80"/>
              <a:t> </a:t>
            </a:r>
            <a:r>
              <a:rPr dirty="0" spc="-25"/>
              <a:t>2019</a:t>
            </a:r>
            <a:r>
              <a:rPr dirty="0" spc="-100"/>
              <a:t> </a:t>
            </a:r>
            <a:r>
              <a:rPr dirty="0" spc="-25"/>
              <a:t>AGM</a:t>
            </a:r>
            <a:r>
              <a:rPr dirty="0" spc="-85"/>
              <a:t> </a:t>
            </a:r>
            <a:r>
              <a:rPr dirty="0" spc="-25"/>
              <a:t>which</a:t>
            </a:r>
            <a:r>
              <a:rPr dirty="0" spc="-75"/>
              <a:t> </a:t>
            </a:r>
            <a:r>
              <a:rPr dirty="0" spc="-35"/>
              <a:t>discusses</a:t>
            </a:r>
            <a:r>
              <a:rPr dirty="0" spc="-110"/>
              <a:t> </a:t>
            </a:r>
            <a:r>
              <a:rPr dirty="0" spc="-15"/>
              <a:t>GMP  </a:t>
            </a:r>
            <a:r>
              <a:rPr dirty="0" spc="-35"/>
              <a:t>Equalisation.</a:t>
            </a:r>
          </a:p>
          <a:p>
            <a:pPr marL="12700" marR="5080">
              <a:lnSpc>
                <a:spcPts val="2200"/>
              </a:lnSpc>
              <a:spcBef>
                <a:spcPts val="1000"/>
              </a:spcBef>
            </a:pPr>
            <a:r>
              <a:rPr dirty="0" spc="-25">
                <a:solidFill>
                  <a:srgbClr val="323B40"/>
                </a:solidFill>
              </a:rPr>
              <a:t>This</a:t>
            </a:r>
            <a:r>
              <a:rPr dirty="0" spc="-90">
                <a:solidFill>
                  <a:srgbClr val="323B40"/>
                </a:solidFill>
              </a:rPr>
              <a:t> </a:t>
            </a:r>
            <a:r>
              <a:rPr dirty="0" spc="-20">
                <a:solidFill>
                  <a:srgbClr val="323B40"/>
                </a:solidFill>
              </a:rPr>
              <a:t>is</a:t>
            </a:r>
            <a:r>
              <a:rPr dirty="0" spc="-105">
                <a:solidFill>
                  <a:srgbClr val="323B40"/>
                </a:solidFill>
              </a:rPr>
              <a:t> </a:t>
            </a:r>
            <a:r>
              <a:rPr dirty="0" spc="-20">
                <a:solidFill>
                  <a:srgbClr val="323B40"/>
                </a:solidFill>
              </a:rPr>
              <a:t>not</a:t>
            </a:r>
            <a:r>
              <a:rPr dirty="0" spc="-85">
                <a:solidFill>
                  <a:srgbClr val="323B40"/>
                </a:solidFill>
              </a:rPr>
              <a:t> </a:t>
            </a:r>
            <a:r>
              <a:rPr dirty="0" spc="-40">
                <a:solidFill>
                  <a:srgbClr val="323B40"/>
                </a:solidFill>
              </a:rPr>
              <a:t>likely</a:t>
            </a:r>
            <a:r>
              <a:rPr dirty="0" spc="-90">
                <a:solidFill>
                  <a:srgbClr val="323B40"/>
                </a:solidFill>
              </a:rPr>
              <a:t> </a:t>
            </a:r>
            <a:r>
              <a:rPr dirty="0" spc="-20">
                <a:solidFill>
                  <a:srgbClr val="323B40"/>
                </a:solidFill>
              </a:rPr>
              <a:t>to</a:t>
            </a:r>
            <a:r>
              <a:rPr dirty="0" spc="-95">
                <a:solidFill>
                  <a:srgbClr val="323B40"/>
                </a:solidFill>
              </a:rPr>
              <a:t> </a:t>
            </a:r>
            <a:r>
              <a:rPr dirty="0" spc="-35">
                <a:solidFill>
                  <a:srgbClr val="323B40"/>
                </a:solidFill>
              </a:rPr>
              <a:t>affect</a:t>
            </a:r>
            <a:r>
              <a:rPr dirty="0" spc="-110">
                <a:solidFill>
                  <a:srgbClr val="323B40"/>
                </a:solidFill>
              </a:rPr>
              <a:t> </a:t>
            </a:r>
            <a:r>
              <a:rPr dirty="0" spc="-25">
                <a:solidFill>
                  <a:srgbClr val="323B40"/>
                </a:solidFill>
              </a:rPr>
              <a:t>most</a:t>
            </a:r>
            <a:r>
              <a:rPr dirty="0" spc="-95">
                <a:solidFill>
                  <a:srgbClr val="323B40"/>
                </a:solidFill>
              </a:rPr>
              <a:t> </a:t>
            </a:r>
            <a:r>
              <a:rPr dirty="0" spc="-30">
                <a:solidFill>
                  <a:srgbClr val="323B40"/>
                </a:solidFill>
              </a:rPr>
              <a:t>members.</a:t>
            </a:r>
            <a:r>
              <a:rPr dirty="0" spc="-90">
                <a:solidFill>
                  <a:srgbClr val="323B40"/>
                </a:solidFill>
              </a:rPr>
              <a:t> </a:t>
            </a:r>
            <a:r>
              <a:rPr dirty="0" spc="-20">
                <a:solidFill>
                  <a:srgbClr val="323B40"/>
                </a:solidFill>
              </a:rPr>
              <a:t>For</a:t>
            </a:r>
            <a:r>
              <a:rPr dirty="0" spc="-90">
                <a:solidFill>
                  <a:srgbClr val="323B40"/>
                </a:solidFill>
              </a:rPr>
              <a:t> </a:t>
            </a:r>
            <a:r>
              <a:rPr dirty="0" spc="-25">
                <a:solidFill>
                  <a:srgbClr val="323B40"/>
                </a:solidFill>
              </a:rPr>
              <a:t>members</a:t>
            </a:r>
            <a:r>
              <a:rPr dirty="0" spc="-80">
                <a:solidFill>
                  <a:srgbClr val="323B40"/>
                </a:solidFill>
              </a:rPr>
              <a:t> </a:t>
            </a:r>
            <a:r>
              <a:rPr dirty="0" spc="-15">
                <a:solidFill>
                  <a:srgbClr val="323B40"/>
                </a:solidFill>
              </a:rPr>
              <a:t>who</a:t>
            </a:r>
            <a:r>
              <a:rPr dirty="0" spc="-80">
                <a:solidFill>
                  <a:srgbClr val="323B40"/>
                </a:solidFill>
              </a:rPr>
              <a:t> </a:t>
            </a:r>
            <a:r>
              <a:rPr dirty="0" spc="-30">
                <a:solidFill>
                  <a:srgbClr val="323B40"/>
                </a:solidFill>
              </a:rPr>
              <a:t>are</a:t>
            </a:r>
            <a:r>
              <a:rPr dirty="0" spc="-100">
                <a:solidFill>
                  <a:srgbClr val="323B40"/>
                </a:solidFill>
              </a:rPr>
              <a:t> </a:t>
            </a:r>
            <a:r>
              <a:rPr dirty="0" spc="-35">
                <a:solidFill>
                  <a:srgbClr val="323B40"/>
                </a:solidFill>
              </a:rPr>
              <a:t>affected,</a:t>
            </a:r>
            <a:r>
              <a:rPr dirty="0" spc="-114">
                <a:solidFill>
                  <a:srgbClr val="323B40"/>
                </a:solidFill>
              </a:rPr>
              <a:t> </a:t>
            </a:r>
            <a:r>
              <a:rPr dirty="0" spc="-30">
                <a:solidFill>
                  <a:srgbClr val="323B40"/>
                </a:solidFill>
              </a:rPr>
              <a:t>this</a:t>
            </a:r>
            <a:r>
              <a:rPr dirty="0" spc="-90">
                <a:solidFill>
                  <a:srgbClr val="323B40"/>
                </a:solidFill>
              </a:rPr>
              <a:t> </a:t>
            </a:r>
            <a:r>
              <a:rPr dirty="0" spc="-20">
                <a:solidFill>
                  <a:srgbClr val="323B40"/>
                </a:solidFill>
              </a:rPr>
              <a:t>is</a:t>
            </a:r>
            <a:r>
              <a:rPr dirty="0" spc="-90">
                <a:solidFill>
                  <a:srgbClr val="323B40"/>
                </a:solidFill>
              </a:rPr>
              <a:t> </a:t>
            </a:r>
            <a:r>
              <a:rPr dirty="0" spc="-40">
                <a:solidFill>
                  <a:srgbClr val="323B40"/>
                </a:solidFill>
              </a:rPr>
              <a:t>likely  </a:t>
            </a:r>
            <a:r>
              <a:rPr dirty="0" spc="-20">
                <a:solidFill>
                  <a:srgbClr val="323B40"/>
                </a:solidFill>
              </a:rPr>
              <a:t>to</a:t>
            </a:r>
            <a:r>
              <a:rPr dirty="0" spc="-100">
                <a:solidFill>
                  <a:srgbClr val="323B40"/>
                </a:solidFill>
              </a:rPr>
              <a:t> </a:t>
            </a:r>
            <a:r>
              <a:rPr dirty="0" spc="-25">
                <a:solidFill>
                  <a:srgbClr val="323B40"/>
                </a:solidFill>
              </a:rPr>
              <a:t>have</a:t>
            </a:r>
            <a:r>
              <a:rPr dirty="0" spc="-105">
                <a:solidFill>
                  <a:srgbClr val="323B40"/>
                </a:solidFill>
              </a:rPr>
              <a:t> </a:t>
            </a:r>
            <a:r>
              <a:rPr dirty="0" spc="10">
                <a:solidFill>
                  <a:srgbClr val="323B40"/>
                </a:solidFill>
              </a:rPr>
              <a:t>a</a:t>
            </a:r>
            <a:r>
              <a:rPr dirty="0" spc="-100">
                <a:solidFill>
                  <a:srgbClr val="323B40"/>
                </a:solidFill>
              </a:rPr>
              <a:t> </a:t>
            </a:r>
            <a:r>
              <a:rPr dirty="0" spc="-10">
                <a:solidFill>
                  <a:srgbClr val="323B40"/>
                </a:solidFill>
              </a:rPr>
              <a:t>very</a:t>
            </a:r>
            <a:r>
              <a:rPr dirty="0" spc="-95">
                <a:solidFill>
                  <a:srgbClr val="323B40"/>
                </a:solidFill>
              </a:rPr>
              <a:t> </a:t>
            </a:r>
            <a:r>
              <a:rPr dirty="0" spc="-30">
                <a:solidFill>
                  <a:srgbClr val="323B40"/>
                </a:solidFill>
              </a:rPr>
              <a:t>small</a:t>
            </a:r>
            <a:r>
              <a:rPr dirty="0" spc="-110">
                <a:solidFill>
                  <a:srgbClr val="323B40"/>
                </a:solidFill>
              </a:rPr>
              <a:t> </a:t>
            </a:r>
            <a:r>
              <a:rPr dirty="0" spc="-35">
                <a:solidFill>
                  <a:srgbClr val="323B40"/>
                </a:solidFill>
              </a:rPr>
              <a:t>impact</a:t>
            </a:r>
            <a:r>
              <a:rPr dirty="0" spc="-114">
                <a:solidFill>
                  <a:srgbClr val="323B40"/>
                </a:solidFill>
              </a:rPr>
              <a:t> </a:t>
            </a:r>
            <a:r>
              <a:rPr dirty="0" spc="-10">
                <a:solidFill>
                  <a:srgbClr val="323B40"/>
                </a:solidFill>
              </a:rPr>
              <a:t>on</a:t>
            </a:r>
            <a:r>
              <a:rPr dirty="0" spc="-85">
                <a:solidFill>
                  <a:srgbClr val="323B40"/>
                </a:solidFill>
              </a:rPr>
              <a:t> </a:t>
            </a:r>
            <a:r>
              <a:rPr dirty="0" spc="-30">
                <a:solidFill>
                  <a:srgbClr val="323B40"/>
                </a:solidFill>
              </a:rPr>
              <a:t>their</a:t>
            </a:r>
            <a:r>
              <a:rPr dirty="0" spc="-85">
                <a:solidFill>
                  <a:srgbClr val="323B40"/>
                </a:solidFill>
              </a:rPr>
              <a:t> </a:t>
            </a:r>
            <a:r>
              <a:rPr dirty="0" spc="-35">
                <a:solidFill>
                  <a:srgbClr val="323B40"/>
                </a:solidFill>
              </a:rPr>
              <a:t>pension.</a:t>
            </a:r>
          </a:p>
          <a:p>
            <a:pPr marL="12700">
              <a:lnSpc>
                <a:spcPct val="100000"/>
              </a:lnSpc>
              <a:spcBef>
                <a:spcPts val="760"/>
              </a:spcBef>
            </a:pPr>
            <a:r>
              <a:rPr dirty="0" spc="-25">
                <a:solidFill>
                  <a:srgbClr val="323B40"/>
                </a:solidFill>
              </a:rPr>
              <a:t>More</a:t>
            </a:r>
            <a:r>
              <a:rPr dirty="0" spc="-90">
                <a:solidFill>
                  <a:srgbClr val="323B40"/>
                </a:solidFill>
              </a:rPr>
              <a:t> </a:t>
            </a:r>
            <a:r>
              <a:rPr dirty="0" spc="-35">
                <a:solidFill>
                  <a:srgbClr val="323B40"/>
                </a:solidFill>
              </a:rPr>
              <a:t>information</a:t>
            </a:r>
            <a:r>
              <a:rPr dirty="0" spc="-105">
                <a:solidFill>
                  <a:srgbClr val="323B40"/>
                </a:solidFill>
              </a:rPr>
              <a:t> </a:t>
            </a:r>
            <a:r>
              <a:rPr dirty="0" spc="-30">
                <a:solidFill>
                  <a:srgbClr val="323B40"/>
                </a:solidFill>
              </a:rPr>
              <a:t>will</a:t>
            </a:r>
            <a:r>
              <a:rPr dirty="0" spc="-100">
                <a:solidFill>
                  <a:srgbClr val="323B40"/>
                </a:solidFill>
              </a:rPr>
              <a:t> </a:t>
            </a:r>
            <a:r>
              <a:rPr dirty="0" spc="-15">
                <a:solidFill>
                  <a:srgbClr val="323B40"/>
                </a:solidFill>
              </a:rPr>
              <a:t>be</a:t>
            </a:r>
            <a:r>
              <a:rPr dirty="0" spc="-90">
                <a:solidFill>
                  <a:srgbClr val="323B40"/>
                </a:solidFill>
              </a:rPr>
              <a:t> </a:t>
            </a:r>
            <a:r>
              <a:rPr dirty="0" spc="-25">
                <a:solidFill>
                  <a:srgbClr val="323B40"/>
                </a:solidFill>
              </a:rPr>
              <a:t>sent</a:t>
            </a:r>
            <a:r>
              <a:rPr dirty="0" spc="-90">
                <a:solidFill>
                  <a:srgbClr val="323B40"/>
                </a:solidFill>
              </a:rPr>
              <a:t> </a:t>
            </a:r>
            <a:r>
              <a:rPr dirty="0" spc="-20">
                <a:solidFill>
                  <a:srgbClr val="323B40"/>
                </a:solidFill>
              </a:rPr>
              <a:t>to</a:t>
            </a:r>
            <a:r>
              <a:rPr dirty="0" spc="-100">
                <a:solidFill>
                  <a:srgbClr val="323B40"/>
                </a:solidFill>
              </a:rPr>
              <a:t> </a:t>
            </a:r>
            <a:r>
              <a:rPr dirty="0" spc="-35">
                <a:solidFill>
                  <a:srgbClr val="323B40"/>
                </a:solidFill>
              </a:rPr>
              <a:t>affected</a:t>
            </a:r>
            <a:r>
              <a:rPr dirty="0" spc="-105">
                <a:solidFill>
                  <a:srgbClr val="323B40"/>
                </a:solidFill>
              </a:rPr>
              <a:t> </a:t>
            </a:r>
            <a:r>
              <a:rPr dirty="0" spc="-25">
                <a:solidFill>
                  <a:srgbClr val="323B40"/>
                </a:solidFill>
              </a:rPr>
              <a:t>members</a:t>
            </a:r>
            <a:r>
              <a:rPr dirty="0" spc="-95">
                <a:solidFill>
                  <a:srgbClr val="323B40"/>
                </a:solidFill>
              </a:rPr>
              <a:t> </a:t>
            </a:r>
            <a:r>
              <a:rPr dirty="0" spc="-20">
                <a:solidFill>
                  <a:srgbClr val="323B40"/>
                </a:solidFill>
              </a:rPr>
              <a:t>in</a:t>
            </a:r>
            <a:r>
              <a:rPr dirty="0" spc="-85">
                <a:solidFill>
                  <a:srgbClr val="323B40"/>
                </a:solidFill>
              </a:rPr>
              <a:t> </a:t>
            </a:r>
            <a:r>
              <a:rPr dirty="0" spc="-15">
                <a:solidFill>
                  <a:srgbClr val="323B40"/>
                </a:solidFill>
              </a:rPr>
              <a:t>due</a:t>
            </a:r>
            <a:r>
              <a:rPr dirty="0" spc="-105">
                <a:solidFill>
                  <a:srgbClr val="323B40"/>
                </a:solidFill>
              </a:rPr>
              <a:t> </a:t>
            </a:r>
            <a:r>
              <a:rPr dirty="0" spc="-30">
                <a:solidFill>
                  <a:srgbClr val="323B40"/>
                </a:solidFill>
              </a:rPr>
              <a:t>course.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769607" y="405384"/>
            <a:ext cx="3288791" cy="696315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555751" y="5752620"/>
            <a:ext cx="5970270" cy="127571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1400"/>
              </a:lnSpc>
            </a:pPr>
            <a:r>
              <a:rPr dirty="0" sz="700">
                <a:solidFill>
                  <a:srgbClr val="323B40"/>
                </a:solidFill>
                <a:latin typeface="Segoe UI"/>
                <a:cs typeface="Segoe UI"/>
              </a:rPr>
              <a:t>XPS Pensions Group, XPS Pensions, XPS Administration, XPS Investment and XPS Transactions </a:t>
            </a:r>
            <a:r>
              <a:rPr dirty="0" sz="700" spc="5">
                <a:solidFill>
                  <a:srgbClr val="323B40"/>
                </a:solidFill>
                <a:latin typeface="Segoe UI"/>
                <a:cs typeface="Segoe UI"/>
              </a:rPr>
              <a:t>are </a:t>
            </a:r>
            <a:r>
              <a:rPr dirty="0" sz="700">
                <a:solidFill>
                  <a:srgbClr val="323B40"/>
                </a:solidFill>
                <a:latin typeface="Segoe UI"/>
                <a:cs typeface="Segoe UI"/>
              </a:rPr>
              <a:t>the trading names </a:t>
            </a:r>
            <a:r>
              <a:rPr dirty="0" sz="700" spc="5">
                <a:solidFill>
                  <a:srgbClr val="323B40"/>
                </a:solidFill>
                <a:latin typeface="Segoe UI"/>
                <a:cs typeface="Segoe UI"/>
              </a:rPr>
              <a:t>of </a:t>
            </a:r>
            <a:r>
              <a:rPr dirty="0" sz="700">
                <a:solidFill>
                  <a:srgbClr val="323B40"/>
                </a:solidFill>
                <a:latin typeface="Segoe UI"/>
                <a:cs typeface="Segoe UI"/>
              </a:rPr>
              <a:t>Xafinity Consulting Ltd, Punter  Southall Ltd and Punter Southall Investment Consulting</a:t>
            </a:r>
            <a:r>
              <a:rPr dirty="0" sz="700" spc="135">
                <a:solidFill>
                  <a:srgbClr val="323B40"/>
                </a:solidFill>
                <a:latin typeface="Segoe UI"/>
                <a:cs typeface="Segoe UI"/>
              </a:rPr>
              <a:t> </a:t>
            </a:r>
            <a:r>
              <a:rPr dirty="0" sz="700">
                <a:solidFill>
                  <a:srgbClr val="323B40"/>
                </a:solidFill>
                <a:latin typeface="Segoe UI"/>
                <a:cs typeface="Segoe UI"/>
              </a:rPr>
              <a:t>Ltd.</a:t>
            </a:r>
            <a:endParaRPr sz="700">
              <a:latin typeface="Segoe UI"/>
              <a:cs typeface="Segoe UI"/>
            </a:endParaRPr>
          </a:p>
          <a:p>
            <a:pPr marL="12700">
              <a:lnSpc>
                <a:spcPct val="100000"/>
              </a:lnSpc>
              <a:spcBef>
                <a:spcPts val="215"/>
              </a:spcBef>
            </a:pPr>
            <a:r>
              <a:rPr dirty="0" sz="700">
                <a:solidFill>
                  <a:srgbClr val="323B40"/>
                </a:solidFill>
                <a:latin typeface="Segoe UI"/>
                <a:cs typeface="Segoe UI"/>
              </a:rPr>
              <a:t>XPS Administration is the trading name </a:t>
            </a:r>
            <a:r>
              <a:rPr dirty="0" sz="700" spc="5">
                <a:solidFill>
                  <a:srgbClr val="323B40"/>
                </a:solidFill>
                <a:latin typeface="Segoe UI"/>
                <a:cs typeface="Segoe UI"/>
              </a:rPr>
              <a:t>of </a:t>
            </a:r>
            <a:r>
              <a:rPr dirty="0" sz="700">
                <a:solidFill>
                  <a:srgbClr val="323B40"/>
                </a:solidFill>
                <a:latin typeface="Segoe UI"/>
                <a:cs typeface="Segoe UI"/>
              </a:rPr>
              <a:t>PS Administration</a:t>
            </a:r>
            <a:r>
              <a:rPr dirty="0" sz="700" spc="95">
                <a:solidFill>
                  <a:srgbClr val="323B40"/>
                </a:solidFill>
                <a:latin typeface="Segoe UI"/>
                <a:cs typeface="Segoe UI"/>
              </a:rPr>
              <a:t> </a:t>
            </a:r>
            <a:r>
              <a:rPr dirty="0" sz="700">
                <a:solidFill>
                  <a:srgbClr val="323B40"/>
                </a:solidFill>
                <a:latin typeface="Segoe UI"/>
                <a:cs typeface="Segoe UI"/>
              </a:rPr>
              <a:t>Ltd.</a:t>
            </a:r>
            <a:endParaRPr sz="700">
              <a:latin typeface="Segoe UI"/>
              <a:cs typeface="Segoe UI"/>
            </a:endParaRPr>
          </a:p>
          <a:p>
            <a:pPr marL="12700">
              <a:lnSpc>
                <a:spcPct val="100000"/>
              </a:lnSpc>
              <a:spcBef>
                <a:spcPts val="215"/>
              </a:spcBef>
            </a:pPr>
            <a:r>
              <a:rPr dirty="0" sz="700" b="1">
                <a:solidFill>
                  <a:srgbClr val="323B40"/>
                </a:solidFill>
                <a:latin typeface="Segoe UI"/>
                <a:cs typeface="Segoe UI"/>
              </a:rPr>
              <a:t>Registration</a:t>
            </a:r>
            <a:endParaRPr sz="700">
              <a:latin typeface="Segoe UI"/>
              <a:cs typeface="Segoe UI"/>
            </a:endParaRPr>
          </a:p>
          <a:p>
            <a:pPr marL="12700">
              <a:lnSpc>
                <a:spcPct val="100000"/>
              </a:lnSpc>
              <a:spcBef>
                <a:spcPts val="10"/>
              </a:spcBef>
            </a:pPr>
            <a:r>
              <a:rPr dirty="0" sz="700">
                <a:solidFill>
                  <a:srgbClr val="323B40"/>
                </a:solidFill>
                <a:latin typeface="Segoe UI"/>
                <a:cs typeface="Segoe UI"/>
              </a:rPr>
              <a:t>Xafinity Consulting Ltd, Registered No. 2459442. Registered </a:t>
            </a:r>
            <a:r>
              <a:rPr dirty="0" sz="700" spc="-5">
                <a:solidFill>
                  <a:srgbClr val="323B40"/>
                </a:solidFill>
                <a:latin typeface="Segoe UI"/>
                <a:cs typeface="Segoe UI"/>
              </a:rPr>
              <a:t>office: </a:t>
            </a:r>
            <a:r>
              <a:rPr dirty="0" sz="700">
                <a:solidFill>
                  <a:srgbClr val="323B40"/>
                </a:solidFill>
                <a:latin typeface="Segoe UI"/>
                <a:cs typeface="Segoe UI"/>
              </a:rPr>
              <a:t>Phoenix House, 1 Station </a:t>
            </a:r>
            <a:r>
              <a:rPr dirty="0" sz="700" spc="-5">
                <a:solidFill>
                  <a:srgbClr val="323B40"/>
                </a:solidFill>
                <a:latin typeface="Segoe UI"/>
                <a:cs typeface="Segoe UI"/>
              </a:rPr>
              <a:t>Hill, </a:t>
            </a:r>
            <a:r>
              <a:rPr dirty="0" sz="700">
                <a:solidFill>
                  <a:srgbClr val="323B40"/>
                </a:solidFill>
                <a:latin typeface="Segoe UI"/>
                <a:cs typeface="Segoe UI"/>
              </a:rPr>
              <a:t>Reading </a:t>
            </a:r>
            <a:r>
              <a:rPr dirty="0" sz="700" spc="-5">
                <a:solidFill>
                  <a:srgbClr val="323B40"/>
                </a:solidFill>
                <a:latin typeface="Segoe UI"/>
                <a:cs typeface="Segoe UI"/>
              </a:rPr>
              <a:t>RG1 </a:t>
            </a:r>
            <a:r>
              <a:rPr dirty="0" sz="700" spc="120">
                <a:solidFill>
                  <a:srgbClr val="323B40"/>
                </a:solidFill>
                <a:latin typeface="Segoe UI"/>
                <a:cs typeface="Segoe UI"/>
              </a:rPr>
              <a:t> </a:t>
            </a:r>
            <a:r>
              <a:rPr dirty="0" sz="700">
                <a:solidFill>
                  <a:srgbClr val="323B40"/>
                </a:solidFill>
                <a:latin typeface="Segoe UI"/>
                <a:cs typeface="Segoe UI"/>
              </a:rPr>
              <a:t>1NB.</a:t>
            </a:r>
            <a:endParaRPr sz="700">
              <a:latin typeface="Segoe UI"/>
              <a:cs typeface="Segoe UI"/>
            </a:endParaRPr>
          </a:p>
          <a:p>
            <a:pPr marL="12700" marR="718185">
              <a:lnSpc>
                <a:spcPct val="125699"/>
              </a:lnSpc>
            </a:pPr>
            <a:r>
              <a:rPr dirty="0" sz="700">
                <a:solidFill>
                  <a:srgbClr val="323B40"/>
                </a:solidFill>
                <a:latin typeface="Segoe UI"/>
                <a:cs typeface="Segoe UI"/>
              </a:rPr>
              <a:t>Punter Southall Investment Consulting Ltd Registered No. 6242672, Punter Southall Ltd Registered No. 03842603, PS Administration  Ltd Registered No. 9428346. </a:t>
            </a:r>
            <a:r>
              <a:rPr dirty="0" sz="700" spc="-5">
                <a:solidFill>
                  <a:srgbClr val="323B40"/>
                </a:solidFill>
                <a:latin typeface="Segoe UI"/>
                <a:cs typeface="Segoe UI"/>
              </a:rPr>
              <a:t>All </a:t>
            </a:r>
            <a:r>
              <a:rPr dirty="0" sz="700">
                <a:solidFill>
                  <a:srgbClr val="323B40"/>
                </a:solidFill>
                <a:latin typeface="Segoe UI"/>
                <a:cs typeface="Segoe UI"/>
              </a:rPr>
              <a:t>registered at: 11 Strand, </a:t>
            </a:r>
            <a:r>
              <a:rPr dirty="0" sz="700" spc="5">
                <a:solidFill>
                  <a:srgbClr val="323B40"/>
                </a:solidFill>
                <a:latin typeface="Segoe UI"/>
                <a:cs typeface="Segoe UI"/>
              </a:rPr>
              <a:t>London WC2N </a:t>
            </a:r>
            <a:r>
              <a:rPr dirty="0" sz="700">
                <a:solidFill>
                  <a:srgbClr val="323B40"/>
                </a:solidFill>
                <a:latin typeface="Segoe UI"/>
                <a:cs typeface="Segoe UI"/>
              </a:rPr>
              <a:t>5HR. </a:t>
            </a:r>
            <a:r>
              <a:rPr dirty="0" sz="700" spc="-5">
                <a:solidFill>
                  <a:srgbClr val="323B40"/>
                </a:solidFill>
                <a:latin typeface="Segoe UI"/>
                <a:cs typeface="Segoe UI"/>
              </a:rPr>
              <a:t>All </a:t>
            </a:r>
            <a:r>
              <a:rPr dirty="0" sz="700">
                <a:solidFill>
                  <a:srgbClr val="323B40"/>
                </a:solidFill>
                <a:latin typeface="Segoe UI"/>
                <a:cs typeface="Segoe UI"/>
              </a:rPr>
              <a:t>companies registered in England and</a:t>
            </a:r>
            <a:r>
              <a:rPr dirty="0" sz="700" spc="120">
                <a:solidFill>
                  <a:srgbClr val="323B40"/>
                </a:solidFill>
                <a:latin typeface="Segoe UI"/>
                <a:cs typeface="Segoe UI"/>
              </a:rPr>
              <a:t> </a:t>
            </a:r>
            <a:r>
              <a:rPr dirty="0" sz="700">
                <a:solidFill>
                  <a:srgbClr val="323B40"/>
                </a:solidFill>
                <a:latin typeface="Segoe UI"/>
                <a:cs typeface="Segoe UI"/>
              </a:rPr>
              <a:t>Wales.</a:t>
            </a:r>
            <a:endParaRPr sz="700">
              <a:latin typeface="Segoe UI"/>
              <a:cs typeface="Segoe UI"/>
            </a:endParaRPr>
          </a:p>
          <a:p>
            <a:pPr marL="12700">
              <a:lnSpc>
                <a:spcPct val="100000"/>
              </a:lnSpc>
              <a:spcBef>
                <a:spcPts val="215"/>
              </a:spcBef>
            </a:pPr>
            <a:r>
              <a:rPr dirty="0" sz="700" b="1">
                <a:solidFill>
                  <a:srgbClr val="323B40"/>
                </a:solidFill>
                <a:latin typeface="Segoe UI"/>
                <a:cs typeface="Segoe UI"/>
              </a:rPr>
              <a:t>Authorisation</a:t>
            </a:r>
            <a:endParaRPr sz="700">
              <a:latin typeface="Segoe UI"/>
              <a:cs typeface="Segoe UI"/>
            </a:endParaRPr>
          </a:p>
          <a:p>
            <a:pPr marL="12700" marR="697865">
              <a:lnSpc>
                <a:spcPct val="125699"/>
              </a:lnSpc>
            </a:pPr>
            <a:r>
              <a:rPr dirty="0" sz="700">
                <a:solidFill>
                  <a:srgbClr val="323B40"/>
                </a:solidFill>
                <a:latin typeface="Segoe UI"/>
                <a:cs typeface="Segoe UI"/>
              </a:rPr>
              <a:t>Punter Southall Investment Consulting Ltd </a:t>
            </a:r>
            <a:r>
              <a:rPr dirty="0" sz="700" spc="5">
                <a:solidFill>
                  <a:srgbClr val="323B40"/>
                </a:solidFill>
                <a:latin typeface="Segoe UI"/>
                <a:cs typeface="Segoe UI"/>
              </a:rPr>
              <a:t>(FCA </a:t>
            </a:r>
            <a:r>
              <a:rPr dirty="0" sz="700">
                <a:solidFill>
                  <a:srgbClr val="323B40"/>
                </a:solidFill>
                <a:latin typeface="Segoe UI"/>
                <a:cs typeface="Segoe UI"/>
              </a:rPr>
              <a:t>Register number 528774) and Xafinity Consulting Ltd (FCA Register number 194270)  </a:t>
            </a:r>
            <a:r>
              <a:rPr dirty="0" sz="700" spc="5">
                <a:solidFill>
                  <a:srgbClr val="323B40"/>
                </a:solidFill>
                <a:latin typeface="Segoe UI"/>
                <a:cs typeface="Segoe UI"/>
              </a:rPr>
              <a:t>are both </a:t>
            </a:r>
            <a:r>
              <a:rPr dirty="0" sz="700">
                <a:solidFill>
                  <a:srgbClr val="323B40"/>
                </a:solidFill>
                <a:latin typeface="Segoe UI"/>
                <a:cs typeface="Segoe UI"/>
              </a:rPr>
              <a:t>authorised and regulated by the Financial Conduct Authority (FCA) for investment</a:t>
            </a:r>
            <a:r>
              <a:rPr dirty="0" sz="700" spc="145">
                <a:solidFill>
                  <a:srgbClr val="323B40"/>
                </a:solidFill>
                <a:latin typeface="Segoe UI"/>
                <a:cs typeface="Segoe UI"/>
              </a:rPr>
              <a:t> </a:t>
            </a:r>
            <a:r>
              <a:rPr dirty="0" sz="700">
                <a:solidFill>
                  <a:srgbClr val="323B40"/>
                </a:solidFill>
                <a:latin typeface="Segoe UI"/>
                <a:cs typeface="Segoe UI"/>
              </a:rPr>
              <a:t>business.</a:t>
            </a:r>
            <a:endParaRPr sz="700">
              <a:latin typeface="Segoe UI"/>
              <a:cs typeface="Segoe UI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700783" y="1216152"/>
            <a:ext cx="1014983" cy="19202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571500" y="1611630"/>
            <a:ext cx="18415" cy="0"/>
          </a:xfrm>
          <a:custGeom>
            <a:avLst/>
            <a:gdLst/>
            <a:ahLst/>
            <a:cxnLst/>
            <a:rect l="l" t="t" r="r" b="b"/>
            <a:pathLst>
              <a:path w="18415" h="0">
                <a:moveTo>
                  <a:pt x="0" y="0"/>
                </a:moveTo>
                <a:lnTo>
                  <a:pt x="18288" y="0"/>
                </a:lnTo>
              </a:path>
            </a:pathLst>
          </a:custGeom>
          <a:ln w="4572">
            <a:solidFill>
              <a:srgbClr val="48C1E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571500" y="1014983"/>
            <a:ext cx="1056132" cy="59893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669798" y="1609344"/>
            <a:ext cx="52577" cy="4572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982980" y="1609344"/>
            <a:ext cx="148590" cy="4572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xfrm>
            <a:off x="555751" y="3490212"/>
            <a:ext cx="1892300" cy="503555"/>
          </a:xfrm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3250" spc="-70"/>
              <a:t>Thank</a:t>
            </a:r>
            <a:r>
              <a:rPr dirty="0" sz="3250" spc="-260"/>
              <a:t> </a:t>
            </a:r>
            <a:r>
              <a:rPr dirty="0" sz="3250" spc="-60"/>
              <a:t>you</a:t>
            </a:r>
            <a:endParaRPr sz="3250"/>
          </a:p>
        </p:txBody>
      </p:sp>
      <p:sp>
        <p:nvSpPr>
          <p:cNvPr id="10" name="object 10"/>
          <p:cNvSpPr txBox="1"/>
          <p:nvPr/>
        </p:nvSpPr>
        <p:spPr>
          <a:xfrm>
            <a:off x="555751" y="4601970"/>
            <a:ext cx="2691130" cy="723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600" spc="-35" b="1">
                <a:solidFill>
                  <a:srgbClr val="323B40"/>
                </a:solidFill>
                <a:latin typeface="Segoe UI"/>
                <a:cs typeface="Segoe UI"/>
              </a:rPr>
              <a:t>Jonathan</a:t>
            </a:r>
            <a:r>
              <a:rPr dirty="0" sz="1600" spc="-140" b="1">
                <a:solidFill>
                  <a:srgbClr val="323B40"/>
                </a:solidFill>
                <a:latin typeface="Segoe UI"/>
                <a:cs typeface="Segoe UI"/>
              </a:rPr>
              <a:t> </a:t>
            </a:r>
            <a:r>
              <a:rPr dirty="0" sz="1600" spc="-25" b="1">
                <a:solidFill>
                  <a:srgbClr val="323B40"/>
                </a:solidFill>
                <a:latin typeface="Segoe UI"/>
                <a:cs typeface="Segoe UI"/>
              </a:rPr>
              <a:t>Seed</a:t>
            </a:r>
            <a:r>
              <a:rPr dirty="0" sz="1600" spc="-125" b="1">
                <a:solidFill>
                  <a:srgbClr val="323B40"/>
                </a:solidFill>
                <a:latin typeface="Segoe UI"/>
                <a:cs typeface="Segoe UI"/>
              </a:rPr>
              <a:t> </a:t>
            </a:r>
            <a:r>
              <a:rPr dirty="0" sz="1600" spc="-55" b="1">
                <a:solidFill>
                  <a:srgbClr val="323B40"/>
                </a:solidFill>
                <a:latin typeface="Segoe UI"/>
                <a:cs typeface="Segoe UI"/>
              </a:rPr>
              <a:t>FFA</a:t>
            </a:r>
            <a:r>
              <a:rPr dirty="0" sz="1600" spc="-95" b="1">
                <a:solidFill>
                  <a:srgbClr val="323B40"/>
                </a:solidFill>
                <a:latin typeface="Segoe UI"/>
                <a:cs typeface="Segoe UI"/>
              </a:rPr>
              <a:t> </a:t>
            </a:r>
            <a:r>
              <a:rPr dirty="0" sz="1600" spc="5" b="1">
                <a:solidFill>
                  <a:srgbClr val="323B40"/>
                </a:solidFill>
                <a:latin typeface="Segoe UI"/>
                <a:cs typeface="Segoe UI"/>
              </a:rPr>
              <a:t>/</a:t>
            </a:r>
            <a:r>
              <a:rPr dirty="0" sz="1600" spc="-105" b="1">
                <a:solidFill>
                  <a:srgbClr val="323B40"/>
                </a:solidFill>
                <a:latin typeface="Segoe UI"/>
                <a:cs typeface="Segoe UI"/>
              </a:rPr>
              <a:t> </a:t>
            </a:r>
            <a:r>
              <a:rPr dirty="0" sz="1600" spc="-25" b="1">
                <a:solidFill>
                  <a:srgbClr val="323B40"/>
                </a:solidFill>
                <a:latin typeface="Segoe UI"/>
                <a:cs typeface="Segoe UI"/>
              </a:rPr>
              <a:t>Actuary</a:t>
            </a:r>
            <a:endParaRPr sz="1600">
              <a:latin typeface="Segoe UI"/>
              <a:cs typeface="Segoe UI"/>
            </a:endParaRPr>
          </a:p>
          <a:p>
            <a:pPr marL="12700">
              <a:lnSpc>
                <a:spcPts val="1610"/>
              </a:lnSpc>
              <a:spcBef>
                <a:spcPts val="475"/>
              </a:spcBef>
            </a:pPr>
            <a:r>
              <a:rPr dirty="0" sz="1400" spc="-25">
                <a:solidFill>
                  <a:srgbClr val="323B40"/>
                </a:solidFill>
                <a:latin typeface="Segoe UI"/>
                <a:cs typeface="Segoe UI"/>
              </a:rPr>
              <a:t>T:</a:t>
            </a:r>
            <a:r>
              <a:rPr dirty="0" sz="1400" spc="-110">
                <a:solidFill>
                  <a:srgbClr val="323B40"/>
                </a:solidFill>
                <a:latin typeface="Segoe UI"/>
                <a:cs typeface="Segoe UI"/>
              </a:rPr>
              <a:t> </a:t>
            </a:r>
            <a:r>
              <a:rPr dirty="0" sz="1400" spc="-35">
                <a:solidFill>
                  <a:srgbClr val="323B40"/>
                </a:solidFill>
                <a:latin typeface="Segoe UI"/>
                <a:cs typeface="Segoe UI"/>
              </a:rPr>
              <a:t>01786</a:t>
            </a:r>
            <a:r>
              <a:rPr dirty="0" sz="1400" spc="-150">
                <a:solidFill>
                  <a:srgbClr val="323B40"/>
                </a:solidFill>
                <a:latin typeface="Segoe UI"/>
                <a:cs typeface="Segoe UI"/>
              </a:rPr>
              <a:t> </a:t>
            </a:r>
            <a:r>
              <a:rPr dirty="0" sz="1400" spc="-25">
                <a:solidFill>
                  <a:srgbClr val="323B40"/>
                </a:solidFill>
                <a:latin typeface="Segoe UI"/>
                <a:cs typeface="Segoe UI"/>
              </a:rPr>
              <a:t>237</a:t>
            </a:r>
            <a:r>
              <a:rPr dirty="0" sz="1400" spc="-135">
                <a:solidFill>
                  <a:srgbClr val="323B40"/>
                </a:solidFill>
                <a:latin typeface="Segoe UI"/>
                <a:cs typeface="Segoe UI"/>
              </a:rPr>
              <a:t> </a:t>
            </a:r>
            <a:r>
              <a:rPr dirty="0" sz="1400" spc="-25">
                <a:solidFill>
                  <a:srgbClr val="323B40"/>
                </a:solidFill>
                <a:latin typeface="Segoe UI"/>
                <a:cs typeface="Segoe UI"/>
              </a:rPr>
              <a:t>014</a:t>
            </a:r>
            <a:endParaRPr sz="1400">
              <a:latin typeface="Segoe UI"/>
              <a:cs typeface="Segoe UI"/>
            </a:endParaRPr>
          </a:p>
          <a:p>
            <a:pPr marL="12700">
              <a:lnSpc>
                <a:spcPts val="1610"/>
              </a:lnSpc>
            </a:pPr>
            <a:r>
              <a:rPr dirty="0" sz="1400" spc="-20">
                <a:solidFill>
                  <a:srgbClr val="323B40"/>
                </a:solidFill>
                <a:latin typeface="Segoe UI"/>
                <a:cs typeface="Segoe UI"/>
              </a:rPr>
              <a:t>E:</a:t>
            </a:r>
            <a:r>
              <a:rPr dirty="0" sz="1400" spc="-155">
                <a:solidFill>
                  <a:srgbClr val="323B40"/>
                </a:solidFill>
                <a:latin typeface="Segoe UI"/>
                <a:cs typeface="Segoe UI"/>
              </a:rPr>
              <a:t> </a:t>
            </a:r>
            <a:r>
              <a:rPr dirty="0" sz="1400" spc="-40">
                <a:solidFill>
                  <a:srgbClr val="323B40"/>
                </a:solidFill>
                <a:latin typeface="Segoe UI"/>
                <a:cs typeface="Segoe UI"/>
                <a:hlinkClick r:id="rId7"/>
              </a:rPr>
              <a:t>Jonathan.Seed@xpspensions.com</a:t>
            </a:r>
            <a:endParaRPr sz="1400">
              <a:latin typeface="Segoe UI"/>
              <a:cs typeface="Segoe U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44599" y="3388104"/>
            <a:ext cx="6080125" cy="503555"/>
          </a:xfrm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3250" spc="-75"/>
              <a:t>Question </a:t>
            </a:r>
            <a:r>
              <a:rPr dirty="0" sz="3250"/>
              <a:t>1 –</a:t>
            </a:r>
            <a:r>
              <a:rPr dirty="0" sz="3250" spc="-580"/>
              <a:t> </a:t>
            </a:r>
            <a:r>
              <a:rPr dirty="0" sz="3250" spc="-80"/>
              <a:t>Commutation </a:t>
            </a:r>
            <a:r>
              <a:rPr dirty="0" sz="3250" spc="-75"/>
              <a:t>factors</a:t>
            </a:r>
            <a:endParaRPr sz="3250"/>
          </a:p>
        </p:txBody>
      </p:sp>
      <p:sp>
        <p:nvSpPr>
          <p:cNvPr id="3" name="object 3"/>
          <p:cNvSpPr/>
          <p:nvPr/>
        </p:nvSpPr>
        <p:spPr>
          <a:xfrm>
            <a:off x="3502152" y="890016"/>
            <a:ext cx="2718816" cy="74675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ts val="1335"/>
              </a:lnSpc>
            </a:pPr>
            <a:r>
              <a:rPr dirty="0" spc="10"/>
              <a:t>36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769607" y="405384"/>
            <a:ext cx="3288791" cy="696315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75"/>
              <a:t>Question </a:t>
            </a:r>
            <a:r>
              <a:rPr dirty="0"/>
              <a:t>1 </a:t>
            </a:r>
            <a:r>
              <a:rPr dirty="0" spc="5"/>
              <a:t>– </a:t>
            </a:r>
            <a:r>
              <a:rPr dirty="0" spc="-75"/>
              <a:t>Commutation</a:t>
            </a:r>
            <a:r>
              <a:rPr dirty="0" spc="-655"/>
              <a:t> </a:t>
            </a:r>
            <a:r>
              <a:rPr dirty="0" spc="-75"/>
              <a:t>factors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ts val="1335"/>
              </a:lnSpc>
            </a:pPr>
            <a:r>
              <a:rPr dirty="0" spc="10"/>
              <a:t>37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447547" y="2024379"/>
            <a:ext cx="8728075" cy="20955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000" spc="-40">
                <a:solidFill>
                  <a:srgbClr val="00A9E0"/>
                </a:solidFill>
                <a:latin typeface="Segoe UI"/>
                <a:cs typeface="Segoe UI"/>
              </a:rPr>
              <a:t>Recently</a:t>
            </a:r>
            <a:r>
              <a:rPr dirty="0" sz="2000" spc="-80">
                <a:solidFill>
                  <a:srgbClr val="00A9E0"/>
                </a:solidFill>
                <a:latin typeface="Segoe UI"/>
                <a:cs typeface="Segoe UI"/>
              </a:rPr>
              <a:t> </a:t>
            </a:r>
            <a:r>
              <a:rPr dirty="0" sz="2000" spc="5">
                <a:solidFill>
                  <a:srgbClr val="00A9E0"/>
                </a:solidFill>
                <a:latin typeface="Segoe UI"/>
                <a:cs typeface="Segoe UI"/>
              </a:rPr>
              <a:t>I</a:t>
            </a:r>
            <a:r>
              <a:rPr dirty="0" sz="2000" spc="-80">
                <a:solidFill>
                  <a:srgbClr val="00A9E0"/>
                </a:solidFill>
                <a:latin typeface="Segoe UI"/>
                <a:cs typeface="Segoe UI"/>
              </a:rPr>
              <a:t> </a:t>
            </a:r>
            <a:r>
              <a:rPr dirty="0" sz="2000" spc="-25">
                <a:solidFill>
                  <a:srgbClr val="00A9E0"/>
                </a:solidFill>
                <a:latin typeface="Segoe UI"/>
                <a:cs typeface="Segoe UI"/>
              </a:rPr>
              <a:t>have</a:t>
            </a:r>
            <a:r>
              <a:rPr dirty="0" sz="2000" spc="-100">
                <a:solidFill>
                  <a:srgbClr val="00A9E0"/>
                </a:solidFill>
                <a:latin typeface="Segoe UI"/>
                <a:cs typeface="Segoe UI"/>
              </a:rPr>
              <a:t> </a:t>
            </a:r>
            <a:r>
              <a:rPr dirty="0" sz="2000" spc="-30">
                <a:solidFill>
                  <a:srgbClr val="00A9E0"/>
                </a:solidFill>
                <a:latin typeface="Segoe UI"/>
                <a:cs typeface="Segoe UI"/>
              </a:rPr>
              <a:t>been</a:t>
            </a:r>
            <a:r>
              <a:rPr dirty="0" sz="2000" spc="-65">
                <a:solidFill>
                  <a:srgbClr val="00A9E0"/>
                </a:solidFill>
                <a:latin typeface="Segoe UI"/>
                <a:cs typeface="Segoe UI"/>
              </a:rPr>
              <a:t> </a:t>
            </a:r>
            <a:r>
              <a:rPr dirty="0" sz="2000" spc="-30">
                <a:solidFill>
                  <a:srgbClr val="00A9E0"/>
                </a:solidFill>
                <a:latin typeface="Segoe UI"/>
                <a:cs typeface="Segoe UI"/>
              </a:rPr>
              <a:t>given</a:t>
            </a:r>
            <a:r>
              <a:rPr dirty="0" sz="2000" spc="-90">
                <a:solidFill>
                  <a:srgbClr val="00A9E0"/>
                </a:solidFill>
                <a:latin typeface="Segoe UI"/>
                <a:cs typeface="Segoe UI"/>
              </a:rPr>
              <a:t> </a:t>
            </a:r>
            <a:r>
              <a:rPr dirty="0" sz="2000" spc="-10">
                <a:solidFill>
                  <a:srgbClr val="00A9E0"/>
                </a:solidFill>
                <a:latin typeface="Segoe UI"/>
                <a:cs typeface="Segoe UI"/>
              </a:rPr>
              <a:t>an</a:t>
            </a:r>
            <a:r>
              <a:rPr dirty="0" sz="2000" spc="-90">
                <a:solidFill>
                  <a:srgbClr val="00A9E0"/>
                </a:solidFill>
                <a:latin typeface="Segoe UI"/>
                <a:cs typeface="Segoe UI"/>
              </a:rPr>
              <a:t> </a:t>
            </a:r>
            <a:r>
              <a:rPr dirty="0" sz="2000" spc="-35">
                <a:solidFill>
                  <a:srgbClr val="00A9E0"/>
                </a:solidFill>
                <a:latin typeface="Segoe UI"/>
                <a:cs typeface="Segoe UI"/>
              </a:rPr>
              <a:t>estimation</a:t>
            </a:r>
            <a:r>
              <a:rPr dirty="0" sz="2000" spc="-100">
                <a:solidFill>
                  <a:srgbClr val="00A9E0"/>
                </a:solidFill>
                <a:latin typeface="Segoe UI"/>
                <a:cs typeface="Segoe UI"/>
              </a:rPr>
              <a:t> </a:t>
            </a:r>
            <a:r>
              <a:rPr dirty="0" sz="2000" spc="-30">
                <a:solidFill>
                  <a:srgbClr val="00A9E0"/>
                </a:solidFill>
                <a:latin typeface="Segoe UI"/>
                <a:cs typeface="Segoe UI"/>
              </a:rPr>
              <a:t>of</a:t>
            </a:r>
            <a:r>
              <a:rPr dirty="0" sz="2000" spc="-95">
                <a:solidFill>
                  <a:srgbClr val="00A9E0"/>
                </a:solidFill>
                <a:latin typeface="Segoe UI"/>
                <a:cs typeface="Segoe UI"/>
              </a:rPr>
              <a:t> </a:t>
            </a:r>
            <a:r>
              <a:rPr dirty="0" sz="2000" spc="-5">
                <a:solidFill>
                  <a:srgbClr val="00A9E0"/>
                </a:solidFill>
                <a:latin typeface="Segoe UI"/>
                <a:cs typeface="Segoe UI"/>
              </a:rPr>
              <a:t>my</a:t>
            </a:r>
            <a:r>
              <a:rPr dirty="0" sz="2000" spc="-105">
                <a:solidFill>
                  <a:srgbClr val="00A9E0"/>
                </a:solidFill>
                <a:latin typeface="Segoe UI"/>
                <a:cs typeface="Segoe UI"/>
              </a:rPr>
              <a:t> </a:t>
            </a:r>
            <a:r>
              <a:rPr dirty="0" sz="2000" spc="-30">
                <a:solidFill>
                  <a:srgbClr val="00A9E0"/>
                </a:solidFill>
                <a:latin typeface="Segoe UI"/>
                <a:cs typeface="Segoe UI"/>
              </a:rPr>
              <a:t>pension</a:t>
            </a:r>
            <a:r>
              <a:rPr dirty="0" sz="2000" spc="-80">
                <a:solidFill>
                  <a:srgbClr val="00A9E0"/>
                </a:solidFill>
                <a:latin typeface="Segoe UI"/>
                <a:cs typeface="Segoe UI"/>
              </a:rPr>
              <a:t> </a:t>
            </a:r>
            <a:r>
              <a:rPr dirty="0" sz="2000" spc="-10">
                <a:solidFill>
                  <a:srgbClr val="00A9E0"/>
                </a:solidFill>
                <a:latin typeface="Segoe UI"/>
                <a:cs typeface="Segoe UI"/>
              </a:rPr>
              <a:t>on</a:t>
            </a:r>
            <a:r>
              <a:rPr dirty="0" sz="2000" spc="-80">
                <a:solidFill>
                  <a:srgbClr val="00A9E0"/>
                </a:solidFill>
                <a:latin typeface="Segoe UI"/>
                <a:cs typeface="Segoe UI"/>
              </a:rPr>
              <a:t> </a:t>
            </a:r>
            <a:r>
              <a:rPr dirty="0" sz="2000" spc="-5">
                <a:solidFill>
                  <a:srgbClr val="00A9E0"/>
                </a:solidFill>
                <a:latin typeface="Segoe UI"/>
                <a:cs typeface="Segoe UI"/>
              </a:rPr>
              <a:t>my</a:t>
            </a:r>
            <a:r>
              <a:rPr dirty="0" sz="2000" spc="-105">
                <a:solidFill>
                  <a:srgbClr val="00A9E0"/>
                </a:solidFill>
                <a:latin typeface="Segoe UI"/>
                <a:cs typeface="Segoe UI"/>
              </a:rPr>
              <a:t> </a:t>
            </a:r>
            <a:r>
              <a:rPr dirty="0" sz="2000" spc="-40">
                <a:solidFill>
                  <a:srgbClr val="00A9E0"/>
                </a:solidFill>
                <a:latin typeface="Segoe UI"/>
                <a:cs typeface="Segoe UI"/>
              </a:rPr>
              <a:t>retirement</a:t>
            </a:r>
            <a:r>
              <a:rPr dirty="0" sz="2000" spc="-85">
                <a:solidFill>
                  <a:srgbClr val="00A9E0"/>
                </a:solidFill>
                <a:latin typeface="Segoe UI"/>
                <a:cs typeface="Segoe UI"/>
              </a:rPr>
              <a:t> </a:t>
            </a:r>
            <a:r>
              <a:rPr dirty="0" sz="2000" spc="-35">
                <a:solidFill>
                  <a:srgbClr val="00A9E0"/>
                </a:solidFill>
                <a:latin typeface="Segoe UI"/>
                <a:cs typeface="Segoe UI"/>
              </a:rPr>
              <a:t>date.</a:t>
            </a:r>
            <a:endParaRPr sz="2000">
              <a:latin typeface="Segoe UI"/>
              <a:cs typeface="Segoe UI"/>
            </a:endParaRPr>
          </a:p>
          <a:p>
            <a:pPr marL="12700" marR="172085">
              <a:lnSpc>
                <a:spcPts val="2180"/>
              </a:lnSpc>
              <a:spcBef>
                <a:spcPts val="1070"/>
              </a:spcBef>
            </a:pPr>
            <a:r>
              <a:rPr dirty="0" sz="2000" spc="5">
                <a:solidFill>
                  <a:srgbClr val="00A9E0"/>
                </a:solidFill>
                <a:latin typeface="Segoe UI"/>
                <a:cs typeface="Segoe UI"/>
              </a:rPr>
              <a:t>I</a:t>
            </a:r>
            <a:r>
              <a:rPr dirty="0" sz="2000" spc="-80">
                <a:solidFill>
                  <a:srgbClr val="00A9E0"/>
                </a:solidFill>
                <a:latin typeface="Segoe UI"/>
                <a:cs typeface="Segoe UI"/>
              </a:rPr>
              <a:t> </a:t>
            </a:r>
            <a:r>
              <a:rPr dirty="0" sz="2000" spc="-30">
                <a:solidFill>
                  <a:srgbClr val="00A9E0"/>
                </a:solidFill>
                <a:latin typeface="Segoe UI"/>
                <a:cs typeface="Segoe UI"/>
              </a:rPr>
              <a:t>wanted</a:t>
            </a:r>
            <a:r>
              <a:rPr dirty="0" sz="2000" spc="-100">
                <a:solidFill>
                  <a:srgbClr val="00A9E0"/>
                </a:solidFill>
                <a:latin typeface="Segoe UI"/>
                <a:cs typeface="Segoe UI"/>
              </a:rPr>
              <a:t> </a:t>
            </a:r>
            <a:r>
              <a:rPr dirty="0" sz="2000" spc="-20">
                <a:solidFill>
                  <a:srgbClr val="00A9E0"/>
                </a:solidFill>
                <a:latin typeface="Segoe UI"/>
                <a:cs typeface="Segoe UI"/>
              </a:rPr>
              <a:t>to</a:t>
            </a:r>
            <a:r>
              <a:rPr dirty="0" sz="2000" spc="-95">
                <a:solidFill>
                  <a:srgbClr val="00A9E0"/>
                </a:solidFill>
                <a:latin typeface="Segoe UI"/>
                <a:cs typeface="Segoe UI"/>
              </a:rPr>
              <a:t> </a:t>
            </a:r>
            <a:r>
              <a:rPr dirty="0" sz="2000" spc="-35">
                <a:solidFill>
                  <a:srgbClr val="00A9E0"/>
                </a:solidFill>
                <a:latin typeface="Segoe UI"/>
                <a:cs typeface="Segoe UI"/>
              </a:rPr>
              <a:t>calculate</a:t>
            </a:r>
            <a:r>
              <a:rPr dirty="0" sz="2000" spc="-110">
                <a:solidFill>
                  <a:srgbClr val="00A9E0"/>
                </a:solidFill>
                <a:latin typeface="Segoe UI"/>
                <a:cs typeface="Segoe UI"/>
              </a:rPr>
              <a:t> </a:t>
            </a:r>
            <a:r>
              <a:rPr dirty="0" sz="2000" spc="-25">
                <a:solidFill>
                  <a:srgbClr val="00A9E0"/>
                </a:solidFill>
                <a:latin typeface="Segoe UI"/>
                <a:cs typeface="Segoe UI"/>
              </a:rPr>
              <a:t>what</a:t>
            </a:r>
            <a:r>
              <a:rPr dirty="0" sz="2000" spc="-95">
                <a:solidFill>
                  <a:srgbClr val="00A9E0"/>
                </a:solidFill>
                <a:latin typeface="Segoe UI"/>
                <a:cs typeface="Segoe UI"/>
              </a:rPr>
              <a:t> </a:t>
            </a:r>
            <a:r>
              <a:rPr dirty="0" sz="2000" spc="-35">
                <a:solidFill>
                  <a:srgbClr val="00A9E0"/>
                </a:solidFill>
                <a:latin typeface="Segoe UI"/>
                <a:cs typeface="Segoe UI"/>
              </a:rPr>
              <a:t>difference</a:t>
            </a:r>
            <a:r>
              <a:rPr dirty="0" sz="2000" spc="-100">
                <a:solidFill>
                  <a:srgbClr val="00A9E0"/>
                </a:solidFill>
                <a:latin typeface="Segoe UI"/>
                <a:cs typeface="Segoe UI"/>
              </a:rPr>
              <a:t> </a:t>
            </a:r>
            <a:r>
              <a:rPr dirty="0" sz="2000" spc="-35">
                <a:solidFill>
                  <a:srgbClr val="00A9E0"/>
                </a:solidFill>
                <a:latin typeface="Segoe UI"/>
                <a:cs typeface="Segoe UI"/>
              </a:rPr>
              <a:t>there</a:t>
            </a:r>
            <a:r>
              <a:rPr dirty="0" sz="2000" spc="-85">
                <a:solidFill>
                  <a:srgbClr val="00A9E0"/>
                </a:solidFill>
                <a:latin typeface="Segoe UI"/>
                <a:cs typeface="Segoe UI"/>
              </a:rPr>
              <a:t> </a:t>
            </a:r>
            <a:r>
              <a:rPr dirty="0" sz="2000" spc="-30">
                <a:solidFill>
                  <a:srgbClr val="00A9E0"/>
                </a:solidFill>
                <a:latin typeface="Segoe UI"/>
                <a:cs typeface="Segoe UI"/>
              </a:rPr>
              <a:t>would</a:t>
            </a:r>
            <a:r>
              <a:rPr dirty="0" sz="2000" spc="-75">
                <a:solidFill>
                  <a:srgbClr val="00A9E0"/>
                </a:solidFill>
                <a:latin typeface="Segoe UI"/>
                <a:cs typeface="Segoe UI"/>
              </a:rPr>
              <a:t> </a:t>
            </a:r>
            <a:r>
              <a:rPr dirty="0" sz="2000" spc="-20">
                <a:solidFill>
                  <a:srgbClr val="00A9E0"/>
                </a:solidFill>
                <a:latin typeface="Segoe UI"/>
                <a:cs typeface="Segoe UI"/>
              </a:rPr>
              <a:t>be</a:t>
            </a:r>
            <a:r>
              <a:rPr dirty="0" sz="2000" spc="-85">
                <a:solidFill>
                  <a:srgbClr val="00A9E0"/>
                </a:solidFill>
                <a:latin typeface="Segoe UI"/>
                <a:cs typeface="Segoe UI"/>
              </a:rPr>
              <a:t> </a:t>
            </a:r>
            <a:r>
              <a:rPr dirty="0" sz="2000" spc="-20">
                <a:solidFill>
                  <a:srgbClr val="00A9E0"/>
                </a:solidFill>
                <a:latin typeface="Segoe UI"/>
                <a:cs typeface="Segoe UI"/>
              </a:rPr>
              <a:t>to</a:t>
            </a:r>
            <a:r>
              <a:rPr dirty="0" sz="2000" spc="-95">
                <a:solidFill>
                  <a:srgbClr val="00A9E0"/>
                </a:solidFill>
                <a:latin typeface="Segoe UI"/>
                <a:cs typeface="Segoe UI"/>
              </a:rPr>
              <a:t> </a:t>
            </a:r>
            <a:r>
              <a:rPr dirty="0" sz="2000" spc="-5">
                <a:solidFill>
                  <a:srgbClr val="00A9E0"/>
                </a:solidFill>
                <a:latin typeface="Segoe UI"/>
                <a:cs typeface="Segoe UI"/>
              </a:rPr>
              <a:t>my</a:t>
            </a:r>
            <a:r>
              <a:rPr dirty="0" sz="2000" spc="-105">
                <a:solidFill>
                  <a:srgbClr val="00A9E0"/>
                </a:solidFill>
                <a:latin typeface="Segoe UI"/>
                <a:cs typeface="Segoe UI"/>
              </a:rPr>
              <a:t> </a:t>
            </a:r>
            <a:r>
              <a:rPr dirty="0" sz="2000" spc="-30">
                <a:solidFill>
                  <a:srgbClr val="00A9E0"/>
                </a:solidFill>
                <a:latin typeface="Segoe UI"/>
                <a:cs typeface="Segoe UI"/>
              </a:rPr>
              <a:t>pension</a:t>
            </a:r>
            <a:r>
              <a:rPr dirty="0" sz="2000" spc="-80">
                <a:solidFill>
                  <a:srgbClr val="00A9E0"/>
                </a:solidFill>
                <a:latin typeface="Segoe UI"/>
                <a:cs typeface="Segoe UI"/>
              </a:rPr>
              <a:t> </a:t>
            </a:r>
            <a:r>
              <a:rPr dirty="0" sz="2000" spc="-20">
                <a:solidFill>
                  <a:srgbClr val="00A9E0"/>
                </a:solidFill>
                <a:latin typeface="Segoe UI"/>
                <a:cs typeface="Segoe UI"/>
              </a:rPr>
              <a:t>if</a:t>
            </a:r>
            <a:r>
              <a:rPr dirty="0" sz="2000" spc="-95">
                <a:solidFill>
                  <a:srgbClr val="00A9E0"/>
                </a:solidFill>
                <a:latin typeface="Segoe UI"/>
                <a:cs typeface="Segoe UI"/>
              </a:rPr>
              <a:t> </a:t>
            </a:r>
            <a:r>
              <a:rPr dirty="0" sz="2000" spc="5">
                <a:solidFill>
                  <a:srgbClr val="00A9E0"/>
                </a:solidFill>
                <a:latin typeface="Segoe UI"/>
                <a:cs typeface="Segoe UI"/>
              </a:rPr>
              <a:t>I</a:t>
            </a:r>
            <a:r>
              <a:rPr dirty="0" sz="2000" spc="-95">
                <a:solidFill>
                  <a:srgbClr val="00A9E0"/>
                </a:solidFill>
                <a:latin typeface="Segoe UI"/>
                <a:cs typeface="Segoe UI"/>
              </a:rPr>
              <a:t> </a:t>
            </a:r>
            <a:r>
              <a:rPr dirty="0" sz="2000" spc="-30">
                <a:solidFill>
                  <a:srgbClr val="00A9E0"/>
                </a:solidFill>
                <a:latin typeface="Segoe UI"/>
                <a:cs typeface="Segoe UI"/>
              </a:rPr>
              <a:t>took</a:t>
            </a:r>
            <a:r>
              <a:rPr dirty="0" sz="2000" spc="-80">
                <a:solidFill>
                  <a:srgbClr val="00A9E0"/>
                </a:solidFill>
                <a:latin typeface="Segoe UI"/>
                <a:cs typeface="Segoe UI"/>
              </a:rPr>
              <a:t> </a:t>
            </a:r>
            <a:r>
              <a:rPr dirty="0" sz="2000" spc="-20">
                <a:solidFill>
                  <a:srgbClr val="00A9E0"/>
                </a:solidFill>
                <a:latin typeface="Segoe UI"/>
                <a:cs typeface="Segoe UI"/>
              </a:rPr>
              <a:t>the  </a:t>
            </a:r>
            <a:r>
              <a:rPr dirty="0" sz="2000" spc="-25">
                <a:solidFill>
                  <a:srgbClr val="00A9E0"/>
                </a:solidFill>
                <a:latin typeface="Segoe UI"/>
                <a:cs typeface="Segoe UI"/>
              </a:rPr>
              <a:t>maximum</a:t>
            </a:r>
            <a:r>
              <a:rPr dirty="0" sz="2000" spc="-130">
                <a:solidFill>
                  <a:srgbClr val="00A9E0"/>
                </a:solidFill>
                <a:latin typeface="Segoe UI"/>
                <a:cs typeface="Segoe UI"/>
              </a:rPr>
              <a:t> </a:t>
            </a:r>
            <a:r>
              <a:rPr dirty="0" sz="2000" spc="-20">
                <a:solidFill>
                  <a:srgbClr val="00A9E0"/>
                </a:solidFill>
                <a:latin typeface="Segoe UI"/>
                <a:cs typeface="Segoe UI"/>
              </a:rPr>
              <a:t>25%</a:t>
            </a:r>
            <a:r>
              <a:rPr dirty="0" sz="2000" spc="-114">
                <a:solidFill>
                  <a:srgbClr val="00A9E0"/>
                </a:solidFill>
                <a:latin typeface="Segoe UI"/>
                <a:cs typeface="Segoe UI"/>
              </a:rPr>
              <a:t> </a:t>
            </a:r>
            <a:r>
              <a:rPr dirty="0" sz="2000" spc="-35">
                <a:solidFill>
                  <a:srgbClr val="00A9E0"/>
                </a:solidFill>
                <a:latin typeface="Segoe UI"/>
                <a:cs typeface="Segoe UI"/>
              </a:rPr>
              <a:t>tax-free</a:t>
            </a:r>
            <a:r>
              <a:rPr dirty="0" sz="2000" spc="-140">
                <a:solidFill>
                  <a:srgbClr val="00A9E0"/>
                </a:solidFill>
                <a:latin typeface="Segoe UI"/>
                <a:cs typeface="Segoe UI"/>
              </a:rPr>
              <a:t> </a:t>
            </a:r>
            <a:r>
              <a:rPr dirty="0" sz="2000" spc="-20">
                <a:solidFill>
                  <a:srgbClr val="00A9E0"/>
                </a:solidFill>
                <a:latin typeface="Segoe UI"/>
                <a:cs typeface="Segoe UI"/>
              </a:rPr>
              <a:t>lump</a:t>
            </a:r>
            <a:r>
              <a:rPr dirty="0" sz="2000" spc="-114">
                <a:solidFill>
                  <a:srgbClr val="00A9E0"/>
                </a:solidFill>
                <a:latin typeface="Segoe UI"/>
                <a:cs typeface="Segoe UI"/>
              </a:rPr>
              <a:t> </a:t>
            </a:r>
            <a:r>
              <a:rPr dirty="0" sz="2000" spc="-25">
                <a:solidFill>
                  <a:srgbClr val="00A9E0"/>
                </a:solidFill>
                <a:latin typeface="Segoe UI"/>
                <a:cs typeface="Segoe UI"/>
              </a:rPr>
              <a:t>sum.</a:t>
            </a:r>
            <a:endParaRPr sz="2000">
              <a:latin typeface="Segoe UI"/>
              <a:cs typeface="Segoe UI"/>
            </a:endParaRPr>
          </a:p>
          <a:p>
            <a:pPr marL="12700" marR="5080">
              <a:lnSpc>
                <a:spcPts val="2180"/>
              </a:lnSpc>
              <a:spcBef>
                <a:spcPts val="1035"/>
              </a:spcBef>
            </a:pPr>
            <a:r>
              <a:rPr dirty="0" sz="2000" spc="5">
                <a:solidFill>
                  <a:srgbClr val="00A9E0"/>
                </a:solidFill>
                <a:latin typeface="Segoe UI"/>
                <a:cs typeface="Segoe UI"/>
              </a:rPr>
              <a:t>I</a:t>
            </a:r>
            <a:r>
              <a:rPr dirty="0" sz="2000" spc="-85">
                <a:solidFill>
                  <a:srgbClr val="00A9E0"/>
                </a:solidFill>
                <a:latin typeface="Segoe UI"/>
                <a:cs typeface="Segoe UI"/>
              </a:rPr>
              <a:t> </a:t>
            </a:r>
            <a:r>
              <a:rPr dirty="0" sz="2000" spc="-20">
                <a:solidFill>
                  <a:srgbClr val="00A9E0"/>
                </a:solidFill>
                <a:latin typeface="Segoe UI"/>
                <a:cs typeface="Segoe UI"/>
              </a:rPr>
              <a:t>know</a:t>
            </a:r>
            <a:r>
              <a:rPr dirty="0" sz="2000" spc="-90">
                <a:solidFill>
                  <a:srgbClr val="00A9E0"/>
                </a:solidFill>
                <a:latin typeface="Segoe UI"/>
                <a:cs typeface="Segoe UI"/>
              </a:rPr>
              <a:t> </a:t>
            </a:r>
            <a:r>
              <a:rPr dirty="0" sz="2000" spc="-20">
                <a:solidFill>
                  <a:srgbClr val="00A9E0"/>
                </a:solidFill>
                <a:latin typeface="Segoe UI"/>
                <a:cs typeface="Segoe UI"/>
              </a:rPr>
              <a:t>it</a:t>
            </a:r>
            <a:r>
              <a:rPr dirty="0" sz="2000" spc="-100">
                <a:solidFill>
                  <a:srgbClr val="00A9E0"/>
                </a:solidFill>
                <a:latin typeface="Segoe UI"/>
                <a:cs typeface="Segoe UI"/>
              </a:rPr>
              <a:t> </a:t>
            </a:r>
            <a:r>
              <a:rPr dirty="0" sz="2000" spc="-15">
                <a:solidFill>
                  <a:srgbClr val="00A9E0"/>
                </a:solidFill>
                <a:latin typeface="Segoe UI"/>
                <a:cs typeface="Segoe UI"/>
              </a:rPr>
              <a:t>may</a:t>
            </a:r>
            <a:r>
              <a:rPr dirty="0" sz="2000" spc="-120">
                <a:solidFill>
                  <a:srgbClr val="00A9E0"/>
                </a:solidFill>
                <a:latin typeface="Segoe UI"/>
                <a:cs typeface="Segoe UI"/>
              </a:rPr>
              <a:t> </a:t>
            </a:r>
            <a:r>
              <a:rPr dirty="0" sz="2000" spc="-15">
                <a:solidFill>
                  <a:srgbClr val="00A9E0"/>
                </a:solidFill>
                <a:latin typeface="Segoe UI"/>
                <a:cs typeface="Segoe UI"/>
              </a:rPr>
              <a:t>be</a:t>
            </a:r>
            <a:r>
              <a:rPr dirty="0" sz="2000" spc="-90">
                <a:solidFill>
                  <a:srgbClr val="00A9E0"/>
                </a:solidFill>
                <a:latin typeface="Segoe UI"/>
                <a:cs typeface="Segoe UI"/>
              </a:rPr>
              <a:t> </a:t>
            </a:r>
            <a:r>
              <a:rPr dirty="0" sz="2000" spc="-35">
                <a:solidFill>
                  <a:srgbClr val="00A9E0"/>
                </a:solidFill>
                <a:latin typeface="Segoe UI"/>
                <a:cs typeface="Segoe UI"/>
              </a:rPr>
              <a:t>difficult</a:t>
            </a:r>
            <a:r>
              <a:rPr dirty="0" sz="2000" spc="-114">
                <a:solidFill>
                  <a:srgbClr val="00A9E0"/>
                </a:solidFill>
                <a:latin typeface="Segoe UI"/>
                <a:cs typeface="Segoe UI"/>
              </a:rPr>
              <a:t> </a:t>
            </a:r>
            <a:r>
              <a:rPr dirty="0" sz="2000" spc="-20">
                <a:solidFill>
                  <a:srgbClr val="00A9E0"/>
                </a:solidFill>
                <a:latin typeface="Segoe UI"/>
                <a:cs typeface="Segoe UI"/>
              </a:rPr>
              <a:t>to</a:t>
            </a:r>
            <a:r>
              <a:rPr dirty="0" sz="2000" spc="-100">
                <a:solidFill>
                  <a:srgbClr val="00A9E0"/>
                </a:solidFill>
                <a:latin typeface="Segoe UI"/>
                <a:cs typeface="Segoe UI"/>
              </a:rPr>
              <a:t> </a:t>
            </a:r>
            <a:r>
              <a:rPr dirty="0" sz="2000" spc="-35">
                <a:solidFill>
                  <a:srgbClr val="00A9E0"/>
                </a:solidFill>
                <a:latin typeface="Segoe UI"/>
                <a:cs typeface="Segoe UI"/>
              </a:rPr>
              <a:t>generalise,</a:t>
            </a:r>
            <a:r>
              <a:rPr dirty="0" sz="2000" spc="-95">
                <a:solidFill>
                  <a:srgbClr val="00A9E0"/>
                </a:solidFill>
                <a:latin typeface="Segoe UI"/>
                <a:cs typeface="Segoe UI"/>
              </a:rPr>
              <a:t> </a:t>
            </a:r>
            <a:r>
              <a:rPr dirty="0" sz="2000" spc="-20">
                <a:solidFill>
                  <a:srgbClr val="00A9E0"/>
                </a:solidFill>
                <a:latin typeface="Segoe UI"/>
                <a:cs typeface="Segoe UI"/>
              </a:rPr>
              <a:t>but</a:t>
            </a:r>
            <a:r>
              <a:rPr dirty="0" sz="2000" spc="-100">
                <a:solidFill>
                  <a:srgbClr val="00A9E0"/>
                </a:solidFill>
                <a:latin typeface="Segoe UI"/>
                <a:cs typeface="Segoe UI"/>
              </a:rPr>
              <a:t> </a:t>
            </a:r>
            <a:r>
              <a:rPr dirty="0" sz="2000" spc="-15">
                <a:solidFill>
                  <a:srgbClr val="00A9E0"/>
                </a:solidFill>
                <a:latin typeface="Segoe UI"/>
                <a:cs typeface="Segoe UI"/>
              </a:rPr>
              <a:t>by</a:t>
            </a:r>
            <a:r>
              <a:rPr dirty="0" sz="2000" spc="-95">
                <a:solidFill>
                  <a:srgbClr val="00A9E0"/>
                </a:solidFill>
                <a:latin typeface="Segoe UI"/>
                <a:cs typeface="Segoe UI"/>
              </a:rPr>
              <a:t> </a:t>
            </a:r>
            <a:r>
              <a:rPr dirty="0" sz="2000" spc="-30">
                <a:solidFill>
                  <a:srgbClr val="00A9E0"/>
                </a:solidFill>
                <a:latin typeface="Segoe UI"/>
                <a:cs typeface="Segoe UI"/>
              </a:rPr>
              <a:t>taking</a:t>
            </a:r>
            <a:r>
              <a:rPr dirty="0" sz="2000" spc="-105">
                <a:solidFill>
                  <a:srgbClr val="00A9E0"/>
                </a:solidFill>
                <a:latin typeface="Segoe UI"/>
                <a:cs typeface="Segoe UI"/>
              </a:rPr>
              <a:t> </a:t>
            </a:r>
            <a:r>
              <a:rPr dirty="0" sz="2000" spc="-20">
                <a:solidFill>
                  <a:srgbClr val="00A9E0"/>
                </a:solidFill>
                <a:latin typeface="Segoe UI"/>
                <a:cs typeface="Segoe UI"/>
              </a:rPr>
              <a:t>the</a:t>
            </a:r>
            <a:r>
              <a:rPr dirty="0" sz="2000" spc="-90">
                <a:solidFill>
                  <a:srgbClr val="00A9E0"/>
                </a:solidFill>
                <a:latin typeface="Segoe UI"/>
                <a:cs typeface="Segoe UI"/>
              </a:rPr>
              <a:t> </a:t>
            </a:r>
            <a:r>
              <a:rPr dirty="0" sz="2000" spc="-25">
                <a:solidFill>
                  <a:srgbClr val="00A9E0"/>
                </a:solidFill>
                <a:latin typeface="Segoe UI"/>
                <a:cs typeface="Segoe UI"/>
              </a:rPr>
              <a:t>maximum</a:t>
            </a:r>
            <a:r>
              <a:rPr dirty="0" sz="2000" spc="-120">
                <a:solidFill>
                  <a:srgbClr val="00A9E0"/>
                </a:solidFill>
                <a:latin typeface="Segoe UI"/>
                <a:cs typeface="Segoe UI"/>
              </a:rPr>
              <a:t> </a:t>
            </a:r>
            <a:r>
              <a:rPr dirty="0" sz="2000" spc="-35">
                <a:solidFill>
                  <a:srgbClr val="00A9E0"/>
                </a:solidFill>
                <a:latin typeface="Segoe UI"/>
                <a:cs typeface="Segoe UI"/>
              </a:rPr>
              <a:t>tax-free</a:t>
            </a:r>
            <a:r>
              <a:rPr dirty="0" sz="2000" spc="-130">
                <a:solidFill>
                  <a:srgbClr val="00A9E0"/>
                </a:solidFill>
                <a:latin typeface="Segoe UI"/>
                <a:cs typeface="Segoe UI"/>
              </a:rPr>
              <a:t> </a:t>
            </a:r>
            <a:r>
              <a:rPr dirty="0" sz="2000" spc="-20">
                <a:solidFill>
                  <a:srgbClr val="00A9E0"/>
                </a:solidFill>
                <a:latin typeface="Segoe UI"/>
                <a:cs typeface="Segoe UI"/>
              </a:rPr>
              <a:t>lump  </a:t>
            </a:r>
            <a:r>
              <a:rPr dirty="0" sz="2000" spc="-15">
                <a:solidFill>
                  <a:srgbClr val="00A9E0"/>
                </a:solidFill>
                <a:latin typeface="Segoe UI"/>
                <a:cs typeface="Segoe UI"/>
              </a:rPr>
              <a:t>sum</a:t>
            </a:r>
            <a:r>
              <a:rPr dirty="0" sz="2000" spc="-95">
                <a:solidFill>
                  <a:srgbClr val="00A9E0"/>
                </a:solidFill>
                <a:latin typeface="Segoe UI"/>
                <a:cs typeface="Segoe UI"/>
              </a:rPr>
              <a:t> </a:t>
            </a:r>
            <a:r>
              <a:rPr dirty="0" sz="2000" spc="-20">
                <a:solidFill>
                  <a:srgbClr val="00A9E0"/>
                </a:solidFill>
                <a:latin typeface="Segoe UI"/>
                <a:cs typeface="Segoe UI"/>
              </a:rPr>
              <a:t>the</a:t>
            </a:r>
            <a:r>
              <a:rPr dirty="0" sz="2000" spc="-105">
                <a:solidFill>
                  <a:srgbClr val="00A9E0"/>
                </a:solidFill>
                <a:latin typeface="Segoe UI"/>
                <a:cs typeface="Segoe UI"/>
              </a:rPr>
              <a:t> </a:t>
            </a:r>
            <a:r>
              <a:rPr dirty="0" sz="2000" spc="-35">
                <a:solidFill>
                  <a:srgbClr val="00A9E0"/>
                </a:solidFill>
                <a:latin typeface="Segoe UI"/>
                <a:cs typeface="Segoe UI"/>
              </a:rPr>
              <a:t>value</a:t>
            </a:r>
            <a:r>
              <a:rPr dirty="0" sz="2000" spc="-90">
                <a:solidFill>
                  <a:srgbClr val="00A9E0"/>
                </a:solidFill>
                <a:latin typeface="Segoe UI"/>
                <a:cs typeface="Segoe UI"/>
              </a:rPr>
              <a:t> </a:t>
            </a:r>
            <a:r>
              <a:rPr dirty="0" sz="2000" spc="-30">
                <a:solidFill>
                  <a:srgbClr val="00A9E0"/>
                </a:solidFill>
                <a:latin typeface="Segoe UI"/>
                <a:cs typeface="Segoe UI"/>
              </a:rPr>
              <a:t>of</a:t>
            </a:r>
            <a:r>
              <a:rPr dirty="0" sz="2000" spc="-100">
                <a:solidFill>
                  <a:srgbClr val="00A9E0"/>
                </a:solidFill>
                <a:latin typeface="Segoe UI"/>
                <a:cs typeface="Segoe UI"/>
              </a:rPr>
              <a:t> </a:t>
            </a:r>
            <a:r>
              <a:rPr dirty="0" sz="2000" spc="-5">
                <a:solidFill>
                  <a:srgbClr val="00A9E0"/>
                </a:solidFill>
                <a:latin typeface="Segoe UI"/>
                <a:cs typeface="Segoe UI"/>
              </a:rPr>
              <a:t>my</a:t>
            </a:r>
            <a:r>
              <a:rPr dirty="0" sz="2000" spc="-110">
                <a:solidFill>
                  <a:srgbClr val="00A9E0"/>
                </a:solidFill>
                <a:latin typeface="Segoe UI"/>
                <a:cs typeface="Segoe UI"/>
              </a:rPr>
              <a:t> </a:t>
            </a:r>
            <a:r>
              <a:rPr dirty="0" sz="2000" spc="-30">
                <a:solidFill>
                  <a:srgbClr val="00A9E0"/>
                </a:solidFill>
                <a:latin typeface="Segoe UI"/>
                <a:cs typeface="Segoe UI"/>
              </a:rPr>
              <a:t>pension</a:t>
            </a:r>
            <a:r>
              <a:rPr dirty="0" sz="2000" spc="-85">
                <a:solidFill>
                  <a:srgbClr val="00A9E0"/>
                </a:solidFill>
                <a:latin typeface="Segoe UI"/>
                <a:cs typeface="Segoe UI"/>
              </a:rPr>
              <a:t> </a:t>
            </a:r>
            <a:r>
              <a:rPr dirty="0" sz="2000" spc="-25">
                <a:solidFill>
                  <a:srgbClr val="00A9E0"/>
                </a:solidFill>
                <a:latin typeface="Segoe UI"/>
                <a:cs typeface="Segoe UI"/>
              </a:rPr>
              <a:t>pot</a:t>
            </a:r>
            <a:r>
              <a:rPr dirty="0" sz="2000" spc="-100">
                <a:solidFill>
                  <a:srgbClr val="00A9E0"/>
                </a:solidFill>
                <a:latin typeface="Segoe UI"/>
                <a:cs typeface="Segoe UI"/>
              </a:rPr>
              <a:t> </a:t>
            </a:r>
            <a:r>
              <a:rPr dirty="0" sz="2000" spc="-20">
                <a:solidFill>
                  <a:srgbClr val="00A9E0"/>
                </a:solidFill>
                <a:latin typeface="Segoe UI"/>
                <a:cs typeface="Segoe UI"/>
              </a:rPr>
              <a:t>is</a:t>
            </a:r>
            <a:r>
              <a:rPr dirty="0" sz="2000" spc="-95">
                <a:solidFill>
                  <a:srgbClr val="00A9E0"/>
                </a:solidFill>
                <a:latin typeface="Segoe UI"/>
                <a:cs typeface="Segoe UI"/>
              </a:rPr>
              <a:t> </a:t>
            </a:r>
            <a:r>
              <a:rPr dirty="0" sz="2000" spc="-35">
                <a:solidFill>
                  <a:srgbClr val="00A9E0"/>
                </a:solidFill>
                <a:latin typeface="Segoe UI"/>
                <a:cs typeface="Segoe UI"/>
              </a:rPr>
              <a:t>reduced</a:t>
            </a:r>
            <a:r>
              <a:rPr dirty="0" sz="2000" spc="-95">
                <a:solidFill>
                  <a:srgbClr val="00A9E0"/>
                </a:solidFill>
                <a:latin typeface="Segoe UI"/>
                <a:cs typeface="Segoe UI"/>
              </a:rPr>
              <a:t> </a:t>
            </a:r>
            <a:r>
              <a:rPr dirty="0" sz="2000" spc="-15">
                <a:solidFill>
                  <a:srgbClr val="00A9E0"/>
                </a:solidFill>
                <a:latin typeface="Segoe UI"/>
                <a:cs typeface="Segoe UI"/>
              </a:rPr>
              <a:t>by</a:t>
            </a:r>
            <a:r>
              <a:rPr dirty="0" sz="2000" spc="-110">
                <a:solidFill>
                  <a:srgbClr val="00A9E0"/>
                </a:solidFill>
                <a:latin typeface="Segoe UI"/>
                <a:cs typeface="Segoe UI"/>
              </a:rPr>
              <a:t> </a:t>
            </a:r>
            <a:r>
              <a:rPr dirty="0" sz="2000" spc="-30">
                <a:solidFill>
                  <a:srgbClr val="00A9E0"/>
                </a:solidFill>
                <a:latin typeface="Segoe UI"/>
                <a:cs typeface="Segoe UI"/>
              </a:rPr>
              <a:t>about</a:t>
            </a:r>
            <a:r>
              <a:rPr dirty="0" sz="2000" spc="-105">
                <a:solidFill>
                  <a:srgbClr val="00A9E0"/>
                </a:solidFill>
                <a:latin typeface="Segoe UI"/>
                <a:cs typeface="Segoe UI"/>
              </a:rPr>
              <a:t> </a:t>
            </a:r>
            <a:r>
              <a:rPr dirty="0" sz="2000" spc="-10">
                <a:solidFill>
                  <a:srgbClr val="00A9E0"/>
                </a:solidFill>
                <a:latin typeface="Segoe UI"/>
                <a:cs typeface="Segoe UI"/>
              </a:rPr>
              <a:t>£20k.</a:t>
            </a:r>
            <a:endParaRPr sz="2000">
              <a:latin typeface="Segoe UI"/>
              <a:cs typeface="Segoe UI"/>
            </a:endParaRPr>
          </a:p>
          <a:p>
            <a:pPr marL="12700">
              <a:lnSpc>
                <a:spcPct val="100000"/>
              </a:lnSpc>
              <a:spcBef>
                <a:spcPts val="780"/>
              </a:spcBef>
            </a:pPr>
            <a:r>
              <a:rPr dirty="0" sz="2000" spc="5">
                <a:solidFill>
                  <a:srgbClr val="00A9E0"/>
                </a:solidFill>
                <a:latin typeface="Segoe UI"/>
                <a:cs typeface="Segoe UI"/>
              </a:rPr>
              <a:t>I </a:t>
            </a:r>
            <a:r>
              <a:rPr dirty="0" sz="2000" spc="-25">
                <a:solidFill>
                  <a:srgbClr val="00A9E0"/>
                </a:solidFill>
                <a:latin typeface="Segoe UI"/>
                <a:cs typeface="Segoe UI"/>
              </a:rPr>
              <a:t>don’t </a:t>
            </a:r>
            <a:r>
              <a:rPr dirty="0" sz="2000" spc="-30">
                <a:solidFill>
                  <a:srgbClr val="00A9E0"/>
                </a:solidFill>
                <a:latin typeface="Segoe UI"/>
                <a:cs typeface="Segoe UI"/>
              </a:rPr>
              <a:t>understand</a:t>
            </a:r>
            <a:r>
              <a:rPr dirty="0" sz="2000" spc="-345">
                <a:solidFill>
                  <a:srgbClr val="00A9E0"/>
                </a:solidFill>
                <a:latin typeface="Segoe UI"/>
                <a:cs typeface="Segoe UI"/>
              </a:rPr>
              <a:t> </a:t>
            </a:r>
            <a:r>
              <a:rPr dirty="0" sz="2000" spc="-55">
                <a:solidFill>
                  <a:srgbClr val="00A9E0"/>
                </a:solidFill>
                <a:latin typeface="Segoe UI"/>
                <a:cs typeface="Segoe UI"/>
              </a:rPr>
              <a:t>why.</a:t>
            </a:r>
            <a:endParaRPr sz="2000">
              <a:latin typeface="Segoe UI"/>
              <a:cs typeface="Segoe U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769607" y="405384"/>
            <a:ext cx="3288791" cy="696315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70"/>
              <a:t>Answer </a:t>
            </a:r>
            <a:r>
              <a:rPr dirty="0"/>
              <a:t>1 </a:t>
            </a:r>
            <a:r>
              <a:rPr dirty="0" spc="5"/>
              <a:t>– </a:t>
            </a:r>
            <a:r>
              <a:rPr dirty="0" spc="-75"/>
              <a:t>Commutation</a:t>
            </a:r>
            <a:r>
              <a:rPr dirty="0" spc="-670"/>
              <a:t> </a:t>
            </a:r>
            <a:r>
              <a:rPr dirty="0" spc="-75"/>
              <a:t>factors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ts val="1335"/>
              </a:lnSpc>
            </a:pPr>
            <a:r>
              <a:rPr dirty="0" spc="10"/>
              <a:t>38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 marR="583565">
              <a:lnSpc>
                <a:spcPts val="2200"/>
              </a:lnSpc>
            </a:pPr>
            <a:r>
              <a:rPr dirty="0" spc="-25"/>
              <a:t>See</a:t>
            </a:r>
            <a:r>
              <a:rPr dirty="0" spc="-80"/>
              <a:t> </a:t>
            </a:r>
            <a:r>
              <a:rPr dirty="0" spc="-20"/>
              <a:t>the</a:t>
            </a:r>
            <a:r>
              <a:rPr dirty="0" spc="-80"/>
              <a:t> </a:t>
            </a:r>
            <a:r>
              <a:rPr dirty="0" spc="-30"/>
              <a:t>member</a:t>
            </a:r>
            <a:r>
              <a:rPr dirty="0" spc="-75"/>
              <a:t> </a:t>
            </a:r>
            <a:r>
              <a:rPr dirty="0" spc="-40"/>
              <a:t>presentation</a:t>
            </a:r>
            <a:r>
              <a:rPr dirty="0" spc="-85"/>
              <a:t> </a:t>
            </a:r>
            <a:r>
              <a:rPr dirty="0" spc="-30"/>
              <a:t>from</a:t>
            </a:r>
            <a:r>
              <a:rPr dirty="0" spc="-85"/>
              <a:t> </a:t>
            </a:r>
            <a:r>
              <a:rPr dirty="0" spc="-20"/>
              <a:t>the</a:t>
            </a:r>
            <a:r>
              <a:rPr dirty="0" spc="-95"/>
              <a:t> </a:t>
            </a:r>
            <a:r>
              <a:rPr dirty="0" spc="15"/>
              <a:t>4</a:t>
            </a:r>
            <a:r>
              <a:rPr dirty="0" spc="-90"/>
              <a:t> </a:t>
            </a:r>
            <a:r>
              <a:rPr dirty="0" spc="-25"/>
              <a:t>June</a:t>
            </a:r>
            <a:r>
              <a:rPr dirty="0" spc="-80"/>
              <a:t> </a:t>
            </a:r>
            <a:r>
              <a:rPr dirty="0" spc="-25"/>
              <a:t>2019</a:t>
            </a:r>
            <a:r>
              <a:rPr dirty="0" spc="-100"/>
              <a:t> </a:t>
            </a:r>
            <a:r>
              <a:rPr dirty="0" spc="-25"/>
              <a:t>AGM</a:t>
            </a:r>
            <a:r>
              <a:rPr dirty="0" spc="-85"/>
              <a:t> </a:t>
            </a:r>
            <a:r>
              <a:rPr dirty="0" spc="-25"/>
              <a:t>which</a:t>
            </a:r>
            <a:r>
              <a:rPr dirty="0" spc="-75"/>
              <a:t> </a:t>
            </a:r>
            <a:r>
              <a:rPr dirty="0" spc="-35"/>
              <a:t>discusses</a:t>
            </a:r>
            <a:r>
              <a:rPr dirty="0" spc="-110"/>
              <a:t> </a:t>
            </a:r>
            <a:r>
              <a:rPr dirty="0" spc="-15"/>
              <a:t>GMP  </a:t>
            </a:r>
            <a:r>
              <a:rPr dirty="0" spc="-35"/>
              <a:t>Equalisation.</a:t>
            </a:r>
          </a:p>
          <a:p>
            <a:pPr marL="12700" marR="5080">
              <a:lnSpc>
                <a:spcPts val="2200"/>
              </a:lnSpc>
              <a:spcBef>
                <a:spcPts val="1000"/>
              </a:spcBef>
            </a:pPr>
            <a:r>
              <a:rPr dirty="0" spc="-80">
                <a:solidFill>
                  <a:srgbClr val="323B40"/>
                </a:solidFill>
              </a:rPr>
              <a:t>You</a:t>
            </a:r>
            <a:r>
              <a:rPr dirty="0" spc="-90">
                <a:solidFill>
                  <a:srgbClr val="323B40"/>
                </a:solidFill>
              </a:rPr>
              <a:t> </a:t>
            </a:r>
            <a:r>
              <a:rPr dirty="0" spc="-20">
                <a:solidFill>
                  <a:srgbClr val="323B40"/>
                </a:solidFill>
              </a:rPr>
              <a:t>can</a:t>
            </a:r>
            <a:r>
              <a:rPr dirty="0" spc="-90">
                <a:solidFill>
                  <a:srgbClr val="323B40"/>
                </a:solidFill>
              </a:rPr>
              <a:t> </a:t>
            </a:r>
            <a:r>
              <a:rPr dirty="0" spc="-30">
                <a:solidFill>
                  <a:srgbClr val="323B40"/>
                </a:solidFill>
              </a:rPr>
              <a:t>think</a:t>
            </a:r>
            <a:r>
              <a:rPr dirty="0" spc="-80">
                <a:solidFill>
                  <a:srgbClr val="323B40"/>
                </a:solidFill>
              </a:rPr>
              <a:t> </a:t>
            </a:r>
            <a:r>
              <a:rPr dirty="0" spc="-30">
                <a:solidFill>
                  <a:srgbClr val="323B40"/>
                </a:solidFill>
              </a:rPr>
              <a:t>of</a:t>
            </a:r>
            <a:r>
              <a:rPr dirty="0" spc="-95">
                <a:solidFill>
                  <a:srgbClr val="323B40"/>
                </a:solidFill>
              </a:rPr>
              <a:t> </a:t>
            </a:r>
            <a:r>
              <a:rPr dirty="0" spc="10">
                <a:solidFill>
                  <a:srgbClr val="323B40"/>
                </a:solidFill>
              </a:rPr>
              <a:t>a</a:t>
            </a:r>
            <a:r>
              <a:rPr dirty="0" spc="-105">
                <a:solidFill>
                  <a:srgbClr val="323B40"/>
                </a:solidFill>
              </a:rPr>
              <a:t> </a:t>
            </a:r>
            <a:r>
              <a:rPr dirty="0" spc="-30">
                <a:solidFill>
                  <a:srgbClr val="323B40"/>
                </a:solidFill>
              </a:rPr>
              <a:t>commutation</a:t>
            </a:r>
            <a:r>
              <a:rPr dirty="0" spc="-100">
                <a:solidFill>
                  <a:srgbClr val="323B40"/>
                </a:solidFill>
              </a:rPr>
              <a:t> </a:t>
            </a:r>
            <a:r>
              <a:rPr dirty="0" spc="-35">
                <a:solidFill>
                  <a:srgbClr val="323B40"/>
                </a:solidFill>
              </a:rPr>
              <a:t>factor</a:t>
            </a:r>
            <a:r>
              <a:rPr dirty="0" spc="-100">
                <a:solidFill>
                  <a:srgbClr val="323B40"/>
                </a:solidFill>
              </a:rPr>
              <a:t> </a:t>
            </a:r>
            <a:r>
              <a:rPr dirty="0" spc="-15">
                <a:solidFill>
                  <a:srgbClr val="323B40"/>
                </a:solidFill>
              </a:rPr>
              <a:t>as</a:t>
            </a:r>
            <a:r>
              <a:rPr dirty="0" spc="-90">
                <a:solidFill>
                  <a:srgbClr val="323B40"/>
                </a:solidFill>
              </a:rPr>
              <a:t> </a:t>
            </a:r>
            <a:r>
              <a:rPr dirty="0" spc="-30">
                <a:solidFill>
                  <a:srgbClr val="323B40"/>
                </a:solidFill>
              </a:rPr>
              <a:t>being</a:t>
            </a:r>
            <a:r>
              <a:rPr dirty="0" spc="-90">
                <a:solidFill>
                  <a:srgbClr val="323B40"/>
                </a:solidFill>
              </a:rPr>
              <a:t> </a:t>
            </a:r>
            <a:r>
              <a:rPr dirty="0" spc="-20">
                <a:solidFill>
                  <a:srgbClr val="323B40"/>
                </a:solidFill>
              </a:rPr>
              <a:t>the</a:t>
            </a:r>
            <a:r>
              <a:rPr dirty="0" spc="-95">
                <a:solidFill>
                  <a:srgbClr val="323B40"/>
                </a:solidFill>
              </a:rPr>
              <a:t> </a:t>
            </a:r>
            <a:r>
              <a:rPr dirty="0" spc="-35">
                <a:solidFill>
                  <a:srgbClr val="323B40"/>
                </a:solidFill>
              </a:rPr>
              <a:t>current</a:t>
            </a:r>
            <a:r>
              <a:rPr dirty="0" spc="-95">
                <a:solidFill>
                  <a:srgbClr val="323B40"/>
                </a:solidFill>
              </a:rPr>
              <a:t> </a:t>
            </a:r>
            <a:r>
              <a:rPr dirty="0" spc="-35">
                <a:solidFill>
                  <a:srgbClr val="323B40"/>
                </a:solidFill>
              </a:rPr>
              <a:t>value</a:t>
            </a:r>
            <a:r>
              <a:rPr dirty="0" spc="-85">
                <a:solidFill>
                  <a:srgbClr val="323B40"/>
                </a:solidFill>
              </a:rPr>
              <a:t> </a:t>
            </a:r>
            <a:r>
              <a:rPr dirty="0" spc="-30">
                <a:solidFill>
                  <a:srgbClr val="323B40"/>
                </a:solidFill>
              </a:rPr>
              <a:t>of</a:t>
            </a:r>
            <a:r>
              <a:rPr dirty="0" spc="-95">
                <a:solidFill>
                  <a:srgbClr val="323B40"/>
                </a:solidFill>
              </a:rPr>
              <a:t> </a:t>
            </a:r>
            <a:r>
              <a:rPr dirty="0" spc="-10">
                <a:solidFill>
                  <a:srgbClr val="323B40"/>
                </a:solidFill>
              </a:rPr>
              <a:t>£1</a:t>
            </a:r>
            <a:r>
              <a:rPr dirty="0" spc="-105">
                <a:solidFill>
                  <a:srgbClr val="323B40"/>
                </a:solidFill>
              </a:rPr>
              <a:t> </a:t>
            </a:r>
            <a:r>
              <a:rPr dirty="0" spc="-25">
                <a:solidFill>
                  <a:srgbClr val="323B40"/>
                </a:solidFill>
              </a:rPr>
              <a:t>per</a:t>
            </a:r>
            <a:r>
              <a:rPr dirty="0" spc="-80">
                <a:solidFill>
                  <a:srgbClr val="323B40"/>
                </a:solidFill>
              </a:rPr>
              <a:t> </a:t>
            </a:r>
            <a:r>
              <a:rPr dirty="0" spc="-20">
                <a:solidFill>
                  <a:srgbClr val="323B40"/>
                </a:solidFill>
              </a:rPr>
              <a:t>annum</a:t>
            </a:r>
            <a:r>
              <a:rPr dirty="0" spc="-90">
                <a:solidFill>
                  <a:srgbClr val="323B40"/>
                </a:solidFill>
              </a:rPr>
              <a:t> </a:t>
            </a:r>
            <a:r>
              <a:rPr dirty="0" spc="-30">
                <a:solidFill>
                  <a:srgbClr val="323B40"/>
                </a:solidFill>
              </a:rPr>
              <a:t>of  pension </a:t>
            </a:r>
            <a:r>
              <a:rPr dirty="0" spc="-35">
                <a:solidFill>
                  <a:srgbClr val="323B40"/>
                </a:solidFill>
              </a:rPr>
              <a:t>(payable </a:t>
            </a:r>
            <a:r>
              <a:rPr dirty="0" spc="-25">
                <a:solidFill>
                  <a:srgbClr val="323B40"/>
                </a:solidFill>
              </a:rPr>
              <a:t>for</a:t>
            </a:r>
            <a:r>
              <a:rPr dirty="0" spc="-310">
                <a:solidFill>
                  <a:srgbClr val="323B40"/>
                </a:solidFill>
              </a:rPr>
              <a:t> </a:t>
            </a:r>
            <a:r>
              <a:rPr dirty="0" spc="-35">
                <a:solidFill>
                  <a:srgbClr val="323B40"/>
                </a:solidFill>
              </a:rPr>
              <a:t>life).</a:t>
            </a:r>
          </a:p>
          <a:p>
            <a:pPr marL="12700" marR="1042035">
              <a:lnSpc>
                <a:spcPts val="3220"/>
              </a:lnSpc>
              <a:spcBef>
                <a:spcPts val="185"/>
              </a:spcBef>
            </a:pPr>
            <a:r>
              <a:rPr dirty="0" spc="-40"/>
              <a:t>Pension</a:t>
            </a:r>
            <a:r>
              <a:rPr dirty="0" spc="-90"/>
              <a:t> </a:t>
            </a:r>
            <a:r>
              <a:rPr dirty="0" spc="-30"/>
              <a:t>given</a:t>
            </a:r>
            <a:r>
              <a:rPr dirty="0" spc="-80"/>
              <a:t> </a:t>
            </a:r>
            <a:r>
              <a:rPr dirty="0" spc="-10"/>
              <a:t>up</a:t>
            </a:r>
            <a:r>
              <a:rPr dirty="0" spc="-100"/>
              <a:t> </a:t>
            </a:r>
            <a:r>
              <a:rPr dirty="0" spc="10"/>
              <a:t>x</a:t>
            </a:r>
            <a:r>
              <a:rPr dirty="0" spc="-100"/>
              <a:t> </a:t>
            </a:r>
            <a:r>
              <a:rPr dirty="0" spc="-30"/>
              <a:t>Commutation</a:t>
            </a:r>
            <a:r>
              <a:rPr dirty="0" spc="-100"/>
              <a:t> </a:t>
            </a:r>
            <a:r>
              <a:rPr dirty="0" spc="-45"/>
              <a:t>Factor</a:t>
            </a:r>
            <a:r>
              <a:rPr dirty="0" spc="-114"/>
              <a:t> </a:t>
            </a:r>
            <a:r>
              <a:rPr dirty="0" spc="15"/>
              <a:t>=</a:t>
            </a:r>
            <a:r>
              <a:rPr dirty="0" spc="-100"/>
              <a:t> </a:t>
            </a:r>
            <a:r>
              <a:rPr dirty="0" spc="-20"/>
              <a:t>Lump</a:t>
            </a:r>
            <a:r>
              <a:rPr dirty="0" spc="-100"/>
              <a:t> </a:t>
            </a:r>
            <a:r>
              <a:rPr dirty="0" spc="-15"/>
              <a:t>sum</a:t>
            </a:r>
            <a:r>
              <a:rPr dirty="0" spc="-100"/>
              <a:t> </a:t>
            </a:r>
            <a:r>
              <a:rPr dirty="0" spc="-40"/>
              <a:t>received</a:t>
            </a:r>
            <a:r>
              <a:rPr dirty="0" spc="-75"/>
              <a:t> </a:t>
            </a:r>
            <a:r>
              <a:rPr dirty="0" spc="-15"/>
              <a:t>in</a:t>
            </a:r>
            <a:r>
              <a:rPr dirty="0" spc="-80"/>
              <a:t> </a:t>
            </a:r>
            <a:r>
              <a:rPr dirty="0" spc="-30"/>
              <a:t>exchange  </a:t>
            </a:r>
            <a:r>
              <a:rPr dirty="0" spc="-25">
                <a:solidFill>
                  <a:srgbClr val="323B40"/>
                </a:solidFill>
              </a:rPr>
              <a:t>This</a:t>
            </a:r>
            <a:r>
              <a:rPr dirty="0" spc="-100">
                <a:solidFill>
                  <a:srgbClr val="323B40"/>
                </a:solidFill>
              </a:rPr>
              <a:t> </a:t>
            </a:r>
            <a:r>
              <a:rPr dirty="0" spc="-20">
                <a:solidFill>
                  <a:srgbClr val="323B40"/>
                </a:solidFill>
              </a:rPr>
              <a:t>is</a:t>
            </a:r>
            <a:r>
              <a:rPr dirty="0" spc="-114">
                <a:solidFill>
                  <a:srgbClr val="323B40"/>
                </a:solidFill>
              </a:rPr>
              <a:t> </a:t>
            </a:r>
            <a:r>
              <a:rPr dirty="0" spc="-30">
                <a:solidFill>
                  <a:srgbClr val="323B40"/>
                </a:solidFill>
              </a:rPr>
              <a:t>quite</a:t>
            </a:r>
            <a:r>
              <a:rPr dirty="0" spc="-110">
                <a:solidFill>
                  <a:srgbClr val="323B40"/>
                </a:solidFill>
              </a:rPr>
              <a:t> </a:t>
            </a:r>
            <a:r>
              <a:rPr dirty="0" spc="10">
                <a:solidFill>
                  <a:srgbClr val="323B40"/>
                </a:solidFill>
              </a:rPr>
              <a:t>a</a:t>
            </a:r>
            <a:r>
              <a:rPr dirty="0" spc="-105">
                <a:solidFill>
                  <a:srgbClr val="323B40"/>
                </a:solidFill>
              </a:rPr>
              <a:t> </a:t>
            </a:r>
            <a:r>
              <a:rPr dirty="0" spc="-35">
                <a:solidFill>
                  <a:srgbClr val="323B40"/>
                </a:solidFill>
              </a:rPr>
              <a:t>complicated</a:t>
            </a:r>
            <a:r>
              <a:rPr dirty="0" spc="-110">
                <a:solidFill>
                  <a:srgbClr val="323B40"/>
                </a:solidFill>
              </a:rPr>
              <a:t> </a:t>
            </a:r>
            <a:r>
              <a:rPr dirty="0" spc="-25">
                <a:solidFill>
                  <a:srgbClr val="323B40"/>
                </a:solidFill>
              </a:rPr>
              <a:t>number</a:t>
            </a:r>
            <a:r>
              <a:rPr dirty="0" spc="-100">
                <a:solidFill>
                  <a:srgbClr val="323B40"/>
                </a:solidFill>
              </a:rPr>
              <a:t> </a:t>
            </a:r>
            <a:r>
              <a:rPr dirty="0" spc="-20">
                <a:solidFill>
                  <a:srgbClr val="323B40"/>
                </a:solidFill>
              </a:rPr>
              <a:t>to</a:t>
            </a:r>
            <a:r>
              <a:rPr dirty="0" spc="-105">
                <a:solidFill>
                  <a:srgbClr val="323B40"/>
                </a:solidFill>
              </a:rPr>
              <a:t> </a:t>
            </a:r>
            <a:r>
              <a:rPr dirty="0" spc="-35">
                <a:solidFill>
                  <a:srgbClr val="323B40"/>
                </a:solidFill>
              </a:rPr>
              <a:t>calculate!</a:t>
            </a:r>
          </a:p>
          <a:p>
            <a:pPr marL="12700" marR="150495">
              <a:lnSpc>
                <a:spcPts val="2200"/>
              </a:lnSpc>
              <a:spcBef>
                <a:spcPts val="800"/>
              </a:spcBef>
            </a:pPr>
            <a:r>
              <a:rPr dirty="0" spc="-20"/>
              <a:t>“How</a:t>
            </a:r>
            <a:r>
              <a:rPr dirty="0" spc="-95"/>
              <a:t> </a:t>
            </a:r>
            <a:r>
              <a:rPr dirty="0" spc="-20"/>
              <a:t>much</a:t>
            </a:r>
            <a:r>
              <a:rPr dirty="0" spc="-90"/>
              <a:t> </a:t>
            </a:r>
            <a:r>
              <a:rPr dirty="0" spc="-25"/>
              <a:t>money</a:t>
            </a:r>
            <a:r>
              <a:rPr dirty="0" spc="-90"/>
              <a:t> </a:t>
            </a:r>
            <a:r>
              <a:rPr dirty="0" spc="-30"/>
              <a:t>would</a:t>
            </a:r>
            <a:r>
              <a:rPr dirty="0" spc="-75"/>
              <a:t> </a:t>
            </a:r>
            <a:r>
              <a:rPr dirty="0" spc="5"/>
              <a:t>I</a:t>
            </a:r>
            <a:r>
              <a:rPr dirty="0" spc="-95"/>
              <a:t> </a:t>
            </a:r>
            <a:r>
              <a:rPr dirty="0" spc="-25"/>
              <a:t>need</a:t>
            </a:r>
            <a:r>
              <a:rPr dirty="0" spc="-75"/>
              <a:t> </a:t>
            </a:r>
            <a:r>
              <a:rPr dirty="0" spc="-20"/>
              <a:t>to</a:t>
            </a:r>
            <a:r>
              <a:rPr dirty="0" spc="-95"/>
              <a:t> </a:t>
            </a:r>
            <a:r>
              <a:rPr dirty="0" spc="-35"/>
              <a:t>invest</a:t>
            </a:r>
            <a:r>
              <a:rPr dirty="0" spc="-95"/>
              <a:t> </a:t>
            </a:r>
            <a:r>
              <a:rPr dirty="0" spc="-50"/>
              <a:t>today…</a:t>
            </a:r>
            <a:r>
              <a:rPr dirty="0" spc="-130"/>
              <a:t> </a:t>
            </a:r>
            <a:r>
              <a:rPr dirty="0" spc="-20"/>
              <a:t>to</a:t>
            </a:r>
            <a:r>
              <a:rPr dirty="0" spc="-95"/>
              <a:t> </a:t>
            </a:r>
            <a:r>
              <a:rPr dirty="0" spc="-15"/>
              <a:t>be</a:t>
            </a:r>
            <a:r>
              <a:rPr dirty="0" spc="-90"/>
              <a:t> </a:t>
            </a:r>
            <a:r>
              <a:rPr dirty="0" spc="-30"/>
              <a:t>able</a:t>
            </a:r>
            <a:r>
              <a:rPr dirty="0" spc="-85"/>
              <a:t> </a:t>
            </a:r>
            <a:r>
              <a:rPr dirty="0" spc="-20"/>
              <a:t>to</a:t>
            </a:r>
            <a:r>
              <a:rPr dirty="0" spc="-95"/>
              <a:t> </a:t>
            </a:r>
            <a:r>
              <a:rPr dirty="0" spc="-30"/>
              <a:t>pay</a:t>
            </a:r>
            <a:r>
              <a:rPr dirty="0" spc="-114"/>
              <a:t> </a:t>
            </a:r>
            <a:r>
              <a:rPr dirty="0" spc="-25"/>
              <a:t>all</a:t>
            </a:r>
            <a:r>
              <a:rPr dirty="0" spc="-95"/>
              <a:t> </a:t>
            </a:r>
            <a:r>
              <a:rPr dirty="0" spc="-30"/>
              <a:t>of</a:t>
            </a:r>
            <a:r>
              <a:rPr dirty="0" spc="-95"/>
              <a:t> </a:t>
            </a:r>
            <a:r>
              <a:rPr dirty="0" spc="-20"/>
              <a:t>the</a:t>
            </a:r>
            <a:r>
              <a:rPr dirty="0" spc="-85"/>
              <a:t> </a:t>
            </a:r>
            <a:r>
              <a:rPr dirty="0" spc="-35"/>
              <a:t>future  </a:t>
            </a:r>
            <a:r>
              <a:rPr dirty="0" spc="-30"/>
              <a:t>pension</a:t>
            </a:r>
            <a:r>
              <a:rPr dirty="0" spc="-85"/>
              <a:t> </a:t>
            </a:r>
            <a:r>
              <a:rPr dirty="0" spc="-35"/>
              <a:t>payments</a:t>
            </a:r>
            <a:r>
              <a:rPr dirty="0" spc="-120"/>
              <a:t> </a:t>
            </a:r>
            <a:r>
              <a:rPr dirty="0" spc="-30"/>
              <a:t>(that</a:t>
            </a:r>
            <a:r>
              <a:rPr dirty="0" spc="-114"/>
              <a:t> </a:t>
            </a:r>
            <a:r>
              <a:rPr dirty="0" spc="-25"/>
              <a:t>have</a:t>
            </a:r>
            <a:r>
              <a:rPr dirty="0" spc="-90"/>
              <a:t> </a:t>
            </a:r>
            <a:r>
              <a:rPr dirty="0" spc="-30"/>
              <a:t>been</a:t>
            </a:r>
            <a:r>
              <a:rPr dirty="0" spc="-85"/>
              <a:t> </a:t>
            </a:r>
            <a:r>
              <a:rPr dirty="0" spc="-30"/>
              <a:t>given</a:t>
            </a:r>
            <a:r>
              <a:rPr dirty="0" spc="-85"/>
              <a:t> </a:t>
            </a:r>
            <a:r>
              <a:rPr dirty="0" spc="-30"/>
              <a:t>up)?”</a:t>
            </a:r>
          </a:p>
          <a:p>
            <a:pPr marL="12700" marR="149225">
              <a:lnSpc>
                <a:spcPts val="2200"/>
              </a:lnSpc>
              <a:spcBef>
                <a:spcPts val="1000"/>
              </a:spcBef>
            </a:pPr>
            <a:r>
              <a:rPr dirty="0" spc="-75">
                <a:solidFill>
                  <a:srgbClr val="00675A"/>
                </a:solidFill>
              </a:rPr>
              <a:t>Year</a:t>
            </a:r>
            <a:r>
              <a:rPr dirty="0" spc="-85">
                <a:solidFill>
                  <a:srgbClr val="00675A"/>
                </a:solidFill>
              </a:rPr>
              <a:t> </a:t>
            </a:r>
            <a:r>
              <a:rPr dirty="0" spc="15">
                <a:solidFill>
                  <a:srgbClr val="00675A"/>
                </a:solidFill>
              </a:rPr>
              <a:t>1</a:t>
            </a:r>
            <a:r>
              <a:rPr dirty="0" spc="-90">
                <a:solidFill>
                  <a:srgbClr val="00675A"/>
                </a:solidFill>
              </a:rPr>
              <a:t> </a:t>
            </a:r>
            <a:r>
              <a:rPr dirty="0" spc="-30">
                <a:solidFill>
                  <a:srgbClr val="00675A"/>
                </a:solidFill>
              </a:rPr>
              <a:t>pension</a:t>
            </a:r>
            <a:r>
              <a:rPr dirty="0" spc="-75">
                <a:solidFill>
                  <a:srgbClr val="00675A"/>
                </a:solidFill>
              </a:rPr>
              <a:t> </a:t>
            </a:r>
            <a:r>
              <a:rPr dirty="0" spc="-35">
                <a:solidFill>
                  <a:srgbClr val="00675A"/>
                </a:solidFill>
              </a:rPr>
              <a:t>payment</a:t>
            </a:r>
            <a:r>
              <a:rPr dirty="0" spc="-105">
                <a:solidFill>
                  <a:srgbClr val="00675A"/>
                </a:solidFill>
              </a:rPr>
              <a:t> </a:t>
            </a:r>
            <a:r>
              <a:rPr dirty="0" spc="15">
                <a:solidFill>
                  <a:srgbClr val="323B40"/>
                </a:solidFill>
              </a:rPr>
              <a:t>+</a:t>
            </a:r>
            <a:r>
              <a:rPr dirty="0" spc="-95">
                <a:solidFill>
                  <a:srgbClr val="323B40"/>
                </a:solidFill>
              </a:rPr>
              <a:t> </a:t>
            </a:r>
            <a:r>
              <a:rPr dirty="0" spc="-75">
                <a:solidFill>
                  <a:srgbClr val="00328D"/>
                </a:solidFill>
              </a:rPr>
              <a:t>Year</a:t>
            </a:r>
            <a:r>
              <a:rPr dirty="0" spc="-85">
                <a:solidFill>
                  <a:srgbClr val="00328D"/>
                </a:solidFill>
              </a:rPr>
              <a:t> </a:t>
            </a:r>
            <a:r>
              <a:rPr dirty="0" spc="15">
                <a:solidFill>
                  <a:srgbClr val="00328D"/>
                </a:solidFill>
              </a:rPr>
              <a:t>2</a:t>
            </a:r>
            <a:r>
              <a:rPr dirty="0" spc="-90">
                <a:solidFill>
                  <a:srgbClr val="00328D"/>
                </a:solidFill>
              </a:rPr>
              <a:t> </a:t>
            </a:r>
            <a:r>
              <a:rPr dirty="0" spc="-30">
                <a:solidFill>
                  <a:srgbClr val="00328D"/>
                </a:solidFill>
              </a:rPr>
              <a:t>pension</a:t>
            </a:r>
            <a:r>
              <a:rPr dirty="0" spc="-75">
                <a:solidFill>
                  <a:srgbClr val="00328D"/>
                </a:solidFill>
              </a:rPr>
              <a:t> </a:t>
            </a:r>
            <a:r>
              <a:rPr dirty="0" spc="-35">
                <a:solidFill>
                  <a:srgbClr val="00328D"/>
                </a:solidFill>
              </a:rPr>
              <a:t>payment</a:t>
            </a:r>
            <a:r>
              <a:rPr dirty="0" spc="-105">
                <a:solidFill>
                  <a:srgbClr val="00328D"/>
                </a:solidFill>
              </a:rPr>
              <a:t> </a:t>
            </a:r>
            <a:r>
              <a:rPr dirty="0" spc="-70">
                <a:solidFill>
                  <a:srgbClr val="00328D"/>
                </a:solidFill>
              </a:rPr>
              <a:t>(Year</a:t>
            </a:r>
            <a:r>
              <a:rPr dirty="0" spc="-85">
                <a:solidFill>
                  <a:srgbClr val="00328D"/>
                </a:solidFill>
              </a:rPr>
              <a:t> </a:t>
            </a:r>
            <a:r>
              <a:rPr dirty="0" spc="15">
                <a:solidFill>
                  <a:srgbClr val="00328D"/>
                </a:solidFill>
              </a:rPr>
              <a:t>1</a:t>
            </a:r>
            <a:r>
              <a:rPr dirty="0" spc="-90">
                <a:solidFill>
                  <a:srgbClr val="00328D"/>
                </a:solidFill>
              </a:rPr>
              <a:t> </a:t>
            </a:r>
            <a:r>
              <a:rPr dirty="0" spc="-25">
                <a:solidFill>
                  <a:srgbClr val="00328D"/>
                </a:solidFill>
              </a:rPr>
              <a:t>plus</a:t>
            </a:r>
            <a:r>
              <a:rPr dirty="0" spc="-85">
                <a:solidFill>
                  <a:srgbClr val="00328D"/>
                </a:solidFill>
              </a:rPr>
              <a:t> </a:t>
            </a:r>
            <a:r>
              <a:rPr dirty="0" spc="-30">
                <a:solidFill>
                  <a:srgbClr val="00328D"/>
                </a:solidFill>
              </a:rPr>
              <a:t>inflationary</a:t>
            </a:r>
            <a:r>
              <a:rPr dirty="0" spc="-110">
                <a:solidFill>
                  <a:srgbClr val="00328D"/>
                </a:solidFill>
              </a:rPr>
              <a:t> </a:t>
            </a:r>
            <a:r>
              <a:rPr dirty="0" spc="-35">
                <a:solidFill>
                  <a:srgbClr val="00328D"/>
                </a:solidFill>
              </a:rPr>
              <a:t>pension  </a:t>
            </a:r>
            <a:r>
              <a:rPr dirty="0" spc="-40">
                <a:solidFill>
                  <a:srgbClr val="00328D"/>
                </a:solidFill>
              </a:rPr>
              <a:t>increases)</a:t>
            </a:r>
            <a:r>
              <a:rPr dirty="0" spc="-105">
                <a:solidFill>
                  <a:srgbClr val="00328D"/>
                </a:solidFill>
              </a:rPr>
              <a:t> </a:t>
            </a:r>
            <a:r>
              <a:rPr dirty="0" spc="15">
                <a:solidFill>
                  <a:srgbClr val="323B40"/>
                </a:solidFill>
              </a:rPr>
              <a:t>+</a:t>
            </a:r>
            <a:r>
              <a:rPr dirty="0" spc="-90">
                <a:solidFill>
                  <a:srgbClr val="323B40"/>
                </a:solidFill>
              </a:rPr>
              <a:t> </a:t>
            </a:r>
            <a:r>
              <a:rPr dirty="0" spc="-75">
                <a:solidFill>
                  <a:srgbClr val="E05105"/>
                </a:solidFill>
              </a:rPr>
              <a:t>Year</a:t>
            </a:r>
            <a:r>
              <a:rPr dirty="0" spc="-90">
                <a:solidFill>
                  <a:srgbClr val="E05105"/>
                </a:solidFill>
              </a:rPr>
              <a:t> </a:t>
            </a:r>
            <a:r>
              <a:rPr dirty="0" spc="15">
                <a:solidFill>
                  <a:srgbClr val="E05105"/>
                </a:solidFill>
              </a:rPr>
              <a:t>3</a:t>
            </a:r>
            <a:r>
              <a:rPr dirty="0" spc="-95">
                <a:solidFill>
                  <a:srgbClr val="E05105"/>
                </a:solidFill>
              </a:rPr>
              <a:t> </a:t>
            </a:r>
            <a:r>
              <a:rPr dirty="0" spc="-30">
                <a:solidFill>
                  <a:srgbClr val="E05105"/>
                </a:solidFill>
              </a:rPr>
              <a:t>pension</a:t>
            </a:r>
            <a:r>
              <a:rPr dirty="0" spc="-80">
                <a:solidFill>
                  <a:srgbClr val="E05105"/>
                </a:solidFill>
              </a:rPr>
              <a:t> </a:t>
            </a:r>
            <a:r>
              <a:rPr dirty="0" spc="-35">
                <a:solidFill>
                  <a:srgbClr val="E05105"/>
                </a:solidFill>
              </a:rPr>
              <a:t>payment</a:t>
            </a:r>
            <a:r>
              <a:rPr dirty="0" spc="-110">
                <a:solidFill>
                  <a:srgbClr val="E05105"/>
                </a:solidFill>
              </a:rPr>
              <a:t> </a:t>
            </a:r>
            <a:r>
              <a:rPr dirty="0" spc="15">
                <a:solidFill>
                  <a:srgbClr val="323B40"/>
                </a:solidFill>
              </a:rPr>
              <a:t>+</a:t>
            </a:r>
            <a:r>
              <a:rPr dirty="0" spc="-100">
                <a:solidFill>
                  <a:srgbClr val="323B40"/>
                </a:solidFill>
              </a:rPr>
              <a:t> </a:t>
            </a:r>
            <a:r>
              <a:rPr dirty="0" spc="20">
                <a:solidFill>
                  <a:srgbClr val="323B40"/>
                </a:solidFill>
              </a:rPr>
              <a:t>…</a:t>
            </a:r>
            <a:r>
              <a:rPr dirty="0" spc="-95">
                <a:solidFill>
                  <a:srgbClr val="323B40"/>
                </a:solidFill>
              </a:rPr>
              <a:t> </a:t>
            </a:r>
            <a:r>
              <a:rPr dirty="0" spc="-20">
                <a:solidFill>
                  <a:srgbClr val="F04C98"/>
                </a:solidFill>
              </a:rPr>
              <a:t>For</a:t>
            </a:r>
            <a:r>
              <a:rPr dirty="0" spc="-100">
                <a:solidFill>
                  <a:srgbClr val="F04C98"/>
                </a:solidFill>
              </a:rPr>
              <a:t> </a:t>
            </a:r>
            <a:r>
              <a:rPr dirty="0" spc="-15">
                <a:solidFill>
                  <a:srgbClr val="F04C98"/>
                </a:solidFill>
              </a:rPr>
              <a:t>how</a:t>
            </a:r>
            <a:r>
              <a:rPr dirty="0" spc="-85">
                <a:solidFill>
                  <a:srgbClr val="F04C98"/>
                </a:solidFill>
              </a:rPr>
              <a:t> </a:t>
            </a:r>
            <a:r>
              <a:rPr dirty="0" spc="-20">
                <a:solidFill>
                  <a:srgbClr val="F04C98"/>
                </a:solidFill>
              </a:rPr>
              <a:t>many</a:t>
            </a:r>
            <a:r>
              <a:rPr dirty="0" spc="-105">
                <a:solidFill>
                  <a:srgbClr val="F04C98"/>
                </a:solidFill>
              </a:rPr>
              <a:t> </a:t>
            </a:r>
            <a:r>
              <a:rPr dirty="0" spc="-30">
                <a:solidFill>
                  <a:srgbClr val="F04C98"/>
                </a:solidFill>
              </a:rPr>
              <a:t>years</a:t>
            </a:r>
            <a:r>
              <a:rPr dirty="0" spc="-105">
                <a:solidFill>
                  <a:srgbClr val="F04C98"/>
                </a:solidFill>
              </a:rPr>
              <a:t> </a:t>
            </a:r>
            <a:r>
              <a:rPr dirty="0" spc="-30">
                <a:solidFill>
                  <a:srgbClr val="F04C98"/>
                </a:solidFill>
              </a:rPr>
              <a:t>until</a:t>
            </a:r>
            <a:r>
              <a:rPr dirty="0" spc="-95">
                <a:solidFill>
                  <a:srgbClr val="F04C98"/>
                </a:solidFill>
              </a:rPr>
              <a:t> </a:t>
            </a:r>
            <a:r>
              <a:rPr dirty="0" spc="-30">
                <a:solidFill>
                  <a:srgbClr val="F04C98"/>
                </a:solidFill>
              </a:rPr>
              <a:t>death</a:t>
            </a:r>
            <a:r>
              <a:rPr dirty="0" spc="-30">
                <a:solidFill>
                  <a:srgbClr val="323B40"/>
                </a:solidFill>
              </a:rPr>
              <a:t>?</a:t>
            </a:r>
          </a:p>
          <a:p>
            <a:pPr marL="12700" marR="208279">
              <a:lnSpc>
                <a:spcPts val="2200"/>
              </a:lnSpc>
              <a:spcBef>
                <a:spcPts val="1000"/>
              </a:spcBef>
            </a:pPr>
            <a:r>
              <a:rPr dirty="0" spc="-45">
                <a:solidFill>
                  <a:srgbClr val="323B40"/>
                </a:solidFill>
              </a:rPr>
              <a:t>Requires</a:t>
            </a:r>
            <a:r>
              <a:rPr dirty="0" spc="-65">
                <a:solidFill>
                  <a:srgbClr val="323B40"/>
                </a:solidFill>
              </a:rPr>
              <a:t> </a:t>
            </a:r>
            <a:r>
              <a:rPr dirty="0" spc="-25">
                <a:solidFill>
                  <a:srgbClr val="323B40"/>
                </a:solidFill>
              </a:rPr>
              <a:t>making</a:t>
            </a:r>
            <a:r>
              <a:rPr dirty="0" spc="-100">
                <a:solidFill>
                  <a:srgbClr val="323B40"/>
                </a:solidFill>
              </a:rPr>
              <a:t> </a:t>
            </a:r>
            <a:r>
              <a:rPr dirty="0" spc="-35">
                <a:solidFill>
                  <a:srgbClr val="323B40"/>
                </a:solidFill>
              </a:rPr>
              <a:t>assumptions</a:t>
            </a:r>
            <a:r>
              <a:rPr dirty="0" spc="-95">
                <a:solidFill>
                  <a:srgbClr val="323B40"/>
                </a:solidFill>
              </a:rPr>
              <a:t> </a:t>
            </a:r>
            <a:r>
              <a:rPr dirty="0" spc="-30">
                <a:solidFill>
                  <a:srgbClr val="323B40"/>
                </a:solidFill>
              </a:rPr>
              <a:t>about</a:t>
            </a:r>
            <a:r>
              <a:rPr dirty="0" spc="-85">
                <a:solidFill>
                  <a:srgbClr val="323B40"/>
                </a:solidFill>
              </a:rPr>
              <a:t> </a:t>
            </a:r>
            <a:r>
              <a:rPr dirty="0" spc="-35">
                <a:solidFill>
                  <a:srgbClr val="323B40"/>
                </a:solidFill>
              </a:rPr>
              <a:t>future</a:t>
            </a:r>
            <a:r>
              <a:rPr dirty="0" spc="-90">
                <a:solidFill>
                  <a:srgbClr val="323B40"/>
                </a:solidFill>
              </a:rPr>
              <a:t> </a:t>
            </a:r>
            <a:r>
              <a:rPr dirty="0" spc="-30">
                <a:solidFill>
                  <a:srgbClr val="323B40"/>
                </a:solidFill>
              </a:rPr>
              <a:t>pension</a:t>
            </a:r>
            <a:r>
              <a:rPr dirty="0" spc="-65">
                <a:solidFill>
                  <a:srgbClr val="323B40"/>
                </a:solidFill>
              </a:rPr>
              <a:t> </a:t>
            </a:r>
            <a:r>
              <a:rPr dirty="0" spc="-40">
                <a:solidFill>
                  <a:srgbClr val="323B40"/>
                </a:solidFill>
              </a:rPr>
              <a:t>increases,</a:t>
            </a:r>
            <a:r>
              <a:rPr dirty="0" spc="-90">
                <a:solidFill>
                  <a:srgbClr val="323B40"/>
                </a:solidFill>
              </a:rPr>
              <a:t> </a:t>
            </a:r>
            <a:r>
              <a:rPr dirty="0" spc="-40">
                <a:solidFill>
                  <a:srgbClr val="323B40"/>
                </a:solidFill>
              </a:rPr>
              <a:t>mortality,</a:t>
            </a:r>
            <a:r>
              <a:rPr dirty="0" spc="-105">
                <a:solidFill>
                  <a:srgbClr val="323B40"/>
                </a:solidFill>
              </a:rPr>
              <a:t> </a:t>
            </a:r>
            <a:r>
              <a:rPr dirty="0" spc="-20">
                <a:solidFill>
                  <a:srgbClr val="323B40"/>
                </a:solidFill>
              </a:rPr>
              <a:t>and</a:t>
            </a:r>
            <a:r>
              <a:rPr dirty="0" spc="-90">
                <a:solidFill>
                  <a:srgbClr val="323B40"/>
                </a:solidFill>
              </a:rPr>
              <a:t> </a:t>
            </a:r>
            <a:r>
              <a:rPr dirty="0" spc="-35">
                <a:solidFill>
                  <a:srgbClr val="323B40"/>
                </a:solidFill>
              </a:rPr>
              <a:t>future  investment</a:t>
            </a:r>
            <a:r>
              <a:rPr dirty="0" spc="-150">
                <a:solidFill>
                  <a:srgbClr val="323B40"/>
                </a:solidFill>
              </a:rPr>
              <a:t> </a:t>
            </a:r>
            <a:r>
              <a:rPr dirty="0" spc="-35">
                <a:solidFill>
                  <a:srgbClr val="323B40"/>
                </a:solidFill>
              </a:rPr>
              <a:t>returns.</a:t>
            </a:r>
          </a:p>
          <a:p>
            <a:pPr marL="12700" marR="136525">
              <a:lnSpc>
                <a:spcPts val="3200"/>
              </a:lnSpc>
              <a:spcBef>
                <a:spcPts val="200"/>
              </a:spcBef>
            </a:pPr>
            <a:r>
              <a:rPr dirty="0" spc="-40">
                <a:solidFill>
                  <a:srgbClr val="323B40"/>
                </a:solidFill>
              </a:rPr>
              <a:t>Therefore</a:t>
            </a:r>
            <a:r>
              <a:rPr dirty="0" spc="-75">
                <a:solidFill>
                  <a:srgbClr val="323B40"/>
                </a:solidFill>
              </a:rPr>
              <a:t> </a:t>
            </a:r>
            <a:r>
              <a:rPr dirty="0" spc="-30">
                <a:solidFill>
                  <a:srgbClr val="323B40"/>
                </a:solidFill>
              </a:rPr>
              <a:t>they</a:t>
            </a:r>
            <a:r>
              <a:rPr dirty="0" spc="-80">
                <a:solidFill>
                  <a:srgbClr val="323B40"/>
                </a:solidFill>
              </a:rPr>
              <a:t> </a:t>
            </a:r>
            <a:r>
              <a:rPr dirty="0" spc="-25">
                <a:solidFill>
                  <a:srgbClr val="323B40"/>
                </a:solidFill>
              </a:rPr>
              <a:t>change</a:t>
            </a:r>
            <a:r>
              <a:rPr dirty="0" spc="-100">
                <a:solidFill>
                  <a:srgbClr val="323B40"/>
                </a:solidFill>
              </a:rPr>
              <a:t> </a:t>
            </a:r>
            <a:r>
              <a:rPr dirty="0" spc="-30">
                <a:solidFill>
                  <a:srgbClr val="323B40"/>
                </a:solidFill>
              </a:rPr>
              <a:t>with</a:t>
            </a:r>
            <a:r>
              <a:rPr dirty="0" spc="-70">
                <a:solidFill>
                  <a:srgbClr val="323B40"/>
                </a:solidFill>
              </a:rPr>
              <a:t> </a:t>
            </a:r>
            <a:r>
              <a:rPr dirty="0" spc="-35">
                <a:solidFill>
                  <a:srgbClr val="323B40"/>
                </a:solidFill>
              </a:rPr>
              <a:t>market</a:t>
            </a:r>
            <a:r>
              <a:rPr dirty="0" spc="-85">
                <a:solidFill>
                  <a:srgbClr val="323B40"/>
                </a:solidFill>
              </a:rPr>
              <a:t> </a:t>
            </a:r>
            <a:r>
              <a:rPr dirty="0" spc="-35">
                <a:solidFill>
                  <a:srgbClr val="323B40"/>
                </a:solidFill>
              </a:rPr>
              <a:t>conditions,</a:t>
            </a:r>
            <a:r>
              <a:rPr dirty="0" spc="-90">
                <a:solidFill>
                  <a:srgbClr val="323B40"/>
                </a:solidFill>
              </a:rPr>
              <a:t> </a:t>
            </a:r>
            <a:r>
              <a:rPr dirty="0" spc="-30">
                <a:solidFill>
                  <a:srgbClr val="323B40"/>
                </a:solidFill>
              </a:rPr>
              <a:t>mortality</a:t>
            </a:r>
            <a:r>
              <a:rPr dirty="0" spc="-105">
                <a:solidFill>
                  <a:srgbClr val="323B40"/>
                </a:solidFill>
              </a:rPr>
              <a:t> </a:t>
            </a:r>
            <a:r>
              <a:rPr dirty="0" spc="-35">
                <a:solidFill>
                  <a:srgbClr val="323B40"/>
                </a:solidFill>
              </a:rPr>
              <a:t>assumptions</a:t>
            </a:r>
            <a:r>
              <a:rPr dirty="0" spc="-105">
                <a:solidFill>
                  <a:srgbClr val="323B40"/>
                </a:solidFill>
              </a:rPr>
              <a:t> </a:t>
            </a:r>
            <a:r>
              <a:rPr dirty="0" spc="-20">
                <a:solidFill>
                  <a:srgbClr val="323B40"/>
                </a:solidFill>
              </a:rPr>
              <a:t>and</a:t>
            </a:r>
            <a:r>
              <a:rPr dirty="0" spc="-90">
                <a:solidFill>
                  <a:srgbClr val="323B40"/>
                </a:solidFill>
              </a:rPr>
              <a:t> </a:t>
            </a:r>
            <a:r>
              <a:rPr dirty="0" spc="-30">
                <a:solidFill>
                  <a:srgbClr val="323B40"/>
                </a:solidFill>
              </a:rPr>
              <a:t>with</a:t>
            </a:r>
            <a:r>
              <a:rPr dirty="0" spc="-70">
                <a:solidFill>
                  <a:srgbClr val="323B40"/>
                </a:solidFill>
              </a:rPr>
              <a:t> </a:t>
            </a:r>
            <a:r>
              <a:rPr dirty="0" spc="-25">
                <a:solidFill>
                  <a:srgbClr val="323B40"/>
                </a:solidFill>
              </a:rPr>
              <a:t>age.  </a:t>
            </a:r>
            <a:r>
              <a:rPr dirty="0" spc="-80">
                <a:solidFill>
                  <a:srgbClr val="323B40"/>
                </a:solidFill>
              </a:rPr>
              <a:t>You</a:t>
            </a:r>
            <a:r>
              <a:rPr dirty="0" spc="-90">
                <a:solidFill>
                  <a:srgbClr val="323B40"/>
                </a:solidFill>
              </a:rPr>
              <a:t> </a:t>
            </a:r>
            <a:r>
              <a:rPr dirty="0" spc="-20">
                <a:solidFill>
                  <a:srgbClr val="323B40"/>
                </a:solidFill>
              </a:rPr>
              <a:t>can</a:t>
            </a:r>
            <a:r>
              <a:rPr dirty="0" spc="-90">
                <a:solidFill>
                  <a:srgbClr val="323B40"/>
                </a:solidFill>
              </a:rPr>
              <a:t> </a:t>
            </a:r>
            <a:r>
              <a:rPr dirty="0" spc="-20">
                <a:solidFill>
                  <a:srgbClr val="323B40"/>
                </a:solidFill>
              </a:rPr>
              <a:t>ask</a:t>
            </a:r>
            <a:r>
              <a:rPr dirty="0" spc="-95">
                <a:solidFill>
                  <a:srgbClr val="323B40"/>
                </a:solidFill>
              </a:rPr>
              <a:t> </a:t>
            </a:r>
            <a:r>
              <a:rPr dirty="0" spc="-25">
                <a:solidFill>
                  <a:srgbClr val="323B40"/>
                </a:solidFill>
              </a:rPr>
              <a:t>for</a:t>
            </a:r>
            <a:r>
              <a:rPr dirty="0" spc="-90">
                <a:solidFill>
                  <a:srgbClr val="323B40"/>
                </a:solidFill>
              </a:rPr>
              <a:t> </a:t>
            </a:r>
            <a:r>
              <a:rPr dirty="0" spc="10">
                <a:solidFill>
                  <a:srgbClr val="323B40"/>
                </a:solidFill>
              </a:rPr>
              <a:t>a</a:t>
            </a:r>
            <a:r>
              <a:rPr dirty="0" spc="-95">
                <a:solidFill>
                  <a:srgbClr val="323B40"/>
                </a:solidFill>
              </a:rPr>
              <a:t> </a:t>
            </a:r>
            <a:r>
              <a:rPr dirty="0" spc="-25">
                <a:solidFill>
                  <a:srgbClr val="323B40"/>
                </a:solidFill>
              </a:rPr>
              <a:t>copy</a:t>
            </a:r>
            <a:r>
              <a:rPr dirty="0" spc="-105">
                <a:solidFill>
                  <a:srgbClr val="323B40"/>
                </a:solidFill>
              </a:rPr>
              <a:t> </a:t>
            </a:r>
            <a:r>
              <a:rPr dirty="0" spc="-30">
                <a:solidFill>
                  <a:srgbClr val="323B40"/>
                </a:solidFill>
              </a:rPr>
              <a:t>of</a:t>
            </a:r>
            <a:r>
              <a:rPr dirty="0" spc="-95">
                <a:solidFill>
                  <a:srgbClr val="323B40"/>
                </a:solidFill>
              </a:rPr>
              <a:t> </a:t>
            </a:r>
            <a:r>
              <a:rPr dirty="0" spc="-20">
                <a:solidFill>
                  <a:srgbClr val="323B40"/>
                </a:solidFill>
              </a:rPr>
              <a:t>the</a:t>
            </a:r>
            <a:r>
              <a:rPr dirty="0" spc="-85">
                <a:solidFill>
                  <a:srgbClr val="323B40"/>
                </a:solidFill>
              </a:rPr>
              <a:t> </a:t>
            </a:r>
            <a:r>
              <a:rPr dirty="0" spc="-35">
                <a:solidFill>
                  <a:srgbClr val="323B40"/>
                </a:solidFill>
              </a:rPr>
              <a:t>current</a:t>
            </a:r>
            <a:r>
              <a:rPr dirty="0" spc="-85">
                <a:solidFill>
                  <a:srgbClr val="323B40"/>
                </a:solidFill>
              </a:rPr>
              <a:t> </a:t>
            </a:r>
            <a:r>
              <a:rPr dirty="0" spc="-35">
                <a:solidFill>
                  <a:srgbClr val="323B40"/>
                </a:solidFill>
              </a:rPr>
              <a:t>factors</a:t>
            </a:r>
            <a:r>
              <a:rPr dirty="0" spc="-114">
                <a:solidFill>
                  <a:srgbClr val="323B40"/>
                </a:solidFill>
              </a:rPr>
              <a:t> </a:t>
            </a:r>
            <a:r>
              <a:rPr dirty="0" spc="-15">
                <a:solidFill>
                  <a:srgbClr val="323B40"/>
                </a:solidFill>
              </a:rPr>
              <a:t>in</a:t>
            </a:r>
            <a:r>
              <a:rPr dirty="0" spc="-80">
                <a:solidFill>
                  <a:srgbClr val="323B40"/>
                </a:solidFill>
              </a:rPr>
              <a:t> </a:t>
            </a:r>
            <a:r>
              <a:rPr dirty="0" spc="-35">
                <a:solidFill>
                  <a:srgbClr val="323B40"/>
                </a:solidFill>
              </a:rPr>
              <a:t>force</a:t>
            </a:r>
            <a:r>
              <a:rPr dirty="0" spc="-100">
                <a:solidFill>
                  <a:srgbClr val="323B40"/>
                </a:solidFill>
              </a:rPr>
              <a:t> </a:t>
            </a:r>
            <a:r>
              <a:rPr dirty="0" spc="-30">
                <a:solidFill>
                  <a:srgbClr val="323B40"/>
                </a:solidFill>
              </a:rPr>
              <a:t>from</a:t>
            </a:r>
            <a:r>
              <a:rPr dirty="0" spc="-90">
                <a:solidFill>
                  <a:srgbClr val="323B40"/>
                </a:solidFill>
              </a:rPr>
              <a:t> </a:t>
            </a:r>
            <a:r>
              <a:rPr dirty="0" spc="-20">
                <a:solidFill>
                  <a:srgbClr val="323B40"/>
                </a:solidFill>
              </a:rPr>
              <a:t>the</a:t>
            </a:r>
            <a:r>
              <a:rPr dirty="0" spc="-100">
                <a:solidFill>
                  <a:srgbClr val="323B40"/>
                </a:solidFill>
              </a:rPr>
              <a:t> </a:t>
            </a:r>
            <a:r>
              <a:rPr dirty="0" spc="-40">
                <a:solidFill>
                  <a:srgbClr val="323B40"/>
                </a:solidFill>
              </a:rPr>
              <a:t>Pensions</a:t>
            </a:r>
            <a:r>
              <a:rPr dirty="0" spc="-90">
                <a:solidFill>
                  <a:srgbClr val="323B40"/>
                </a:solidFill>
              </a:rPr>
              <a:t> </a:t>
            </a:r>
            <a:r>
              <a:rPr dirty="0" spc="-35">
                <a:solidFill>
                  <a:srgbClr val="323B40"/>
                </a:solidFill>
              </a:rPr>
              <a:t>Office.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69975" y="1004316"/>
            <a:ext cx="565403" cy="59893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822959" y="3494532"/>
            <a:ext cx="312419" cy="29260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1244599" y="3437634"/>
            <a:ext cx="6380480" cy="13455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90000"/>
              </a:lnSpc>
            </a:pPr>
            <a:r>
              <a:rPr dirty="0" sz="3250" spc="-75">
                <a:solidFill>
                  <a:srgbClr val="00A9E0"/>
                </a:solidFill>
                <a:latin typeface="Segoe UI Semibold"/>
                <a:cs typeface="Segoe UI Semibold"/>
              </a:rPr>
              <a:t>Question</a:t>
            </a:r>
            <a:r>
              <a:rPr dirty="0" sz="3250" spc="-190">
                <a:solidFill>
                  <a:srgbClr val="00A9E0"/>
                </a:solidFill>
                <a:latin typeface="Segoe UI Semibold"/>
                <a:cs typeface="Segoe UI Semibold"/>
              </a:rPr>
              <a:t> </a:t>
            </a:r>
            <a:r>
              <a:rPr dirty="0" sz="3250">
                <a:solidFill>
                  <a:srgbClr val="00A9E0"/>
                </a:solidFill>
                <a:latin typeface="Segoe UI Semibold"/>
                <a:cs typeface="Segoe UI Semibold"/>
              </a:rPr>
              <a:t>2</a:t>
            </a:r>
            <a:r>
              <a:rPr dirty="0" sz="3250" spc="-180">
                <a:solidFill>
                  <a:srgbClr val="00A9E0"/>
                </a:solidFill>
                <a:latin typeface="Segoe UI Semibold"/>
                <a:cs typeface="Segoe UI Semibold"/>
              </a:rPr>
              <a:t> </a:t>
            </a:r>
            <a:r>
              <a:rPr dirty="0" sz="3250">
                <a:solidFill>
                  <a:srgbClr val="00A9E0"/>
                </a:solidFill>
                <a:latin typeface="Segoe UI Semibold"/>
                <a:cs typeface="Segoe UI Semibold"/>
              </a:rPr>
              <a:t>–</a:t>
            </a:r>
            <a:r>
              <a:rPr dirty="0" sz="3250" spc="-180">
                <a:solidFill>
                  <a:srgbClr val="00A9E0"/>
                </a:solidFill>
                <a:latin typeface="Segoe UI Semibold"/>
                <a:cs typeface="Segoe UI Semibold"/>
              </a:rPr>
              <a:t> </a:t>
            </a:r>
            <a:r>
              <a:rPr dirty="0" sz="3250" spc="-60">
                <a:solidFill>
                  <a:srgbClr val="00A9E0"/>
                </a:solidFill>
                <a:latin typeface="Segoe UI Semibold"/>
                <a:cs typeface="Segoe UI Semibold"/>
              </a:rPr>
              <a:t>Can</a:t>
            </a:r>
            <a:r>
              <a:rPr dirty="0" sz="3250" spc="-175">
                <a:solidFill>
                  <a:srgbClr val="00A9E0"/>
                </a:solidFill>
                <a:latin typeface="Segoe UI Semibold"/>
                <a:cs typeface="Segoe UI Semibold"/>
              </a:rPr>
              <a:t> </a:t>
            </a:r>
            <a:r>
              <a:rPr dirty="0" sz="3250" spc="-45">
                <a:solidFill>
                  <a:srgbClr val="00A9E0"/>
                </a:solidFill>
                <a:latin typeface="Segoe UI Semibold"/>
                <a:cs typeface="Segoe UI Semibold"/>
              </a:rPr>
              <a:t>we</a:t>
            </a:r>
            <a:r>
              <a:rPr dirty="0" sz="3250" spc="-175">
                <a:solidFill>
                  <a:srgbClr val="00A9E0"/>
                </a:solidFill>
                <a:latin typeface="Segoe UI Semibold"/>
                <a:cs typeface="Segoe UI Semibold"/>
              </a:rPr>
              <a:t> </a:t>
            </a:r>
            <a:r>
              <a:rPr dirty="0" sz="3250" spc="-45">
                <a:solidFill>
                  <a:srgbClr val="00A9E0"/>
                </a:solidFill>
                <a:latin typeface="Segoe UI Semibold"/>
                <a:cs typeface="Segoe UI Semibold"/>
              </a:rPr>
              <a:t>be</a:t>
            </a:r>
            <a:r>
              <a:rPr dirty="0" sz="3250" spc="-185">
                <a:solidFill>
                  <a:srgbClr val="00A9E0"/>
                </a:solidFill>
                <a:latin typeface="Segoe UI Semibold"/>
                <a:cs typeface="Segoe UI Semibold"/>
              </a:rPr>
              <a:t> </a:t>
            </a:r>
            <a:r>
              <a:rPr dirty="0" sz="3250" spc="-70">
                <a:solidFill>
                  <a:srgbClr val="00A9E0"/>
                </a:solidFill>
                <a:latin typeface="Segoe UI Semibold"/>
                <a:cs typeface="Segoe UI Semibold"/>
              </a:rPr>
              <a:t>sure</a:t>
            </a:r>
            <a:r>
              <a:rPr dirty="0" sz="3250" spc="-185">
                <a:solidFill>
                  <a:srgbClr val="00A9E0"/>
                </a:solidFill>
                <a:latin typeface="Segoe UI Semibold"/>
                <a:cs typeface="Segoe UI Semibold"/>
              </a:rPr>
              <a:t> </a:t>
            </a:r>
            <a:r>
              <a:rPr dirty="0" sz="3250" spc="-65">
                <a:solidFill>
                  <a:srgbClr val="00A9E0"/>
                </a:solidFill>
                <a:latin typeface="Segoe UI Semibold"/>
                <a:cs typeface="Segoe UI Semibold"/>
              </a:rPr>
              <a:t>that</a:t>
            </a:r>
            <a:r>
              <a:rPr dirty="0" sz="3250" spc="-160">
                <a:solidFill>
                  <a:srgbClr val="00A9E0"/>
                </a:solidFill>
                <a:latin typeface="Segoe UI Semibold"/>
                <a:cs typeface="Segoe UI Semibold"/>
              </a:rPr>
              <a:t> </a:t>
            </a:r>
            <a:r>
              <a:rPr dirty="0" sz="3250" spc="-60">
                <a:solidFill>
                  <a:srgbClr val="00A9E0"/>
                </a:solidFill>
                <a:latin typeface="Segoe UI Semibold"/>
                <a:cs typeface="Segoe UI Semibold"/>
              </a:rPr>
              <a:t>all  new </a:t>
            </a:r>
            <a:r>
              <a:rPr dirty="0" sz="3250" spc="-75">
                <a:solidFill>
                  <a:srgbClr val="00A9E0"/>
                </a:solidFill>
                <a:latin typeface="Segoe UI Semibold"/>
                <a:cs typeface="Segoe UI Semibold"/>
              </a:rPr>
              <a:t>employees </a:t>
            </a:r>
            <a:r>
              <a:rPr dirty="0" sz="3250" spc="-45">
                <a:solidFill>
                  <a:srgbClr val="00A9E0"/>
                </a:solidFill>
                <a:latin typeface="Segoe UI Semibold"/>
                <a:cs typeface="Segoe UI Semibold"/>
              </a:rPr>
              <a:t>at </a:t>
            </a:r>
            <a:r>
              <a:rPr dirty="0" sz="3250" spc="-70">
                <a:solidFill>
                  <a:srgbClr val="00A9E0"/>
                </a:solidFill>
                <a:latin typeface="Segoe UI Semibold"/>
                <a:cs typeface="Segoe UI Semibold"/>
              </a:rPr>
              <a:t>G5/G6 </a:t>
            </a:r>
            <a:r>
              <a:rPr dirty="0" sz="3250" spc="-60">
                <a:solidFill>
                  <a:srgbClr val="00A9E0"/>
                </a:solidFill>
                <a:latin typeface="Segoe UI Semibold"/>
                <a:cs typeface="Segoe UI Semibold"/>
              </a:rPr>
              <a:t>are </a:t>
            </a:r>
            <a:r>
              <a:rPr dirty="0" sz="3250" spc="-70">
                <a:solidFill>
                  <a:srgbClr val="00A9E0"/>
                </a:solidFill>
                <a:latin typeface="Segoe UI Semibold"/>
                <a:cs typeface="Segoe UI Semibold"/>
              </a:rPr>
              <a:t>given  </a:t>
            </a:r>
            <a:r>
              <a:rPr dirty="0" sz="3250" spc="-60">
                <a:solidFill>
                  <a:srgbClr val="00A9E0"/>
                </a:solidFill>
                <a:latin typeface="Segoe UI Semibold"/>
                <a:cs typeface="Segoe UI Semibold"/>
              </a:rPr>
              <a:t>the</a:t>
            </a:r>
            <a:r>
              <a:rPr dirty="0" sz="3250" spc="-175">
                <a:solidFill>
                  <a:srgbClr val="00A9E0"/>
                </a:solidFill>
                <a:latin typeface="Segoe UI Semibold"/>
                <a:cs typeface="Segoe UI Semibold"/>
              </a:rPr>
              <a:t> </a:t>
            </a:r>
            <a:r>
              <a:rPr dirty="0" sz="3250" spc="-75">
                <a:solidFill>
                  <a:srgbClr val="00A9E0"/>
                </a:solidFill>
                <a:latin typeface="Segoe UI Semibold"/>
                <a:cs typeface="Segoe UI Semibold"/>
              </a:rPr>
              <a:t>choice</a:t>
            </a:r>
            <a:r>
              <a:rPr dirty="0" sz="3250" spc="-185">
                <a:solidFill>
                  <a:srgbClr val="00A9E0"/>
                </a:solidFill>
                <a:latin typeface="Segoe UI Semibold"/>
                <a:cs typeface="Segoe UI Semibold"/>
              </a:rPr>
              <a:t> </a:t>
            </a:r>
            <a:r>
              <a:rPr dirty="0" sz="3250" spc="-45">
                <a:solidFill>
                  <a:srgbClr val="00A9E0"/>
                </a:solidFill>
                <a:latin typeface="Segoe UI Semibold"/>
                <a:cs typeface="Segoe UI Semibold"/>
              </a:rPr>
              <a:t>of</a:t>
            </a:r>
            <a:r>
              <a:rPr dirty="0" sz="3250" spc="-190">
                <a:solidFill>
                  <a:srgbClr val="00A9E0"/>
                </a:solidFill>
                <a:latin typeface="Segoe UI Semibold"/>
                <a:cs typeface="Segoe UI Semibold"/>
              </a:rPr>
              <a:t> </a:t>
            </a:r>
            <a:r>
              <a:rPr dirty="0" sz="3250" spc="-70">
                <a:solidFill>
                  <a:srgbClr val="00A9E0"/>
                </a:solidFill>
                <a:latin typeface="Segoe UI Semibold"/>
                <a:cs typeface="Segoe UI Semibold"/>
              </a:rPr>
              <a:t>UASLAS</a:t>
            </a:r>
            <a:r>
              <a:rPr dirty="0" sz="3250" spc="-195">
                <a:solidFill>
                  <a:srgbClr val="00A9E0"/>
                </a:solidFill>
                <a:latin typeface="Segoe UI Semibold"/>
                <a:cs typeface="Segoe UI Semibold"/>
              </a:rPr>
              <a:t> </a:t>
            </a:r>
            <a:r>
              <a:rPr dirty="0" sz="3250" spc="-45">
                <a:solidFill>
                  <a:srgbClr val="00A9E0"/>
                </a:solidFill>
                <a:latin typeface="Segoe UI Semibold"/>
                <a:cs typeface="Segoe UI Semibold"/>
              </a:rPr>
              <a:t>or</a:t>
            </a:r>
            <a:r>
              <a:rPr dirty="0" sz="3250" spc="-180">
                <a:solidFill>
                  <a:srgbClr val="00A9E0"/>
                </a:solidFill>
                <a:latin typeface="Segoe UI Semibold"/>
                <a:cs typeface="Segoe UI Semibold"/>
              </a:rPr>
              <a:t> </a:t>
            </a:r>
            <a:r>
              <a:rPr dirty="0" sz="3250" spc="-60">
                <a:solidFill>
                  <a:srgbClr val="00A9E0"/>
                </a:solidFill>
                <a:latin typeface="Segoe UI Semibold"/>
                <a:cs typeface="Segoe UI Semibold"/>
              </a:rPr>
              <a:t>USS?</a:t>
            </a:r>
            <a:endParaRPr sz="3250">
              <a:latin typeface="Segoe UI Semibold"/>
              <a:cs typeface="Segoe UI Semibold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3502152" y="890016"/>
            <a:ext cx="2718816" cy="746759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ts val="1335"/>
              </a:lnSpc>
            </a:pPr>
            <a:r>
              <a:rPr dirty="0" spc="10"/>
              <a:t>39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769607" y="405384"/>
            <a:ext cx="3288791" cy="696315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70"/>
              <a:t>Answer </a:t>
            </a:r>
            <a:r>
              <a:rPr dirty="0" spc="5"/>
              <a:t>2 –</a:t>
            </a:r>
            <a:r>
              <a:rPr dirty="0" spc="-710"/>
              <a:t> </a:t>
            </a:r>
            <a:r>
              <a:rPr dirty="0" spc="-70"/>
              <a:t>UASLAS </a:t>
            </a:r>
            <a:r>
              <a:rPr dirty="0" spc="-45"/>
              <a:t>or </a:t>
            </a:r>
            <a:r>
              <a:rPr dirty="0" spc="-65"/>
              <a:t>USS?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ts val="1335"/>
              </a:lnSpc>
            </a:pPr>
            <a:r>
              <a:rPr dirty="0" spc="10"/>
              <a:t>40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447547" y="2054859"/>
            <a:ext cx="8975725" cy="262128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ts val="2200"/>
              </a:lnSpc>
            </a:pPr>
            <a:r>
              <a:rPr dirty="0" sz="2000" spc="-20">
                <a:solidFill>
                  <a:srgbClr val="00A9E0"/>
                </a:solidFill>
                <a:latin typeface="Segoe UI"/>
                <a:cs typeface="Segoe UI"/>
              </a:rPr>
              <a:t>Can</a:t>
            </a:r>
            <a:r>
              <a:rPr dirty="0" sz="2000" spc="-100">
                <a:solidFill>
                  <a:srgbClr val="00A9E0"/>
                </a:solidFill>
                <a:latin typeface="Segoe UI"/>
                <a:cs typeface="Segoe UI"/>
              </a:rPr>
              <a:t> </a:t>
            </a:r>
            <a:r>
              <a:rPr dirty="0" sz="2000" spc="-15">
                <a:solidFill>
                  <a:srgbClr val="00A9E0"/>
                </a:solidFill>
                <a:latin typeface="Segoe UI"/>
                <a:cs typeface="Segoe UI"/>
              </a:rPr>
              <a:t>we</a:t>
            </a:r>
            <a:r>
              <a:rPr dirty="0" sz="2000" spc="-75">
                <a:solidFill>
                  <a:srgbClr val="00A9E0"/>
                </a:solidFill>
                <a:latin typeface="Segoe UI"/>
                <a:cs typeface="Segoe UI"/>
              </a:rPr>
              <a:t> </a:t>
            </a:r>
            <a:r>
              <a:rPr dirty="0" sz="2000" spc="-15">
                <a:solidFill>
                  <a:srgbClr val="00A9E0"/>
                </a:solidFill>
                <a:latin typeface="Segoe UI"/>
                <a:cs typeface="Segoe UI"/>
              </a:rPr>
              <a:t>be</a:t>
            </a:r>
            <a:r>
              <a:rPr dirty="0" sz="2000" spc="-85">
                <a:solidFill>
                  <a:srgbClr val="00A9E0"/>
                </a:solidFill>
                <a:latin typeface="Segoe UI"/>
                <a:cs typeface="Segoe UI"/>
              </a:rPr>
              <a:t> </a:t>
            </a:r>
            <a:r>
              <a:rPr dirty="0" sz="2000" spc="-30">
                <a:solidFill>
                  <a:srgbClr val="00A9E0"/>
                </a:solidFill>
                <a:latin typeface="Segoe UI"/>
                <a:cs typeface="Segoe UI"/>
              </a:rPr>
              <a:t>sure</a:t>
            </a:r>
            <a:r>
              <a:rPr dirty="0" sz="2000" spc="-100">
                <a:solidFill>
                  <a:srgbClr val="00A9E0"/>
                </a:solidFill>
                <a:latin typeface="Segoe UI"/>
                <a:cs typeface="Segoe UI"/>
              </a:rPr>
              <a:t> </a:t>
            </a:r>
            <a:r>
              <a:rPr dirty="0" sz="2000" spc="-30">
                <a:solidFill>
                  <a:srgbClr val="00A9E0"/>
                </a:solidFill>
                <a:latin typeface="Segoe UI"/>
                <a:cs typeface="Segoe UI"/>
              </a:rPr>
              <a:t>that</a:t>
            </a:r>
            <a:r>
              <a:rPr dirty="0" sz="2000" spc="-110">
                <a:solidFill>
                  <a:srgbClr val="00A9E0"/>
                </a:solidFill>
                <a:latin typeface="Segoe UI"/>
                <a:cs typeface="Segoe UI"/>
              </a:rPr>
              <a:t> </a:t>
            </a:r>
            <a:r>
              <a:rPr dirty="0" sz="2000" spc="-25">
                <a:solidFill>
                  <a:srgbClr val="00A9E0"/>
                </a:solidFill>
                <a:latin typeface="Segoe UI"/>
                <a:cs typeface="Segoe UI"/>
              </a:rPr>
              <a:t>all</a:t>
            </a:r>
            <a:r>
              <a:rPr dirty="0" sz="2000" spc="-95">
                <a:solidFill>
                  <a:srgbClr val="00A9E0"/>
                </a:solidFill>
                <a:latin typeface="Segoe UI"/>
                <a:cs typeface="Segoe UI"/>
              </a:rPr>
              <a:t> </a:t>
            </a:r>
            <a:r>
              <a:rPr dirty="0" sz="2000" spc="-20">
                <a:solidFill>
                  <a:srgbClr val="00A9E0"/>
                </a:solidFill>
                <a:latin typeface="Segoe UI"/>
                <a:cs typeface="Segoe UI"/>
              </a:rPr>
              <a:t>new</a:t>
            </a:r>
            <a:r>
              <a:rPr dirty="0" sz="2000" spc="-85">
                <a:solidFill>
                  <a:srgbClr val="00A9E0"/>
                </a:solidFill>
                <a:latin typeface="Segoe UI"/>
                <a:cs typeface="Segoe UI"/>
              </a:rPr>
              <a:t> </a:t>
            </a:r>
            <a:r>
              <a:rPr dirty="0" sz="2000" spc="-35">
                <a:solidFill>
                  <a:srgbClr val="00A9E0"/>
                </a:solidFill>
                <a:latin typeface="Segoe UI"/>
                <a:cs typeface="Segoe UI"/>
              </a:rPr>
              <a:t>employees</a:t>
            </a:r>
            <a:r>
              <a:rPr dirty="0" sz="2000" spc="-80">
                <a:solidFill>
                  <a:srgbClr val="00A9E0"/>
                </a:solidFill>
                <a:latin typeface="Segoe UI"/>
                <a:cs typeface="Segoe UI"/>
              </a:rPr>
              <a:t> </a:t>
            </a:r>
            <a:r>
              <a:rPr dirty="0" sz="2000" spc="-15">
                <a:solidFill>
                  <a:srgbClr val="00A9E0"/>
                </a:solidFill>
                <a:latin typeface="Segoe UI"/>
                <a:cs typeface="Segoe UI"/>
              </a:rPr>
              <a:t>at</a:t>
            </a:r>
            <a:r>
              <a:rPr dirty="0" sz="2000" spc="-95">
                <a:solidFill>
                  <a:srgbClr val="00A9E0"/>
                </a:solidFill>
                <a:latin typeface="Segoe UI"/>
                <a:cs typeface="Segoe UI"/>
              </a:rPr>
              <a:t> </a:t>
            </a:r>
            <a:r>
              <a:rPr dirty="0" sz="2000" spc="-25">
                <a:solidFill>
                  <a:srgbClr val="00A9E0"/>
                </a:solidFill>
                <a:latin typeface="Segoe UI"/>
                <a:cs typeface="Segoe UI"/>
              </a:rPr>
              <a:t>G5/G6</a:t>
            </a:r>
            <a:r>
              <a:rPr dirty="0" sz="2000" spc="-105">
                <a:solidFill>
                  <a:srgbClr val="00A9E0"/>
                </a:solidFill>
                <a:latin typeface="Segoe UI"/>
                <a:cs typeface="Segoe UI"/>
              </a:rPr>
              <a:t> </a:t>
            </a:r>
            <a:r>
              <a:rPr dirty="0" sz="2000" spc="-30">
                <a:solidFill>
                  <a:srgbClr val="00A9E0"/>
                </a:solidFill>
                <a:latin typeface="Segoe UI"/>
                <a:cs typeface="Segoe UI"/>
              </a:rPr>
              <a:t>are</a:t>
            </a:r>
            <a:r>
              <a:rPr dirty="0" sz="2000" spc="-105">
                <a:solidFill>
                  <a:srgbClr val="00A9E0"/>
                </a:solidFill>
                <a:latin typeface="Segoe UI"/>
                <a:cs typeface="Segoe UI"/>
              </a:rPr>
              <a:t> </a:t>
            </a:r>
            <a:r>
              <a:rPr dirty="0" sz="2000" spc="-30">
                <a:solidFill>
                  <a:srgbClr val="00A9E0"/>
                </a:solidFill>
                <a:latin typeface="Segoe UI"/>
                <a:cs typeface="Segoe UI"/>
              </a:rPr>
              <a:t>given</a:t>
            </a:r>
            <a:r>
              <a:rPr dirty="0" sz="2000" spc="-90">
                <a:solidFill>
                  <a:srgbClr val="00A9E0"/>
                </a:solidFill>
                <a:latin typeface="Segoe UI"/>
                <a:cs typeface="Segoe UI"/>
              </a:rPr>
              <a:t> </a:t>
            </a:r>
            <a:r>
              <a:rPr dirty="0" sz="2000" spc="-20">
                <a:solidFill>
                  <a:srgbClr val="00A9E0"/>
                </a:solidFill>
                <a:latin typeface="Segoe UI"/>
                <a:cs typeface="Segoe UI"/>
              </a:rPr>
              <a:t>the</a:t>
            </a:r>
            <a:r>
              <a:rPr dirty="0" sz="2000" spc="-85">
                <a:solidFill>
                  <a:srgbClr val="00A9E0"/>
                </a:solidFill>
                <a:latin typeface="Segoe UI"/>
                <a:cs typeface="Segoe UI"/>
              </a:rPr>
              <a:t> </a:t>
            </a:r>
            <a:r>
              <a:rPr dirty="0" sz="2000" spc="-30">
                <a:solidFill>
                  <a:srgbClr val="00A9E0"/>
                </a:solidFill>
                <a:latin typeface="Segoe UI"/>
                <a:cs typeface="Segoe UI"/>
              </a:rPr>
              <a:t>choice</a:t>
            </a:r>
            <a:r>
              <a:rPr dirty="0" sz="2000" spc="-85">
                <a:solidFill>
                  <a:srgbClr val="00A9E0"/>
                </a:solidFill>
                <a:latin typeface="Segoe UI"/>
                <a:cs typeface="Segoe UI"/>
              </a:rPr>
              <a:t> </a:t>
            </a:r>
            <a:r>
              <a:rPr dirty="0" sz="2000" spc="-30">
                <a:solidFill>
                  <a:srgbClr val="00A9E0"/>
                </a:solidFill>
                <a:latin typeface="Segoe UI"/>
                <a:cs typeface="Segoe UI"/>
              </a:rPr>
              <a:t>of</a:t>
            </a:r>
            <a:r>
              <a:rPr dirty="0" sz="2000" spc="-95">
                <a:solidFill>
                  <a:srgbClr val="00A9E0"/>
                </a:solidFill>
                <a:latin typeface="Segoe UI"/>
                <a:cs typeface="Segoe UI"/>
              </a:rPr>
              <a:t> </a:t>
            </a:r>
            <a:r>
              <a:rPr dirty="0" sz="2000" spc="-25">
                <a:solidFill>
                  <a:srgbClr val="00A9E0"/>
                </a:solidFill>
                <a:latin typeface="Segoe UI"/>
                <a:cs typeface="Segoe UI"/>
              </a:rPr>
              <a:t>UASLAS</a:t>
            </a:r>
            <a:r>
              <a:rPr dirty="0" sz="2000" spc="-114">
                <a:solidFill>
                  <a:srgbClr val="00A9E0"/>
                </a:solidFill>
                <a:latin typeface="Segoe UI"/>
                <a:cs typeface="Segoe UI"/>
              </a:rPr>
              <a:t> </a:t>
            </a:r>
            <a:r>
              <a:rPr dirty="0" sz="2000" spc="-15">
                <a:solidFill>
                  <a:srgbClr val="00A9E0"/>
                </a:solidFill>
                <a:latin typeface="Segoe UI"/>
                <a:cs typeface="Segoe UI"/>
              </a:rPr>
              <a:t>or  </a:t>
            </a:r>
            <a:r>
              <a:rPr dirty="0" sz="2000" spc="-25">
                <a:solidFill>
                  <a:srgbClr val="00A9E0"/>
                </a:solidFill>
                <a:latin typeface="Segoe UI"/>
                <a:cs typeface="Segoe UI"/>
              </a:rPr>
              <a:t>USS?</a:t>
            </a:r>
            <a:endParaRPr sz="2000">
              <a:latin typeface="Segoe UI"/>
              <a:cs typeface="Segoe UI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750">
              <a:latin typeface="Times New Roman"/>
              <a:cs typeface="Times New Roman"/>
            </a:endParaRPr>
          </a:p>
          <a:p>
            <a:pPr marL="12700" marR="233045">
              <a:lnSpc>
                <a:spcPct val="91200"/>
              </a:lnSpc>
            </a:pPr>
            <a:r>
              <a:rPr dirty="0" sz="2000" spc="-15">
                <a:solidFill>
                  <a:srgbClr val="323B40"/>
                </a:solidFill>
                <a:latin typeface="Segoe UI"/>
                <a:cs typeface="Segoe UI"/>
              </a:rPr>
              <a:t>The</a:t>
            </a:r>
            <a:r>
              <a:rPr dirty="0" sz="2000" spc="-100">
                <a:solidFill>
                  <a:srgbClr val="323B40"/>
                </a:solidFill>
                <a:latin typeface="Segoe UI"/>
                <a:cs typeface="Segoe UI"/>
              </a:rPr>
              <a:t> </a:t>
            </a:r>
            <a:r>
              <a:rPr dirty="0" sz="2000" spc="-40">
                <a:solidFill>
                  <a:srgbClr val="323B40"/>
                </a:solidFill>
                <a:latin typeface="Segoe UI"/>
                <a:cs typeface="Segoe UI"/>
              </a:rPr>
              <a:t>Pensions</a:t>
            </a:r>
            <a:r>
              <a:rPr dirty="0" sz="2000" spc="-90">
                <a:solidFill>
                  <a:srgbClr val="323B40"/>
                </a:solidFill>
                <a:latin typeface="Segoe UI"/>
                <a:cs typeface="Segoe UI"/>
              </a:rPr>
              <a:t> </a:t>
            </a:r>
            <a:r>
              <a:rPr dirty="0" sz="2000" spc="-35">
                <a:solidFill>
                  <a:srgbClr val="323B40"/>
                </a:solidFill>
                <a:latin typeface="Segoe UI"/>
                <a:cs typeface="Segoe UI"/>
              </a:rPr>
              <a:t>Office</a:t>
            </a:r>
            <a:r>
              <a:rPr dirty="0" sz="2000" spc="-85">
                <a:solidFill>
                  <a:srgbClr val="323B40"/>
                </a:solidFill>
                <a:latin typeface="Segoe UI"/>
                <a:cs typeface="Segoe UI"/>
              </a:rPr>
              <a:t> </a:t>
            </a:r>
            <a:r>
              <a:rPr dirty="0" sz="2000" spc="-30">
                <a:solidFill>
                  <a:srgbClr val="323B40"/>
                </a:solidFill>
                <a:latin typeface="Segoe UI"/>
                <a:cs typeface="Segoe UI"/>
              </a:rPr>
              <a:t>emails</a:t>
            </a:r>
            <a:r>
              <a:rPr dirty="0" sz="2000" spc="-90">
                <a:solidFill>
                  <a:srgbClr val="323B40"/>
                </a:solidFill>
                <a:latin typeface="Segoe UI"/>
                <a:cs typeface="Segoe UI"/>
              </a:rPr>
              <a:t> </a:t>
            </a:r>
            <a:r>
              <a:rPr dirty="0" sz="2000" spc="-25">
                <a:solidFill>
                  <a:srgbClr val="323B40"/>
                </a:solidFill>
                <a:latin typeface="Segoe UI"/>
                <a:cs typeface="Segoe UI"/>
              </a:rPr>
              <a:t>members</a:t>
            </a:r>
            <a:r>
              <a:rPr dirty="0" sz="2000" spc="-80">
                <a:solidFill>
                  <a:srgbClr val="323B40"/>
                </a:solidFill>
                <a:latin typeface="Segoe UI"/>
                <a:cs typeface="Segoe UI"/>
              </a:rPr>
              <a:t> </a:t>
            </a:r>
            <a:r>
              <a:rPr dirty="0" sz="2000" spc="-15">
                <a:solidFill>
                  <a:srgbClr val="323B40"/>
                </a:solidFill>
                <a:latin typeface="Segoe UI"/>
                <a:cs typeface="Segoe UI"/>
              </a:rPr>
              <a:t>as</a:t>
            </a:r>
            <a:r>
              <a:rPr dirty="0" sz="2000" spc="-105">
                <a:solidFill>
                  <a:srgbClr val="323B40"/>
                </a:solidFill>
                <a:latin typeface="Segoe UI"/>
                <a:cs typeface="Segoe UI"/>
              </a:rPr>
              <a:t> </a:t>
            </a:r>
            <a:r>
              <a:rPr dirty="0" sz="2000" spc="-25">
                <a:solidFill>
                  <a:srgbClr val="323B40"/>
                </a:solidFill>
                <a:latin typeface="Segoe UI"/>
                <a:cs typeface="Segoe UI"/>
              </a:rPr>
              <a:t>soon</a:t>
            </a:r>
            <a:r>
              <a:rPr dirty="0" sz="2000" spc="-90">
                <a:solidFill>
                  <a:srgbClr val="323B40"/>
                </a:solidFill>
                <a:latin typeface="Segoe UI"/>
                <a:cs typeface="Segoe UI"/>
              </a:rPr>
              <a:t> </a:t>
            </a:r>
            <a:r>
              <a:rPr dirty="0" sz="2000" spc="-15">
                <a:solidFill>
                  <a:srgbClr val="323B40"/>
                </a:solidFill>
                <a:latin typeface="Segoe UI"/>
                <a:cs typeface="Segoe UI"/>
              </a:rPr>
              <a:t>as</a:t>
            </a:r>
            <a:r>
              <a:rPr dirty="0" sz="2000" spc="-90">
                <a:solidFill>
                  <a:srgbClr val="323B40"/>
                </a:solidFill>
                <a:latin typeface="Segoe UI"/>
                <a:cs typeface="Segoe UI"/>
              </a:rPr>
              <a:t> </a:t>
            </a:r>
            <a:r>
              <a:rPr dirty="0" sz="2000" spc="-30">
                <a:solidFill>
                  <a:srgbClr val="323B40"/>
                </a:solidFill>
                <a:latin typeface="Segoe UI"/>
                <a:cs typeface="Segoe UI"/>
              </a:rPr>
              <a:t>they</a:t>
            </a:r>
            <a:r>
              <a:rPr dirty="0" sz="2000" spc="-90">
                <a:solidFill>
                  <a:srgbClr val="323B40"/>
                </a:solidFill>
                <a:latin typeface="Segoe UI"/>
                <a:cs typeface="Segoe UI"/>
              </a:rPr>
              <a:t> </a:t>
            </a:r>
            <a:r>
              <a:rPr dirty="0" sz="2000" spc="-30">
                <a:solidFill>
                  <a:srgbClr val="323B40"/>
                </a:solidFill>
                <a:latin typeface="Segoe UI"/>
                <a:cs typeface="Segoe UI"/>
              </a:rPr>
              <a:t>are</a:t>
            </a:r>
            <a:r>
              <a:rPr dirty="0" sz="2000" spc="-100">
                <a:solidFill>
                  <a:srgbClr val="323B40"/>
                </a:solidFill>
                <a:latin typeface="Segoe UI"/>
                <a:cs typeface="Segoe UI"/>
              </a:rPr>
              <a:t> </a:t>
            </a:r>
            <a:r>
              <a:rPr dirty="0" sz="2000" spc="-30">
                <a:solidFill>
                  <a:srgbClr val="323B40"/>
                </a:solidFill>
                <a:latin typeface="Segoe UI"/>
                <a:cs typeface="Segoe UI"/>
              </a:rPr>
              <a:t>informed</a:t>
            </a:r>
            <a:r>
              <a:rPr dirty="0" sz="2000" spc="-100">
                <a:solidFill>
                  <a:srgbClr val="323B40"/>
                </a:solidFill>
                <a:latin typeface="Segoe UI"/>
                <a:cs typeface="Segoe UI"/>
              </a:rPr>
              <a:t> </a:t>
            </a:r>
            <a:r>
              <a:rPr dirty="0" sz="2000" spc="-30">
                <a:solidFill>
                  <a:srgbClr val="323B40"/>
                </a:solidFill>
                <a:latin typeface="Segoe UI"/>
                <a:cs typeface="Segoe UI"/>
              </a:rPr>
              <a:t>of</a:t>
            </a:r>
            <a:r>
              <a:rPr dirty="0" sz="2000" spc="-95">
                <a:solidFill>
                  <a:srgbClr val="323B40"/>
                </a:solidFill>
                <a:latin typeface="Segoe UI"/>
                <a:cs typeface="Segoe UI"/>
              </a:rPr>
              <a:t> </a:t>
            </a:r>
            <a:r>
              <a:rPr dirty="0" sz="2000" spc="10">
                <a:solidFill>
                  <a:srgbClr val="323B40"/>
                </a:solidFill>
                <a:latin typeface="Segoe UI"/>
                <a:cs typeface="Segoe UI"/>
              </a:rPr>
              <a:t>a</a:t>
            </a:r>
            <a:r>
              <a:rPr dirty="0" sz="2000" spc="-95">
                <a:solidFill>
                  <a:srgbClr val="323B40"/>
                </a:solidFill>
                <a:latin typeface="Segoe UI"/>
                <a:cs typeface="Segoe UI"/>
              </a:rPr>
              <a:t> </a:t>
            </a:r>
            <a:r>
              <a:rPr dirty="0" sz="2000" spc="-30">
                <a:solidFill>
                  <a:srgbClr val="323B40"/>
                </a:solidFill>
                <a:latin typeface="Segoe UI"/>
                <a:cs typeface="Segoe UI"/>
              </a:rPr>
              <a:t>member’s  </a:t>
            </a:r>
            <a:r>
              <a:rPr dirty="0" sz="2000" spc="-35">
                <a:solidFill>
                  <a:srgbClr val="323B40"/>
                </a:solidFill>
                <a:latin typeface="Segoe UI"/>
                <a:cs typeface="Segoe UI"/>
              </a:rPr>
              <a:t>promotion/post </a:t>
            </a:r>
            <a:r>
              <a:rPr dirty="0" sz="2000" spc="-30">
                <a:solidFill>
                  <a:srgbClr val="323B40"/>
                </a:solidFill>
                <a:latin typeface="Segoe UI"/>
                <a:cs typeface="Segoe UI"/>
              </a:rPr>
              <a:t>change. </a:t>
            </a:r>
            <a:r>
              <a:rPr dirty="0" sz="2000" spc="-25">
                <a:solidFill>
                  <a:srgbClr val="323B40"/>
                </a:solidFill>
                <a:latin typeface="Segoe UI"/>
                <a:cs typeface="Segoe UI"/>
              </a:rPr>
              <a:t>Members </a:t>
            </a:r>
            <a:r>
              <a:rPr dirty="0" sz="2000" spc="-30">
                <a:solidFill>
                  <a:srgbClr val="323B40"/>
                </a:solidFill>
                <a:latin typeface="Segoe UI"/>
                <a:cs typeface="Segoe UI"/>
              </a:rPr>
              <a:t>are given </a:t>
            </a:r>
            <a:r>
              <a:rPr dirty="0" sz="2000" spc="-20">
                <a:solidFill>
                  <a:srgbClr val="323B40"/>
                </a:solidFill>
                <a:latin typeface="Segoe UI"/>
                <a:cs typeface="Segoe UI"/>
              </a:rPr>
              <a:t>the </a:t>
            </a:r>
            <a:r>
              <a:rPr dirty="0" sz="2000" spc="-35">
                <a:solidFill>
                  <a:srgbClr val="323B40"/>
                </a:solidFill>
                <a:latin typeface="Segoe UI"/>
                <a:cs typeface="Segoe UI"/>
              </a:rPr>
              <a:t>option </a:t>
            </a:r>
            <a:r>
              <a:rPr dirty="0" sz="2000" spc="-20">
                <a:solidFill>
                  <a:srgbClr val="323B40"/>
                </a:solidFill>
                <a:latin typeface="Segoe UI"/>
                <a:cs typeface="Segoe UI"/>
              </a:rPr>
              <a:t>to </a:t>
            </a:r>
            <a:r>
              <a:rPr dirty="0" sz="2000" spc="-30">
                <a:solidFill>
                  <a:srgbClr val="323B40"/>
                </a:solidFill>
                <a:latin typeface="Segoe UI"/>
                <a:cs typeface="Segoe UI"/>
              </a:rPr>
              <a:t>join </a:t>
            </a:r>
            <a:r>
              <a:rPr dirty="0" sz="2000" spc="-20">
                <a:solidFill>
                  <a:srgbClr val="323B40"/>
                </a:solidFill>
                <a:latin typeface="Segoe UI"/>
                <a:cs typeface="Segoe UI"/>
              </a:rPr>
              <a:t>USS </a:t>
            </a:r>
            <a:r>
              <a:rPr dirty="0" sz="2000" spc="-15">
                <a:solidFill>
                  <a:srgbClr val="323B40"/>
                </a:solidFill>
                <a:latin typeface="Segoe UI"/>
                <a:cs typeface="Segoe UI"/>
              </a:rPr>
              <a:t>or </a:t>
            </a:r>
            <a:r>
              <a:rPr dirty="0" sz="2000" spc="-30">
                <a:solidFill>
                  <a:srgbClr val="323B40"/>
                </a:solidFill>
                <a:latin typeface="Segoe UI"/>
                <a:cs typeface="Segoe UI"/>
              </a:rPr>
              <a:t>stay </a:t>
            </a:r>
            <a:r>
              <a:rPr dirty="0" sz="2000" spc="-15">
                <a:solidFill>
                  <a:srgbClr val="323B40"/>
                </a:solidFill>
                <a:latin typeface="Segoe UI"/>
                <a:cs typeface="Segoe UI"/>
              </a:rPr>
              <a:t>in  </a:t>
            </a:r>
            <a:r>
              <a:rPr dirty="0" sz="2000" spc="-25">
                <a:solidFill>
                  <a:srgbClr val="323B40"/>
                </a:solidFill>
                <a:latin typeface="Segoe UI"/>
                <a:cs typeface="Segoe UI"/>
              </a:rPr>
              <a:t>UASLAS.</a:t>
            </a:r>
            <a:endParaRPr sz="2000">
              <a:latin typeface="Segoe UI"/>
              <a:cs typeface="Segoe UI"/>
            </a:endParaRPr>
          </a:p>
          <a:p>
            <a:pPr>
              <a:lnSpc>
                <a:spcPct val="100000"/>
              </a:lnSpc>
            </a:pP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720"/>
              </a:spcBef>
            </a:pPr>
            <a:r>
              <a:rPr dirty="0" sz="2000" spc="-25">
                <a:solidFill>
                  <a:srgbClr val="323B40"/>
                </a:solidFill>
                <a:latin typeface="Segoe UI"/>
                <a:cs typeface="Segoe UI"/>
              </a:rPr>
              <a:t>Once</a:t>
            </a:r>
            <a:r>
              <a:rPr dirty="0" sz="2000" spc="-75">
                <a:solidFill>
                  <a:srgbClr val="323B40"/>
                </a:solidFill>
                <a:latin typeface="Segoe UI"/>
                <a:cs typeface="Segoe UI"/>
              </a:rPr>
              <a:t> </a:t>
            </a:r>
            <a:r>
              <a:rPr dirty="0" sz="2000" spc="-25">
                <a:solidFill>
                  <a:srgbClr val="323B40"/>
                </a:solidFill>
                <a:latin typeface="Segoe UI"/>
                <a:cs typeface="Segoe UI"/>
              </a:rPr>
              <a:t>made,</a:t>
            </a:r>
            <a:r>
              <a:rPr dirty="0" sz="2000" spc="-114">
                <a:solidFill>
                  <a:srgbClr val="323B40"/>
                </a:solidFill>
                <a:latin typeface="Segoe UI"/>
                <a:cs typeface="Segoe UI"/>
              </a:rPr>
              <a:t> </a:t>
            </a:r>
            <a:r>
              <a:rPr dirty="0" sz="2000" spc="-20">
                <a:solidFill>
                  <a:srgbClr val="323B40"/>
                </a:solidFill>
                <a:latin typeface="Segoe UI"/>
                <a:cs typeface="Segoe UI"/>
              </a:rPr>
              <a:t>it</a:t>
            </a:r>
            <a:r>
              <a:rPr dirty="0" sz="2000" spc="-85">
                <a:solidFill>
                  <a:srgbClr val="323B40"/>
                </a:solidFill>
                <a:latin typeface="Segoe UI"/>
                <a:cs typeface="Segoe UI"/>
              </a:rPr>
              <a:t> </a:t>
            </a:r>
            <a:r>
              <a:rPr dirty="0" sz="2000" spc="-20">
                <a:solidFill>
                  <a:srgbClr val="323B40"/>
                </a:solidFill>
                <a:latin typeface="Segoe UI"/>
                <a:cs typeface="Segoe UI"/>
              </a:rPr>
              <a:t>is</a:t>
            </a:r>
            <a:r>
              <a:rPr dirty="0" sz="2000" spc="-90">
                <a:solidFill>
                  <a:srgbClr val="323B40"/>
                </a:solidFill>
                <a:latin typeface="Segoe UI"/>
                <a:cs typeface="Segoe UI"/>
              </a:rPr>
              <a:t> </a:t>
            </a:r>
            <a:r>
              <a:rPr dirty="0" sz="2000" spc="-10">
                <a:solidFill>
                  <a:srgbClr val="323B40"/>
                </a:solidFill>
                <a:latin typeface="Segoe UI"/>
                <a:cs typeface="Segoe UI"/>
              </a:rPr>
              <a:t>an</a:t>
            </a:r>
            <a:r>
              <a:rPr dirty="0" sz="2000" spc="-100">
                <a:solidFill>
                  <a:srgbClr val="323B40"/>
                </a:solidFill>
                <a:latin typeface="Segoe UI"/>
                <a:cs typeface="Segoe UI"/>
              </a:rPr>
              <a:t> </a:t>
            </a:r>
            <a:r>
              <a:rPr dirty="0" sz="2000" spc="-40">
                <a:solidFill>
                  <a:srgbClr val="323B40"/>
                </a:solidFill>
                <a:latin typeface="Segoe UI"/>
                <a:cs typeface="Segoe UI"/>
              </a:rPr>
              <a:t>irrevocable</a:t>
            </a:r>
            <a:r>
              <a:rPr dirty="0" sz="2000" spc="-85">
                <a:solidFill>
                  <a:srgbClr val="323B40"/>
                </a:solidFill>
                <a:latin typeface="Segoe UI"/>
                <a:cs typeface="Segoe UI"/>
              </a:rPr>
              <a:t> </a:t>
            </a:r>
            <a:r>
              <a:rPr dirty="0" sz="2000" spc="-35">
                <a:solidFill>
                  <a:srgbClr val="323B40"/>
                </a:solidFill>
                <a:latin typeface="Segoe UI"/>
                <a:cs typeface="Segoe UI"/>
              </a:rPr>
              <a:t>decision.</a:t>
            </a:r>
            <a:endParaRPr sz="2000">
              <a:latin typeface="Segoe UI"/>
              <a:cs typeface="Segoe UI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69975" y="1004316"/>
            <a:ext cx="565403" cy="59893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822959" y="3494532"/>
            <a:ext cx="312419" cy="29260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1244599" y="3437634"/>
            <a:ext cx="6077585" cy="13455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just" marL="12700" marR="5080">
              <a:lnSpc>
                <a:spcPct val="90000"/>
              </a:lnSpc>
            </a:pPr>
            <a:r>
              <a:rPr dirty="0" sz="3250" spc="-75">
                <a:solidFill>
                  <a:srgbClr val="00A9E0"/>
                </a:solidFill>
                <a:latin typeface="Segoe UI Semibold"/>
                <a:cs typeface="Segoe UI Semibold"/>
              </a:rPr>
              <a:t>Question</a:t>
            </a:r>
            <a:r>
              <a:rPr dirty="0" sz="3250" spc="-190">
                <a:solidFill>
                  <a:srgbClr val="00A9E0"/>
                </a:solidFill>
                <a:latin typeface="Segoe UI Semibold"/>
                <a:cs typeface="Segoe UI Semibold"/>
              </a:rPr>
              <a:t> </a:t>
            </a:r>
            <a:r>
              <a:rPr dirty="0" sz="3250">
                <a:solidFill>
                  <a:srgbClr val="00A9E0"/>
                </a:solidFill>
                <a:latin typeface="Segoe UI Semibold"/>
                <a:cs typeface="Segoe UI Semibold"/>
              </a:rPr>
              <a:t>3</a:t>
            </a:r>
            <a:r>
              <a:rPr dirty="0" sz="3250" spc="-180">
                <a:solidFill>
                  <a:srgbClr val="00A9E0"/>
                </a:solidFill>
                <a:latin typeface="Segoe UI Semibold"/>
                <a:cs typeface="Segoe UI Semibold"/>
              </a:rPr>
              <a:t> </a:t>
            </a:r>
            <a:r>
              <a:rPr dirty="0" sz="3250">
                <a:solidFill>
                  <a:srgbClr val="00A9E0"/>
                </a:solidFill>
                <a:latin typeface="Segoe UI Semibold"/>
                <a:cs typeface="Segoe UI Semibold"/>
              </a:rPr>
              <a:t>–</a:t>
            </a:r>
            <a:r>
              <a:rPr dirty="0" sz="3250" spc="-180">
                <a:solidFill>
                  <a:srgbClr val="00A9E0"/>
                </a:solidFill>
                <a:latin typeface="Segoe UI Semibold"/>
                <a:cs typeface="Segoe UI Semibold"/>
              </a:rPr>
              <a:t> </a:t>
            </a:r>
            <a:r>
              <a:rPr dirty="0" sz="3250" spc="-60">
                <a:solidFill>
                  <a:srgbClr val="00A9E0"/>
                </a:solidFill>
                <a:latin typeface="Segoe UI Semibold"/>
                <a:cs typeface="Segoe UI Semibold"/>
              </a:rPr>
              <a:t>Are</a:t>
            </a:r>
            <a:r>
              <a:rPr dirty="0" sz="3250" spc="-175">
                <a:solidFill>
                  <a:srgbClr val="00A9E0"/>
                </a:solidFill>
                <a:latin typeface="Segoe UI Semibold"/>
                <a:cs typeface="Segoe UI Semibold"/>
              </a:rPr>
              <a:t> </a:t>
            </a:r>
            <a:r>
              <a:rPr dirty="0" sz="3250" spc="-65">
                <a:solidFill>
                  <a:srgbClr val="00A9E0"/>
                </a:solidFill>
                <a:latin typeface="Segoe UI Semibold"/>
                <a:cs typeface="Segoe UI Semibold"/>
              </a:rPr>
              <a:t>AVCs</a:t>
            </a:r>
            <a:r>
              <a:rPr dirty="0" sz="3250" spc="-185">
                <a:solidFill>
                  <a:srgbClr val="00A9E0"/>
                </a:solidFill>
                <a:latin typeface="Segoe UI Semibold"/>
                <a:cs typeface="Segoe UI Semibold"/>
              </a:rPr>
              <a:t> </a:t>
            </a:r>
            <a:r>
              <a:rPr dirty="0" sz="3250" spc="-80">
                <a:solidFill>
                  <a:srgbClr val="00A9E0"/>
                </a:solidFill>
                <a:latin typeface="Segoe UI Semibold"/>
                <a:cs typeface="Segoe UI Semibold"/>
              </a:rPr>
              <a:t>included</a:t>
            </a:r>
            <a:r>
              <a:rPr dirty="0" sz="3250" spc="-185">
                <a:solidFill>
                  <a:srgbClr val="00A9E0"/>
                </a:solidFill>
                <a:latin typeface="Segoe UI Semibold"/>
                <a:cs typeface="Segoe UI Semibold"/>
              </a:rPr>
              <a:t> </a:t>
            </a:r>
            <a:r>
              <a:rPr dirty="0" sz="3250" spc="-45">
                <a:solidFill>
                  <a:srgbClr val="00A9E0"/>
                </a:solidFill>
                <a:latin typeface="Segoe UI Semibold"/>
                <a:cs typeface="Segoe UI Semibold"/>
              </a:rPr>
              <a:t>in  </a:t>
            </a:r>
            <a:r>
              <a:rPr dirty="0" sz="3250" spc="-60">
                <a:solidFill>
                  <a:srgbClr val="00A9E0"/>
                </a:solidFill>
                <a:latin typeface="Segoe UI Semibold"/>
                <a:cs typeface="Segoe UI Semibold"/>
              </a:rPr>
              <a:t>the </a:t>
            </a:r>
            <a:r>
              <a:rPr dirty="0" sz="3250" spc="-75">
                <a:solidFill>
                  <a:srgbClr val="00A9E0"/>
                </a:solidFill>
                <a:latin typeface="Segoe UI Semibold"/>
                <a:cs typeface="Segoe UI Semibold"/>
              </a:rPr>
              <a:t>figures </a:t>
            </a:r>
            <a:r>
              <a:rPr dirty="0" sz="3250" spc="-70">
                <a:solidFill>
                  <a:srgbClr val="00A9E0"/>
                </a:solidFill>
                <a:latin typeface="Segoe UI Semibold"/>
                <a:cs typeface="Segoe UI Semibold"/>
              </a:rPr>
              <a:t>from </a:t>
            </a:r>
            <a:r>
              <a:rPr dirty="0" sz="3250" spc="-80">
                <a:solidFill>
                  <a:srgbClr val="00A9E0"/>
                </a:solidFill>
                <a:latin typeface="Segoe UI Semibold"/>
                <a:cs typeface="Segoe UI Semibold"/>
              </a:rPr>
              <a:t>Prudential </a:t>
            </a:r>
            <a:r>
              <a:rPr dirty="0" sz="3250" spc="-60">
                <a:solidFill>
                  <a:srgbClr val="00A9E0"/>
                </a:solidFill>
                <a:latin typeface="Segoe UI Semibold"/>
                <a:cs typeface="Segoe UI Semibold"/>
              </a:rPr>
              <a:t>(in</a:t>
            </a:r>
            <a:r>
              <a:rPr dirty="0" sz="3250" spc="-555">
                <a:solidFill>
                  <a:srgbClr val="00A9E0"/>
                </a:solidFill>
                <a:latin typeface="Segoe UI Semibold"/>
                <a:cs typeface="Segoe UI Semibold"/>
              </a:rPr>
              <a:t> </a:t>
            </a:r>
            <a:r>
              <a:rPr dirty="0" sz="3250" spc="-60">
                <a:solidFill>
                  <a:srgbClr val="00A9E0"/>
                </a:solidFill>
                <a:latin typeface="Segoe UI Semibold"/>
                <a:cs typeface="Segoe UI Semibold"/>
              </a:rPr>
              <a:t>the  </a:t>
            </a:r>
            <a:r>
              <a:rPr dirty="0" sz="3250" spc="-75">
                <a:solidFill>
                  <a:srgbClr val="00A9E0"/>
                </a:solidFill>
                <a:latin typeface="Segoe UI Semibold"/>
                <a:cs typeface="Segoe UI Semibold"/>
              </a:rPr>
              <a:t>pension </a:t>
            </a:r>
            <a:r>
              <a:rPr dirty="0" sz="3250" spc="-45">
                <a:solidFill>
                  <a:srgbClr val="00A9E0"/>
                </a:solidFill>
                <a:latin typeface="Segoe UI Semibold"/>
                <a:cs typeface="Segoe UI Semibold"/>
              </a:rPr>
              <a:t>or </a:t>
            </a:r>
            <a:r>
              <a:rPr dirty="0" sz="3250" spc="-60">
                <a:solidFill>
                  <a:srgbClr val="00A9E0"/>
                </a:solidFill>
                <a:latin typeface="Segoe UI Semibold"/>
                <a:cs typeface="Segoe UI Semibold"/>
              </a:rPr>
              <a:t>the </a:t>
            </a:r>
            <a:r>
              <a:rPr dirty="0" sz="3250" spc="-65">
                <a:solidFill>
                  <a:srgbClr val="00A9E0"/>
                </a:solidFill>
                <a:latin typeface="Segoe UI Semibold"/>
                <a:cs typeface="Segoe UI Semibold"/>
              </a:rPr>
              <a:t>lump</a:t>
            </a:r>
            <a:r>
              <a:rPr dirty="0" sz="3250" spc="-575">
                <a:solidFill>
                  <a:srgbClr val="00A9E0"/>
                </a:solidFill>
                <a:latin typeface="Segoe UI Semibold"/>
                <a:cs typeface="Segoe UI Semibold"/>
              </a:rPr>
              <a:t> </a:t>
            </a:r>
            <a:r>
              <a:rPr dirty="0" sz="3250" spc="-70">
                <a:solidFill>
                  <a:srgbClr val="00A9E0"/>
                </a:solidFill>
                <a:latin typeface="Segoe UI Semibold"/>
                <a:cs typeface="Segoe UI Semibold"/>
              </a:rPr>
              <a:t>sum)?</a:t>
            </a:r>
            <a:endParaRPr sz="3250">
              <a:latin typeface="Segoe UI Semibold"/>
              <a:cs typeface="Segoe UI Semibold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3502152" y="890016"/>
            <a:ext cx="2718816" cy="746759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ts val="1335"/>
              </a:lnSpc>
            </a:pPr>
            <a:r>
              <a:rPr dirty="0" spc="10"/>
              <a:t>41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769607" y="405384"/>
            <a:ext cx="3288791" cy="696315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70"/>
              <a:t>Answer </a:t>
            </a:r>
            <a:r>
              <a:rPr dirty="0" spc="5"/>
              <a:t>3 </a:t>
            </a:r>
            <a:r>
              <a:rPr dirty="0" spc="-65"/>
              <a:t>–AVCs </a:t>
            </a:r>
            <a:r>
              <a:rPr dirty="0" spc="-40"/>
              <a:t>in</a:t>
            </a:r>
            <a:r>
              <a:rPr dirty="0" spc="-730"/>
              <a:t> </a:t>
            </a:r>
            <a:r>
              <a:rPr dirty="0" spc="-75"/>
              <a:t>Prudential </a:t>
            </a:r>
            <a:r>
              <a:rPr dirty="0" spc="-70"/>
              <a:t>figures?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ts val="1335"/>
              </a:lnSpc>
            </a:pPr>
            <a:r>
              <a:rPr dirty="0" spc="10"/>
              <a:t>42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447547" y="2024379"/>
            <a:ext cx="8965565" cy="2781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000" spc="-30">
                <a:solidFill>
                  <a:srgbClr val="00A9E0"/>
                </a:solidFill>
                <a:latin typeface="Segoe UI"/>
                <a:cs typeface="Segoe UI"/>
              </a:rPr>
              <a:t>Are</a:t>
            </a:r>
            <a:r>
              <a:rPr dirty="0" sz="2000" spc="-105">
                <a:solidFill>
                  <a:srgbClr val="00A9E0"/>
                </a:solidFill>
                <a:latin typeface="Segoe UI"/>
                <a:cs typeface="Segoe UI"/>
              </a:rPr>
              <a:t> </a:t>
            </a:r>
            <a:r>
              <a:rPr dirty="0" sz="2000" spc="-65">
                <a:solidFill>
                  <a:srgbClr val="00A9E0"/>
                </a:solidFill>
                <a:latin typeface="Segoe UI"/>
                <a:cs typeface="Segoe UI"/>
              </a:rPr>
              <a:t>AVCs</a:t>
            </a:r>
            <a:r>
              <a:rPr dirty="0" sz="2000" spc="-95">
                <a:solidFill>
                  <a:srgbClr val="00A9E0"/>
                </a:solidFill>
                <a:latin typeface="Segoe UI"/>
                <a:cs typeface="Segoe UI"/>
              </a:rPr>
              <a:t> </a:t>
            </a:r>
            <a:r>
              <a:rPr dirty="0" sz="2000" spc="-30">
                <a:solidFill>
                  <a:srgbClr val="00A9E0"/>
                </a:solidFill>
                <a:latin typeface="Segoe UI"/>
                <a:cs typeface="Segoe UI"/>
              </a:rPr>
              <a:t>included</a:t>
            </a:r>
            <a:r>
              <a:rPr dirty="0" sz="2000" spc="-105">
                <a:solidFill>
                  <a:srgbClr val="00A9E0"/>
                </a:solidFill>
                <a:latin typeface="Segoe UI"/>
                <a:cs typeface="Segoe UI"/>
              </a:rPr>
              <a:t> </a:t>
            </a:r>
            <a:r>
              <a:rPr dirty="0" sz="2000" spc="-15">
                <a:solidFill>
                  <a:srgbClr val="00A9E0"/>
                </a:solidFill>
                <a:latin typeface="Segoe UI"/>
                <a:cs typeface="Segoe UI"/>
              </a:rPr>
              <a:t>in</a:t>
            </a:r>
            <a:r>
              <a:rPr dirty="0" sz="2000" spc="-95">
                <a:solidFill>
                  <a:srgbClr val="00A9E0"/>
                </a:solidFill>
                <a:latin typeface="Segoe UI"/>
                <a:cs typeface="Segoe UI"/>
              </a:rPr>
              <a:t> </a:t>
            </a:r>
            <a:r>
              <a:rPr dirty="0" sz="2000" spc="-20">
                <a:solidFill>
                  <a:srgbClr val="00A9E0"/>
                </a:solidFill>
                <a:latin typeface="Segoe UI"/>
                <a:cs typeface="Segoe UI"/>
              </a:rPr>
              <a:t>the</a:t>
            </a:r>
            <a:r>
              <a:rPr dirty="0" sz="2000" spc="-90">
                <a:solidFill>
                  <a:srgbClr val="00A9E0"/>
                </a:solidFill>
                <a:latin typeface="Segoe UI"/>
                <a:cs typeface="Segoe UI"/>
              </a:rPr>
              <a:t> </a:t>
            </a:r>
            <a:r>
              <a:rPr dirty="0" sz="2000" spc="-35">
                <a:solidFill>
                  <a:srgbClr val="00A9E0"/>
                </a:solidFill>
                <a:latin typeface="Segoe UI"/>
                <a:cs typeface="Segoe UI"/>
              </a:rPr>
              <a:t>figures</a:t>
            </a:r>
            <a:r>
              <a:rPr dirty="0" sz="2000" spc="-110">
                <a:solidFill>
                  <a:srgbClr val="00A9E0"/>
                </a:solidFill>
                <a:latin typeface="Segoe UI"/>
                <a:cs typeface="Segoe UI"/>
              </a:rPr>
              <a:t> </a:t>
            </a:r>
            <a:r>
              <a:rPr dirty="0" sz="2000" spc="-30">
                <a:solidFill>
                  <a:srgbClr val="00A9E0"/>
                </a:solidFill>
                <a:latin typeface="Segoe UI"/>
                <a:cs typeface="Segoe UI"/>
              </a:rPr>
              <a:t>from</a:t>
            </a:r>
            <a:r>
              <a:rPr dirty="0" sz="2000" spc="-105">
                <a:solidFill>
                  <a:srgbClr val="00A9E0"/>
                </a:solidFill>
                <a:latin typeface="Segoe UI"/>
                <a:cs typeface="Segoe UI"/>
              </a:rPr>
              <a:t> </a:t>
            </a:r>
            <a:r>
              <a:rPr dirty="0" sz="2000" spc="-35">
                <a:solidFill>
                  <a:srgbClr val="00A9E0"/>
                </a:solidFill>
                <a:latin typeface="Segoe UI"/>
                <a:cs typeface="Segoe UI"/>
              </a:rPr>
              <a:t>Prudential?</a:t>
            </a:r>
            <a:endParaRPr sz="2000">
              <a:latin typeface="Segoe UI"/>
              <a:cs typeface="Segoe UI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850">
              <a:latin typeface="Times New Roman"/>
              <a:cs typeface="Times New Roman"/>
            </a:endParaRPr>
          </a:p>
          <a:p>
            <a:pPr marL="12700" marR="5080">
              <a:lnSpc>
                <a:spcPct val="134000"/>
              </a:lnSpc>
            </a:pPr>
            <a:r>
              <a:rPr dirty="0" sz="2000" spc="-75">
                <a:solidFill>
                  <a:srgbClr val="323B40"/>
                </a:solidFill>
                <a:latin typeface="Segoe UI"/>
                <a:cs typeface="Segoe UI"/>
              </a:rPr>
              <a:t>Yes,</a:t>
            </a:r>
            <a:r>
              <a:rPr dirty="0" sz="2000" spc="-80">
                <a:solidFill>
                  <a:srgbClr val="323B40"/>
                </a:solidFill>
                <a:latin typeface="Segoe UI"/>
                <a:cs typeface="Segoe UI"/>
              </a:rPr>
              <a:t> </a:t>
            </a:r>
            <a:r>
              <a:rPr dirty="0" sz="2000" spc="-35">
                <a:solidFill>
                  <a:srgbClr val="323B40"/>
                </a:solidFill>
                <a:latin typeface="Segoe UI"/>
                <a:cs typeface="Segoe UI"/>
              </a:rPr>
              <a:t>quotations</a:t>
            </a:r>
            <a:r>
              <a:rPr dirty="0" sz="2000" spc="-95">
                <a:solidFill>
                  <a:srgbClr val="323B40"/>
                </a:solidFill>
                <a:latin typeface="Segoe UI"/>
                <a:cs typeface="Segoe UI"/>
              </a:rPr>
              <a:t> </a:t>
            </a:r>
            <a:r>
              <a:rPr dirty="0" sz="2000" spc="-30">
                <a:solidFill>
                  <a:srgbClr val="323B40"/>
                </a:solidFill>
                <a:latin typeface="Segoe UI"/>
                <a:cs typeface="Segoe UI"/>
              </a:rPr>
              <a:t>from</a:t>
            </a:r>
            <a:r>
              <a:rPr dirty="0" sz="2000" spc="-90">
                <a:solidFill>
                  <a:srgbClr val="323B40"/>
                </a:solidFill>
                <a:latin typeface="Segoe UI"/>
                <a:cs typeface="Segoe UI"/>
              </a:rPr>
              <a:t> </a:t>
            </a:r>
            <a:r>
              <a:rPr dirty="0" sz="2000" spc="-35">
                <a:solidFill>
                  <a:srgbClr val="323B40"/>
                </a:solidFill>
                <a:latin typeface="Segoe UI"/>
                <a:cs typeface="Segoe UI"/>
              </a:rPr>
              <a:t>Prudential</a:t>
            </a:r>
            <a:r>
              <a:rPr dirty="0" sz="2000" spc="-95">
                <a:solidFill>
                  <a:srgbClr val="323B40"/>
                </a:solidFill>
                <a:latin typeface="Segoe UI"/>
                <a:cs typeface="Segoe UI"/>
              </a:rPr>
              <a:t> </a:t>
            </a:r>
            <a:r>
              <a:rPr dirty="0" sz="2000" spc="-30">
                <a:solidFill>
                  <a:srgbClr val="323B40"/>
                </a:solidFill>
                <a:latin typeface="Segoe UI"/>
                <a:cs typeface="Segoe UI"/>
              </a:rPr>
              <a:t>should</a:t>
            </a:r>
            <a:r>
              <a:rPr dirty="0" sz="2000" spc="-80">
                <a:solidFill>
                  <a:srgbClr val="323B40"/>
                </a:solidFill>
                <a:latin typeface="Segoe UI"/>
                <a:cs typeface="Segoe UI"/>
              </a:rPr>
              <a:t> </a:t>
            </a:r>
            <a:r>
              <a:rPr dirty="0" sz="2000" spc="-30">
                <a:solidFill>
                  <a:srgbClr val="323B40"/>
                </a:solidFill>
                <a:latin typeface="Segoe UI"/>
                <a:cs typeface="Segoe UI"/>
              </a:rPr>
              <a:t>include</a:t>
            </a:r>
            <a:r>
              <a:rPr dirty="0" sz="2000" spc="-90">
                <a:solidFill>
                  <a:srgbClr val="323B40"/>
                </a:solidFill>
                <a:latin typeface="Segoe UI"/>
                <a:cs typeface="Segoe UI"/>
              </a:rPr>
              <a:t> </a:t>
            </a:r>
            <a:r>
              <a:rPr dirty="0" sz="2000" spc="-25">
                <a:solidFill>
                  <a:srgbClr val="323B40"/>
                </a:solidFill>
                <a:latin typeface="Segoe UI"/>
                <a:cs typeface="Segoe UI"/>
              </a:rPr>
              <a:t>all</a:t>
            </a:r>
            <a:r>
              <a:rPr dirty="0" sz="2000" spc="-100">
                <a:solidFill>
                  <a:srgbClr val="323B40"/>
                </a:solidFill>
                <a:latin typeface="Segoe UI"/>
                <a:cs typeface="Segoe UI"/>
              </a:rPr>
              <a:t> </a:t>
            </a:r>
            <a:r>
              <a:rPr dirty="0" sz="2000" spc="-65">
                <a:solidFill>
                  <a:srgbClr val="323B40"/>
                </a:solidFill>
                <a:latin typeface="Segoe UI"/>
                <a:cs typeface="Segoe UI"/>
              </a:rPr>
              <a:t>AVCs</a:t>
            </a:r>
            <a:r>
              <a:rPr dirty="0" sz="2000" spc="-80">
                <a:solidFill>
                  <a:srgbClr val="323B40"/>
                </a:solidFill>
                <a:latin typeface="Segoe UI"/>
                <a:cs typeface="Segoe UI"/>
              </a:rPr>
              <a:t> </a:t>
            </a:r>
            <a:r>
              <a:rPr dirty="0" sz="2000" spc="-40">
                <a:solidFill>
                  <a:srgbClr val="323B40"/>
                </a:solidFill>
                <a:latin typeface="Segoe UI"/>
                <a:cs typeface="Segoe UI"/>
              </a:rPr>
              <a:t>attributable</a:t>
            </a:r>
            <a:r>
              <a:rPr dirty="0" sz="2000" spc="-100">
                <a:solidFill>
                  <a:srgbClr val="323B40"/>
                </a:solidFill>
                <a:latin typeface="Segoe UI"/>
                <a:cs typeface="Segoe UI"/>
              </a:rPr>
              <a:t> </a:t>
            </a:r>
            <a:r>
              <a:rPr dirty="0" sz="2000" spc="-20">
                <a:solidFill>
                  <a:srgbClr val="323B40"/>
                </a:solidFill>
                <a:latin typeface="Segoe UI"/>
                <a:cs typeface="Segoe UI"/>
              </a:rPr>
              <a:t>to</a:t>
            </a:r>
            <a:r>
              <a:rPr dirty="0" sz="2000" spc="-85">
                <a:solidFill>
                  <a:srgbClr val="323B40"/>
                </a:solidFill>
                <a:latin typeface="Segoe UI"/>
                <a:cs typeface="Segoe UI"/>
              </a:rPr>
              <a:t> </a:t>
            </a:r>
            <a:r>
              <a:rPr dirty="0" sz="2000" spc="-20">
                <a:solidFill>
                  <a:srgbClr val="323B40"/>
                </a:solidFill>
                <a:latin typeface="Segoe UI"/>
                <a:cs typeface="Segoe UI"/>
              </a:rPr>
              <a:t>the</a:t>
            </a:r>
            <a:r>
              <a:rPr dirty="0" sz="2000" spc="-75">
                <a:solidFill>
                  <a:srgbClr val="323B40"/>
                </a:solidFill>
                <a:latin typeface="Segoe UI"/>
                <a:cs typeface="Segoe UI"/>
              </a:rPr>
              <a:t> </a:t>
            </a:r>
            <a:r>
              <a:rPr dirty="0" sz="2000" spc="-55">
                <a:solidFill>
                  <a:srgbClr val="323B40"/>
                </a:solidFill>
                <a:latin typeface="Segoe UI"/>
                <a:cs typeface="Segoe UI"/>
              </a:rPr>
              <a:t>member.  </a:t>
            </a:r>
            <a:r>
              <a:rPr dirty="0" sz="2000" spc="-15">
                <a:solidFill>
                  <a:srgbClr val="323B40"/>
                </a:solidFill>
                <a:latin typeface="Segoe UI"/>
                <a:cs typeface="Segoe UI"/>
              </a:rPr>
              <a:t>The</a:t>
            </a:r>
            <a:r>
              <a:rPr dirty="0" sz="2000" spc="-95">
                <a:solidFill>
                  <a:srgbClr val="323B40"/>
                </a:solidFill>
                <a:latin typeface="Segoe UI"/>
                <a:cs typeface="Segoe UI"/>
              </a:rPr>
              <a:t> </a:t>
            </a:r>
            <a:r>
              <a:rPr dirty="0" sz="2000" spc="-30">
                <a:solidFill>
                  <a:srgbClr val="323B40"/>
                </a:solidFill>
                <a:latin typeface="Segoe UI"/>
                <a:cs typeface="Segoe UI"/>
              </a:rPr>
              <a:t>quotes</a:t>
            </a:r>
            <a:r>
              <a:rPr dirty="0" sz="2000" spc="-85">
                <a:solidFill>
                  <a:srgbClr val="323B40"/>
                </a:solidFill>
                <a:latin typeface="Segoe UI"/>
                <a:cs typeface="Segoe UI"/>
              </a:rPr>
              <a:t> </a:t>
            </a:r>
            <a:r>
              <a:rPr dirty="0" sz="2000" spc="-25">
                <a:solidFill>
                  <a:srgbClr val="323B40"/>
                </a:solidFill>
                <a:latin typeface="Segoe UI"/>
                <a:cs typeface="Segoe UI"/>
              </a:rPr>
              <a:t>show</a:t>
            </a:r>
            <a:r>
              <a:rPr dirty="0" sz="2000" spc="-90">
                <a:solidFill>
                  <a:srgbClr val="323B40"/>
                </a:solidFill>
                <a:latin typeface="Segoe UI"/>
                <a:cs typeface="Segoe UI"/>
              </a:rPr>
              <a:t> </a:t>
            </a:r>
            <a:r>
              <a:rPr dirty="0" sz="2000" spc="10">
                <a:solidFill>
                  <a:srgbClr val="323B40"/>
                </a:solidFill>
                <a:latin typeface="Segoe UI"/>
                <a:cs typeface="Segoe UI"/>
              </a:rPr>
              <a:t>a</a:t>
            </a:r>
            <a:r>
              <a:rPr dirty="0" sz="2000" spc="-90">
                <a:solidFill>
                  <a:srgbClr val="323B40"/>
                </a:solidFill>
                <a:latin typeface="Segoe UI"/>
                <a:cs typeface="Segoe UI"/>
              </a:rPr>
              <a:t> </a:t>
            </a:r>
            <a:r>
              <a:rPr dirty="0" sz="2000" spc="-25">
                <a:solidFill>
                  <a:srgbClr val="323B40"/>
                </a:solidFill>
                <a:latin typeface="Segoe UI"/>
                <a:cs typeface="Segoe UI"/>
              </a:rPr>
              <a:t>range</a:t>
            </a:r>
            <a:r>
              <a:rPr dirty="0" sz="2000" spc="-105">
                <a:solidFill>
                  <a:srgbClr val="323B40"/>
                </a:solidFill>
                <a:latin typeface="Segoe UI"/>
                <a:cs typeface="Segoe UI"/>
              </a:rPr>
              <a:t> </a:t>
            </a:r>
            <a:r>
              <a:rPr dirty="0" sz="2000" spc="-30">
                <a:solidFill>
                  <a:srgbClr val="323B40"/>
                </a:solidFill>
                <a:latin typeface="Segoe UI"/>
                <a:cs typeface="Segoe UI"/>
              </a:rPr>
              <a:t>of</a:t>
            </a:r>
            <a:r>
              <a:rPr dirty="0" sz="2000" spc="-90">
                <a:solidFill>
                  <a:srgbClr val="323B40"/>
                </a:solidFill>
                <a:latin typeface="Segoe UI"/>
                <a:cs typeface="Segoe UI"/>
              </a:rPr>
              <a:t> </a:t>
            </a:r>
            <a:r>
              <a:rPr dirty="0" sz="2000" spc="-35">
                <a:solidFill>
                  <a:srgbClr val="323B40"/>
                </a:solidFill>
                <a:latin typeface="Segoe UI"/>
                <a:cs typeface="Segoe UI"/>
              </a:rPr>
              <a:t>scenarios</a:t>
            </a:r>
            <a:r>
              <a:rPr dirty="0" sz="2000" spc="-85">
                <a:solidFill>
                  <a:srgbClr val="323B40"/>
                </a:solidFill>
                <a:latin typeface="Segoe UI"/>
                <a:cs typeface="Segoe UI"/>
              </a:rPr>
              <a:t> </a:t>
            </a:r>
            <a:r>
              <a:rPr dirty="0" sz="2000" spc="-40">
                <a:solidFill>
                  <a:srgbClr val="323B40"/>
                </a:solidFill>
                <a:latin typeface="Segoe UI"/>
                <a:cs typeface="Segoe UI"/>
              </a:rPr>
              <a:t>available</a:t>
            </a:r>
            <a:r>
              <a:rPr dirty="0" sz="2000" spc="-95">
                <a:solidFill>
                  <a:srgbClr val="323B40"/>
                </a:solidFill>
                <a:latin typeface="Segoe UI"/>
                <a:cs typeface="Segoe UI"/>
              </a:rPr>
              <a:t> </a:t>
            </a:r>
            <a:r>
              <a:rPr dirty="0" sz="2000" spc="-30">
                <a:solidFill>
                  <a:srgbClr val="323B40"/>
                </a:solidFill>
                <a:latin typeface="Segoe UI"/>
                <a:cs typeface="Segoe UI"/>
              </a:rPr>
              <a:t>where</a:t>
            </a:r>
            <a:r>
              <a:rPr dirty="0" sz="2000" spc="-80">
                <a:solidFill>
                  <a:srgbClr val="323B40"/>
                </a:solidFill>
                <a:latin typeface="Segoe UI"/>
                <a:cs typeface="Segoe UI"/>
              </a:rPr>
              <a:t> </a:t>
            </a:r>
            <a:r>
              <a:rPr dirty="0" sz="2000" spc="-65">
                <a:solidFill>
                  <a:srgbClr val="323B40"/>
                </a:solidFill>
                <a:latin typeface="Segoe UI"/>
                <a:cs typeface="Segoe UI"/>
              </a:rPr>
              <a:t>AVCs</a:t>
            </a:r>
            <a:r>
              <a:rPr dirty="0" sz="2000" spc="-85">
                <a:solidFill>
                  <a:srgbClr val="323B40"/>
                </a:solidFill>
                <a:latin typeface="Segoe UI"/>
                <a:cs typeface="Segoe UI"/>
              </a:rPr>
              <a:t> </a:t>
            </a:r>
            <a:r>
              <a:rPr dirty="0" sz="2000" spc="-30">
                <a:solidFill>
                  <a:srgbClr val="323B40"/>
                </a:solidFill>
                <a:latin typeface="Segoe UI"/>
                <a:cs typeface="Segoe UI"/>
              </a:rPr>
              <a:t>are</a:t>
            </a:r>
            <a:r>
              <a:rPr dirty="0" sz="2000" spc="-95">
                <a:solidFill>
                  <a:srgbClr val="323B40"/>
                </a:solidFill>
                <a:latin typeface="Segoe UI"/>
                <a:cs typeface="Segoe UI"/>
              </a:rPr>
              <a:t> </a:t>
            </a:r>
            <a:r>
              <a:rPr dirty="0" sz="2000" spc="-35">
                <a:solidFill>
                  <a:srgbClr val="323B40"/>
                </a:solidFill>
                <a:latin typeface="Segoe UI"/>
                <a:cs typeface="Segoe UI"/>
              </a:rPr>
              <a:t>concerned.</a:t>
            </a:r>
            <a:endParaRPr sz="2000">
              <a:latin typeface="Segoe UI"/>
              <a:cs typeface="Segoe UI"/>
            </a:endParaRPr>
          </a:p>
          <a:p>
            <a:pPr marL="12700" marR="52069">
              <a:lnSpc>
                <a:spcPts val="2200"/>
              </a:lnSpc>
              <a:spcBef>
                <a:spcPts val="1040"/>
              </a:spcBef>
            </a:pPr>
            <a:r>
              <a:rPr dirty="0" sz="2000" spc="-20">
                <a:solidFill>
                  <a:srgbClr val="323B40"/>
                </a:solidFill>
                <a:latin typeface="Segoe UI"/>
                <a:cs typeface="Segoe UI"/>
              </a:rPr>
              <a:t>For</a:t>
            </a:r>
            <a:r>
              <a:rPr dirty="0" sz="2000" spc="-90">
                <a:solidFill>
                  <a:srgbClr val="323B40"/>
                </a:solidFill>
                <a:latin typeface="Segoe UI"/>
                <a:cs typeface="Segoe UI"/>
              </a:rPr>
              <a:t> </a:t>
            </a:r>
            <a:r>
              <a:rPr dirty="0" sz="2000" spc="-35">
                <a:solidFill>
                  <a:srgbClr val="323B40"/>
                </a:solidFill>
                <a:latin typeface="Segoe UI"/>
                <a:cs typeface="Segoe UI"/>
              </a:rPr>
              <a:t>example,</a:t>
            </a:r>
            <a:r>
              <a:rPr dirty="0" sz="2000" spc="-100">
                <a:solidFill>
                  <a:srgbClr val="323B40"/>
                </a:solidFill>
                <a:latin typeface="Segoe UI"/>
                <a:cs typeface="Segoe UI"/>
              </a:rPr>
              <a:t> </a:t>
            </a:r>
            <a:r>
              <a:rPr dirty="0" sz="2000" spc="-20">
                <a:solidFill>
                  <a:srgbClr val="323B40"/>
                </a:solidFill>
                <a:latin typeface="Segoe UI"/>
                <a:cs typeface="Segoe UI"/>
              </a:rPr>
              <a:t>the</a:t>
            </a:r>
            <a:r>
              <a:rPr dirty="0" sz="2000" spc="-85">
                <a:solidFill>
                  <a:srgbClr val="323B40"/>
                </a:solidFill>
                <a:latin typeface="Segoe UI"/>
                <a:cs typeface="Segoe UI"/>
              </a:rPr>
              <a:t> </a:t>
            </a:r>
            <a:r>
              <a:rPr dirty="0" sz="2000" spc="-30">
                <a:solidFill>
                  <a:srgbClr val="323B40"/>
                </a:solidFill>
                <a:latin typeface="Segoe UI"/>
                <a:cs typeface="Segoe UI"/>
              </a:rPr>
              <a:t>quotes</a:t>
            </a:r>
            <a:r>
              <a:rPr dirty="0" sz="2000" spc="-105">
                <a:solidFill>
                  <a:srgbClr val="323B40"/>
                </a:solidFill>
                <a:latin typeface="Segoe UI"/>
                <a:cs typeface="Segoe UI"/>
              </a:rPr>
              <a:t> </a:t>
            </a:r>
            <a:r>
              <a:rPr dirty="0" sz="2000" spc="-25">
                <a:solidFill>
                  <a:srgbClr val="323B40"/>
                </a:solidFill>
                <a:latin typeface="Segoe UI"/>
                <a:cs typeface="Segoe UI"/>
              </a:rPr>
              <a:t>show</a:t>
            </a:r>
            <a:r>
              <a:rPr dirty="0" sz="2000" spc="-85">
                <a:solidFill>
                  <a:srgbClr val="323B40"/>
                </a:solidFill>
                <a:latin typeface="Segoe UI"/>
                <a:cs typeface="Segoe UI"/>
              </a:rPr>
              <a:t> </a:t>
            </a:r>
            <a:r>
              <a:rPr dirty="0" sz="2000" spc="-20">
                <a:solidFill>
                  <a:srgbClr val="323B40"/>
                </a:solidFill>
                <a:latin typeface="Segoe UI"/>
                <a:cs typeface="Segoe UI"/>
              </a:rPr>
              <a:t>the</a:t>
            </a:r>
            <a:r>
              <a:rPr dirty="0" sz="2000" spc="-100">
                <a:solidFill>
                  <a:srgbClr val="323B40"/>
                </a:solidFill>
                <a:latin typeface="Segoe UI"/>
                <a:cs typeface="Segoe UI"/>
              </a:rPr>
              <a:t> </a:t>
            </a:r>
            <a:r>
              <a:rPr dirty="0" sz="2000" spc="-65">
                <a:solidFill>
                  <a:srgbClr val="323B40"/>
                </a:solidFill>
                <a:latin typeface="Segoe UI"/>
                <a:cs typeface="Segoe UI"/>
              </a:rPr>
              <a:t>AVCs</a:t>
            </a:r>
            <a:r>
              <a:rPr dirty="0" sz="2000" spc="-90">
                <a:solidFill>
                  <a:srgbClr val="323B40"/>
                </a:solidFill>
                <a:latin typeface="Segoe UI"/>
                <a:cs typeface="Segoe UI"/>
              </a:rPr>
              <a:t> </a:t>
            </a:r>
            <a:r>
              <a:rPr dirty="0" sz="2000" spc="-15">
                <a:solidFill>
                  <a:srgbClr val="323B40"/>
                </a:solidFill>
                <a:latin typeface="Segoe UI"/>
                <a:cs typeface="Segoe UI"/>
              </a:rPr>
              <a:t>as</a:t>
            </a:r>
            <a:r>
              <a:rPr dirty="0" sz="2000" spc="-105">
                <a:solidFill>
                  <a:srgbClr val="323B40"/>
                </a:solidFill>
                <a:latin typeface="Segoe UI"/>
                <a:cs typeface="Segoe UI"/>
              </a:rPr>
              <a:t> </a:t>
            </a:r>
            <a:r>
              <a:rPr dirty="0" sz="2000" spc="-20">
                <a:solidFill>
                  <a:srgbClr val="323B40"/>
                </a:solidFill>
                <a:latin typeface="Segoe UI"/>
                <a:cs typeface="Segoe UI"/>
              </a:rPr>
              <a:t>part</a:t>
            </a:r>
            <a:r>
              <a:rPr dirty="0" sz="2000" spc="-110">
                <a:solidFill>
                  <a:srgbClr val="323B40"/>
                </a:solidFill>
                <a:latin typeface="Segoe UI"/>
                <a:cs typeface="Segoe UI"/>
              </a:rPr>
              <a:t> </a:t>
            </a:r>
            <a:r>
              <a:rPr dirty="0" sz="2000" spc="-30">
                <a:solidFill>
                  <a:srgbClr val="323B40"/>
                </a:solidFill>
                <a:latin typeface="Segoe UI"/>
                <a:cs typeface="Segoe UI"/>
              </a:rPr>
              <a:t>of</a:t>
            </a:r>
            <a:r>
              <a:rPr dirty="0" sz="2000" spc="-95">
                <a:solidFill>
                  <a:srgbClr val="323B40"/>
                </a:solidFill>
                <a:latin typeface="Segoe UI"/>
                <a:cs typeface="Segoe UI"/>
              </a:rPr>
              <a:t> </a:t>
            </a:r>
            <a:r>
              <a:rPr dirty="0" sz="2000" spc="-25">
                <a:solidFill>
                  <a:srgbClr val="323B40"/>
                </a:solidFill>
                <a:latin typeface="Segoe UI"/>
                <a:cs typeface="Segoe UI"/>
              </a:rPr>
              <a:t>the</a:t>
            </a:r>
            <a:r>
              <a:rPr dirty="0" sz="2000" spc="-85">
                <a:solidFill>
                  <a:srgbClr val="323B40"/>
                </a:solidFill>
                <a:latin typeface="Segoe UI"/>
                <a:cs typeface="Segoe UI"/>
              </a:rPr>
              <a:t> </a:t>
            </a:r>
            <a:r>
              <a:rPr dirty="0" sz="2000" spc="-30">
                <a:solidFill>
                  <a:srgbClr val="323B40"/>
                </a:solidFill>
                <a:latin typeface="Segoe UI"/>
                <a:cs typeface="Segoe UI"/>
              </a:rPr>
              <a:t>pension</a:t>
            </a:r>
            <a:r>
              <a:rPr dirty="0" sz="2000" spc="-80">
                <a:solidFill>
                  <a:srgbClr val="323B40"/>
                </a:solidFill>
                <a:latin typeface="Segoe UI"/>
                <a:cs typeface="Segoe UI"/>
              </a:rPr>
              <a:t> </a:t>
            </a:r>
            <a:r>
              <a:rPr dirty="0" sz="2000" spc="-15">
                <a:solidFill>
                  <a:srgbClr val="323B40"/>
                </a:solidFill>
                <a:latin typeface="Segoe UI"/>
                <a:cs typeface="Segoe UI"/>
              </a:rPr>
              <a:t>in</a:t>
            </a:r>
            <a:r>
              <a:rPr dirty="0" sz="2000" spc="-90">
                <a:solidFill>
                  <a:srgbClr val="323B40"/>
                </a:solidFill>
                <a:latin typeface="Segoe UI"/>
                <a:cs typeface="Segoe UI"/>
              </a:rPr>
              <a:t> </a:t>
            </a:r>
            <a:r>
              <a:rPr dirty="0" sz="2000" spc="-20">
                <a:solidFill>
                  <a:srgbClr val="323B40"/>
                </a:solidFill>
                <a:latin typeface="Segoe UI"/>
                <a:cs typeface="Segoe UI"/>
              </a:rPr>
              <a:t>one</a:t>
            </a:r>
            <a:r>
              <a:rPr dirty="0" sz="2000" spc="-85">
                <a:solidFill>
                  <a:srgbClr val="323B40"/>
                </a:solidFill>
                <a:latin typeface="Segoe UI"/>
                <a:cs typeface="Segoe UI"/>
              </a:rPr>
              <a:t> </a:t>
            </a:r>
            <a:r>
              <a:rPr dirty="0" sz="2000" spc="-35">
                <a:solidFill>
                  <a:srgbClr val="323B40"/>
                </a:solidFill>
                <a:latin typeface="Segoe UI"/>
                <a:cs typeface="Segoe UI"/>
              </a:rPr>
              <a:t>scenario,</a:t>
            </a:r>
            <a:r>
              <a:rPr dirty="0" sz="2000" spc="-90">
                <a:solidFill>
                  <a:srgbClr val="323B40"/>
                </a:solidFill>
                <a:latin typeface="Segoe UI"/>
                <a:cs typeface="Segoe UI"/>
              </a:rPr>
              <a:t> </a:t>
            </a:r>
            <a:r>
              <a:rPr dirty="0" sz="2000" spc="-20">
                <a:solidFill>
                  <a:srgbClr val="323B40"/>
                </a:solidFill>
                <a:latin typeface="Segoe UI"/>
                <a:cs typeface="Segoe UI"/>
              </a:rPr>
              <a:t>and  </a:t>
            </a:r>
            <a:r>
              <a:rPr dirty="0" sz="2000" spc="-15">
                <a:solidFill>
                  <a:srgbClr val="323B40"/>
                </a:solidFill>
                <a:latin typeface="Segoe UI"/>
                <a:cs typeface="Segoe UI"/>
              </a:rPr>
              <a:t>as</a:t>
            </a:r>
            <a:r>
              <a:rPr dirty="0" sz="2000" spc="-110">
                <a:solidFill>
                  <a:srgbClr val="323B40"/>
                </a:solidFill>
                <a:latin typeface="Segoe UI"/>
                <a:cs typeface="Segoe UI"/>
              </a:rPr>
              <a:t> </a:t>
            </a:r>
            <a:r>
              <a:rPr dirty="0" sz="2000" spc="-20">
                <a:solidFill>
                  <a:srgbClr val="323B40"/>
                </a:solidFill>
                <a:latin typeface="Segoe UI"/>
                <a:cs typeface="Segoe UI"/>
              </a:rPr>
              <a:t>part</a:t>
            </a:r>
            <a:r>
              <a:rPr dirty="0" sz="2000" spc="-100">
                <a:solidFill>
                  <a:srgbClr val="323B40"/>
                </a:solidFill>
                <a:latin typeface="Segoe UI"/>
                <a:cs typeface="Segoe UI"/>
              </a:rPr>
              <a:t> </a:t>
            </a:r>
            <a:r>
              <a:rPr dirty="0" sz="2000" spc="-30">
                <a:solidFill>
                  <a:srgbClr val="323B40"/>
                </a:solidFill>
                <a:latin typeface="Segoe UI"/>
                <a:cs typeface="Segoe UI"/>
              </a:rPr>
              <a:t>of</a:t>
            </a:r>
            <a:r>
              <a:rPr dirty="0" sz="2000" spc="-100">
                <a:solidFill>
                  <a:srgbClr val="323B40"/>
                </a:solidFill>
                <a:latin typeface="Segoe UI"/>
                <a:cs typeface="Segoe UI"/>
              </a:rPr>
              <a:t> </a:t>
            </a:r>
            <a:r>
              <a:rPr dirty="0" sz="2000" spc="-20">
                <a:solidFill>
                  <a:srgbClr val="323B40"/>
                </a:solidFill>
                <a:latin typeface="Segoe UI"/>
                <a:cs typeface="Segoe UI"/>
              </a:rPr>
              <a:t>the</a:t>
            </a:r>
            <a:r>
              <a:rPr dirty="0" sz="2000" spc="-105">
                <a:solidFill>
                  <a:srgbClr val="323B40"/>
                </a:solidFill>
                <a:latin typeface="Segoe UI"/>
                <a:cs typeface="Segoe UI"/>
              </a:rPr>
              <a:t> </a:t>
            </a:r>
            <a:r>
              <a:rPr dirty="0" sz="2000" spc="-20">
                <a:solidFill>
                  <a:srgbClr val="323B40"/>
                </a:solidFill>
                <a:latin typeface="Segoe UI"/>
                <a:cs typeface="Segoe UI"/>
              </a:rPr>
              <a:t>lump</a:t>
            </a:r>
            <a:r>
              <a:rPr dirty="0" sz="2000" spc="-90">
                <a:solidFill>
                  <a:srgbClr val="323B40"/>
                </a:solidFill>
                <a:latin typeface="Segoe UI"/>
                <a:cs typeface="Segoe UI"/>
              </a:rPr>
              <a:t> </a:t>
            </a:r>
            <a:r>
              <a:rPr dirty="0" sz="2000" spc="-15">
                <a:solidFill>
                  <a:srgbClr val="323B40"/>
                </a:solidFill>
                <a:latin typeface="Segoe UI"/>
                <a:cs typeface="Segoe UI"/>
              </a:rPr>
              <a:t>sum</a:t>
            </a:r>
            <a:r>
              <a:rPr dirty="0" sz="2000" spc="-105">
                <a:solidFill>
                  <a:srgbClr val="323B40"/>
                </a:solidFill>
                <a:latin typeface="Segoe UI"/>
                <a:cs typeface="Segoe UI"/>
              </a:rPr>
              <a:t> </a:t>
            </a:r>
            <a:r>
              <a:rPr dirty="0" sz="2000" spc="-15">
                <a:solidFill>
                  <a:srgbClr val="323B40"/>
                </a:solidFill>
                <a:latin typeface="Segoe UI"/>
                <a:cs typeface="Segoe UI"/>
              </a:rPr>
              <a:t>in</a:t>
            </a:r>
            <a:r>
              <a:rPr dirty="0" sz="2000" spc="-95">
                <a:solidFill>
                  <a:srgbClr val="323B40"/>
                </a:solidFill>
                <a:latin typeface="Segoe UI"/>
                <a:cs typeface="Segoe UI"/>
              </a:rPr>
              <a:t> </a:t>
            </a:r>
            <a:r>
              <a:rPr dirty="0" sz="2000" spc="-30">
                <a:solidFill>
                  <a:srgbClr val="323B40"/>
                </a:solidFill>
                <a:latin typeface="Segoe UI"/>
                <a:cs typeface="Segoe UI"/>
              </a:rPr>
              <a:t>another</a:t>
            </a:r>
            <a:r>
              <a:rPr dirty="0" sz="2000" spc="-85">
                <a:solidFill>
                  <a:srgbClr val="323B40"/>
                </a:solidFill>
                <a:latin typeface="Segoe UI"/>
                <a:cs typeface="Segoe UI"/>
              </a:rPr>
              <a:t> </a:t>
            </a:r>
            <a:r>
              <a:rPr dirty="0" sz="2000" spc="-35">
                <a:solidFill>
                  <a:srgbClr val="323B40"/>
                </a:solidFill>
                <a:latin typeface="Segoe UI"/>
                <a:cs typeface="Segoe UI"/>
              </a:rPr>
              <a:t>scenario.</a:t>
            </a:r>
            <a:endParaRPr sz="2000">
              <a:latin typeface="Segoe UI"/>
              <a:cs typeface="Segoe UI"/>
            </a:endParaRPr>
          </a:p>
          <a:p>
            <a:pPr marL="12700" marR="338455">
              <a:lnSpc>
                <a:spcPts val="2200"/>
              </a:lnSpc>
              <a:spcBef>
                <a:spcPts val="1000"/>
              </a:spcBef>
            </a:pPr>
            <a:r>
              <a:rPr dirty="0" sz="2000" spc="-25">
                <a:solidFill>
                  <a:srgbClr val="323B40"/>
                </a:solidFill>
                <a:latin typeface="Segoe UI"/>
                <a:cs typeface="Segoe UI"/>
              </a:rPr>
              <a:t>These</a:t>
            </a:r>
            <a:r>
              <a:rPr dirty="0" sz="2000" spc="-85">
                <a:solidFill>
                  <a:srgbClr val="323B40"/>
                </a:solidFill>
                <a:latin typeface="Segoe UI"/>
                <a:cs typeface="Segoe UI"/>
              </a:rPr>
              <a:t> </a:t>
            </a:r>
            <a:r>
              <a:rPr dirty="0" sz="2000" spc="-35">
                <a:solidFill>
                  <a:srgbClr val="323B40"/>
                </a:solidFill>
                <a:latin typeface="Segoe UI"/>
                <a:cs typeface="Segoe UI"/>
              </a:rPr>
              <a:t>figures</a:t>
            </a:r>
            <a:r>
              <a:rPr dirty="0" sz="2000" spc="-105">
                <a:solidFill>
                  <a:srgbClr val="323B40"/>
                </a:solidFill>
                <a:latin typeface="Segoe UI"/>
                <a:cs typeface="Segoe UI"/>
              </a:rPr>
              <a:t> </a:t>
            </a:r>
            <a:r>
              <a:rPr dirty="0" sz="2000" spc="-30">
                <a:solidFill>
                  <a:srgbClr val="323B40"/>
                </a:solidFill>
                <a:latin typeface="Segoe UI"/>
                <a:cs typeface="Segoe UI"/>
              </a:rPr>
              <a:t>are</a:t>
            </a:r>
            <a:r>
              <a:rPr dirty="0" sz="2000" spc="-100">
                <a:solidFill>
                  <a:srgbClr val="323B40"/>
                </a:solidFill>
                <a:latin typeface="Segoe UI"/>
                <a:cs typeface="Segoe UI"/>
              </a:rPr>
              <a:t> </a:t>
            </a:r>
            <a:r>
              <a:rPr dirty="0" sz="2000" spc="-35">
                <a:solidFill>
                  <a:srgbClr val="323B40"/>
                </a:solidFill>
                <a:latin typeface="Segoe UI"/>
                <a:cs typeface="Segoe UI"/>
              </a:rPr>
              <a:t>clearly</a:t>
            </a:r>
            <a:r>
              <a:rPr dirty="0" sz="2000" spc="-105">
                <a:solidFill>
                  <a:srgbClr val="323B40"/>
                </a:solidFill>
                <a:latin typeface="Segoe UI"/>
                <a:cs typeface="Segoe UI"/>
              </a:rPr>
              <a:t> </a:t>
            </a:r>
            <a:r>
              <a:rPr dirty="0" sz="2000" spc="-35">
                <a:solidFill>
                  <a:srgbClr val="323B40"/>
                </a:solidFill>
                <a:latin typeface="Segoe UI"/>
                <a:cs typeface="Segoe UI"/>
              </a:rPr>
              <a:t>labelled</a:t>
            </a:r>
            <a:r>
              <a:rPr dirty="0" sz="2000" spc="-90">
                <a:solidFill>
                  <a:srgbClr val="323B40"/>
                </a:solidFill>
                <a:latin typeface="Segoe UI"/>
                <a:cs typeface="Segoe UI"/>
              </a:rPr>
              <a:t> </a:t>
            </a:r>
            <a:r>
              <a:rPr dirty="0" sz="2000" spc="-10">
                <a:solidFill>
                  <a:srgbClr val="323B40"/>
                </a:solidFill>
                <a:latin typeface="Segoe UI"/>
                <a:cs typeface="Segoe UI"/>
              </a:rPr>
              <a:t>on</a:t>
            </a:r>
            <a:r>
              <a:rPr dirty="0" sz="2000" spc="-80">
                <a:solidFill>
                  <a:srgbClr val="323B40"/>
                </a:solidFill>
                <a:latin typeface="Segoe UI"/>
                <a:cs typeface="Segoe UI"/>
              </a:rPr>
              <a:t> </a:t>
            </a:r>
            <a:r>
              <a:rPr dirty="0" sz="2000" spc="-20">
                <a:solidFill>
                  <a:srgbClr val="323B40"/>
                </a:solidFill>
                <a:latin typeface="Segoe UI"/>
                <a:cs typeface="Segoe UI"/>
              </a:rPr>
              <a:t>the</a:t>
            </a:r>
            <a:r>
              <a:rPr dirty="0" sz="2000" spc="-85">
                <a:solidFill>
                  <a:srgbClr val="323B40"/>
                </a:solidFill>
                <a:latin typeface="Segoe UI"/>
                <a:cs typeface="Segoe UI"/>
              </a:rPr>
              <a:t> </a:t>
            </a:r>
            <a:r>
              <a:rPr dirty="0" sz="2000" spc="-35">
                <a:solidFill>
                  <a:srgbClr val="323B40"/>
                </a:solidFill>
                <a:latin typeface="Segoe UI"/>
                <a:cs typeface="Segoe UI"/>
              </a:rPr>
              <a:t>quotation</a:t>
            </a:r>
            <a:r>
              <a:rPr dirty="0" sz="2000" spc="-120">
                <a:solidFill>
                  <a:srgbClr val="323B40"/>
                </a:solidFill>
                <a:latin typeface="Segoe UI"/>
                <a:cs typeface="Segoe UI"/>
              </a:rPr>
              <a:t> </a:t>
            </a:r>
            <a:r>
              <a:rPr dirty="0" sz="2000" spc="-20">
                <a:solidFill>
                  <a:srgbClr val="323B40"/>
                </a:solidFill>
                <a:latin typeface="Segoe UI"/>
                <a:cs typeface="Segoe UI"/>
              </a:rPr>
              <a:t>to</a:t>
            </a:r>
            <a:r>
              <a:rPr dirty="0" sz="2000" spc="-95">
                <a:solidFill>
                  <a:srgbClr val="323B40"/>
                </a:solidFill>
                <a:latin typeface="Segoe UI"/>
                <a:cs typeface="Segoe UI"/>
              </a:rPr>
              <a:t> </a:t>
            </a:r>
            <a:r>
              <a:rPr dirty="0" sz="2000" spc="-25">
                <a:solidFill>
                  <a:srgbClr val="323B40"/>
                </a:solidFill>
                <a:latin typeface="Segoe UI"/>
                <a:cs typeface="Segoe UI"/>
              </a:rPr>
              <a:t>show</a:t>
            </a:r>
            <a:r>
              <a:rPr dirty="0" sz="2000" spc="-85">
                <a:solidFill>
                  <a:srgbClr val="323B40"/>
                </a:solidFill>
                <a:latin typeface="Segoe UI"/>
                <a:cs typeface="Segoe UI"/>
              </a:rPr>
              <a:t> </a:t>
            </a:r>
            <a:r>
              <a:rPr dirty="0" sz="2000" spc="-15">
                <a:solidFill>
                  <a:srgbClr val="323B40"/>
                </a:solidFill>
                <a:latin typeface="Segoe UI"/>
                <a:cs typeface="Segoe UI"/>
              </a:rPr>
              <a:t>how</a:t>
            </a:r>
            <a:r>
              <a:rPr dirty="0" sz="2000" spc="-85">
                <a:solidFill>
                  <a:srgbClr val="323B40"/>
                </a:solidFill>
                <a:latin typeface="Segoe UI"/>
                <a:cs typeface="Segoe UI"/>
              </a:rPr>
              <a:t> </a:t>
            </a:r>
            <a:r>
              <a:rPr dirty="0" sz="2000" spc="-65">
                <a:solidFill>
                  <a:srgbClr val="323B40"/>
                </a:solidFill>
                <a:latin typeface="Segoe UI"/>
                <a:cs typeface="Segoe UI"/>
              </a:rPr>
              <a:t>AVCs</a:t>
            </a:r>
            <a:r>
              <a:rPr dirty="0" sz="2000" spc="-105">
                <a:solidFill>
                  <a:srgbClr val="323B40"/>
                </a:solidFill>
                <a:latin typeface="Segoe UI"/>
                <a:cs typeface="Segoe UI"/>
              </a:rPr>
              <a:t> </a:t>
            </a:r>
            <a:r>
              <a:rPr dirty="0" sz="2000" spc="-25">
                <a:solidFill>
                  <a:srgbClr val="323B40"/>
                </a:solidFill>
                <a:latin typeface="Segoe UI"/>
                <a:cs typeface="Segoe UI"/>
              </a:rPr>
              <a:t>have</a:t>
            </a:r>
            <a:r>
              <a:rPr dirty="0" sz="2000" spc="-85">
                <a:solidFill>
                  <a:srgbClr val="323B40"/>
                </a:solidFill>
                <a:latin typeface="Segoe UI"/>
                <a:cs typeface="Segoe UI"/>
              </a:rPr>
              <a:t> </a:t>
            </a:r>
            <a:r>
              <a:rPr dirty="0" sz="2000" spc="-30">
                <a:solidFill>
                  <a:srgbClr val="323B40"/>
                </a:solidFill>
                <a:latin typeface="Segoe UI"/>
                <a:cs typeface="Segoe UI"/>
              </a:rPr>
              <a:t>been  included </a:t>
            </a:r>
            <a:r>
              <a:rPr dirty="0" sz="2000" spc="-20">
                <a:solidFill>
                  <a:srgbClr val="323B40"/>
                </a:solidFill>
                <a:latin typeface="Segoe UI"/>
                <a:cs typeface="Segoe UI"/>
              </a:rPr>
              <a:t>and </a:t>
            </a:r>
            <a:r>
              <a:rPr dirty="0" sz="2000" spc="-40">
                <a:solidFill>
                  <a:srgbClr val="323B40"/>
                </a:solidFill>
                <a:latin typeface="Segoe UI"/>
                <a:cs typeface="Segoe UI"/>
              </a:rPr>
              <a:t>treated </a:t>
            </a:r>
            <a:r>
              <a:rPr dirty="0" sz="2000" spc="-15">
                <a:solidFill>
                  <a:srgbClr val="323B40"/>
                </a:solidFill>
                <a:latin typeface="Segoe UI"/>
                <a:cs typeface="Segoe UI"/>
              </a:rPr>
              <a:t>in</a:t>
            </a:r>
            <a:r>
              <a:rPr dirty="0" sz="2000" spc="-385">
                <a:solidFill>
                  <a:srgbClr val="323B40"/>
                </a:solidFill>
                <a:latin typeface="Segoe UI"/>
                <a:cs typeface="Segoe UI"/>
              </a:rPr>
              <a:t> </a:t>
            </a:r>
            <a:r>
              <a:rPr dirty="0" sz="2000" spc="-25">
                <a:solidFill>
                  <a:srgbClr val="323B40"/>
                </a:solidFill>
                <a:latin typeface="Segoe UI"/>
                <a:cs typeface="Segoe UI"/>
              </a:rPr>
              <a:t>each </a:t>
            </a:r>
            <a:r>
              <a:rPr dirty="0" sz="2000" spc="-35">
                <a:solidFill>
                  <a:srgbClr val="323B40"/>
                </a:solidFill>
                <a:latin typeface="Segoe UI"/>
                <a:cs typeface="Segoe UI"/>
              </a:rPr>
              <a:t>scenario.</a:t>
            </a:r>
            <a:endParaRPr sz="2000">
              <a:latin typeface="Segoe UI"/>
              <a:cs typeface="Segoe UI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769607" y="405384"/>
            <a:ext cx="3288791" cy="696315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569975" y="1004316"/>
            <a:ext cx="565403" cy="59893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822959" y="3494532"/>
            <a:ext cx="312419" cy="292607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1244599" y="3445254"/>
            <a:ext cx="4688840" cy="8915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ts val="3500"/>
              </a:lnSpc>
            </a:pPr>
            <a:r>
              <a:rPr dirty="0" sz="3250" spc="-75">
                <a:solidFill>
                  <a:srgbClr val="00A9E0"/>
                </a:solidFill>
                <a:latin typeface="Segoe UI Semibold"/>
                <a:cs typeface="Segoe UI Semibold"/>
              </a:rPr>
              <a:t>Question</a:t>
            </a:r>
            <a:r>
              <a:rPr dirty="0" sz="3250" spc="-195">
                <a:solidFill>
                  <a:srgbClr val="00A9E0"/>
                </a:solidFill>
                <a:latin typeface="Segoe UI Semibold"/>
                <a:cs typeface="Segoe UI Semibold"/>
              </a:rPr>
              <a:t> </a:t>
            </a:r>
            <a:r>
              <a:rPr dirty="0" sz="3250">
                <a:solidFill>
                  <a:srgbClr val="00A9E0"/>
                </a:solidFill>
                <a:latin typeface="Segoe UI Semibold"/>
                <a:cs typeface="Segoe UI Semibold"/>
              </a:rPr>
              <a:t>4</a:t>
            </a:r>
            <a:r>
              <a:rPr dirty="0" sz="3250" spc="-180">
                <a:solidFill>
                  <a:srgbClr val="00A9E0"/>
                </a:solidFill>
                <a:latin typeface="Segoe UI Semibold"/>
                <a:cs typeface="Segoe UI Semibold"/>
              </a:rPr>
              <a:t> </a:t>
            </a:r>
            <a:r>
              <a:rPr dirty="0" sz="3250">
                <a:solidFill>
                  <a:srgbClr val="00A9E0"/>
                </a:solidFill>
                <a:latin typeface="Segoe UI Semibold"/>
                <a:cs typeface="Segoe UI Semibold"/>
              </a:rPr>
              <a:t>–</a:t>
            </a:r>
            <a:r>
              <a:rPr dirty="0" sz="3250" spc="-185">
                <a:solidFill>
                  <a:srgbClr val="00A9E0"/>
                </a:solidFill>
                <a:latin typeface="Segoe UI Semibold"/>
                <a:cs typeface="Segoe UI Semibold"/>
              </a:rPr>
              <a:t> </a:t>
            </a:r>
            <a:r>
              <a:rPr dirty="0" sz="3250" spc="-65">
                <a:solidFill>
                  <a:srgbClr val="00A9E0"/>
                </a:solidFill>
                <a:latin typeface="Segoe UI Semibold"/>
                <a:cs typeface="Segoe UI Semibold"/>
              </a:rPr>
              <a:t>What</a:t>
            </a:r>
            <a:r>
              <a:rPr dirty="0" sz="3250" spc="-180">
                <a:solidFill>
                  <a:srgbClr val="00A9E0"/>
                </a:solidFill>
                <a:latin typeface="Segoe UI Semibold"/>
                <a:cs typeface="Segoe UI Semibold"/>
              </a:rPr>
              <a:t> </a:t>
            </a:r>
            <a:r>
              <a:rPr dirty="0" sz="3250" spc="-45">
                <a:solidFill>
                  <a:srgbClr val="00A9E0"/>
                </a:solidFill>
                <a:latin typeface="Segoe UI Semibold"/>
                <a:cs typeface="Segoe UI Semibold"/>
              </a:rPr>
              <a:t>is</a:t>
            </a:r>
            <a:r>
              <a:rPr dirty="0" sz="3250" spc="-190">
                <a:solidFill>
                  <a:srgbClr val="00A9E0"/>
                </a:solidFill>
                <a:latin typeface="Segoe UI Semibold"/>
                <a:cs typeface="Segoe UI Semibold"/>
              </a:rPr>
              <a:t> </a:t>
            </a:r>
            <a:r>
              <a:rPr dirty="0" sz="3250" spc="-60">
                <a:solidFill>
                  <a:srgbClr val="00A9E0"/>
                </a:solidFill>
                <a:latin typeface="Segoe UI Semibold"/>
                <a:cs typeface="Segoe UI Semibold"/>
              </a:rPr>
              <a:t>GMP  </a:t>
            </a:r>
            <a:r>
              <a:rPr dirty="0" sz="3250" spc="-80">
                <a:solidFill>
                  <a:srgbClr val="00A9E0"/>
                </a:solidFill>
                <a:latin typeface="Segoe UI Semibold"/>
                <a:cs typeface="Segoe UI Semibold"/>
              </a:rPr>
              <a:t>Equalisation?</a:t>
            </a:r>
            <a:endParaRPr sz="3250">
              <a:latin typeface="Segoe UI Semibold"/>
              <a:cs typeface="Segoe UI Semibold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3502152" y="890016"/>
            <a:ext cx="2718816" cy="746759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ts val="1335"/>
              </a:lnSpc>
            </a:pPr>
            <a:r>
              <a:rPr dirty="0" spc="10"/>
              <a:t>43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323B4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marri.russell</dc:creator>
  <dc:title>Microsoft PowerPoint - UASLAS member presentation 4 June 2019 (complete).pptx</dc:title>
  <dcterms:created xsi:type="dcterms:W3CDTF">2019-06-05T10:31:06Z</dcterms:created>
  <dcterms:modified xsi:type="dcterms:W3CDTF">2019-06-05T10:31:06Z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2019-06-05T00:00:00Z</vt:filetime>
  </property>
  <property fmtid="{D5CDD505-2E9C-101B-9397-08002B2CF9AE}" pid="3" name="Creator">
    <vt:lpwstr>PrimoPDF http://www.primopdf.com</vt:lpwstr>
  </property>
  <property fmtid="{D5CDD505-2E9C-101B-9397-08002B2CF9AE}" pid="4" name="LastSaved">
    <vt:filetime>2019-06-05T00:00:00Z</vt:filetime>
  </property>
</Properties>
</file>