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14935">
              <a:lnSpc>
                <a:spcPts val="1335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00A9E0"/>
                </a:solidFill>
                <a:latin typeface="Segoe UI Semibold"/>
                <a:cs typeface="Segoe UI Semi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A9E0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14935">
              <a:lnSpc>
                <a:spcPts val="1335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00A9E0"/>
                </a:solidFill>
                <a:latin typeface="Segoe UI Semibold"/>
                <a:cs typeface="Segoe UI Semi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235954" y="2001011"/>
            <a:ext cx="4403725" cy="4083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A9E0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14935">
              <a:lnSpc>
                <a:spcPts val="1335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00A9E0"/>
                </a:solidFill>
                <a:latin typeface="Segoe UI Semibold"/>
                <a:cs typeface="Segoe UI Semi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14935">
              <a:lnSpc>
                <a:spcPts val="1335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1500" y="1005077"/>
            <a:ext cx="563879" cy="598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24483" y="3507739"/>
            <a:ext cx="310895" cy="27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14935">
              <a:lnSpc>
                <a:spcPts val="1335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2668" y="6903719"/>
            <a:ext cx="128015" cy="22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298447" y="6903719"/>
            <a:ext cx="214884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559052" y="6899147"/>
            <a:ext cx="81533" cy="320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61772" y="6711695"/>
            <a:ext cx="1176527" cy="192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078991" y="6903719"/>
            <a:ext cx="13716" cy="22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60119" y="6903719"/>
            <a:ext cx="77723" cy="27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170432" y="6903719"/>
            <a:ext cx="86868" cy="27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461772" y="6903719"/>
            <a:ext cx="301752" cy="1371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477773" y="7036307"/>
            <a:ext cx="66294" cy="45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685800" y="7036307"/>
            <a:ext cx="82296" cy="45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071" y="801369"/>
            <a:ext cx="9160256" cy="564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00A9E0"/>
                </a:solidFill>
                <a:latin typeface="Segoe UI Semibold"/>
                <a:cs typeface="Segoe UI Semi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7547" y="1993899"/>
            <a:ext cx="9163304" cy="4434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A9E0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94440" y="6795381"/>
            <a:ext cx="230504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14935">
              <a:lnSpc>
                <a:spcPts val="1335"/>
              </a:lnSpc>
            </a:pPr>
            <a:fld id="{81D60167-4931-47E6-BA6A-407CBD079E47}" type="slidenum">
              <a:rPr dirty="0" spc="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Relationship Id="rId9" Type="http://schemas.openxmlformats.org/officeDocument/2006/relationships/image" Target="../media/image112.png"/><Relationship Id="rId10" Type="http://schemas.openxmlformats.org/officeDocument/2006/relationships/image" Target="../media/image113.png"/><Relationship Id="rId11" Type="http://schemas.openxmlformats.org/officeDocument/2006/relationships/image" Target="../media/image114.png"/><Relationship Id="rId12" Type="http://schemas.openxmlformats.org/officeDocument/2006/relationships/image" Target="../media/image115.png"/><Relationship Id="rId13" Type="http://schemas.openxmlformats.org/officeDocument/2006/relationships/image" Target="../media/image116.jpg"/><Relationship Id="rId14" Type="http://schemas.openxmlformats.org/officeDocument/2006/relationships/image" Target="../media/image11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Relationship Id="rId9" Type="http://schemas.openxmlformats.org/officeDocument/2006/relationships/image" Target="../media/image125.png"/><Relationship Id="rId10" Type="http://schemas.openxmlformats.org/officeDocument/2006/relationships/image" Target="../media/image126.png"/><Relationship Id="rId11" Type="http://schemas.openxmlformats.org/officeDocument/2006/relationships/image" Target="../media/image127.png"/><Relationship Id="rId12" Type="http://schemas.openxmlformats.org/officeDocument/2006/relationships/image" Target="../media/image128.png"/><Relationship Id="rId13" Type="http://schemas.openxmlformats.org/officeDocument/2006/relationships/image" Target="../media/image12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135.png"/><Relationship Id="rId8" Type="http://schemas.openxmlformats.org/officeDocument/2006/relationships/image" Target="../media/image136.png"/><Relationship Id="rId9" Type="http://schemas.openxmlformats.org/officeDocument/2006/relationships/image" Target="../media/image137.png"/><Relationship Id="rId10" Type="http://schemas.openxmlformats.org/officeDocument/2006/relationships/image" Target="../media/image138.png"/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jpg"/><Relationship Id="rId14" Type="http://schemas.openxmlformats.org/officeDocument/2006/relationships/image" Target="../media/image14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3.png"/><Relationship Id="rId3" Type="http://schemas.openxmlformats.org/officeDocument/2006/relationships/image" Target="../media/image144.jpg"/><Relationship Id="rId4" Type="http://schemas.openxmlformats.org/officeDocument/2006/relationships/image" Target="../media/image145.jpg"/><Relationship Id="rId5" Type="http://schemas.openxmlformats.org/officeDocument/2006/relationships/image" Target="../media/image14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5" Type="http://schemas.openxmlformats.org/officeDocument/2006/relationships/image" Target="../media/image15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png"/><Relationship Id="rId3" Type="http://schemas.openxmlformats.org/officeDocument/2006/relationships/image" Target="../media/image152.png"/><Relationship Id="rId4" Type="http://schemas.openxmlformats.org/officeDocument/2006/relationships/image" Target="../media/image153.png"/><Relationship Id="rId5" Type="http://schemas.openxmlformats.org/officeDocument/2006/relationships/image" Target="../media/image154.png"/><Relationship Id="rId6" Type="http://schemas.openxmlformats.org/officeDocument/2006/relationships/image" Target="../media/image155.png"/><Relationship Id="rId7" Type="http://schemas.openxmlformats.org/officeDocument/2006/relationships/image" Target="../media/image156.png"/><Relationship Id="rId8" Type="http://schemas.openxmlformats.org/officeDocument/2006/relationships/image" Target="../media/image157.png"/><Relationship Id="rId9" Type="http://schemas.openxmlformats.org/officeDocument/2006/relationships/image" Target="../media/image158.png"/><Relationship Id="rId10" Type="http://schemas.openxmlformats.org/officeDocument/2006/relationships/image" Target="../media/image159.png"/><Relationship Id="rId11" Type="http://schemas.openxmlformats.org/officeDocument/2006/relationships/image" Target="../media/image160.png"/><Relationship Id="rId12" Type="http://schemas.openxmlformats.org/officeDocument/2006/relationships/image" Target="../media/image161.png"/><Relationship Id="rId13" Type="http://schemas.openxmlformats.org/officeDocument/2006/relationships/image" Target="../media/image16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3.png"/><Relationship Id="rId3" Type="http://schemas.openxmlformats.org/officeDocument/2006/relationships/image" Target="../media/image164.jpg"/><Relationship Id="rId4" Type="http://schemas.openxmlformats.org/officeDocument/2006/relationships/image" Target="../media/image165.png"/><Relationship Id="rId5" Type="http://schemas.openxmlformats.org/officeDocument/2006/relationships/image" Target="../media/image166.png"/><Relationship Id="rId6" Type="http://schemas.openxmlformats.org/officeDocument/2006/relationships/image" Target="../media/image167.png"/><Relationship Id="rId7" Type="http://schemas.openxmlformats.org/officeDocument/2006/relationships/image" Target="../media/image168.png"/><Relationship Id="rId8" Type="http://schemas.openxmlformats.org/officeDocument/2006/relationships/image" Target="../media/image169.png"/><Relationship Id="rId9" Type="http://schemas.openxmlformats.org/officeDocument/2006/relationships/image" Target="../media/image170.png"/><Relationship Id="rId10" Type="http://schemas.openxmlformats.org/officeDocument/2006/relationships/image" Target="../media/image171.png"/><Relationship Id="rId11" Type="http://schemas.openxmlformats.org/officeDocument/2006/relationships/image" Target="../media/image172.png"/><Relationship Id="rId12" Type="http://schemas.openxmlformats.org/officeDocument/2006/relationships/image" Target="../media/image173.png"/><Relationship Id="rId13" Type="http://schemas.openxmlformats.org/officeDocument/2006/relationships/hyperlink" Target="http://www.gov.uk/check-state-pension" TargetMode="External"/><Relationship Id="rId14" Type="http://schemas.openxmlformats.org/officeDocument/2006/relationships/image" Target="../media/image174.jpg"/><Relationship Id="rId15" Type="http://schemas.openxmlformats.org/officeDocument/2006/relationships/image" Target="../media/image175.jpg"/><Relationship Id="rId16" Type="http://schemas.openxmlformats.org/officeDocument/2006/relationships/image" Target="../media/image17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7.png"/><Relationship Id="rId3" Type="http://schemas.openxmlformats.org/officeDocument/2006/relationships/image" Target="../media/image17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9.png"/><Relationship Id="rId3" Type="http://schemas.openxmlformats.org/officeDocument/2006/relationships/image" Target="../media/image180.jpg"/><Relationship Id="rId4" Type="http://schemas.openxmlformats.org/officeDocument/2006/relationships/image" Target="../media/image181.png"/><Relationship Id="rId5" Type="http://schemas.openxmlformats.org/officeDocument/2006/relationships/image" Target="../media/image18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3.png"/><Relationship Id="rId3" Type="http://schemas.openxmlformats.org/officeDocument/2006/relationships/image" Target="../media/image18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5.png"/><Relationship Id="rId3" Type="http://schemas.openxmlformats.org/officeDocument/2006/relationships/image" Target="../media/image186.png"/><Relationship Id="rId4" Type="http://schemas.openxmlformats.org/officeDocument/2006/relationships/image" Target="../media/image187.png"/><Relationship Id="rId5" Type="http://schemas.openxmlformats.org/officeDocument/2006/relationships/image" Target="../media/image188.png"/><Relationship Id="rId6" Type="http://schemas.openxmlformats.org/officeDocument/2006/relationships/image" Target="../media/image189.png"/><Relationship Id="rId7" Type="http://schemas.openxmlformats.org/officeDocument/2006/relationships/image" Target="../media/image190.png"/><Relationship Id="rId8" Type="http://schemas.openxmlformats.org/officeDocument/2006/relationships/image" Target="../media/image191.png"/><Relationship Id="rId9" Type="http://schemas.openxmlformats.org/officeDocument/2006/relationships/image" Target="../media/image192.png"/><Relationship Id="rId10" Type="http://schemas.openxmlformats.org/officeDocument/2006/relationships/image" Target="../media/image193.png"/><Relationship Id="rId11" Type="http://schemas.openxmlformats.org/officeDocument/2006/relationships/image" Target="../media/image194.png"/><Relationship Id="rId12" Type="http://schemas.openxmlformats.org/officeDocument/2006/relationships/image" Target="../media/image195.png"/><Relationship Id="rId13" Type="http://schemas.openxmlformats.org/officeDocument/2006/relationships/image" Target="../media/image196.jpg"/><Relationship Id="rId14" Type="http://schemas.openxmlformats.org/officeDocument/2006/relationships/image" Target="../media/image197.jpg"/><Relationship Id="rId15" Type="http://schemas.openxmlformats.org/officeDocument/2006/relationships/image" Target="../media/image19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9.png"/><Relationship Id="rId3" Type="http://schemas.openxmlformats.org/officeDocument/2006/relationships/image" Target="../media/image200.png"/><Relationship Id="rId4" Type="http://schemas.openxmlformats.org/officeDocument/2006/relationships/image" Target="../media/image201.png"/><Relationship Id="rId5" Type="http://schemas.openxmlformats.org/officeDocument/2006/relationships/image" Target="../media/image202.png"/><Relationship Id="rId6" Type="http://schemas.openxmlformats.org/officeDocument/2006/relationships/image" Target="../media/image203.png"/><Relationship Id="rId7" Type="http://schemas.openxmlformats.org/officeDocument/2006/relationships/image" Target="../media/image204.png"/><Relationship Id="rId8" Type="http://schemas.openxmlformats.org/officeDocument/2006/relationships/image" Target="../media/image205.png"/><Relationship Id="rId9" Type="http://schemas.openxmlformats.org/officeDocument/2006/relationships/image" Target="../media/image206.png"/><Relationship Id="rId10" Type="http://schemas.openxmlformats.org/officeDocument/2006/relationships/image" Target="../media/image207.png"/><Relationship Id="rId11" Type="http://schemas.openxmlformats.org/officeDocument/2006/relationships/image" Target="../media/image208.png"/><Relationship Id="rId12" Type="http://schemas.openxmlformats.org/officeDocument/2006/relationships/image" Target="../media/image209.png"/><Relationship Id="rId13" Type="http://schemas.openxmlformats.org/officeDocument/2006/relationships/image" Target="../media/image210.jpg"/><Relationship Id="rId14" Type="http://schemas.openxmlformats.org/officeDocument/2006/relationships/image" Target="../media/image211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2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3.png"/><Relationship Id="rId3" Type="http://schemas.openxmlformats.org/officeDocument/2006/relationships/image" Target="../media/image214.jpg"/><Relationship Id="rId4" Type="http://schemas.openxmlformats.org/officeDocument/2006/relationships/image" Target="../media/image215.jpg"/><Relationship Id="rId5" Type="http://schemas.openxmlformats.org/officeDocument/2006/relationships/image" Target="../media/image216.jpg"/><Relationship Id="rId6" Type="http://schemas.openxmlformats.org/officeDocument/2006/relationships/image" Target="../media/image217.jpg"/><Relationship Id="rId7" Type="http://schemas.openxmlformats.org/officeDocument/2006/relationships/image" Target="../media/image218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9.png"/><Relationship Id="rId3" Type="http://schemas.openxmlformats.org/officeDocument/2006/relationships/image" Target="../media/image220.png"/><Relationship Id="rId4" Type="http://schemas.openxmlformats.org/officeDocument/2006/relationships/image" Target="../media/image221.png"/><Relationship Id="rId5" Type="http://schemas.openxmlformats.org/officeDocument/2006/relationships/image" Target="../media/image222.png"/><Relationship Id="rId6" Type="http://schemas.openxmlformats.org/officeDocument/2006/relationships/image" Target="../media/image223.png"/><Relationship Id="rId7" Type="http://schemas.openxmlformats.org/officeDocument/2006/relationships/image" Target="../media/image224.png"/><Relationship Id="rId8" Type="http://schemas.openxmlformats.org/officeDocument/2006/relationships/image" Target="../media/image225.png"/><Relationship Id="rId9" Type="http://schemas.openxmlformats.org/officeDocument/2006/relationships/image" Target="../media/image226.png"/><Relationship Id="rId10" Type="http://schemas.openxmlformats.org/officeDocument/2006/relationships/image" Target="../media/image227.png"/><Relationship Id="rId11" Type="http://schemas.openxmlformats.org/officeDocument/2006/relationships/image" Target="../media/image228.jpg"/><Relationship Id="rId12" Type="http://schemas.openxmlformats.org/officeDocument/2006/relationships/image" Target="../media/image229.jpg"/><Relationship Id="rId13" Type="http://schemas.openxmlformats.org/officeDocument/2006/relationships/image" Target="../media/image230.jpg"/><Relationship Id="rId14" Type="http://schemas.openxmlformats.org/officeDocument/2006/relationships/image" Target="../media/image231.jpg"/><Relationship Id="rId15" Type="http://schemas.openxmlformats.org/officeDocument/2006/relationships/image" Target="../media/image232.png"/><Relationship Id="rId16" Type="http://schemas.openxmlformats.org/officeDocument/2006/relationships/image" Target="../media/image233.jpg"/><Relationship Id="rId17" Type="http://schemas.openxmlformats.org/officeDocument/2006/relationships/image" Target="../media/image234.png"/><Relationship Id="rId18" Type="http://schemas.openxmlformats.org/officeDocument/2006/relationships/image" Target="../media/image235.png"/><Relationship Id="rId19" Type="http://schemas.openxmlformats.org/officeDocument/2006/relationships/image" Target="../media/image236.jpg"/><Relationship Id="rId20" Type="http://schemas.openxmlformats.org/officeDocument/2006/relationships/image" Target="../media/image237.jpg"/><Relationship Id="rId21" Type="http://schemas.openxmlformats.org/officeDocument/2006/relationships/image" Target="../media/image238.jpg"/><Relationship Id="rId22" Type="http://schemas.openxmlformats.org/officeDocument/2006/relationships/image" Target="../media/image239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0.png"/><Relationship Id="rId3" Type="http://schemas.openxmlformats.org/officeDocument/2006/relationships/image" Target="../media/image241.png"/><Relationship Id="rId4" Type="http://schemas.openxmlformats.org/officeDocument/2006/relationships/image" Target="../media/image242.png"/><Relationship Id="rId5" Type="http://schemas.openxmlformats.org/officeDocument/2006/relationships/image" Target="../media/image243.png"/><Relationship Id="rId6" Type="http://schemas.openxmlformats.org/officeDocument/2006/relationships/image" Target="../media/image244.png"/><Relationship Id="rId7" Type="http://schemas.openxmlformats.org/officeDocument/2006/relationships/hyperlink" Target="mailto:Jonathan.Seed@xpspensions.com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jpg"/><Relationship Id="rId12" Type="http://schemas.openxmlformats.org/officeDocument/2006/relationships/image" Target="../media/image40.jpg"/><Relationship Id="rId13" Type="http://schemas.openxmlformats.org/officeDocument/2006/relationships/image" Target="../media/image41.jpg"/><Relationship Id="rId14" Type="http://schemas.openxmlformats.org/officeDocument/2006/relationships/image" Target="../media/image4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jpg"/><Relationship Id="rId12" Type="http://schemas.openxmlformats.org/officeDocument/2006/relationships/image" Target="../media/image53.jpg"/><Relationship Id="rId13" Type="http://schemas.openxmlformats.org/officeDocument/2006/relationships/image" Target="../media/image54.jpg"/><Relationship Id="rId14" Type="http://schemas.openxmlformats.org/officeDocument/2006/relationships/image" Target="../media/image5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1" Type="http://schemas.openxmlformats.org/officeDocument/2006/relationships/image" Target="../media/image68.jpg"/><Relationship Id="rId12" Type="http://schemas.openxmlformats.org/officeDocument/2006/relationships/image" Target="../media/image6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png"/><Relationship Id="rId11" Type="http://schemas.openxmlformats.org/officeDocument/2006/relationships/image" Target="../media/image7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1" Type="http://schemas.openxmlformats.org/officeDocument/2006/relationships/image" Target="../media/image99.jpg"/><Relationship Id="rId12" Type="http://schemas.openxmlformats.org/officeDocument/2006/relationships/image" Target="../media/image10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00783" y="1216152"/>
            <a:ext cx="1014983" cy="192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1500" y="1611630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48C1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1500" y="1014983"/>
            <a:ext cx="1056132" cy="598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9798" y="1609344"/>
            <a:ext cx="52577" cy="4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2980" y="1609344"/>
            <a:ext cx="148590" cy="45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5751" y="3602988"/>
            <a:ext cx="5099685" cy="5035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50" spc="-80"/>
              <a:t>Understanding </a:t>
            </a:r>
            <a:r>
              <a:rPr dirty="0" sz="3250" spc="-65"/>
              <a:t>your</a:t>
            </a:r>
            <a:r>
              <a:rPr dirty="0" sz="3250" spc="-345"/>
              <a:t> </a:t>
            </a:r>
            <a:r>
              <a:rPr dirty="0" sz="3250" spc="-75"/>
              <a:t>pension</a:t>
            </a:r>
            <a:endParaRPr sz="3250"/>
          </a:p>
        </p:txBody>
      </p:sp>
      <p:sp>
        <p:nvSpPr>
          <p:cNvPr id="9" name="object 9"/>
          <p:cNvSpPr txBox="1"/>
          <p:nvPr/>
        </p:nvSpPr>
        <p:spPr>
          <a:xfrm>
            <a:off x="555751" y="4602986"/>
            <a:ext cx="2057400" cy="827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000"/>
              </a:lnSpc>
            </a:pP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Jonathan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Seed</a:t>
            </a:r>
            <a:r>
              <a:rPr dirty="0" sz="2000" spc="-25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60">
                <a:solidFill>
                  <a:srgbClr val="323B40"/>
                </a:solidFill>
                <a:latin typeface="Segoe UI"/>
                <a:cs typeface="Segoe UI"/>
              </a:rPr>
              <a:t>FFA  </a:t>
            </a:r>
            <a:r>
              <a:rPr dirty="0" sz="2000" spc="15">
                <a:solidFill>
                  <a:srgbClr val="323B40"/>
                </a:solidFill>
                <a:latin typeface="Segoe UI"/>
                <a:cs typeface="Segoe UI"/>
              </a:rPr>
              <a:t>4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June</a:t>
            </a:r>
            <a:r>
              <a:rPr dirty="0" sz="2000" spc="-27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2019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02152" y="890016"/>
            <a:ext cx="2718816" cy="7467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9975" y="1004316"/>
            <a:ext cx="565403" cy="598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2959" y="3494532"/>
            <a:ext cx="312419" cy="292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44599" y="3445254"/>
            <a:ext cx="1905635" cy="891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500"/>
              </a:lnSpc>
            </a:pPr>
            <a:r>
              <a:rPr dirty="0" sz="3250" spc="-75">
                <a:solidFill>
                  <a:srgbClr val="00A9E0"/>
                </a:solidFill>
                <a:latin typeface="Segoe UI Semibold"/>
                <a:cs typeface="Segoe UI Semibold"/>
              </a:rPr>
              <a:t>Options</a:t>
            </a:r>
            <a:r>
              <a:rPr dirty="0" sz="3250" spc="-235">
                <a:solidFill>
                  <a:srgbClr val="00A9E0"/>
                </a:solidFill>
                <a:latin typeface="Segoe UI Semibold"/>
                <a:cs typeface="Segoe UI Semibold"/>
              </a:rPr>
              <a:t> </a:t>
            </a:r>
            <a:r>
              <a:rPr dirty="0" sz="3250" spc="-45">
                <a:solidFill>
                  <a:srgbClr val="00A9E0"/>
                </a:solidFill>
                <a:latin typeface="Segoe UI Semibold"/>
                <a:cs typeface="Segoe UI Semibold"/>
              </a:rPr>
              <a:t>at  </a:t>
            </a:r>
            <a:r>
              <a:rPr dirty="0" sz="3250" spc="-90">
                <a:solidFill>
                  <a:srgbClr val="00A9E0"/>
                </a:solidFill>
                <a:latin typeface="Segoe UI Semibold"/>
                <a:cs typeface="Segoe UI Semibold"/>
              </a:rPr>
              <a:t>r</a:t>
            </a:r>
            <a:r>
              <a:rPr dirty="0" sz="3250" spc="-85">
                <a:solidFill>
                  <a:srgbClr val="00A9E0"/>
                </a:solidFill>
                <a:latin typeface="Segoe UI Semibold"/>
                <a:cs typeface="Segoe UI Semibold"/>
              </a:rPr>
              <a:t>eti</a:t>
            </a:r>
            <a:r>
              <a:rPr dirty="0" sz="3250" spc="-90">
                <a:solidFill>
                  <a:srgbClr val="00A9E0"/>
                </a:solidFill>
                <a:latin typeface="Segoe UI Semibold"/>
                <a:cs typeface="Segoe UI Semibold"/>
              </a:rPr>
              <a:t>r</a:t>
            </a:r>
            <a:r>
              <a:rPr dirty="0" sz="3250" spc="-85">
                <a:solidFill>
                  <a:srgbClr val="00A9E0"/>
                </a:solidFill>
                <a:latin typeface="Segoe UI Semibold"/>
                <a:cs typeface="Segoe UI Semibold"/>
              </a:rPr>
              <a:t>eme</a:t>
            </a:r>
            <a:r>
              <a:rPr dirty="0" sz="3250" spc="-90">
                <a:solidFill>
                  <a:srgbClr val="00A9E0"/>
                </a:solidFill>
                <a:latin typeface="Segoe UI Semibold"/>
                <a:cs typeface="Segoe UI Semibold"/>
              </a:rPr>
              <a:t>n</a:t>
            </a:r>
            <a:r>
              <a:rPr dirty="0" sz="3250">
                <a:solidFill>
                  <a:srgbClr val="00A9E0"/>
                </a:solidFill>
                <a:latin typeface="Segoe UI Semibold"/>
                <a:cs typeface="Segoe UI Semibold"/>
              </a:rPr>
              <a:t>t</a:t>
            </a:r>
            <a:endParaRPr sz="3250">
              <a:latin typeface="Segoe UI Semibold"/>
              <a:cs typeface="Segoe UI Semi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3315" y="2781300"/>
            <a:ext cx="3464052" cy="19156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 spc="1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6903719"/>
            <a:ext cx="128015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8447" y="6903719"/>
            <a:ext cx="214884" cy="2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59052" y="6899147"/>
            <a:ext cx="81533" cy="3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772" y="6711695"/>
            <a:ext cx="1176527" cy="192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8991" y="6903719"/>
            <a:ext cx="13716" cy="2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903719"/>
            <a:ext cx="77723" cy="27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0432" y="6903719"/>
            <a:ext cx="86868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1772" y="6903719"/>
            <a:ext cx="301752" cy="137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7773" y="7036307"/>
            <a:ext cx="66294" cy="4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5800" y="7036307"/>
            <a:ext cx="82296" cy="45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">
              <a:lnSpc>
                <a:spcPct val="100000"/>
              </a:lnSpc>
            </a:pPr>
            <a:r>
              <a:rPr dirty="0" spc="-75"/>
              <a:t>Exchanging </a:t>
            </a:r>
            <a:r>
              <a:rPr dirty="0" spc="-70"/>
              <a:t>pension </a:t>
            </a:r>
            <a:r>
              <a:rPr dirty="0" spc="-55"/>
              <a:t>for </a:t>
            </a:r>
            <a:r>
              <a:rPr dirty="0" spc="-60"/>
              <a:t>more</a:t>
            </a:r>
            <a:r>
              <a:rPr dirty="0" spc="-550"/>
              <a:t> </a:t>
            </a:r>
            <a:r>
              <a:rPr dirty="0" spc="-60"/>
              <a:t>cash</a:t>
            </a:r>
          </a:p>
        </p:txBody>
      </p:sp>
      <p:sp>
        <p:nvSpPr>
          <p:cNvPr id="14" name="object 14"/>
          <p:cNvSpPr/>
          <p:nvPr/>
        </p:nvSpPr>
        <p:spPr>
          <a:xfrm>
            <a:off x="9095231" y="681227"/>
            <a:ext cx="760476" cy="4206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7547" y="3757166"/>
            <a:ext cx="117792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>
                <a:solidFill>
                  <a:srgbClr val="323B40"/>
                </a:solidFill>
                <a:latin typeface="Segoe UI"/>
                <a:cs typeface="Segoe UI"/>
              </a:rPr>
              <a:t>Scheme</a:t>
            </a:r>
            <a:r>
              <a:rPr dirty="0" sz="1400" spc="-1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benefit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9980" y="3757166"/>
            <a:ext cx="14859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323B40"/>
                </a:solidFill>
                <a:latin typeface="Segoe UI"/>
                <a:cs typeface="Segoe UI"/>
              </a:rPr>
              <a:t>+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03781" y="3757166"/>
            <a:ext cx="1059815" cy="505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323B40"/>
                </a:solidFill>
                <a:latin typeface="Segoe UI"/>
                <a:cs typeface="Segoe UI"/>
              </a:rPr>
              <a:t>=  </a:t>
            </a:r>
            <a:r>
              <a:rPr dirty="0" sz="1400" spc="-25">
                <a:solidFill>
                  <a:srgbClr val="323B40"/>
                </a:solidFill>
                <a:latin typeface="Segoe UI"/>
                <a:cs typeface="Segoe UI"/>
              </a:rPr>
              <a:t>Lump</a:t>
            </a:r>
            <a:r>
              <a:rPr dirty="0" sz="1400" spc="-1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25">
                <a:solidFill>
                  <a:srgbClr val="323B40"/>
                </a:solidFill>
                <a:latin typeface="Segoe UI"/>
                <a:cs typeface="Segoe UI"/>
              </a:rPr>
              <a:t>sum</a:t>
            </a:r>
            <a:endParaRPr sz="1400">
              <a:latin typeface="Segoe UI"/>
              <a:cs typeface="Segoe UI"/>
            </a:endParaRPr>
          </a:p>
          <a:p>
            <a:pPr marL="316865">
              <a:lnSpc>
                <a:spcPct val="100000"/>
              </a:lnSpc>
              <a:spcBef>
                <a:spcPts val="525"/>
              </a:spcBef>
            </a:pPr>
            <a:r>
              <a:rPr dirty="0" sz="1400" spc="-30" i="1">
                <a:solidFill>
                  <a:srgbClr val="323B40"/>
                </a:solidFill>
                <a:latin typeface="Segoe UI"/>
                <a:cs typeface="Segoe UI"/>
              </a:rPr>
              <a:t>(one-off)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88073" y="3757166"/>
            <a:ext cx="1228090" cy="505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Annual</a:t>
            </a:r>
            <a:r>
              <a:rPr dirty="0" sz="1400" spc="-2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400" spc="-30" i="1">
                <a:solidFill>
                  <a:srgbClr val="323B40"/>
                </a:solidFill>
                <a:latin typeface="Segoe UI"/>
                <a:cs typeface="Segoe UI"/>
              </a:rPr>
              <a:t>(paid every</a:t>
            </a:r>
            <a:r>
              <a:rPr dirty="0" sz="1400" spc="-235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 i="1">
                <a:solidFill>
                  <a:srgbClr val="323B40"/>
                </a:solidFill>
                <a:latin typeface="Segoe UI"/>
                <a:cs typeface="Segoe UI"/>
              </a:rPr>
              <a:t>year)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547" y="4598413"/>
            <a:ext cx="7284084" cy="1797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1400" spc="-25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14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40">
                <a:solidFill>
                  <a:srgbClr val="323B40"/>
                </a:solidFill>
                <a:latin typeface="Segoe UI"/>
                <a:cs typeface="Segoe UI"/>
              </a:rPr>
              <a:t>standard</a:t>
            </a:r>
            <a:r>
              <a:rPr dirty="0" sz="14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scheme</a:t>
            </a:r>
            <a:r>
              <a:rPr dirty="0" sz="14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benefit</a:t>
            </a:r>
            <a:r>
              <a:rPr dirty="0" sz="14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20">
                <a:solidFill>
                  <a:srgbClr val="323B40"/>
                </a:solidFill>
                <a:latin typeface="Segoe UI"/>
                <a:cs typeface="Segoe UI"/>
              </a:rPr>
              <a:t>is</a:t>
            </a:r>
            <a:r>
              <a:rPr dirty="0" sz="14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5">
                <a:solidFill>
                  <a:srgbClr val="323B40"/>
                </a:solidFill>
                <a:latin typeface="Segoe UI"/>
                <a:cs typeface="Segoe UI"/>
              </a:rPr>
              <a:t>a</a:t>
            </a:r>
            <a:r>
              <a:rPr dirty="0" sz="14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lifetime</a:t>
            </a:r>
            <a:r>
              <a:rPr dirty="0" sz="14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14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plus</a:t>
            </a:r>
            <a:r>
              <a:rPr dirty="0" sz="14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5">
                <a:solidFill>
                  <a:srgbClr val="323B40"/>
                </a:solidFill>
                <a:latin typeface="Segoe UI"/>
                <a:cs typeface="Segoe UI"/>
              </a:rPr>
              <a:t>a</a:t>
            </a:r>
            <a:r>
              <a:rPr dirty="0" sz="14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0">
                <a:solidFill>
                  <a:srgbClr val="323B40"/>
                </a:solidFill>
                <a:latin typeface="Segoe UI"/>
                <a:cs typeface="Segoe UI"/>
              </a:rPr>
              <a:t>lump</a:t>
            </a:r>
            <a:r>
              <a:rPr dirty="0" sz="14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25">
                <a:solidFill>
                  <a:srgbClr val="323B40"/>
                </a:solidFill>
                <a:latin typeface="Segoe UI"/>
                <a:cs typeface="Segoe UI"/>
              </a:rPr>
              <a:t>sum</a:t>
            </a:r>
            <a:r>
              <a:rPr dirty="0" sz="14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z="14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40">
                <a:solidFill>
                  <a:srgbClr val="323B40"/>
                </a:solidFill>
                <a:latin typeface="Segoe UI"/>
                <a:cs typeface="Segoe UI"/>
              </a:rPr>
              <a:t>three</a:t>
            </a:r>
            <a:r>
              <a:rPr dirty="0" sz="14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0">
                <a:solidFill>
                  <a:srgbClr val="323B40"/>
                </a:solidFill>
                <a:latin typeface="Segoe UI"/>
                <a:cs typeface="Segoe UI"/>
              </a:rPr>
              <a:t>times</a:t>
            </a:r>
            <a:r>
              <a:rPr dirty="0" sz="14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that</a:t>
            </a:r>
            <a:r>
              <a:rPr dirty="0" sz="14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endParaRPr sz="1400">
              <a:latin typeface="Segoe UI"/>
              <a:cs typeface="Segoe UI"/>
            </a:endParaRPr>
          </a:p>
          <a:p>
            <a:pPr marL="360045" indent="-347345">
              <a:lnSpc>
                <a:spcPct val="100000"/>
              </a:lnSpc>
              <a:spcBef>
                <a:spcPts val="525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1400" spc="-25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14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0">
                <a:solidFill>
                  <a:srgbClr val="323B40"/>
                </a:solidFill>
                <a:latin typeface="Segoe UI"/>
                <a:cs typeface="Segoe UI"/>
              </a:rPr>
              <a:t>lump</a:t>
            </a:r>
            <a:r>
              <a:rPr dirty="0" sz="14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25">
                <a:solidFill>
                  <a:srgbClr val="323B40"/>
                </a:solidFill>
                <a:latin typeface="Segoe UI"/>
                <a:cs typeface="Segoe UI"/>
              </a:rPr>
              <a:t>sum</a:t>
            </a:r>
            <a:r>
              <a:rPr dirty="0" sz="14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20">
                <a:solidFill>
                  <a:srgbClr val="323B40"/>
                </a:solidFill>
                <a:latin typeface="Segoe UI"/>
                <a:cs typeface="Segoe UI"/>
              </a:rPr>
              <a:t>is</a:t>
            </a:r>
            <a:r>
              <a:rPr dirty="0" sz="14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40">
                <a:solidFill>
                  <a:srgbClr val="323B40"/>
                </a:solidFill>
                <a:latin typeface="Segoe UI"/>
                <a:cs typeface="Segoe UI"/>
              </a:rPr>
              <a:t>paid</a:t>
            </a:r>
            <a:r>
              <a:rPr dirty="0" sz="14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0">
                <a:solidFill>
                  <a:srgbClr val="323B40"/>
                </a:solidFill>
                <a:latin typeface="Segoe UI"/>
                <a:cs typeface="Segoe UI"/>
              </a:rPr>
              <a:t>tax</a:t>
            </a:r>
            <a:r>
              <a:rPr dirty="0" sz="14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40">
                <a:solidFill>
                  <a:srgbClr val="323B40"/>
                </a:solidFill>
                <a:latin typeface="Segoe UI"/>
                <a:cs typeface="Segoe UI"/>
              </a:rPr>
              <a:t>free.</a:t>
            </a:r>
            <a:r>
              <a:rPr dirty="0" sz="14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25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14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14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will</a:t>
            </a:r>
            <a:r>
              <a:rPr dirty="0" sz="14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20">
                <a:solidFill>
                  <a:srgbClr val="323B40"/>
                </a:solidFill>
                <a:latin typeface="Segoe UI"/>
                <a:cs typeface="Segoe UI"/>
              </a:rPr>
              <a:t>be</a:t>
            </a:r>
            <a:r>
              <a:rPr dirty="0" sz="14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subject</a:t>
            </a:r>
            <a:r>
              <a:rPr dirty="0" sz="14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25">
                <a:solidFill>
                  <a:srgbClr val="323B40"/>
                </a:solidFill>
                <a:latin typeface="Segoe UI"/>
                <a:cs typeface="Segoe UI"/>
              </a:rPr>
              <a:t>to</a:t>
            </a:r>
            <a:r>
              <a:rPr dirty="0" sz="14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40">
                <a:solidFill>
                  <a:srgbClr val="323B40"/>
                </a:solidFill>
                <a:latin typeface="Segoe UI"/>
                <a:cs typeface="Segoe UI"/>
              </a:rPr>
              <a:t>standard</a:t>
            </a:r>
            <a:r>
              <a:rPr dirty="0" sz="14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income</a:t>
            </a:r>
            <a:r>
              <a:rPr dirty="0" sz="14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0">
                <a:solidFill>
                  <a:srgbClr val="323B40"/>
                </a:solidFill>
                <a:latin typeface="Segoe UI"/>
                <a:cs typeface="Segoe UI"/>
              </a:rPr>
              <a:t>tax</a:t>
            </a:r>
            <a:r>
              <a:rPr dirty="0" sz="14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rates</a:t>
            </a:r>
            <a:endParaRPr sz="1400">
              <a:latin typeface="Segoe UI"/>
              <a:cs typeface="Segoe UI"/>
            </a:endParaRPr>
          </a:p>
          <a:p>
            <a:pPr marL="360045" indent="-347345">
              <a:lnSpc>
                <a:spcPct val="100000"/>
              </a:lnSpc>
              <a:spcBef>
                <a:spcPts val="525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1400" spc="-70">
                <a:solidFill>
                  <a:srgbClr val="323B40"/>
                </a:solidFill>
                <a:latin typeface="Segoe UI"/>
                <a:cs typeface="Segoe UI"/>
              </a:rPr>
              <a:t>You</a:t>
            </a:r>
            <a:r>
              <a:rPr dirty="0" sz="14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25">
                <a:solidFill>
                  <a:srgbClr val="323B40"/>
                </a:solidFill>
                <a:latin typeface="Segoe UI"/>
                <a:cs typeface="Segoe UI"/>
              </a:rPr>
              <a:t>can</a:t>
            </a:r>
            <a:r>
              <a:rPr dirty="0" sz="14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40">
                <a:solidFill>
                  <a:srgbClr val="323B40"/>
                </a:solidFill>
                <a:latin typeface="Segoe UI"/>
                <a:cs typeface="Segoe UI"/>
              </a:rPr>
              <a:t>exchange</a:t>
            </a:r>
            <a:r>
              <a:rPr dirty="0" sz="14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0">
                <a:solidFill>
                  <a:srgbClr val="323B40"/>
                </a:solidFill>
                <a:latin typeface="Segoe UI"/>
                <a:cs typeface="Segoe UI"/>
              </a:rPr>
              <a:t>some</a:t>
            </a:r>
            <a:r>
              <a:rPr dirty="0" sz="14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z="14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your</a:t>
            </a:r>
            <a:r>
              <a:rPr dirty="0" sz="14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14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0">
                <a:solidFill>
                  <a:srgbClr val="323B40"/>
                </a:solidFill>
                <a:latin typeface="Segoe UI"/>
                <a:cs typeface="Segoe UI"/>
              </a:rPr>
              <a:t>for</a:t>
            </a:r>
            <a:r>
              <a:rPr dirty="0" sz="14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20">
                <a:solidFill>
                  <a:srgbClr val="323B40"/>
                </a:solidFill>
                <a:latin typeface="Segoe UI"/>
                <a:cs typeface="Segoe UI"/>
              </a:rPr>
              <a:t>an</a:t>
            </a:r>
            <a:r>
              <a:rPr dirty="0" sz="14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extra</a:t>
            </a:r>
            <a:r>
              <a:rPr dirty="0" sz="14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0">
                <a:solidFill>
                  <a:srgbClr val="323B40"/>
                </a:solidFill>
                <a:latin typeface="Segoe UI"/>
                <a:cs typeface="Segoe UI"/>
              </a:rPr>
              <a:t>tax</a:t>
            </a:r>
            <a:r>
              <a:rPr dirty="0" sz="14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40">
                <a:solidFill>
                  <a:srgbClr val="323B40"/>
                </a:solidFill>
                <a:latin typeface="Segoe UI"/>
                <a:cs typeface="Segoe UI"/>
              </a:rPr>
              <a:t>free</a:t>
            </a:r>
            <a:r>
              <a:rPr dirty="0" sz="14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0">
                <a:solidFill>
                  <a:srgbClr val="323B40"/>
                </a:solidFill>
                <a:latin typeface="Segoe UI"/>
                <a:cs typeface="Segoe UI"/>
              </a:rPr>
              <a:t>cash</a:t>
            </a:r>
            <a:endParaRPr sz="1400">
              <a:latin typeface="Segoe UI"/>
              <a:cs typeface="Segoe UI"/>
            </a:endParaRPr>
          </a:p>
          <a:p>
            <a:pPr lvl="1" marL="544195" indent="-347345">
              <a:lnSpc>
                <a:spcPct val="100000"/>
              </a:lnSpc>
              <a:spcBef>
                <a:spcPts val="360"/>
              </a:spcBef>
              <a:buClr>
                <a:srgbClr val="00A9E0"/>
              </a:buClr>
              <a:buFont typeface="Arial"/>
              <a:buChar char="•"/>
              <a:tabLst>
                <a:tab pos="544830" algn="l"/>
              </a:tabLst>
            </a:pPr>
            <a:r>
              <a:rPr dirty="0" sz="1300" spc="-30" i="1">
                <a:solidFill>
                  <a:srgbClr val="323B40"/>
                </a:solidFill>
                <a:latin typeface="Segoe UI"/>
                <a:cs typeface="Segoe UI"/>
              </a:rPr>
              <a:t>Each</a:t>
            </a:r>
            <a:r>
              <a:rPr dirty="0" sz="1300" spc="-11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20" i="1">
                <a:solidFill>
                  <a:srgbClr val="323B40"/>
                </a:solidFill>
                <a:latin typeface="Segoe UI"/>
                <a:cs typeface="Segoe UI"/>
              </a:rPr>
              <a:t>£1</a:t>
            </a:r>
            <a:r>
              <a:rPr dirty="0" sz="1300" spc="-10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0" i="1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z="1300" spc="-85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5" i="1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1300" spc="-12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0" i="1">
                <a:solidFill>
                  <a:srgbClr val="323B40"/>
                </a:solidFill>
                <a:latin typeface="Segoe UI"/>
                <a:cs typeface="Segoe UI"/>
              </a:rPr>
              <a:t>given</a:t>
            </a:r>
            <a:r>
              <a:rPr dirty="0" sz="1300" spc="-12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20" i="1">
                <a:solidFill>
                  <a:srgbClr val="323B40"/>
                </a:solidFill>
                <a:latin typeface="Segoe UI"/>
                <a:cs typeface="Segoe UI"/>
              </a:rPr>
              <a:t>up</a:t>
            </a:r>
            <a:r>
              <a:rPr dirty="0" sz="1300" spc="-10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5" i="1">
                <a:solidFill>
                  <a:srgbClr val="323B40"/>
                </a:solidFill>
                <a:latin typeface="Segoe UI"/>
                <a:cs typeface="Segoe UI"/>
              </a:rPr>
              <a:t>will</a:t>
            </a:r>
            <a:r>
              <a:rPr dirty="0" sz="1300" spc="-7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40" i="1">
                <a:solidFill>
                  <a:srgbClr val="323B40"/>
                </a:solidFill>
                <a:latin typeface="Segoe UI"/>
                <a:cs typeface="Segoe UI"/>
              </a:rPr>
              <a:t>increase</a:t>
            </a:r>
            <a:r>
              <a:rPr dirty="0" sz="1300" spc="-125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25" i="1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1300" spc="-85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5" i="1">
                <a:solidFill>
                  <a:srgbClr val="323B40"/>
                </a:solidFill>
                <a:latin typeface="Segoe UI"/>
                <a:cs typeface="Segoe UI"/>
              </a:rPr>
              <a:t>lump</a:t>
            </a:r>
            <a:r>
              <a:rPr dirty="0" sz="1300" spc="-95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25" i="1">
                <a:solidFill>
                  <a:srgbClr val="323B40"/>
                </a:solidFill>
                <a:latin typeface="Segoe UI"/>
                <a:cs typeface="Segoe UI"/>
              </a:rPr>
              <a:t>sum</a:t>
            </a:r>
            <a:r>
              <a:rPr dirty="0" sz="1300" spc="-10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5" i="1">
                <a:solidFill>
                  <a:srgbClr val="323B40"/>
                </a:solidFill>
                <a:latin typeface="Segoe UI"/>
                <a:cs typeface="Segoe UI"/>
              </a:rPr>
              <a:t>payment</a:t>
            </a:r>
            <a:r>
              <a:rPr dirty="0" sz="1300" spc="-125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20" i="1">
                <a:solidFill>
                  <a:srgbClr val="323B40"/>
                </a:solidFill>
                <a:latin typeface="Segoe UI"/>
                <a:cs typeface="Segoe UI"/>
              </a:rPr>
              <a:t>by</a:t>
            </a:r>
            <a:r>
              <a:rPr dirty="0" sz="1300" spc="-11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5" i="1">
                <a:solidFill>
                  <a:srgbClr val="323B40"/>
                </a:solidFill>
                <a:latin typeface="Segoe UI"/>
                <a:cs typeface="Segoe UI"/>
              </a:rPr>
              <a:t>around</a:t>
            </a:r>
            <a:r>
              <a:rPr dirty="0" sz="1300" spc="-125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0" i="1">
                <a:solidFill>
                  <a:srgbClr val="323B40"/>
                </a:solidFill>
                <a:latin typeface="Segoe UI"/>
                <a:cs typeface="Segoe UI"/>
              </a:rPr>
              <a:t>£15</a:t>
            </a:r>
            <a:endParaRPr sz="1300">
              <a:latin typeface="Segoe UI"/>
              <a:cs typeface="Segoe UI"/>
            </a:endParaRPr>
          </a:p>
          <a:p>
            <a:pPr lvl="1" marL="544195" indent="-347345">
              <a:lnSpc>
                <a:spcPct val="100000"/>
              </a:lnSpc>
              <a:spcBef>
                <a:spcPts val="359"/>
              </a:spcBef>
              <a:buClr>
                <a:srgbClr val="00A9E0"/>
              </a:buClr>
              <a:buFont typeface="Arial"/>
              <a:buChar char="•"/>
              <a:tabLst>
                <a:tab pos="544830" algn="l"/>
              </a:tabLst>
            </a:pPr>
            <a:r>
              <a:rPr dirty="0" sz="1300" spc="-25" i="1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1300" spc="-9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5" i="1">
                <a:solidFill>
                  <a:srgbClr val="323B40"/>
                </a:solidFill>
                <a:latin typeface="Segoe UI"/>
                <a:cs typeface="Segoe UI"/>
              </a:rPr>
              <a:t>amount</a:t>
            </a:r>
            <a:r>
              <a:rPr dirty="0" sz="1300" spc="-114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0" i="1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z="1300" spc="-9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0" i="1">
                <a:solidFill>
                  <a:srgbClr val="323B40"/>
                </a:solidFill>
                <a:latin typeface="Segoe UI"/>
                <a:cs typeface="Segoe UI"/>
              </a:rPr>
              <a:t>cash</a:t>
            </a:r>
            <a:r>
              <a:rPr dirty="0" sz="1300" spc="-11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40" i="1">
                <a:solidFill>
                  <a:srgbClr val="323B40"/>
                </a:solidFill>
                <a:latin typeface="Segoe UI"/>
                <a:cs typeface="Segoe UI"/>
              </a:rPr>
              <a:t>represents</a:t>
            </a:r>
            <a:r>
              <a:rPr dirty="0" sz="1300" spc="-125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25" i="1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1300" spc="-9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5" i="1">
                <a:solidFill>
                  <a:srgbClr val="323B40"/>
                </a:solidFill>
                <a:latin typeface="Segoe UI"/>
                <a:cs typeface="Segoe UI"/>
              </a:rPr>
              <a:t>value</a:t>
            </a:r>
            <a:r>
              <a:rPr dirty="0" sz="1300" spc="-10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0" i="1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z="1300" spc="-9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25" i="1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1300" spc="-9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5" i="1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1300" spc="-12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20" i="1">
                <a:solidFill>
                  <a:srgbClr val="323B40"/>
                </a:solidFill>
                <a:latin typeface="Segoe UI"/>
                <a:cs typeface="Segoe UI"/>
              </a:rPr>
              <a:t>you</a:t>
            </a:r>
            <a:r>
              <a:rPr dirty="0" sz="1300" spc="-10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5" i="1">
                <a:solidFill>
                  <a:srgbClr val="323B40"/>
                </a:solidFill>
                <a:latin typeface="Segoe UI"/>
                <a:cs typeface="Segoe UI"/>
              </a:rPr>
              <a:t>would</a:t>
            </a:r>
            <a:r>
              <a:rPr dirty="0" sz="1300" spc="-9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0" i="1">
                <a:solidFill>
                  <a:srgbClr val="323B40"/>
                </a:solidFill>
                <a:latin typeface="Segoe UI"/>
                <a:cs typeface="Segoe UI"/>
              </a:rPr>
              <a:t>give</a:t>
            </a:r>
            <a:r>
              <a:rPr dirty="0" sz="1300" spc="-10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20" i="1">
                <a:solidFill>
                  <a:srgbClr val="323B40"/>
                </a:solidFill>
                <a:latin typeface="Segoe UI"/>
                <a:cs typeface="Segoe UI"/>
              </a:rPr>
              <a:t>up</a:t>
            </a:r>
            <a:endParaRPr sz="1300">
              <a:latin typeface="Segoe UI"/>
              <a:cs typeface="Segoe UI"/>
            </a:endParaRPr>
          </a:p>
          <a:p>
            <a:pPr lvl="1" marL="544195" indent="-347345">
              <a:lnSpc>
                <a:spcPct val="100000"/>
              </a:lnSpc>
              <a:spcBef>
                <a:spcPts val="359"/>
              </a:spcBef>
              <a:buClr>
                <a:srgbClr val="00A9E0"/>
              </a:buClr>
              <a:buFont typeface="Arial"/>
              <a:buChar char="•"/>
              <a:tabLst>
                <a:tab pos="544830" algn="l"/>
              </a:tabLst>
            </a:pPr>
            <a:r>
              <a:rPr dirty="0" sz="1300" spc="-30" i="1">
                <a:solidFill>
                  <a:srgbClr val="323B40"/>
                </a:solidFill>
                <a:latin typeface="Segoe UI"/>
                <a:cs typeface="Segoe UI"/>
              </a:rPr>
              <a:t>But</a:t>
            </a:r>
            <a:r>
              <a:rPr dirty="0" sz="1300" spc="-85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0" i="1">
                <a:solidFill>
                  <a:srgbClr val="323B40"/>
                </a:solidFill>
                <a:latin typeface="Segoe UI"/>
                <a:cs typeface="Segoe UI"/>
              </a:rPr>
              <a:t>your</a:t>
            </a:r>
            <a:r>
              <a:rPr dirty="0" sz="1300" spc="-9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5" i="1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1300" spc="-114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5" i="1">
                <a:solidFill>
                  <a:srgbClr val="323B40"/>
                </a:solidFill>
                <a:latin typeface="Segoe UI"/>
                <a:cs typeface="Segoe UI"/>
              </a:rPr>
              <a:t>will</a:t>
            </a:r>
            <a:r>
              <a:rPr dirty="0" sz="1300" spc="-85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15" i="1">
                <a:solidFill>
                  <a:srgbClr val="323B40"/>
                </a:solidFill>
                <a:latin typeface="Segoe UI"/>
                <a:cs typeface="Segoe UI"/>
              </a:rPr>
              <a:t>be</a:t>
            </a:r>
            <a:r>
              <a:rPr dirty="0" sz="1300" spc="-85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5" i="1">
                <a:solidFill>
                  <a:srgbClr val="323B40"/>
                </a:solidFill>
                <a:latin typeface="Segoe UI"/>
                <a:cs typeface="Segoe UI"/>
              </a:rPr>
              <a:t>lower</a:t>
            </a:r>
            <a:r>
              <a:rPr dirty="0" sz="1300" spc="-9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5" i="1">
                <a:solidFill>
                  <a:srgbClr val="323B40"/>
                </a:solidFill>
                <a:latin typeface="Segoe UI"/>
                <a:cs typeface="Segoe UI"/>
              </a:rPr>
              <a:t>(your</a:t>
            </a:r>
            <a:r>
              <a:rPr dirty="0" sz="1300" spc="-8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50" i="1">
                <a:solidFill>
                  <a:srgbClr val="323B40"/>
                </a:solidFill>
                <a:latin typeface="Segoe UI"/>
                <a:cs typeface="Segoe UI"/>
              </a:rPr>
              <a:t>dependant’s</a:t>
            </a:r>
            <a:r>
              <a:rPr dirty="0" sz="1300" spc="-135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5" i="1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1300" spc="-114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25" i="1">
                <a:solidFill>
                  <a:srgbClr val="323B40"/>
                </a:solidFill>
                <a:latin typeface="Segoe UI"/>
                <a:cs typeface="Segoe UI"/>
              </a:rPr>
              <a:t>is</a:t>
            </a:r>
            <a:r>
              <a:rPr dirty="0" sz="1300" spc="-85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25" i="1">
                <a:solidFill>
                  <a:srgbClr val="323B40"/>
                </a:solidFill>
                <a:latin typeface="Segoe UI"/>
                <a:cs typeface="Segoe UI"/>
              </a:rPr>
              <a:t>not</a:t>
            </a:r>
            <a:r>
              <a:rPr dirty="0" sz="1300" spc="-100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300" spc="-35" i="1">
                <a:solidFill>
                  <a:srgbClr val="323B40"/>
                </a:solidFill>
                <a:latin typeface="Segoe UI"/>
                <a:cs typeface="Segoe UI"/>
              </a:rPr>
              <a:t>affected)</a:t>
            </a:r>
            <a:endParaRPr sz="1300">
              <a:latin typeface="Segoe UI"/>
              <a:cs typeface="Segoe UI"/>
            </a:endParaRPr>
          </a:p>
          <a:p>
            <a:pPr marL="360045" indent="-347345">
              <a:lnSpc>
                <a:spcPct val="100000"/>
              </a:lnSpc>
              <a:spcBef>
                <a:spcPts val="520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1400" spc="-70">
                <a:solidFill>
                  <a:srgbClr val="323B40"/>
                </a:solidFill>
                <a:latin typeface="Segoe UI"/>
                <a:cs typeface="Segoe UI"/>
              </a:rPr>
              <a:t>You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should take </a:t>
            </a:r>
            <a:r>
              <a:rPr dirty="0" sz="1400" spc="-40">
                <a:solidFill>
                  <a:srgbClr val="323B40"/>
                </a:solidFill>
                <a:latin typeface="Segoe UI"/>
                <a:cs typeface="Segoe UI"/>
              </a:rPr>
              <a:t>financial</a:t>
            </a:r>
            <a:r>
              <a:rPr dirty="0" sz="1400" spc="-27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advice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62072" y="1594103"/>
            <a:ext cx="203200" cy="1973580"/>
          </a:xfrm>
          <a:custGeom>
            <a:avLst/>
            <a:gdLst/>
            <a:ahLst/>
            <a:cxnLst/>
            <a:rect l="l" t="t" r="r" b="b"/>
            <a:pathLst>
              <a:path w="203200" h="1973579">
                <a:moveTo>
                  <a:pt x="0" y="0"/>
                </a:moveTo>
                <a:lnTo>
                  <a:pt x="0" y="1973579"/>
                </a:lnTo>
                <a:lnTo>
                  <a:pt x="202691" y="1973579"/>
                </a:lnTo>
                <a:lnTo>
                  <a:pt x="20269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55975" y="1588008"/>
            <a:ext cx="215265" cy="1986280"/>
          </a:xfrm>
          <a:custGeom>
            <a:avLst/>
            <a:gdLst/>
            <a:ahLst/>
            <a:cxnLst/>
            <a:rect l="l" t="t" r="r" b="b"/>
            <a:pathLst>
              <a:path w="215264" h="1986279">
                <a:moveTo>
                  <a:pt x="214883" y="1985771"/>
                </a:moveTo>
                <a:lnTo>
                  <a:pt x="214883" y="0"/>
                </a:lnTo>
                <a:lnTo>
                  <a:pt x="0" y="0"/>
                </a:lnTo>
                <a:lnTo>
                  <a:pt x="0" y="1985771"/>
                </a:lnTo>
                <a:lnTo>
                  <a:pt x="6095" y="1985771"/>
                </a:lnTo>
                <a:lnTo>
                  <a:pt x="6095" y="13715"/>
                </a:lnTo>
                <a:lnTo>
                  <a:pt x="12191" y="6095"/>
                </a:lnTo>
                <a:lnTo>
                  <a:pt x="12191" y="13715"/>
                </a:lnTo>
                <a:lnTo>
                  <a:pt x="202691" y="13715"/>
                </a:lnTo>
                <a:lnTo>
                  <a:pt x="202691" y="6095"/>
                </a:lnTo>
                <a:lnTo>
                  <a:pt x="208787" y="13715"/>
                </a:lnTo>
                <a:lnTo>
                  <a:pt x="208787" y="1985771"/>
                </a:lnTo>
                <a:lnTo>
                  <a:pt x="214883" y="1985771"/>
                </a:lnTo>
                <a:close/>
              </a:path>
              <a:path w="215264" h="1986279">
                <a:moveTo>
                  <a:pt x="12191" y="13715"/>
                </a:moveTo>
                <a:lnTo>
                  <a:pt x="12191" y="6095"/>
                </a:lnTo>
                <a:lnTo>
                  <a:pt x="6095" y="13715"/>
                </a:lnTo>
                <a:lnTo>
                  <a:pt x="12191" y="13715"/>
                </a:lnTo>
                <a:close/>
              </a:path>
              <a:path w="215264" h="1986279">
                <a:moveTo>
                  <a:pt x="12191" y="1973579"/>
                </a:moveTo>
                <a:lnTo>
                  <a:pt x="12191" y="13715"/>
                </a:lnTo>
                <a:lnTo>
                  <a:pt x="6095" y="13715"/>
                </a:lnTo>
                <a:lnTo>
                  <a:pt x="6095" y="1973579"/>
                </a:lnTo>
                <a:lnTo>
                  <a:pt x="12191" y="1973579"/>
                </a:lnTo>
                <a:close/>
              </a:path>
              <a:path w="215264" h="1986279">
                <a:moveTo>
                  <a:pt x="208787" y="1973579"/>
                </a:moveTo>
                <a:lnTo>
                  <a:pt x="6095" y="1973579"/>
                </a:lnTo>
                <a:lnTo>
                  <a:pt x="12191" y="1979675"/>
                </a:lnTo>
                <a:lnTo>
                  <a:pt x="12191" y="1985771"/>
                </a:lnTo>
                <a:lnTo>
                  <a:pt x="202691" y="1985771"/>
                </a:lnTo>
                <a:lnTo>
                  <a:pt x="202691" y="1979675"/>
                </a:lnTo>
                <a:lnTo>
                  <a:pt x="208787" y="1973579"/>
                </a:lnTo>
                <a:close/>
              </a:path>
              <a:path w="215264" h="1986279">
                <a:moveTo>
                  <a:pt x="12191" y="1985771"/>
                </a:moveTo>
                <a:lnTo>
                  <a:pt x="12191" y="1979675"/>
                </a:lnTo>
                <a:lnTo>
                  <a:pt x="6095" y="1973579"/>
                </a:lnTo>
                <a:lnTo>
                  <a:pt x="6095" y="1985771"/>
                </a:lnTo>
                <a:lnTo>
                  <a:pt x="12191" y="1985771"/>
                </a:lnTo>
                <a:close/>
              </a:path>
              <a:path w="215264" h="1986279">
                <a:moveTo>
                  <a:pt x="208787" y="13715"/>
                </a:moveTo>
                <a:lnTo>
                  <a:pt x="202691" y="6095"/>
                </a:lnTo>
                <a:lnTo>
                  <a:pt x="202691" y="13715"/>
                </a:lnTo>
                <a:lnTo>
                  <a:pt x="208787" y="13715"/>
                </a:lnTo>
                <a:close/>
              </a:path>
              <a:path w="215264" h="1986279">
                <a:moveTo>
                  <a:pt x="208787" y="1973579"/>
                </a:moveTo>
                <a:lnTo>
                  <a:pt x="208787" y="13715"/>
                </a:lnTo>
                <a:lnTo>
                  <a:pt x="202691" y="13715"/>
                </a:lnTo>
                <a:lnTo>
                  <a:pt x="202691" y="1973579"/>
                </a:lnTo>
                <a:lnTo>
                  <a:pt x="208787" y="1973579"/>
                </a:lnTo>
                <a:close/>
              </a:path>
              <a:path w="215264" h="1986279">
                <a:moveTo>
                  <a:pt x="208787" y="1985771"/>
                </a:moveTo>
                <a:lnTo>
                  <a:pt x="208787" y="1973579"/>
                </a:lnTo>
                <a:lnTo>
                  <a:pt x="202691" y="1979675"/>
                </a:lnTo>
                <a:lnTo>
                  <a:pt x="202691" y="1985771"/>
                </a:lnTo>
                <a:lnTo>
                  <a:pt x="208787" y="1985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87595" y="2549651"/>
            <a:ext cx="3581399" cy="10500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 spc="1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6903719"/>
            <a:ext cx="128015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8447" y="6903719"/>
            <a:ext cx="214884" cy="2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59052" y="6899147"/>
            <a:ext cx="81533" cy="3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772" y="6711695"/>
            <a:ext cx="1176527" cy="192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8991" y="6903719"/>
            <a:ext cx="13716" cy="2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903719"/>
            <a:ext cx="77723" cy="27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0432" y="6903719"/>
            <a:ext cx="86868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1772" y="6903719"/>
            <a:ext cx="301752" cy="137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7773" y="7036307"/>
            <a:ext cx="66294" cy="4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5800" y="7036307"/>
            <a:ext cx="82296" cy="45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47547" y="863599"/>
            <a:ext cx="7854315" cy="10033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950"/>
              </a:lnSpc>
            </a:pPr>
            <a:r>
              <a:rPr dirty="0" spc="-60"/>
              <a:t>What </a:t>
            </a:r>
            <a:r>
              <a:rPr dirty="0" spc="-75"/>
              <a:t>factors </a:t>
            </a:r>
            <a:r>
              <a:rPr dirty="0" spc="-70"/>
              <a:t>affect </a:t>
            </a:r>
            <a:r>
              <a:rPr dirty="0" spc="-55"/>
              <a:t>the </a:t>
            </a:r>
            <a:r>
              <a:rPr dirty="0" spc="-70"/>
              <a:t>amount </a:t>
            </a:r>
            <a:r>
              <a:rPr dirty="0" spc="-45"/>
              <a:t>of</a:t>
            </a:r>
            <a:r>
              <a:rPr dirty="0" spc="-725"/>
              <a:t> </a:t>
            </a:r>
            <a:r>
              <a:rPr dirty="0" spc="-60"/>
              <a:t>cash  </a:t>
            </a:r>
            <a:r>
              <a:rPr dirty="0" spc="-75"/>
              <a:t>received </a:t>
            </a:r>
            <a:r>
              <a:rPr dirty="0" spc="-40"/>
              <a:t>in </a:t>
            </a:r>
            <a:r>
              <a:rPr dirty="0" spc="-60"/>
              <a:t>this</a:t>
            </a:r>
            <a:r>
              <a:rPr dirty="0" spc="-455"/>
              <a:t> </a:t>
            </a:r>
            <a:r>
              <a:rPr dirty="0" spc="-75"/>
              <a:t>exchange?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7547" y="1922779"/>
            <a:ext cx="8943340" cy="4333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1900" spc="-15" b="1">
                <a:solidFill>
                  <a:srgbClr val="323B40"/>
                </a:solidFill>
                <a:latin typeface="Segoe UI"/>
                <a:cs typeface="Segoe UI"/>
              </a:rPr>
              <a:t>Age </a:t>
            </a:r>
            <a:r>
              <a:rPr dirty="0" sz="1900" spc="-15">
                <a:solidFill>
                  <a:srgbClr val="323B40"/>
                </a:solidFill>
                <a:latin typeface="Segoe UI"/>
                <a:cs typeface="Segoe UI"/>
              </a:rPr>
              <a:t>at</a:t>
            </a:r>
            <a:r>
              <a:rPr dirty="0" sz="1900" spc="-24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40">
                <a:solidFill>
                  <a:srgbClr val="323B40"/>
                </a:solidFill>
                <a:latin typeface="Segoe UI"/>
                <a:cs typeface="Segoe UI"/>
              </a:rPr>
              <a:t>retirement</a:t>
            </a:r>
            <a:endParaRPr sz="1900">
              <a:latin typeface="Segoe UI"/>
              <a:cs typeface="Segoe UI"/>
            </a:endParaRPr>
          </a:p>
          <a:p>
            <a:pPr lvl="1" marL="544195" marR="5080" indent="-347345">
              <a:lnSpc>
                <a:spcPts val="1860"/>
              </a:lnSpc>
              <a:spcBef>
                <a:spcPts val="855"/>
              </a:spcBef>
              <a:buClr>
                <a:srgbClr val="00A9E0"/>
              </a:buClr>
              <a:buFont typeface="Arial"/>
              <a:buChar char="•"/>
              <a:tabLst>
                <a:tab pos="544830" algn="l"/>
              </a:tabLst>
            </a:pP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Members</a:t>
            </a:r>
            <a:r>
              <a:rPr dirty="0" sz="17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40">
                <a:solidFill>
                  <a:srgbClr val="323B40"/>
                </a:solidFill>
                <a:latin typeface="Segoe UI"/>
                <a:cs typeface="Segoe UI"/>
              </a:rPr>
              <a:t>retiring</a:t>
            </a:r>
            <a:r>
              <a:rPr dirty="0" sz="1700" spc="-12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0">
                <a:solidFill>
                  <a:srgbClr val="323B40"/>
                </a:solidFill>
                <a:latin typeface="Segoe UI"/>
                <a:cs typeface="Segoe UI"/>
              </a:rPr>
              <a:t>at</a:t>
            </a:r>
            <a:r>
              <a:rPr dirty="0" sz="17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younger</a:t>
            </a:r>
            <a:r>
              <a:rPr dirty="0" sz="17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ages</a:t>
            </a:r>
            <a:r>
              <a:rPr dirty="0" sz="17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would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40">
                <a:solidFill>
                  <a:srgbClr val="323B40"/>
                </a:solidFill>
                <a:latin typeface="Segoe UI"/>
                <a:cs typeface="Segoe UI"/>
              </a:rPr>
              <a:t>receive</a:t>
            </a:r>
            <a:r>
              <a:rPr dirty="0" sz="17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more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cash,</a:t>
            </a:r>
            <a:r>
              <a:rPr dirty="0" sz="17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40">
                <a:solidFill>
                  <a:srgbClr val="323B40"/>
                </a:solidFill>
                <a:latin typeface="Segoe UI"/>
                <a:cs typeface="Segoe UI"/>
              </a:rPr>
              <a:t>reflecting</a:t>
            </a:r>
            <a:r>
              <a:rPr dirty="0" sz="1700" spc="-12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5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17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longer</a:t>
            </a:r>
            <a:r>
              <a:rPr dirty="0" sz="17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period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over  which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their</a:t>
            </a:r>
            <a:r>
              <a:rPr dirty="0" sz="17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17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0">
                <a:solidFill>
                  <a:srgbClr val="323B40"/>
                </a:solidFill>
                <a:latin typeface="Segoe UI"/>
                <a:cs typeface="Segoe UI"/>
              </a:rPr>
              <a:t>is</a:t>
            </a:r>
            <a:r>
              <a:rPr dirty="0" sz="17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expected</a:t>
            </a:r>
            <a:r>
              <a:rPr dirty="0" sz="1700" spc="-14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0">
                <a:solidFill>
                  <a:srgbClr val="323B40"/>
                </a:solidFill>
                <a:latin typeface="Segoe UI"/>
                <a:cs typeface="Segoe UI"/>
              </a:rPr>
              <a:t>to</a:t>
            </a:r>
            <a:r>
              <a:rPr dirty="0" sz="17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10">
                <a:solidFill>
                  <a:srgbClr val="323B40"/>
                </a:solidFill>
                <a:latin typeface="Segoe UI"/>
                <a:cs typeface="Segoe UI"/>
              </a:rPr>
              <a:t>be</a:t>
            </a:r>
            <a:r>
              <a:rPr dirty="0" sz="17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paid.</a:t>
            </a:r>
            <a:endParaRPr sz="1700">
              <a:latin typeface="Segoe UI"/>
              <a:cs typeface="Segoe UI"/>
            </a:endParaRPr>
          </a:p>
          <a:p>
            <a:pPr lvl="1" marL="544195" indent="-347345">
              <a:lnSpc>
                <a:spcPct val="100000"/>
              </a:lnSpc>
              <a:spcBef>
                <a:spcPts val="605"/>
              </a:spcBef>
              <a:buClr>
                <a:srgbClr val="00A9E0"/>
              </a:buClr>
              <a:buFont typeface="Arial"/>
              <a:buChar char="•"/>
              <a:tabLst>
                <a:tab pos="544830" algn="l"/>
              </a:tabLst>
            </a:pPr>
            <a:r>
              <a:rPr dirty="0" sz="1700" spc="-20">
                <a:solidFill>
                  <a:srgbClr val="323B40"/>
                </a:solidFill>
                <a:latin typeface="Segoe UI"/>
                <a:cs typeface="Segoe UI"/>
              </a:rPr>
              <a:t>But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5">
                <a:solidFill>
                  <a:srgbClr val="323B40"/>
                </a:solidFill>
                <a:latin typeface="Segoe UI"/>
                <a:cs typeface="Segoe UI"/>
              </a:rPr>
              <a:t>you</a:t>
            </a:r>
            <a:r>
              <a:rPr dirty="0" sz="17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are</a:t>
            </a:r>
            <a:r>
              <a:rPr dirty="0" sz="17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giving</a:t>
            </a:r>
            <a:r>
              <a:rPr dirty="0" sz="17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15">
                <a:solidFill>
                  <a:srgbClr val="323B40"/>
                </a:solidFill>
                <a:latin typeface="Segoe UI"/>
                <a:cs typeface="Segoe UI"/>
              </a:rPr>
              <a:t>up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that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0">
                <a:solidFill>
                  <a:srgbClr val="323B40"/>
                </a:solidFill>
                <a:latin typeface="Segoe UI"/>
                <a:cs typeface="Segoe UI"/>
              </a:rPr>
              <a:t>part</a:t>
            </a:r>
            <a:r>
              <a:rPr dirty="0" sz="17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z="17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your</a:t>
            </a:r>
            <a:r>
              <a:rPr dirty="0" sz="17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17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5">
                <a:solidFill>
                  <a:srgbClr val="323B40"/>
                </a:solidFill>
                <a:latin typeface="Segoe UI"/>
                <a:cs typeface="Segoe UI"/>
              </a:rPr>
              <a:t>for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life</a:t>
            </a:r>
            <a:endParaRPr sz="1700">
              <a:latin typeface="Segoe UI"/>
              <a:cs typeface="Segoe UI"/>
            </a:endParaRPr>
          </a:p>
          <a:p>
            <a:pPr marL="360045" indent="-347345">
              <a:lnSpc>
                <a:spcPct val="100000"/>
              </a:lnSpc>
              <a:spcBef>
                <a:spcPts val="820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1900" spc="-35" b="1">
                <a:solidFill>
                  <a:srgbClr val="323B40"/>
                </a:solidFill>
                <a:latin typeface="Segoe UI"/>
                <a:cs typeface="Segoe UI"/>
              </a:rPr>
              <a:t>Increases</a:t>
            </a:r>
            <a:r>
              <a:rPr dirty="0" sz="1900" spc="-140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10">
                <a:solidFill>
                  <a:srgbClr val="323B40"/>
                </a:solidFill>
                <a:latin typeface="Segoe UI"/>
                <a:cs typeface="Segoe UI"/>
              </a:rPr>
              <a:t>on</a:t>
            </a:r>
            <a:r>
              <a:rPr dirty="0" sz="19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20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19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30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1900" spc="-15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30">
                <a:solidFill>
                  <a:srgbClr val="323B40"/>
                </a:solidFill>
                <a:latin typeface="Segoe UI"/>
                <a:cs typeface="Segoe UI"/>
              </a:rPr>
              <a:t>given</a:t>
            </a:r>
            <a:r>
              <a:rPr dirty="0" sz="19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10">
                <a:solidFill>
                  <a:srgbClr val="323B40"/>
                </a:solidFill>
                <a:latin typeface="Segoe UI"/>
                <a:cs typeface="Segoe UI"/>
              </a:rPr>
              <a:t>up</a:t>
            </a:r>
            <a:endParaRPr sz="1900">
              <a:latin typeface="Segoe UI"/>
              <a:cs typeface="Segoe UI"/>
            </a:endParaRPr>
          </a:p>
          <a:p>
            <a:pPr lvl="1" marL="544195" indent="-347345">
              <a:lnSpc>
                <a:spcPct val="100000"/>
              </a:lnSpc>
              <a:spcBef>
                <a:spcPts val="630"/>
              </a:spcBef>
              <a:buClr>
                <a:srgbClr val="00A9E0"/>
              </a:buClr>
              <a:buFont typeface="Arial"/>
              <a:buChar char="•"/>
              <a:tabLst>
                <a:tab pos="544830" algn="l"/>
              </a:tabLst>
            </a:pPr>
            <a:r>
              <a:rPr dirty="0" sz="1700" spc="-25">
                <a:solidFill>
                  <a:srgbClr val="323B40"/>
                </a:solidFill>
                <a:latin typeface="Segoe UI"/>
                <a:cs typeface="Segoe UI"/>
              </a:rPr>
              <a:t>Each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10">
                <a:solidFill>
                  <a:srgbClr val="323B40"/>
                </a:solidFill>
                <a:latin typeface="Segoe UI"/>
                <a:cs typeface="Segoe UI"/>
              </a:rPr>
              <a:t>£1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z="17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40">
                <a:solidFill>
                  <a:srgbClr val="323B40"/>
                </a:solidFill>
                <a:latin typeface="Segoe UI"/>
                <a:cs typeface="Segoe UI"/>
              </a:rPr>
              <a:t>increasing</a:t>
            </a:r>
            <a:r>
              <a:rPr dirty="0" sz="1700" spc="-12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17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0">
                <a:solidFill>
                  <a:srgbClr val="323B40"/>
                </a:solidFill>
                <a:latin typeface="Segoe UI"/>
                <a:cs typeface="Segoe UI"/>
              </a:rPr>
              <a:t>is</a:t>
            </a:r>
            <a:r>
              <a:rPr dirty="0" sz="17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0">
                <a:solidFill>
                  <a:srgbClr val="323B40"/>
                </a:solidFill>
                <a:latin typeface="Segoe UI"/>
                <a:cs typeface="Segoe UI"/>
              </a:rPr>
              <a:t>worth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more</a:t>
            </a:r>
            <a:r>
              <a:rPr dirty="0" sz="17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than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each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10">
                <a:solidFill>
                  <a:srgbClr val="323B40"/>
                </a:solidFill>
                <a:latin typeface="Segoe UI"/>
                <a:cs typeface="Segoe UI"/>
              </a:rPr>
              <a:t>£1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z="17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flat</a:t>
            </a:r>
            <a:r>
              <a:rPr dirty="0" sz="17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endParaRPr sz="1700">
              <a:latin typeface="Segoe UI"/>
              <a:cs typeface="Segoe UI"/>
            </a:endParaRPr>
          </a:p>
          <a:p>
            <a:pPr lvl="1" marL="544195" marR="358775" indent="-347345">
              <a:lnSpc>
                <a:spcPts val="1870"/>
              </a:lnSpc>
              <a:spcBef>
                <a:spcPts val="840"/>
              </a:spcBef>
              <a:buClr>
                <a:srgbClr val="00A9E0"/>
              </a:buClr>
              <a:buFont typeface="Arial"/>
              <a:buChar char="•"/>
              <a:tabLst>
                <a:tab pos="544830" algn="l"/>
              </a:tabLst>
            </a:pPr>
            <a:r>
              <a:rPr dirty="0" sz="1700" spc="-20">
                <a:solidFill>
                  <a:srgbClr val="323B40"/>
                </a:solidFill>
                <a:latin typeface="Segoe UI"/>
                <a:cs typeface="Segoe UI"/>
              </a:rPr>
              <a:t>But</a:t>
            </a:r>
            <a:r>
              <a:rPr dirty="0" sz="17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that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0">
                <a:solidFill>
                  <a:srgbClr val="323B40"/>
                </a:solidFill>
                <a:latin typeface="Segoe UI"/>
                <a:cs typeface="Segoe UI"/>
              </a:rPr>
              <a:t>is</a:t>
            </a:r>
            <a:r>
              <a:rPr dirty="0" sz="17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expected</a:t>
            </a:r>
            <a:r>
              <a:rPr dirty="0" sz="1700" spc="-13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10">
                <a:solidFill>
                  <a:srgbClr val="323B40"/>
                </a:solidFill>
                <a:latin typeface="Segoe UI"/>
                <a:cs typeface="Segoe UI"/>
              </a:rPr>
              <a:t>-</a:t>
            </a:r>
            <a:r>
              <a:rPr dirty="0" sz="17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10">
                <a:solidFill>
                  <a:srgbClr val="323B40"/>
                </a:solidFill>
                <a:latin typeface="Segoe UI"/>
                <a:cs typeface="Segoe UI"/>
              </a:rPr>
              <a:t>£1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z="17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40">
                <a:solidFill>
                  <a:srgbClr val="323B40"/>
                </a:solidFill>
                <a:latin typeface="Segoe UI"/>
                <a:cs typeface="Segoe UI"/>
              </a:rPr>
              <a:t>increasing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0">
                <a:solidFill>
                  <a:srgbClr val="323B40"/>
                </a:solidFill>
                <a:latin typeface="Segoe UI"/>
                <a:cs typeface="Segoe UI"/>
              </a:rPr>
              <a:t>at</a:t>
            </a:r>
            <a:r>
              <a:rPr dirty="0" sz="17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10">
                <a:solidFill>
                  <a:srgbClr val="323B40"/>
                </a:solidFill>
                <a:latin typeface="Segoe UI"/>
                <a:cs typeface="Segoe UI"/>
              </a:rPr>
              <a:t>3%</a:t>
            </a:r>
            <a:r>
              <a:rPr dirty="0" sz="17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5">
                <a:solidFill>
                  <a:srgbClr val="323B40"/>
                </a:solidFill>
                <a:latin typeface="Segoe UI"/>
                <a:cs typeface="Segoe UI"/>
              </a:rPr>
              <a:t>each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year</a:t>
            </a:r>
            <a:r>
              <a:rPr dirty="0" sz="17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will</a:t>
            </a:r>
            <a:r>
              <a:rPr dirty="0" sz="17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grow</a:t>
            </a:r>
            <a:r>
              <a:rPr dirty="0" sz="17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0">
                <a:solidFill>
                  <a:srgbClr val="323B40"/>
                </a:solidFill>
                <a:latin typeface="Segoe UI"/>
                <a:cs typeface="Segoe UI"/>
              </a:rPr>
              <a:t>to</a:t>
            </a:r>
            <a:r>
              <a:rPr dirty="0" sz="17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£1.34</a:t>
            </a:r>
            <a:r>
              <a:rPr dirty="0" sz="1700" spc="-13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after</a:t>
            </a:r>
            <a:r>
              <a:rPr dirty="0" sz="17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10">
                <a:solidFill>
                  <a:srgbClr val="323B40"/>
                </a:solidFill>
                <a:latin typeface="Segoe UI"/>
                <a:cs typeface="Segoe UI"/>
              </a:rPr>
              <a:t>10 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years</a:t>
            </a:r>
            <a:r>
              <a:rPr dirty="0" sz="17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5">
                <a:solidFill>
                  <a:srgbClr val="323B40"/>
                </a:solidFill>
                <a:latin typeface="Segoe UI"/>
                <a:cs typeface="Segoe UI"/>
              </a:rPr>
              <a:t>and</a:t>
            </a:r>
            <a:r>
              <a:rPr dirty="0" sz="17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£1.81</a:t>
            </a:r>
            <a:r>
              <a:rPr dirty="0" sz="1700" spc="-15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after</a:t>
            </a:r>
            <a:r>
              <a:rPr dirty="0" sz="1700" spc="-13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10">
                <a:solidFill>
                  <a:srgbClr val="323B40"/>
                </a:solidFill>
                <a:latin typeface="Segoe UI"/>
                <a:cs typeface="Segoe UI"/>
              </a:rPr>
              <a:t>20</a:t>
            </a:r>
            <a:r>
              <a:rPr dirty="0" sz="1700" spc="-12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years</a:t>
            </a:r>
            <a:endParaRPr sz="1700">
              <a:latin typeface="Segoe UI"/>
              <a:cs typeface="Segoe UI"/>
            </a:endParaRPr>
          </a:p>
          <a:p>
            <a:pPr marL="360045" indent="-347345">
              <a:lnSpc>
                <a:spcPct val="100000"/>
              </a:lnSpc>
              <a:spcBef>
                <a:spcPts val="770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1900" spc="-35">
                <a:solidFill>
                  <a:srgbClr val="323B40"/>
                </a:solidFill>
                <a:latin typeface="Segoe UI"/>
                <a:cs typeface="Segoe UI"/>
              </a:rPr>
              <a:t>Expected future </a:t>
            </a:r>
            <a:r>
              <a:rPr dirty="0" sz="1900" spc="-35" b="1">
                <a:solidFill>
                  <a:srgbClr val="323B40"/>
                </a:solidFill>
                <a:latin typeface="Segoe UI"/>
                <a:cs typeface="Segoe UI"/>
              </a:rPr>
              <a:t>investment</a:t>
            </a:r>
            <a:r>
              <a:rPr dirty="0" sz="1900" spc="-285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35" b="1">
                <a:solidFill>
                  <a:srgbClr val="323B40"/>
                </a:solidFill>
                <a:latin typeface="Segoe UI"/>
                <a:cs typeface="Segoe UI"/>
              </a:rPr>
              <a:t>returns</a:t>
            </a:r>
            <a:endParaRPr sz="1900">
              <a:latin typeface="Segoe UI"/>
              <a:cs typeface="Segoe UI"/>
            </a:endParaRPr>
          </a:p>
          <a:p>
            <a:pPr lvl="1" marL="544195" indent="-347345">
              <a:lnSpc>
                <a:spcPct val="100000"/>
              </a:lnSpc>
              <a:spcBef>
                <a:spcPts val="640"/>
              </a:spcBef>
              <a:buClr>
                <a:srgbClr val="00A9E0"/>
              </a:buClr>
              <a:buFont typeface="Arial"/>
              <a:buChar char="•"/>
              <a:tabLst>
                <a:tab pos="544830" algn="l"/>
              </a:tabLst>
            </a:pPr>
            <a:r>
              <a:rPr dirty="0" sz="1700" spc="-70">
                <a:solidFill>
                  <a:srgbClr val="323B40"/>
                </a:solidFill>
                <a:latin typeface="Segoe UI"/>
                <a:cs typeface="Segoe UI"/>
              </a:rPr>
              <a:t>You</a:t>
            </a:r>
            <a:r>
              <a:rPr dirty="0" sz="17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40">
                <a:solidFill>
                  <a:srgbClr val="323B40"/>
                </a:solidFill>
                <a:latin typeface="Segoe UI"/>
                <a:cs typeface="Segoe UI"/>
              </a:rPr>
              <a:t>receive</a:t>
            </a:r>
            <a:r>
              <a:rPr dirty="0" sz="1700" spc="-12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10">
                <a:solidFill>
                  <a:srgbClr val="323B40"/>
                </a:solidFill>
                <a:latin typeface="Segoe UI"/>
                <a:cs typeface="Segoe UI"/>
              </a:rPr>
              <a:t>a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5">
                <a:solidFill>
                  <a:srgbClr val="323B40"/>
                </a:solidFill>
                <a:latin typeface="Segoe UI"/>
                <a:cs typeface="Segoe UI"/>
              </a:rPr>
              <a:t>lump</a:t>
            </a:r>
            <a:r>
              <a:rPr dirty="0" sz="17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0">
                <a:solidFill>
                  <a:srgbClr val="323B40"/>
                </a:solidFill>
                <a:latin typeface="Segoe UI"/>
                <a:cs typeface="Segoe UI"/>
              </a:rPr>
              <a:t>sum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0">
                <a:solidFill>
                  <a:srgbClr val="323B40"/>
                </a:solidFill>
                <a:latin typeface="Segoe UI"/>
                <a:cs typeface="Segoe UI"/>
              </a:rPr>
              <a:t>now</a:t>
            </a:r>
            <a:r>
              <a:rPr dirty="0" sz="17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instead</a:t>
            </a:r>
            <a:r>
              <a:rPr dirty="0" sz="17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z="17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annual</a:t>
            </a:r>
            <a:r>
              <a:rPr dirty="0" sz="17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17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payments</a:t>
            </a:r>
            <a:r>
              <a:rPr dirty="0" sz="17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over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5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next</a:t>
            </a:r>
            <a:r>
              <a:rPr dirty="0" sz="17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5">
                <a:solidFill>
                  <a:srgbClr val="323B40"/>
                </a:solidFill>
                <a:latin typeface="Segoe UI"/>
                <a:cs typeface="Segoe UI"/>
              </a:rPr>
              <a:t>20-25</a:t>
            </a:r>
            <a:r>
              <a:rPr dirty="0" sz="1700" spc="-15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years</a:t>
            </a:r>
            <a:endParaRPr sz="1700">
              <a:latin typeface="Segoe UI"/>
              <a:cs typeface="Segoe UI"/>
            </a:endParaRPr>
          </a:p>
          <a:p>
            <a:pPr lvl="1" marL="544195" indent="-347345">
              <a:lnSpc>
                <a:spcPct val="100000"/>
              </a:lnSpc>
              <a:spcBef>
                <a:spcPts val="635"/>
              </a:spcBef>
              <a:buClr>
                <a:srgbClr val="00A9E0"/>
              </a:buClr>
              <a:buFont typeface="Arial"/>
              <a:buChar char="•"/>
              <a:tabLst>
                <a:tab pos="544830" algn="l"/>
              </a:tabLst>
            </a:pPr>
            <a:r>
              <a:rPr dirty="0" sz="1700" spc="-25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17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55">
                <a:solidFill>
                  <a:srgbClr val="323B40"/>
                </a:solidFill>
                <a:latin typeface="Segoe UI"/>
                <a:cs typeface="Segoe UI"/>
              </a:rPr>
              <a:t>Trustees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need</a:t>
            </a:r>
            <a:r>
              <a:rPr dirty="0" sz="17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0">
                <a:solidFill>
                  <a:srgbClr val="323B40"/>
                </a:solidFill>
                <a:latin typeface="Segoe UI"/>
                <a:cs typeface="Segoe UI"/>
              </a:rPr>
              <a:t>to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allow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5">
                <a:solidFill>
                  <a:srgbClr val="323B40"/>
                </a:solidFill>
                <a:latin typeface="Segoe UI"/>
                <a:cs typeface="Segoe UI"/>
              </a:rPr>
              <a:t>for</a:t>
            </a:r>
            <a:r>
              <a:rPr dirty="0" sz="17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5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‘lost’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investment</a:t>
            </a:r>
            <a:r>
              <a:rPr dirty="0" sz="1700" spc="-13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40">
                <a:solidFill>
                  <a:srgbClr val="323B40"/>
                </a:solidFill>
                <a:latin typeface="Segoe UI"/>
                <a:cs typeface="Segoe UI"/>
              </a:rPr>
              <a:t>returns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15">
                <a:solidFill>
                  <a:srgbClr val="323B40"/>
                </a:solidFill>
                <a:latin typeface="Segoe UI"/>
                <a:cs typeface="Segoe UI"/>
              </a:rPr>
              <a:t>on</a:t>
            </a:r>
            <a:r>
              <a:rPr dirty="0" sz="17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5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extra</a:t>
            </a:r>
            <a:r>
              <a:rPr dirty="0" sz="1700" spc="-12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5">
                <a:solidFill>
                  <a:srgbClr val="323B40"/>
                </a:solidFill>
                <a:latin typeface="Segoe UI"/>
                <a:cs typeface="Segoe UI"/>
              </a:rPr>
              <a:t>lump</a:t>
            </a:r>
            <a:r>
              <a:rPr dirty="0" sz="17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0">
                <a:solidFill>
                  <a:srgbClr val="323B40"/>
                </a:solidFill>
                <a:latin typeface="Segoe UI"/>
                <a:cs typeface="Segoe UI"/>
              </a:rPr>
              <a:t>sum</a:t>
            </a:r>
            <a:r>
              <a:rPr dirty="0" sz="17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paid</a:t>
            </a:r>
            <a:endParaRPr sz="1700">
              <a:latin typeface="Segoe UI"/>
              <a:cs typeface="Segoe UI"/>
            </a:endParaRPr>
          </a:p>
          <a:p>
            <a:pPr lvl="1" marL="544195" indent="-347345">
              <a:lnSpc>
                <a:spcPct val="100000"/>
              </a:lnSpc>
              <a:spcBef>
                <a:spcPts val="635"/>
              </a:spcBef>
              <a:buClr>
                <a:srgbClr val="00A9E0"/>
              </a:buClr>
              <a:buFont typeface="Arial"/>
              <a:buChar char="•"/>
              <a:tabLst>
                <a:tab pos="544830" algn="l"/>
              </a:tabLst>
            </a:pP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Higher</a:t>
            </a:r>
            <a:r>
              <a:rPr dirty="0" sz="17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expected</a:t>
            </a:r>
            <a:r>
              <a:rPr dirty="0" sz="1700" spc="-13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40">
                <a:solidFill>
                  <a:srgbClr val="323B40"/>
                </a:solidFill>
                <a:latin typeface="Segoe UI"/>
                <a:cs typeface="Segoe UI"/>
              </a:rPr>
              <a:t>future</a:t>
            </a:r>
            <a:r>
              <a:rPr dirty="0" sz="17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40">
                <a:solidFill>
                  <a:srgbClr val="323B40"/>
                </a:solidFill>
                <a:latin typeface="Segoe UI"/>
                <a:cs typeface="Segoe UI"/>
              </a:rPr>
              <a:t>returns</a:t>
            </a:r>
            <a:r>
              <a:rPr dirty="0" sz="17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0">
                <a:solidFill>
                  <a:srgbClr val="323B40"/>
                </a:solidFill>
                <a:latin typeface="Segoe UI"/>
                <a:cs typeface="Segoe UI"/>
              </a:rPr>
              <a:t>lead</a:t>
            </a:r>
            <a:r>
              <a:rPr dirty="0" sz="17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0">
                <a:solidFill>
                  <a:srgbClr val="323B40"/>
                </a:solidFill>
                <a:latin typeface="Segoe UI"/>
                <a:cs typeface="Segoe UI"/>
              </a:rPr>
              <a:t>to</a:t>
            </a:r>
            <a:r>
              <a:rPr dirty="0" sz="17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10">
                <a:solidFill>
                  <a:srgbClr val="323B40"/>
                </a:solidFill>
                <a:latin typeface="Segoe UI"/>
                <a:cs typeface="Segoe UI"/>
              </a:rPr>
              <a:t>a</a:t>
            </a:r>
            <a:r>
              <a:rPr dirty="0" sz="17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lower</a:t>
            </a:r>
            <a:r>
              <a:rPr dirty="0" sz="17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5">
                <a:solidFill>
                  <a:srgbClr val="323B40"/>
                </a:solidFill>
                <a:latin typeface="Segoe UI"/>
                <a:cs typeface="Segoe UI"/>
              </a:rPr>
              <a:t>lump</a:t>
            </a:r>
            <a:r>
              <a:rPr dirty="0" sz="17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20">
                <a:solidFill>
                  <a:srgbClr val="323B40"/>
                </a:solidFill>
                <a:latin typeface="Segoe UI"/>
                <a:cs typeface="Segoe UI"/>
              </a:rPr>
              <a:t>sum</a:t>
            </a:r>
            <a:r>
              <a:rPr dirty="0" sz="17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700" spc="-35">
                <a:solidFill>
                  <a:srgbClr val="323B40"/>
                </a:solidFill>
                <a:latin typeface="Segoe UI"/>
                <a:cs typeface="Segoe UI"/>
              </a:rPr>
              <a:t>payment</a:t>
            </a:r>
            <a:endParaRPr sz="1700">
              <a:latin typeface="Segoe UI"/>
              <a:cs typeface="Segoe UI"/>
            </a:endParaRPr>
          </a:p>
          <a:p>
            <a:pPr marL="360045" indent="-347345">
              <a:lnSpc>
                <a:spcPct val="100000"/>
              </a:lnSpc>
              <a:spcBef>
                <a:spcPts val="805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1900" spc="-25">
                <a:solidFill>
                  <a:srgbClr val="323B40"/>
                </a:solidFill>
                <a:latin typeface="Segoe UI"/>
                <a:cs typeface="Segoe UI"/>
              </a:rPr>
              <a:t>Members</a:t>
            </a:r>
            <a:r>
              <a:rPr dirty="0" sz="1900" spc="-13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20">
                <a:solidFill>
                  <a:srgbClr val="323B40"/>
                </a:solidFill>
                <a:latin typeface="Segoe UI"/>
                <a:cs typeface="Segoe UI"/>
              </a:rPr>
              <a:t>can</a:t>
            </a:r>
            <a:r>
              <a:rPr dirty="0" sz="19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40">
                <a:solidFill>
                  <a:srgbClr val="323B40"/>
                </a:solidFill>
                <a:latin typeface="Segoe UI"/>
                <a:cs typeface="Segoe UI"/>
              </a:rPr>
              <a:t>retire</a:t>
            </a:r>
            <a:r>
              <a:rPr dirty="0" sz="1900" spc="-13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30">
                <a:solidFill>
                  <a:srgbClr val="323B40"/>
                </a:solidFill>
                <a:latin typeface="Segoe UI"/>
                <a:cs typeface="Segoe UI"/>
              </a:rPr>
              <a:t>between</a:t>
            </a:r>
            <a:r>
              <a:rPr dirty="0" sz="1900" spc="-13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20">
                <a:solidFill>
                  <a:srgbClr val="323B40"/>
                </a:solidFill>
                <a:latin typeface="Segoe UI"/>
                <a:cs typeface="Segoe UI"/>
              </a:rPr>
              <a:t>age</a:t>
            </a:r>
            <a:r>
              <a:rPr dirty="0" sz="19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10">
                <a:solidFill>
                  <a:srgbClr val="323B40"/>
                </a:solidFill>
                <a:latin typeface="Segoe UI"/>
                <a:cs typeface="Segoe UI"/>
              </a:rPr>
              <a:t>55</a:t>
            </a:r>
            <a:r>
              <a:rPr dirty="0" sz="19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20">
                <a:solidFill>
                  <a:srgbClr val="323B40"/>
                </a:solidFill>
                <a:latin typeface="Segoe UI"/>
                <a:cs typeface="Segoe UI"/>
              </a:rPr>
              <a:t>and</a:t>
            </a:r>
            <a:r>
              <a:rPr dirty="0" sz="19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10">
                <a:solidFill>
                  <a:srgbClr val="323B40"/>
                </a:solidFill>
                <a:latin typeface="Segoe UI"/>
                <a:cs typeface="Segoe UI"/>
              </a:rPr>
              <a:t>75</a:t>
            </a:r>
            <a:r>
              <a:rPr dirty="0" sz="19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20">
                <a:solidFill>
                  <a:srgbClr val="323B40"/>
                </a:solidFill>
                <a:latin typeface="Segoe UI"/>
                <a:cs typeface="Segoe UI"/>
              </a:rPr>
              <a:t>but</a:t>
            </a:r>
            <a:r>
              <a:rPr dirty="0" sz="19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25">
                <a:solidFill>
                  <a:srgbClr val="323B40"/>
                </a:solidFill>
                <a:latin typeface="Segoe UI"/>
                <a:cs typeface="Segoe UI"/>
              </a:rPr>
              <a:t>most</a:t>
            </a:r>
            <a:r>
              <a:rPr dirty="0" sz="19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40">
                <a:solidFill>
                  <a:srgbClr val="323B40"/>
                </a:solidFill>
                <a:latin typeface="Segoe UI"/>
                <a:cs typeface="Segoe UI"/>
              </a:rPr>
              <a:t>retire</a:t>
            </a:r>
            <a:r>
              <a:rPr dirty="0" sz="19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30">
                <a:solidFill>
                  <a:srgbClr val="323B40"/>
                </a:solidFill>
                <a:latin typeface="Segoe UI"/>
                <a:cs typeface="Segoe UI"/>
              </a:rPr>
              <a:t>between</a:t>
            </a:r>
            <a:r>
              <a:rPr dirty="0" sz="1900" spc="-13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10">
                <a:solidFill>
                  <a:srgbClr val="323B40"/>
                </a:solidFill>
                <a:latin typeface="Segoe UI"/>
                <a:cs typeface="Segoe UI"/>
              </a:rPr>
              <a:t>60</a:t>
            </a:r>
            <a:r>
              <a:rPr dirty="0" sz="19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20">
                <a:solidFill>
                  <a:srgbClr val="323B40"/>
                </a:solidFill>
                <a:latin typeface="Segoe UI"/>
                <a:cs typeface="Segoe UI"/>
              </a:rPr>
              <a:t>and</a:t>
            </a:r>
            <a:r>
              <a:rPr dirty="0" sz="19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900" spc="-10">
                <a:solidFill>
                  <a:srgbClr val="323B40"/>
                </a:solidFill>
                <a:latin typeface="Segoe UI"/>
                <a:cs typeface="Segoe UI"/>
              </a:rPr>
              <a:t>65</a:t>
            </a:r>
            <a:endParaRPr sz="1900">
              <a:latin typeface="Segoe UI"/>
              <a:cs typeface="Sego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95231" y="681227"/>
            <a:ext cx="760476" cy="4206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 spc="10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6903719"/>
            <a:ext cx="128015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8447" y="6903719"/>
            <a:ext cx="214884" cy="2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59052" y="6899147"/>
            <a:ext cx="81533" cy="3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772" y="6711695"/>
            <a:ext cx="1176527" cy="192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8991" y="6903719"/>
            <a:ext cx="13716" cy="2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903719"/>
            <a:ext cx="77723" cy="27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0432" y="6903719"/>
            <a:ext cx="86868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1772" y="6903719"/>
            <a:ext cx="301752" cy="137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7773" y="7036307"/>
            <a:ext cx="66294" cy="4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5800" y="7036307"/>
            <a:ext cx="82296" cy="45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">
              <a:lnSpc>
                <a:spcPct val="100000"/>
              </a:lnSpc>
            </a:pPr>
            <a:r>
              <a:rPr dirty="0" spc="-75"/>
              <a:t>Transfer </a:t>
            </a:r>
            <a:r>
              <a:rPr dirty="0" spc="-55"/>
              <a:t>out </a:t>
            </a:r>
            <a:r>
              <a:rPr dirty="0" spc="-45"/>
              <a:t>of </a:t>
            </a:r>
            <a:r>
              <a:rPr dirty="0" spc="-55"/>
              <a:t>the</a:t>
            </a:r>
            <a:r>
              <a:rPr dirty="0" spc="-540"/>
              <a:t> </a:t>
            </a:r>
            <a:r>
              <a:rPr dirty="0" spc="-70"/>
              <a:t>Scheme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7547" y="1777491"/>
            <a:ext cx="9157335" cy="4651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</a:pPr>
            <a:r>
              <a:rPr dirty="0" sz="2000" spc="-15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benefits</a:t>
            </a:r>
            <a:r>
              <a:rPr dirty="0" sz="20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you</a:t>
            </a:r>
            <a:r>
              <a:rPr dirty="0" sz="20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have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built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10">
                <a:solidFill>
                  <a:srgbClr val="323B40"/>
                </a:solidFill>
                <a:latin typeface="Segoe UI"/>
                <a:cs typeface="Segoe UI"/>
              </a:rPr>
              <a:t>up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can</a:t>
            </a:r>
            <a:r>
              <a:rPr dirty="0" sz="20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15">
                <a:solidFill>
                  <a:srgbClr val="323B40"/>
                </a:solidFill>
                <a:latin typeface="Segoe UI"/>
                <a:cs typeface="Segoe UI"/>
              </a:rPr>
              <a:t>be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converted</a:t>
            </a:r>
            <a:r>
              <a:rPr dirty="0" sz="20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into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10">
                <a:solidFill>
                  <a:srgbClr val="323B40"/>
                </a:solidFill>
                <a:latin typeface="Segoe UI"/>
                <a:cs typeface="Segoe UI"/>
              </a:rPr>
              <a:t>a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cash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amount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called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10">
                <a:solidFill>
                  <a:srgbClr val="323B40"/>
                </a:solidFill>
                <a:latin typeface="Segoe UI"/>
                <a:cs typeface="Segoe UI"/>
              </a:rPr>
              <a:t>a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‘transfer  </a:t>
            </a:r>
            <a:r>
              <a:rPr dirty="0" sz="2000" spc="-40">
                <a:solidFill>
                  <a:srgbClr val="323B40"/>
                </a:solidFill>
                <a:latin typeface="Segoe UI"/>
                <a:cs typeface="Segoe UI"/>
              </a:rPr>
              <a:t>value’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(also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known</a:t>
            </a:r>
            <a:r>
              <a:rPr dirty="0" sz="2000" spc="-6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15">
                <a:solidFill>
                  <a:srgbClr val="323B40"/>
                </a:solidFill>
                <a:latin typeface="Segoe UI"/>
                <a:cs typeface="Segoe UI"/>
              </a:rPr>
              <a:t>as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10">
                <a:solidFill>
                  <a:srgbClr val="323B40"/>
                </a:solidFill>
                <a:latin typeface="Segoe UI"/>
                <a:cs typeface="Segoe UI"/>
              </a:rPr>
              <a:t>a</a:t>
            </a:r>
            <a:r>
              <a:rPr dirty="0" sz="20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45">
                <a:solidFill>
                  <a:srgbClr val="323B40"/>
                </a:solidFill>
                <a:latin typeface="Segoe UI"/>
                <a:cs typeface="Segoe UI"/>
              </a:rPr>
              <a:t>‘cash-equivalent</a:t>
            </a:r>
            <a:r>
              <a:rPr dirty="0" sz="20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transfer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323B40"/>
                </a:solidFill>
                <a:latin typeface="Segoe UI"/>
                <a:cs typeface="Segoe UI"/>
              </a:rPr>
              <a:t>value’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15">
                <a:solidFill>
                  <a:srgbClr val="323B40"/>
                </a:solidFill>
                <a:latin typeface="Segoe UI"/>
                <a:cs typeface="Segoe UI"/>
              </a:rPr>
              <a:t>or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‘CETV’).</a:t>
            </a:r>
            <a:endParaRPr sz="2000">
              <a:latin typeface="Segoe UI"/>
              <a:cs typeface="Segoe UI"/>
            </a:endParaRPr>
          </a:p>
          <a:p>
            <a:pPr marL="12700" marR="3711575">
              <a:lnSpc>
                <a:spcPct val="101499"/>
              </a:lnSpc>
              <a:spcBef>
                <a:spcPts val="600"/>
              </a:spcBef>
            </a:pP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This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transfer</a:t>
            </a:r>
            <a:r>
              <a:rPr dirty="0" sz="20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value</a:t>
            </a:r>
            <a:r>
              <a:rPr dirty="0" sz="20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can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15">
                <a:solidFill>
                  <a:srgbClr val="323B40"/>
                </a:solidFill>
                <a:latin typeface="Segoe UI"/>
                <a:cs typeface="Segoe UI"/>
              </a:rPr>
              <a:t>be</a:t>
            </a:r>
            <a:r>
              <a:rPr dirty="0" sz="20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323B40"/>
                </a:solidFill>
                <a:latin typeface="Segoe UI"/>
                <a:cs typeface="Segoe UI"/>
              </a:rPr>
              <a:t>taken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out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20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Scheme 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and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invested </a:t>
            </a:r>
            <a:r>
              <a:rPr dirty="0" sz="2000" spc="-15">
                <a:solidFill>
                  <a:srgbClr val="323B40"/>
                </a:solidFill>
                <a:latin typeface="Segoe UI"/>
                <a:cs typeface="Segoe UI"/>
              </a:rPr>
              <a:t>in</a:t>
            </a:r>
            <a:r>
              <a:rPr dirty="0" sz="2000" spc="-3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15">
                <a:solidFill>
                  <a:srgbClr val="323B40"/>
                </a:solidFill>
                <a:latin typeface="Segoe UI"/>
                <a:cs typeface="Segoe UI"/>
              </a:rPr>
              <a:t>a:</a:t>
            </a:r>
            <a:endParaRPr sz="2000">
              <a:latin typeface="Segoe UI"/>
              <a:cs typeface="Segoe UI"/>
            </a:endParaRPr>
          </a:p>
          <a:p>
            <a:pPr marL="360045" indent="-347345">
              <a:lnSpc>
                <a:spcPct val="100000"/>
              </a:lnSpc>
              <a:spcBef>
                <a:spcPts val="645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2000" spc="-40">
                <a:solidFill>
                  <a:srgbClr val="323B40"/>
                </a:solidFill>
                <a:latin typeface="Segoe UI"/>
                <a:cs typeface="Segoe UI"/>
              </a:rPr>
              <a:t>Personal </a:t>
            </a:r>
            <a:r>
              <a:rPr dirty="0" sz="2000" spc="-15">
                <a:solidFill>
                  <a:srgbClr val="323B40"/>
                </a:solidFill>
                <a:latin typeface="Segoe UI"/>
                <a:cs typeface="Segoe UI"/>
              </a:rPr>
              <a:t>or </a:t>
            </a:r>
            <a:r>
              <a:rPr dirty="0" sz="2000" spc="-40">
                <a:solidFill>
                  <a:srgbClr val="323B40"/>
                </a:solidFill>
                <a:latin typeface="Segoe UI"/>
                <a:cs typeface="Segoe UI"/>
              </a:rPr>
              <a:t>stakeholder</a:t>
            </a:r>
            <a:r>
              <a:rPr dirty="0" sz="2000" spc="-25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endParaRPr sz="2000">
              <a:latin typeface="Segoe UI"/>
              <a:cs typeface="Segoe UI"/>
            </a:endParaRPr>
          </a:p>
          <a:p>
            <a:pPr marL="360045" indent="-347345">
              <a:lnSpc>
                <a:spcPct val="100000"/>
              </a:lnSpc>
              <a:spcBef>
                <a:spcPts val="645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2000" spc="-40">
                <a:solidFill>
                  <a:srgbClr val="323B40"/>
                </a:solidFill>
                <a:latin typeface="Segoe UI"/>
                <a:cs typeface="Segoe UI"/>
              </a:rPr>
              <a:t>Pension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scheme with another</a:t>
            </a:r>
            <a:r>
              <a:rPr dirty="0" sz="2000" spc="-26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employer</a:t>
            </a:r>
            <a:endParaRPr sz="2000">
              <a:latin typeface="Segoe UI"/>
              <a:cs typeface="Segoe UI"/>
            </a:endParaRPr>
          </a:p>
          <a:p>
            <a:pPr marL="360045" indent="-347345">
              <a:lnSpc>
                <a:spcPct val="100000"/>
              </a:lnSpc>
              <a:spcBef>
                <a:spcPts val="645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2000" spc="-40">
                <a:solidFill>
                  <a:srgbClr val="323B40"/>
                </a:solidFill>
                <a:latin typeface="Segoe UI"/>
                <a:cs typeface="Segoe UI"/>
              </a:rPr>
              <a:t>Self-invested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personal pension</a:t>
            </a:r>
            <a:r>
              <a:rPr dirty="0" sz="2000" spc="-229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(SIPPs)</a:t>
            </a:r>
            <a:endParaRPr sz="2000">
              <a:latin typeface="Segoe UI"/>
              <a:cs typeface="Segoe UI"/>
            </a:endParaRPr>
          </a:p>
          <a:p>
            <a:pPr marL="12700" marR="1257935">
              <a:lnSpc>
                <a:spcPts val="3050"/>
              </a:lnSpc>
              <a:spcBef>
                <a:spcPts val="195"/>
              </a:spcBef>
            </a:pP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Some</a:t>
            </a:r>
            <a:r>
              <a:rPr dirty="0" sz="20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people</a:t>
            </a:r>
            <a:r>
              <a:rPr dirty="0" sz="20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10">
                <a:solidFill>
                  <a:srgbClr val="323B40"/>
                </a:solidFill>
                <a:latin typeface="Segoe UI"/>
                <a:cs typeface="Segoe UI"/>
              </a:rPr>
              <a:t>do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this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to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keep</a:t>
            </a:r>
            <a:r>
              <a:rPr dirty="0" sz="20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their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benefits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together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15">
                <a:solidFill>
                  <a:srgbClr val="323B40"/>
                </a:solidFill>
                <a:latin typeface="Segoe UI"/>
                <a:cs typeface="Segoe UI"/>
              </a:rPr>
              <a:t>in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one</a:t>
            </a:r>
            <a:r>
              <a:rPr dirty="0" sz="20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place 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Some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people</a:t>
            </a:r>
            <a:r>
              <a:rPr dirty="0" sz="2000" spc="-7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10">
                <a:solidFill>
                  <a:srgbClr val="323B40"/>
                </a:solidFill>
                <a:latin typeface="Segoe UI"/>
                <a:cs typeface="Segoe UI"/>
              </a:rPr>
              <a:t>do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this</a:t>
            </a:r>
            <a:r>
              <a:rPr dirty="0" sz="20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to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customise</a:t>
            </a:r>
            <a:r>
              <a:rPr dirty="0" sz="20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their</a:t>
            </a:r>
            <a:r>
              <a:rPr dirty="0" sz="20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20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plan</a:t>
            </a:r>
            <a:r>
              <a:rPr dirty="0" sz="20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to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suit</a:t>
            </a:r>
            <a:r>
              <a:rPr dirty="0" sz="20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their</a:t>
            </a:r>
            <a:r>
              <a:rPr dirty="0" sz="20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needs</a:t>
            </a:r>
            <a:endParaRPr sz="2000">
              <a:latin typeface="Segoe UI"/>
              <a:cs typeface="Segoe UI"/>
            </a:endParaRPr>
          </a:p>
          <a:p>
            <a:pPr marL="12700" marR="205104">
              <a:lnSpc>
                <a:spcPct val="101499"/>
              </a:lnSpc>
              <a:spcBef>
                <a:spcPts val="400"/>
              </a:spcBef>
            </a:pPr>
            <a:r>
              <a:rPr dirty="0" sz="2000" spc="-30" b="1">
                <a:solidFill>
                  <a:srgbClr val="323B40"/>
                </a:solidFill>
                <a:latin typeface="Segoe UI"/>
                <a:cs typeface="Segoe UI"/>
              </a:rPr>
              <a:t>There</a:t>
            </a:r>
            <a:r>
              <a:rPr dirty="0" sz="2000" spc="-80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 b="1">
                <a:solidFill>
                  <a:srgbClr val="323B40"/>
                </a:solidFill>
                <a:latin typeface="Segoe UI"/>
                <a:cs typeface="Segoe UI"/>
              </a:rPr>
              <a:t>are</a:t>
            </a:r>
            <a:r>
              <a:rPr dirty="0" sz="2000" spc="-90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 b="1">
                <a:solidFill>
                  <a:srgbClr val="323B40"/>
                </a:solidFill>
                <a:latin typeface="Segoe UI"/>
                <a:cs typeface="Segoe UI"/>
              </a:rPr>
              <a:t>risks</a:t>
            </a:r>
            <a:r>
              <a:rPr dirty="0" sz="2000" spc="-100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10" b="1">
                <a:solidFill>
                  <a:srgbClr val="323B40"/>
                </a:solidFill>
                <a:latin typeface="Segoe UI"/>
                <a:cs typeface="Segoe UI"/>
              </a:rPr>
              <a:t>–</a:t>
            </a:r>
            <a:r>
              <a:rPr dirty="0" sz="2000" spc="-105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 b="1">
                <a:solidFill>
                  <a:srgbClr val="323B40"/>
                </a:solidFill>
                <a:latin typeface="Segoe UI"/>
                <a:cs typeface="Segoe UI"/>
              </a:rPr>
              <a:t>you</a:t>
            </a:r>
            <a:r>
              <a:rPr dirty="0" sz="2000" spc="-90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 b="1">
                <a:solidFill>
                  <a:srgbClr val="323B40"/>
                </a:solidFill>
                <a:latin typeface="Segoe UI"/>
                <a:cs typeface="Segoe UI"/>
              </a:rPr>
              <a:t>are</a:t>
            </a:r>
            <a:r>
              <a:rPr dirty="0" sz="2000" spc="-80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 b="1">
                <a:solidFill>
                  <a:srgbClr val="323B40"/>
                </a:solidFill>
                <a:latin typeface="Segoe UI"/>
                <a:cs typeface="Segoe UI"/>
              </a:rPr>
              <a:t>giving</a:t>
            </a:r>
            <a:r>
              <a:rPr dirty="0" sz="2000" spc="-120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15" b="1">
                <a:solidFill>
                  <a:srgbClr val="323B40"/>
                </a:solidFill>
                <a:latin typeface="Segoe UI"/>
                <a:cs typeface="Segoe UI"/>
              </a:rPr>
              <a:t>up</a:t>
            </a:r>
            <a:r>
              <a:rPr dirty="0" sz="2000" spc="-95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15" b="1">
                <a:solidFill>
                  <a:srgbClr val="323B40"/>
                </a:solidFill>
                <a:latin typeface="Segoe UI"/>
                <a:cs typeface="Segoe UI"/>
              </a:rPr>
              <a:t>a</a:t>
            </a:r>
            <a:r>
              <a:rPr dirty="0" sz="2000" spc="-95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 b="1">
                <a:solidFill>
                  <a:srgbClr val="323B40"/>
                </a:solidFill>
                <a:latin typeface="Segoe UI"/>
                <a:cs typeface="Segoe UI"/>
              </a:rPr>
              <a:t>guaranteed</a:t>
            </a:r>
            <a:r>
              <a:rPr dirty="0" sz="2000" spc="-80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 b="1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2000" spc="-100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 b="1">
                <a:solidFill>
                  <a:srgbClr val="323B40"/>
                </a:solidFill>
                <a:latin typeface="Segoe UI"/>
                <a:cs typeface="Segoe UI"/>
              </a:rPr>
              <a:t>for</a:t>
            </a:r>
            <a:r>
              <a:rPr dirty="0" sz="2000" spc="-90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 b="1">
                <a:solidFill>
                  <a:srgbClr val="323B40"/>
                </a:solidFill>
                <a:latin typeface="Segoe UI"/>
                <a:cs typeface="Segoe UI"/>
              </a:rPr>
              <a:t>life</a:t>
            </a:r>
            <a:r>
              <a:rPr dirty="0" sz="2000" spc="-114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 b="1">
                <a:solidFill>
                  <a:srgbClr val="323B40"/>
                </a:solidFill>
                <a:latin typeface="Segoe UI"/>
                <a:cs typeface="Segoe UI"/>
              </a:rPr>
              <a:t>to</a:t>
            </a:r>
            <a:r>
              <a:rPr dirty="0" sz="2000" spc="-100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 b="1">
                <a:solidFill>
                  <a:srgbClr val="323B40"/>
                </a:solidFill>
                <a:latin typeface="Segoe UI"/>
                <a:cs typeface="Segoe UI"/>
              </a:rPr>
              <a:t>get</a:t>
            </a:r>
            <a:r>
              <a:rPr dirty="0" sz="2000" spc="-95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15" b="1">
                <a:solidFill>
                  <a:srgbClr val="323B40"/>
                </a:solidFill>
                <a:latin typeface="Segoe UI"/>
                <a:cs typeface="Segoe UI"/>
              </a:rPr>
              <a:t>a</a:t>
            </a:r>
            <a:r>
              <a:rPr dirty="0" sz="2000" spc="-95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 b="1">
                <a:solidFill>
                  <a:srgbClr val="323B40"/>
                </a:solidFill>
                <a:latin typeface="Segoe UI"/>
                <a:cs typeface="Segoe UI"/>
              </a:rPr>
              <a:t>lump  </a:t>
            </a:r>
            <a:r>
              <a:rPr dirty="0" sz="2000" spc="-20" b="1">
                <a:solidFill>
                  <a:srgbClr val="323B40"/>
                </a:solidFill>
                <a:latin typeface="Segoe UI"/>
                <a:cs typeface="Segoe UI"/>
              </a:rPr>
              <a:t>sum</a:t>
            </a:r>
            <a:r>
              <a:rPr dirty="0" sz="2000" spc="-85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 b="1">
                <a:solidFill>
                  <a:srgbClr val="323B40"/>
                </a:solidFill>
                <a:latin typeface="Segoe UI"/>
                <a:cs typeface="Segoe UI"/>
              </a:rPr>
              <a:t>that</a:t>
            </a:r>
            <a:r>
              <a:rPr dirty="0" sz="2000" spc="-130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 b="1">
                <a:solidFill>
                  <a:srgbClr val="323B40"/>
                </a:solidFill>
                <a:latin typeface="Segoe UI"/>
                <a:cs typeface="Segoe UI"/>
              </a:rPr>
              <a:t>you</a:t>
            </a:r>
            <a:r>
              <a:rPr dirty="0" sz="2000" spc="-75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 b="1">
                <a:solidFill>
                  <a:srgbClr val="323B40"/>
                </a:solidFill>
                <a:latin typeface="Segoe UI"/>
                <a:cs typeface="Segoe UI"/>
              </a:rPr>
              <a:t>can</a:t>
            </a:r>
            <a:r>
              <a:rPr dirty="0" sz="2000" spc="-100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 b="1">
                <a:solidFill>
                  <a:srgbClr val="323B40"/>
                </a:solidFill>
                <a:latin typeface="Segoe UI"/>
                <a:cs typeface="Segoe UI"/>
              </a:rPr>
              <a:t>use</a:t>
            </a:r>
            <a:r>
              <a:rPr dirty="0" sz="2000" spc="-90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 b="1">
                <a:solidFill>
                  <a:srgbClr val="323B40"/>
                </a:solidFill>
                <a:latin typeface="Segoe UI"/>
                <a:cs typeface="Segoe UI"/>
              </a:rPr>
              <a:t>flexibly</a:t>
            </a:r>
            <a:r>
              <a:rPr dirty="0" sz="2000" spc="-130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 b="1">
                <a:solidFill>
                  <a:srgbClr val="323B40"/>
                </a:solidFill>
                <a:latin typeface="Segoe UI"/>
                <a:cs typeface="Segoe UI"/>
              </a:rPr>
              <a:t>but</a:t>
            </a:r>
            <a:r>
              <a:rPr dirty="0" sz="2000" spc="-95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 b="1">
                <a:solidFill>
                  <a:srgbClr val="323B40"/>
                </a:solidFill>
                <a:latin typeface="Segoe UI"/>
                <a:cs typeface="Segoe UI"/>
              </a:rPr>
              <a:t>without</a:t>
            </a:r>
            <a:r>
              <a:rPr dirty="0" sz="2000" spc="-120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 b="1">
                <a:solidFill>
                  <a:srgbClr val="323B40"/>
                </a:solidFill>
                <a:latin typeface="Segoe UI"/>
                <a:cs typeface="Segoe UI"/>
              </a:rPr>
              <a:t>any</a:t>
            </a:r>
            <a:r>
              <a:rPr dirty="0" sz="2000" spc="-95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 b="1">
                <a:solidFill>
                  <a:srgbClr val="323B40"/>
                </a:solidFill>
                <a:latin typeface="Segoe UI"/>
                <a:cs typeface="Segoe UI"/>
              </a:rPr>
              <a:t>guarantees</a:t>
            </a:r>
            <a:endParaRPr sz="2000">
              <a:latin typeface="Segoe UI"/>
              <a:cs typeface="Segoe UI"/>
            </a:endParaRPr>
          </a:p>
          <a:p>
            <a:pPr marL="12700" marR="368935">
              <a:lnSpc>
                <a:spcPct val="101499"/>
              </a:lnSpc>
              <a:spcBef>
                <a:spcPts val="610"/>
              </a:spcBef>
            </a:pP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Before</a:t>
            </a:r>
            <a:r>
              <a:rPr dirty="0" sz="20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you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10">
                <a:solidFill>
                  <a:srgbClr val="323B40"/>
                </a:solidFill>
                <a:latin typeface="Segoe UI"/>
                <a:cs typeface="Segoe UI"/>
              </a:rPr>
              <a:t>go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ahead,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you</a:t>
            </a:r>
            <a:r>
              <a:rPr dirty="0" sz="20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 b="1" u="heavy">
                <a:solidFill>
                  <a:srgbClr val="323B40"/>
                </a:solidFill>
                <a:latin typeface="Segoe UI"/>
                <a:cs typeface="Segoe UI"/>
              </a:rPr>
              <a:t>should</a:t>
            </a:r>
            <a:r>
              <a:rPr dirty="0" sz="2000" spc="-100" b="1" u="heavy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seek</a:t>
            </a:r>
            <a:r>
              <a:rPr dirty="0" sz="2000" spc="-7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advice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from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10">
                <a:solidFill>
                  <a:srgbClr val="323B40"/>
                </a:solidFill>
                <a:latin typeface="Segoe UI"/>
                <a:cs typeface="Segoe UI"/>
              </a:rPr>
              <a:t>a</a:t>
            </a:r>
            <a:r>
              <a:rPr dirty="0" sz="20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323B40"/>
                </a:solidFill>
                <a:latin typeface="Segoe UI"/>
                <a:cs typeface="Segoe UI"/>
              </a:rPr>
              <a:t>regulated</a:t>
            </a:r>
            <a:r>
              <a:rPr dirty="0" sz="20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financial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55">
                <a:solidFill>
                  <a:srgbClr val="323B40"/>
                </a:solidFill>
                <a:latin typeface="Segoe UI"/>
                <a:cs typeface="Segoe UI"/>
              </a:rPr>
              <a:t>adviser.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If 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your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55">
                <a:solidFill>
                  <a:srgbClr val="323B40"/>
                </a:solidFill>
                <a:latin typeface="Segoe UI"/>
                <a:cs typeface="Segoe UI"/>
              </a:rPr>
              <a:t>Transfer</a:t>
            </a:r>
            <a:r>
              <a:rPr dirty="0" sz="20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55">
                <a:solidFill>
                  <a:srgbClr val="323B40"/>
                </a:solidFill>
                <a:latin typeface="Segoe UI"/>
                <a:cs typeface="Segoe UI"/>
              </a:rPr>
              <a:t>Value</a:t>
            </a:r>
            <a:r>
              <a:rPr dirty="0" sz="20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is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over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£30,000</a:t>
            </a:r>
            <a:r>
              <a:rPr dirty="0" sz="2000" spc="-12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then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you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 b="1" u="heavy">
                <a:solidFill>
                  <a:srgbClr val="323B40"/>
                </a:solidFill>
                <a:latin typeface="Segoe UI"/>
                <a:cs typeface="Segoe UI"/>
              </a:rPr>
              <a:t>must.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95231" y="681227"/>
            <a:ext cx="760476" cy="4206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141720" y="2538984"/>
            <a:ext cx="2098548" cy="1735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 spc="10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67300" y="405384"/>
            <a:ext cx="4991099" cy="6963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">
              <a:lnSpc>
                <a:spcPct val="100000"/>
              </a:lnSpc>
            </a:pPr>
            <a:r>
              <a:rPr dirty="0" spc="-65"/>
              <a:t>Surge </a:t>
            </a:r>
            <a:r>
              <a:rPr dirty="0" spc="-40"/>
              <a:t>in</a:t>
            </a:r>
            <a:r>
              <a:rPr dirty="0" spc="-340"/>
              <a:t> </a:t>
            </a:r>
            <a:r>
              <a:rPr dirty="0" spc="-75"/>
              <a:t>transfers</a:t>
            </a:r>
          </a:p>
        </p:txBody>
      </p:sp>
      <p:sp>
        <p:nvSpPr>
          <p:cNvPr id="5" name="object 5"/>
          <p:cNvSpPr/>
          <p:nvPr/>
        </p:nvSpPr>
        <p:spPr>
          <a:xfrm>
            <a:off x="332231" y="1493519"/>
            <a:ext cx="9659111" cy="5044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095231" y="681227"/>
            <a:ext cx="760476" cy="420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 spc="10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9975" y="1004316"/>
            <a:ext cx="565403" cy="598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2959" y="3494532"/>
            <a:ext cx="312419" cy="292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44599" y="3388104"/>
            <a:ext cx="3392804" cy="5035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50" spc="-70"/>
              <a:t>Your State</a:t>
            </a:r>
            <a:r>
              <a:rPr dirty="0" sz="3250" spc="-305"/>
              <a:t> </a:t>
            </a:r>
            <a:r>
              <a:rPr dirty="0" sz="3250" spc="-75"/>
              <a:t>pension</a:t>
            </a:r>
            <a:endParaRPr sz="3250"/>
          </a:p>
        </p:txBody>
      </p:sp>
      <p:sp>
        <p:nvSpPr>
          <p:cNvPr id="6" name="object 6"/>
          <p:cNvSpPr/>
          <p:nvPr/>
        </p:nvSpPr>
        <p:spPr>
          <a:xfrm>
            <a:off x="5433059" y="2686811"/>
            <a:ext cx="2673095" cy="2185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 spc="10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6903719"/>
            <a:ext cx="128015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8447" y="6903719"/>
            <a:ext cx="214884" cy="2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59052" y="6899147"/>
            <a:ext cx="81533" cy="3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772" y="6711695"/>
            <a:ext cx="1176527" cy="192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8991" y="6903719"/>
            <a:ext cx="13716" cy="2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903719"/>
            <a:ext cx="77723" cy="27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0432" y="6903719"/>
            <a:ext cx="86868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1772" y="6903719"/>
            <a:ext cx="301752" cy="137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7773" y="7036307"/>
            <a:ext cx="66294" cy="4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5800" y="7036307"/>
            <a:ext cx="82296" cy="45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">
              <a:lnSpc>
                <a:spcPct val="100000"/>
              </a:lnSpc>
            </a:pPr>
            <a:r>
              <a:rPr dirty="0" spc="-75"/>
              <a:t>Planning </a:t>
            </a:r>
            <a:r>
              <a:rPr dirty="0" spc="-55"/>
              <a:t>for </a:t>
            </a:r>
            <a:r>
              <a:rPr dirty="0" spc="-65"/>
              <a:t>your</a:t>
            </a:r>
            <a:r>
              <a:rPr dirty="0" spc="-445"/>
              <a:t> </a:t>
            </a:r>
            <a:r>
              <a:rPr dirty="0" spc="-75"/>
              <a:t>retirement</a:t>
            </a:r>
          </a:p>
        </p:txBody>
      </p:sp>
      <p:sp>
        <p:nvSpPr>
          <p:cNvPr id="14" name="object 14"/>
          <p:cNvSpPr/>
          <p:nvPr/>
        </p:nvSpPr>
        <p:spPr>
          <a:xfrm>
            <a:off x="1615439" y="4951476"/>
            <a:ext cx="6644640" cy="963294"/>
          </a:xfrm>
          <a:custGeom>
            <a:avLst/>
            <a:gdLst/>
            <a:ahLst/>
            <a:cxnLst/>
            <a:rect l="l" t="t" r="r" b="b"/>
            <a:pathLst>
              <a:path w="6644640" h="963295">
                <a:moveTo>
                  <a:pt x="0" y="0"/>
                </a:moveTo>
                <a:lnTo>
                  <a:pt x="0" y="963167"/>
                </a:lnTo>
                <a:lnTo>
                  <a:pt x="6644639" y="963167"/>
                </a:lnTo>
                <a:lnTo>
                  <a:pt x="6644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BDD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09343" y="4945379"/>
            <a:ext cx="6657340" cy="975360"/>
          </a:xfrm>
          <a:custGeom>
            <a:avLst/>
            <a:gdLst/>
            <a:ahLst/>
            <a:cxnLst/>
            <a:rect l="l" t="t" r="r" b="b"/>
            <a:pathLst>
              <a:path w="6657340" h="975360">
                <a:moveTo>
                  <a:pt x="6656831" y="975359"/>
                </a:moveTo>
                <a:lnTo>
                  <a:pt x="6656831" y="0"/>
                </a:lnTo>
                <a:lnTo>
                  <a:pt x="0" y="0"/>
                </a:lnTo>
                <a:lnTo>
                  <a:pt x="0" y="975359"/>
                </a:lnTo>
                <a:lnTo>
                  <a:pt x="6095" y="975359"/>
                </a:lnTo>
                <a:lnTo>
                  <a:pt x="6095" y="12191"/>
                </a:lnTo>
                <a:lnTo>
                  <a:pt x="12191" y="6095"/>
                </a:lnTo>
                <a:lnTo>
                  <a:pt x="12191" y="12191"/>
                </a:lnTo>
                <a:lnTo>
                  <a:pt x="6644639" y="12191"/>
                </a:lnTo>
                <a:lnTo>
                  <a:pt x="6644639" y="6095"/>
                </a:lnTo>
                <a:lnTo>
                  <a:pt x="6650735" y="12191"/>
                </a:lnTo>
                <a:lnTo>
                  <a:pt x="6650735" y="975359"/>
                </a:lnTo>
                <a:lnTo>
                  <a:pt x="6656831" y="975359"/>
                </a:lnTo>
                <a:close/>
              </a:path>
              <a:path w="6657340" h="975360">
                <a:moveTo>
                  <a:pt x="12191" y="12191"/>
                </a:moveTo>
                <a:lnTo>
                  <a:pt x="12191" y="6095"/>
                </a:lnTo>
                <a:lnTo>
                  <a:pt x="6095" y="12191"/>
                </a:lnTo>
                <a:lnTo>
                  <a:pt x="12191" y="12191"/>
                </a:lnTo>
                <a:close/>
              </a:path>
              <a:path w="6657340" h="975360">
                <a:moveTo>
                  <a:pt x="12191" y="963167"/>
                </a:moveTo>
                <a:lnTo>
                  <a:pt x="12191" y="12191"/>
                </a:lnTo>
                <a:lnTo>
                  <a:pt x="6095" y="12191"/>
                </a:lnTo>
                <a:lnTo>
                  <a:pt x="6095" y="963167"/>
                </a:lnTo>
                <a:lnTo>
                  <a:pt x="12191" y="963167"/>
                </a:lnTo>
                <a:close/>
              </a:path>
              <a:path w="6657340" h="975360">
                <a:moveTo>
                  <a:pt x="6650735" y="963167"/>
                </a:moveTo>
                <a:lnTo>
                  <a:pt x="6095" y="963167"/>
                </a:lnTo>
                <a:lnTo>
                  <a:pt x="12191" y="969263"/>
                </a:lnTo>
                <a:lnTo>
                  <a:pt x="12191" y="975359"/>
                </a:lnTo>
                <a:lnTo>
                  <a:pt x="6644639" y="975359"/>
                </a:lnTo>
                <a:lnTo>
                  <a:pt x="6644639" y="969263"/>
                </a:lnTo>
                <a:lnTo>
                  <a:pt x="6650735" y="963167"/>
                </a:lnTo>
                <a:close/>
              </a:path>
              <a:path w="6657340" h="975360">
                <a:moveTo>
                  <a:pt x="6650735" y="12191"/>
                </a:moveTo>
                <a:lnTo>
                  <a:pt x="6644639" y="6095"/>
                </a:lnTo>
                <a:lnTo>
                  <a:pt x="6644639" y="12191"/>
                </a:lnTo>
                <a:lnTo>
                  <a:pt x="6650735" y="12191"/>
                </a:lnTo>
                <a:close/>
              </a:path>
              <a:path w="6657340" h="975360">
                <a:moveTo>
                  <a:pt x="6650735" y="963167"/>
                </a:moveTo>
                <a:lnTo>
                  <a:pt x="6650735" y="12191"/>
                </a:lnTo>
                <a:lnTo>
                  <a:pt x="6644639" y="12191"/>
                </a:lnTo>
                <a:lnTo>
                  <a:pt x="6644639" y="963167"/>
                </a:lnTo>
                <a:lnTo>
                  <a:pt x="6650735" y="963167"/>
                </a:lnTo>
                <a:close/>
              </a:path>
              <a:path w="6657340" h="975360">
                <a:moveTo>
                  <a:pt x="6650735" y="975359"/>
                </a:moveTo>
                <a:lnTo>
                  <a:pt x="6650735" y="963167"/>
                </a:lnTo>
                <a:lnTo>
                  <a:pt x="6644639" y="969263"/>
                </a:lnTo>
                <a:lnTo>
                  <a:pt x="6644639" y="975359"/>
                </a:lnTo>
                <a:lnTo>
                  <a:pt x="6650735" y="975359"/>
                </a:lnTo>
                <a:close/>
              </a:path>
            </a:pathLst>
          </a:custGeom>
          <a:solidFill>
            <a:srgbClr val="8A9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87651" y="3378708"/>
            <a:ext cx="6299200" cy="1572895"/>
          </a:xfrm>
          <a:custGeom>
            <a:avLst/>
            <a:gdLst/>
            <a:ahLst/>
            <a:cxnLst/>
            <a:rect l="l" t="t" r="r" b="b"/>
            <a:pathLst>
              <a:path w="6299200" h="1572895">
                <a:moveTo>
                  <a:pt x="0" y="0"/>
                </a:moveTo>
                <a:lnTo>
                  <a:pt x="0" y="1572767"/>
                </a:lnTo>
                <a:lnTo>
                  <a:pt x="6298691" y="1572767"/>
                </a:lnTo>
                <a:lnTo>
                  <a:pt x="6298691" y="0"/>
                </a:lnTo>
                <a:lnTo>
                  <a:pt x="0" y="0"/>
                </a:lnTo>
                <a:close/>
              </a:path>
            </a:pathLst>
          </a:custGeom>
          <a:solidFill>
            <a:srgbClr val="2171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655822" y="3819650"/>
            <a:ext cx="4622165" cy="182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55880">
              <a:lnSpc>
                <a:spcPct val="100000"/>
              </a:lnSpc>
            </a:pPr>
            <a:r>
              <a:rPr dirty="0" sz="2600" spc="15">
                <a:solidFill>
                  <a:srgbClr val="FFFFFF"/>
                </a:solidFill>
                <a:latin typeface="Segoe UI"/>
                <a:cs typeface="Segoe UI"/>
              </a:rPr>
              <a:t>Occupational pension</a:t>
            </a:r>
            <a:r>
              <a:rPr dirty="0" sz="2600" spc="-5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600" spc="15">
                <a:solidFill>
                  <a:srgbClr val="FFFFFF"/>
                </a:solidFill>
                <a:latin typeface="Segoe UI"/>
                <a:cs typeface="Segoe UI"/>
              </a:rPr>
              <a:t>scheme</a:t>
            </a:r>
            <a:endParaRPr sz="26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1800" spc="5">
                <a:solidFill>
                  <a:srgbClr val="FFFFFF"/>
                </a:solidFill>
                <a:latin typeface="Segoe UI"/>
                <a:cs typeface="Segoe UI"/>
              </a:rPr>
              <a:t>University </a:t>
            </a: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of </a:t>
            </a:r>
            <a:r>
              <a:rPr dirty="0" sz="1800" spc="5">
                <a:solidFill>
                  <a:srgbClr val="FFFFFF"/>
                </a:solidFill>
                <a:latin typeface="Segoe UI"/>
                <a:cs typeface="Segoe UI"/>
              </a:rPr>
              <a:t>Aberdeen </a:t>
            </a:r>
            <a:r>
              <a:rPr dirty="0" sz="1800" spc="10">
                <a:solidFill>
                  <a:srgbClr val="FFFFFF"/>
                </a:solidFill>
                <a:latin typeface="Segoe UI"/>
                <a:cs typeface="Segoe UI"/>
              </a:rPr>
              <a:t>Scheme (and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Segoe UI"/>
                <a:cs typeface="Segoe UI"/>
              </a:rPr>
              <a:t>others?)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algn="ctr" marR="55880">
              <a:lnSpc>
                <a:spcPct val="100000"/>
              </a:lnSpc>
              <a:spcBef>
                <a:spcPts val="1435"/>
              </a:spcBef>
            </a:pPr>
            <a:r>
              <a:rPr dirty="0" sz="2850" spc="-30">
                <a:solidFill>
                  <a:srgbClr val="001F5F"/>
                </a:solidFill>
                <a:latin typeface="Segoe UI"/>
                <a:cs typeface="Segoe UI"/>
              </a:rPr>
              <a:t>State</a:t>
            </a:r>
            <a:r>
              <a:rPr dirty="0" sz="2850" spc="-65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dirty="0" sz="2850" spc="-10">
                <a:solidFill>
                  <a:srgbClr val="001F5F"/>
                </a:solidFill>
                <a:latin typeface="Segoe UI"/>
                <a:cs typeface="Segoe UI"/>
              </a:rPr>
              <a:t>pension</a:t>
            </a:r>
            <a:endParaRPr sz="2850">
              <a:latin typeface="Segoe UI"/>
              <a:cs typeface="Segoe U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81783" y="2258567"/>
            <a:ext cx="1463040" cy="1134110"/>
          </a:xfrm>
          <a:custGeom>
            <a:avLst/>
            <a:gdLst/>
            <a:ahLst/>
            <a:cxnLst/>
            <a:rect l="l" t="t" r="r" b="b"/>
            <a:pathLst>
              <a:path w="1463039" h="1134110">
                <a:moveTo>
                  <a:pt x="0" y="0"/>
                </a:moveTo>
                <a:lnTo>
                  <a:pt x="0" y="1133855"/>
                </a:lnTo>
                <a:lnTo>
                  <a:pt x="1463039" y="1133855"/>
                </a:lnTo>
                <a:lnTo>
                  <a:pt x="14630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693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165095" y="2612388"/>
            <a:ext cx="1294765" cy="412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50" spc="-15">
                <a:solidFill>
                  <a:srgbClr val="001F5F"/>
                </a:solidFill>
                <a:latin typeface="Segoe UI"/>
                <a:cs typeface="Segoe UI"/>
              </a:rPr>
              <a:t>P</a:t>
            </a:r>
            <a:r>
              <a:rPr dirty="0" sz="2650" spc="-5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dirty="0" sz="2650" spc="-10">
                <a:solidFill>
                  <a:srgbClr val="001F5F"/>
                </a:solidFill>
                <a:latin typeface="Segoe UI"/>
                <a:cs typeface="Segoe UI"/>
              </a:rPr>
              <a:t>o</a:t>
            </a:r>
            <a:r>
              <a:rPr dirty="0" sz="2650" spc="-15">
                <a:solidFill>
                  <a:srgbClr val="001F5F"/>
                </a:solidFill>
                <a:latin typeface="Segoe UI"/>
                <a:cs typeface="Segoe UI"/>
              </a:rPr>
              <a:t>pe</a:t>
            </a:r>
            <a:r>
              <a:rPr dirty="0" sz="2650" spc="55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dirty="0" sz="2650">
                <a:solidFill>
                  <a:srgbClr val="001F5F"/>
                </a:solidFill>
                <a:latin typeface="Segoe UI"/>
                <a:cs typeface="Segoe UI"/>
              </a:rPr>
              <a:t>t</a:t>
            </a:r>
            <a:r>
              <a:rPr dirty="0" sz="2650" spc="-5">
                <a:solidFill>
                  <a:srgbClr val="001F5F"/>
                </a:solidFill>
                <a:latin typeface="Segoe UI"/>
                <a:cs typeface="Segoe UI"/>
              </a:rPr>
              <a:t>y</a:t>
            </a:r>
            <a:endParaRPr sz="2650">
              <a:latin typeface="Segoe UI"/>
              <a:cs typeface="Segoe U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44823" y="2258567"/>
            <a:ext cx="1463040" cy="1134110"/>
          </a:xfrm>
          <a:custGeom>
            <a:avLst/>
            <a:gdLst/>
            <a:ahLst/>
            <a:cxnLst/>
            <a:rect l="l" t="t" r="r" b="b"/>
            <a:pathLst>
              <a:path w="1463039" h="1134110">
                <a:moveTo>
                  <a:pt x="0" y="0"/>
                </a:moveTo>
                <a:lnTo>
                  <a:pt x="0" y="1133855"/>
                </a:lnTo>
                <a:lnTo>
                  <a:pt x="1463039" y="1133855"/>
                </a:lnTo>
                <a:lnTo>
                  <a:pt x="14630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9B7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777486" y="2612388"/>
            <a:ext cx="994410" cy="412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50" spc="-10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r>
              <a:rPr dirty="0" sz="2650" spc="-5">
                <a:solidFill>
                  <a:srgbClr val="001F5F"/>
                </a:solidFill>
                <a:latin typeface="Segoe UI"/>
                <a:cs typeface="Segoe UI"/>
              </a:rPr>
              <a:t>h</a:t>
            </a:r>
            <a:r>
              <a:rPr dirty="0" sz="2650" spc="-5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dirty="0" sz="2650" spc="-50">
                <a:solidFill>
                  <a:srgbClr val="001F5F"/>
                </a:solidFill>
                <a:latin typeface="Segoe UI"/>
                <a:cs typeface="Segoe UI"/>
              </a:rPr>
              <a:t>r</a:t>
            </a:r>
            <a:r>
              <a:rPr dirty="0" sz="2650" spc="-15">
                <a:solidFill>
                  <a:srgbClr val="001F5F"/>
                </a:solidFill>
                <a:latin typeface="Segoe UI"/>
                <a:cs typeface="Segoe UI"/>
              </a:rPr>
              <a:t>e</a:t>
            </a:r>
            <a:r>
              <a:rPr dirty="0" sz="2650" spc="-5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endParaRPr sz="2650">
              <a:latin typeface="Segoe UI"/>
              <a:cs typeface="Segoe U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10911" y="2258567"/>
            <a:ext cx="1312545" cy="1134110"/>
          </a:xfrm>
          <a:custGeom>
            <a:avLst/>
            <a:gdLst/>
            <a:ahLst/>
            <a:cxnLst/>
            <a:rect l="l" t="t" r="r" b="b"/>
            <a:pathLst>
              <a:path w="1312545" h="1134110">
                <a:moveTo>
                  <a:pt x="0" y="0"/>
                </a:moveTo>
                <a:lnTo>
                  <a:pt x="0" y="1133855"/>
                </a:lnTo>
                <a:lnTo>
                  <a:pt x="1312163" y="1133855"/>
                </a:lnTo>
                <a:lnTo>
                  <a:pt x="13121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693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092698" y="2620262"/>
            <a:ext cx="1146175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20">
                <a:solidFill>
                  <a:srgbClr val="001F5F"/>
                </a:solidFill>
                <a:latin typeface="Segoe UI"/>
                <a:cs typeface="Segoe UI"/>
              </a:rPr>
              <a:t>Sa</a:t>
            </a:r>
            <a:r>
              <a:rPr dirty="0" sz="2600" spc="5">
                <a:solidFill>
                  <a:srgbClr val="001F5F"/>
                </a:solidFill>
                <a:latin typeface="Segoe UI"/>
                <a:cs typeface="Segoe UI"/>
              </a:rPr>
              <a:t>vi</a:t>
            </a:r>
            <a:r>
              <a:rPr dirty="0" sz="2600" spc="25">
                <a:solidFill>
                  <a:srgbClr val="001F5F"/>
                </a:solidFill>
                <a:latin typeface="Segoe UI"/>
                <a:cs typeface="Segoe UI"/>
              </a:rPr>
              <a:t>ng</a:t>
            </a:r>
            <a:r>
              <a:rPr dirty="0" sz="2600" spc="15">
                <a:solidFill>
                  <a:srgbClr val="001F5F"/>
                </a:solidFill>
                <a:latin typeface="Segoe UI"/>
                <a:cs typeface="Segoe UI"/>
              </a:rPr>
              <a:t>s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23075" y="2258567"/>
            <a:ext cx="1609725" cy="1134110"/>
          </a:xfrm>
          <a:custGeom>
            <a:avLst/>
            <a:gdLst/>
            <a:ahLst/>
            <a:cxnLst/>
            <a:rect l="l" t="t" r="r" b="b"/>
            <a:pathLst>
              <a:path w="1609725" h="1134110">
                <a:moveTo>
                  <a:pt x="0" y="0"/>
                </a:moveTo>
                <a:lnTo>
                  <a:pt x="0" y="1133855"/>
                </a:lnTo>
                <a:lnTo>
                  <a:pt x="1609343" y="1133855"/>
                </a:lnTo>
                <a:lnTo>
                  <a:pt x="16093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CDB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421625" y="2620262"/>
            <a:ext cx="1410335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10">
                <a:solidFill>
                  <a:srgbClr val="001F5F"/>
                </a:solidFill>
                <a:latin typeface="Segoe UI"/>
                <a:cs typeface="Segoe UI"/>
              </a:rPr>
              <a:t>Children?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264395" y="649223"/>
            <a:ext cx="539495" cy="4404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 spc="10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64395" y="649223"/>
            <a:ext cx="539495" cy="440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72917" y="2531363"/>
            <a:ext cx="0" cy="731520"/>
          </a:xfrm>
          <a:custGeom>
            <a:avLst/>
            <a:gdLst/>
            <a:ahLst/>
            <a:cxnLst/>
            <a:rect l="l" t="t" r="r" b="b"/>
            <a:pathLst>
              <a:path w="0" h="731520">
                <a:moveTo>
                  <a:pt x="0" y="0"/>
                </a:moveTo>
                <a:lnTo>
                  <a:pt x="0" y="731519"/>
                </a:lnTo>
              </a:path>
            </a:pathLst>
          </a:custGeom>
          <a:ln w="25907">
            <a:solidFill>
              <a:srgbClr val="A73E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70097" y="1915667"/>
            <a:ext cx="0" cy="731520"/>
          </a:xfrm>
          <a:custGeom>
            <a:avLst/>
            <a:gdLst/>
            <a:ahLst/>
            <a:cxnLst/>
            <a:rect l="l" t="t" r="r" b="b"/>
            <a:pathLst>
              <a:path w="0" h="731519">
                <a:moveTo>
                  <a:pt x="0" y="0"/>
                </a:moveTo>
                <a:lnTo>
                  <a:pt x="0" y="731519"/>
                </a:lnTo>
              </a:path>
            </a:pathLst>
          </a:custGeom>
          <a:ln w="25907">
            <a:solidFill>
              <a:srgbClr val="A73E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">
              <a:lnSpc>
                <a:spcPct val="100000"/>
              </a:lnSpc>
            </a:pPr>
            <a:r>
              <a:rPr dirty="0" spc="-70"/>
              <a:t>State Pension</a:t>
            </a:r>
            <a:r>
              <a:rPr dirty="0" spc="-325"/>
              <a:t> </a:t>
            </a:r>
            <a:r>
              <a:rPr dirty="0" spc="-80"/>
              <a:t>entitlement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92698" y="6950960"/>
            <a:ext cx="441959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0" b="1">
                <a:latin typeface="Segoe UI"/>
                <a:cs typeface="Segoe UI"/>
              </a:rPr>
              <a:t>– 17</a:t>
            </a:r>
            <a:r>
              <a:rPr dirty="0" sz="1200" spc="-130" b="1">
                <a:latin typeface="Segoe UI"/>
                <a:cs typeface="Segoe UI"/>
              </a:rPr>
              <a:t> </a:t>
            </a:r>
            <a:r>
              <a:rPr dirty="0" sz="1200" spc="10" b="1">
                <a:latin typeface="Segoe UI"/>
                <a:cs typeface="Segoe UI"/>
              </a:rPr>
              <a:t>–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0191" y="1911095"/>
            <a:ext cx="1327403" cy="312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140454" y="1954275"/>
            <a:ext cx="111506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323B40"/>
                </a:solidFill>
                <a:latin typeface="Segoe UI"/>
                <a:cs typeface="Segoe UI"/>
              </a:rPr>
              <a:t>October</a:t>
            </a:r>
            <a:r>
              <a:rPr dirty="0" sz="1400" spc="-5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5">
                <a:solidFill>
                  <a:srgbClr val="323B40"/>
                </a:solidFill>
                <a:latin typeface="Segoe UI"/>
                <a:cs typeface="Segoe UI"/>
              </a:rPr>
              <a:t>2020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46013" y="1909572"/>
            <a:ext cx="0" cy="731520"/>
          </a:xfrm>
          <a:custGeom>
            <a:avLst/>
            <a:gdLst/>
            <a:ahLst/>
            <a:cxnLst/>
            <a:rect l="l" t="t" r="r" b="b"/>
            <a:pathLst>
              <a:path w="0" h="731519">
                <a:moveTo>
                  <a:pt x="0" y="0"/>
                </a:moveTo>
                <a:lnTo>
                  <a:pt x="0" y="731519"/>
                </a:lnTo>
              </a:path>
            </a:pathLst>
          </a:custGeom>
          <a:ln w="25907">
            <a:solidFill>
              <a:srgbClr val="A73E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43727" y="1905000"/>
            <a:ext cx="1190243" cy="312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31535" y="1892807"/>
            <a:ext cx="1214755" cy="338455"/>
          </a:xfrm>
          <a:custGeom>
            <a:avLst/>
            <a:gdLst/>
            <a:ahLst/>
            <a:cxnLst/>
            <a:rect l="l" t="t" r="r" b="b"/>
            <a:pathLst>
              <a:path w="1214754" h="338455">
                <a:moveTo>
                  <a:pt x="1214627" y="332231"/>
                </a:moveTo>
                <a:lnTo>
                  <a:pt x="1214627" y="4571"/>
                </a:lnTo>
                <a:lnTo>
                  <a:pt x="1210055" y="0"/>
                </a:lnTo>
                <a:lnTo>
                  <a:pt x="4571" y="0"/>
                </a:lnTo>
                <a:lnTo>
                  <a:pt x="0" y="4571"/>
                </a:lnTo>
                <a:lnTo>
                  <a:pt x="0" y="332231"/>
                </a:lnTo>
                <a:lnTo>
                  <a:pt x="4571" y="338327"/>
                </a:lnTo>
                <a:lnTo>
                  <a:pt x="12191" y="338327"/>
                </a:lnTo>
                <a:lnTo>
                  <a:pt x="12191" y="25907"/>
                </a:lnTo>
                <a:lnTo>
                  <a:pt x="25907" y="12191"/>
                </a:lnTo>
                <a:lnTo>
                  <a:pt x="25907" y="25907"/>
                </a:lnTo>
                <a:lnTo>
                  <a:pt x="1190243" y="25907"/>
                </a:lnTo>
                <a:lnTo>
                  <a:pt x="1190243" y="12191"/>
                </a:lnTo>
                <a:lnTo>
                  <a:pt x="1202435" y="25907"/>
                </a:lnTo>
                <a:lnTo>
                  <a:pt x="1202435" y="338327"/>
                </a:lnTo>
                <a:lnTo>
                  <a:pt x="1210055" y="338327"/>
                </a:lnTo>
                <a:lnTo>
                  <a:pt x="1214627" y="332231"/>
                </a:lnTo>
                <a:close/>
              </a:path>
              <a:path w="1214754" h="338455">
                <a:moveTo>
                  <a:pt x="25907" y="25907"/>
                </a:moveTo>
                <a:lnTo>
                  <a:pt x="25907" y="12191"/>
                </a:lnTo>
                <a:lnTo>
                  <a:pt x="12191" y="25907"/>
                </a:lnTo>
                <a:lnTo>
                  <a:pt x="25907" y="25907"/>
                </a:lnTo>
                <a:close/>
              </a:path>
              <a:path w="1214754" h="338455">
                <a:moveTo>
                  <a:pt x="25907" y="312419"/>
                </a:moveTo>
                <a:lnTo>
                  <a:pt x="25907" y="25907"/>
                </a:lnTo>
                <a:lnTo>
                  <a:pt x="12191" y="25907"/>
                </a:lnTo>
                <a:lnTo>
                  <a:pt x="12191" y="312419"/>
                </a:lnTo>
                <a:lnTo>
                  <a:pt x="25907" y="312419"/>
                </a:lnTo>
                <a:close/>
              </a:path>
              <a:path w="1214754" h="338455">
                <a:moveTo>
                  <a:pt x="1202435" y="312419"/>
                </a:moveTo>
                <a:lnTo>
                  <a:pt x="12191" y="312419"/>
                </a:lnTo>
                <a:lnTo>
                  <a:pt x="25907" y="324611"/>
                </a:lnTo>
                <a:lnTo>
                  <a:pt x="25907" y="338327"/>
                </a:lnTo>
                <a:lnTo>
                  <a:pt x="1190243" y="338327"/>
                </a:lnTo>
                <a:lnTo>
                  <a:pt x="1190243" y="324611"/>
                </a:lnTo>
                <a:lnTo>
                  <a:pt x="1202435" y="312419"/>
                </a:lnTo>
                <a:close/>
              </a:path>
              <a:path w="1214754" h="338455">
                <a:moveTo>
                  <a:pt x="25907" y="338327"/>
                </a:moveTo>
                <a:lnTo>
                  <a:pt x="25907" y="324611"/>
                </a:lnTo>
                <a:lnTo>
                  <a:pt x="12191" y="312419"/>
                </a:lnTo>
                <a:lnTo>
                  <a:pt x="12191" y="338327"/>
                </a:lnTo>
                <a:lnTo>
                  <a:pt x="25907" y="338327"/>
                </a:lnTo>
                <a:close/>
              </a:path>
              <a:path w="1214754" h="338455">
                <a:moveTo>
                  <a:pt x="1202435" y="25907"/>
                </a:moveTo>
                <a:lnTo>
                  <a:pt x="1190243" y="12191"/>
                </a:lnTo>
                <a:lnTo>
                  <a:pt x="1190243" y="25907"/>
                </a:lnTo>
                <a:lnTo>
                  <a:pt x="1202435" y="25907"/>
                </a:lnTo>
                <a:close/>
              </a:path>
              <a:path w="1214754" h="338455">
                <a:moveTo>
                  <a:pt x="1202435" y="312419"/>
                </a:moveTo>
                <a:lnTo>
                  <a:pt x="1202435" y="25907"/>
                </a:lnTo>
                <a:lnTo>
                  <a:pt x="1190243" y="25907"/>
                </a:lnTo>
                <a:lnTo>
                  <a:pt x="1190243" y="312419"/>
                </a:lnTo>
                <a:lnTo>
                  <a:pt x="1202435" y="312419"/>
                </a:lnTo>
                <a:close/>
              </a:path>
              <a:path w="1214754" h="338455">
                <a:moveTo>
                  <a:pt x="1202435" y="338327"/>
                </a:moveTo>
                <a:lnTo>
                  <a:pt x="1202435" y="312419"/>
                </a:lnTo>
                <a:lnTo>
                  <a:pt x="1190243" y="324611"/>
                </a:lnTo>
                <a:lnTo>
                  <a:pt x="1190243" y="338327"/>
                </a:lnTo>
                <a:lnTo>
                  <a:pt x="1202435" y="338327"/>
                </a:lnTo>
                <a:close/>
              </a:path>
            </a:pathLst>
          </a:custGeom>
          <a:solidFill>
            <a:srgbClr val="A73E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523989" y="1948179"/>
            <a:ext cx="96583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323B40"/>
                </a:solidFill>
                <a:latin typeface="Segoe UI"/>
                <a:cs typeface="Segoe UI"/>
              </a:rPr>
              <a:t>March</a:t>
            </a:r>
            <a:r>
              <a:rPr dirty="0" sz="1400" spc="-4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5">
                <a:solidFill>
                  <a:srgbClr val="323B40"/>
                </a:solidFill>
                <a:latin typeface="Segoe UI"/>
                <a:cs typeface="Segoe UI"/>
              </a:rPr>
              <a:t>2028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32597" y="1921763"/>
            <a:ext cx="0" cy="731520"/>
          </a:xfrm>
          <a:custGeom>
            <a:avLst/>
            <a:gdLst/>
            <a:ahLst/>
            <a:cxnLst/>
            <a:rect l="l" t="t" r="r" b="b"/>
            <a:pathLst>
              <a:path w="0" h="731519">
                <a:moveTo>
                  <a:pt x="0" y="0"/>
                </a:moveTo>
                <a:lnTo>
                  <a:pt x="0" y="731519"/>
                </a:lnTo>
              </a:path>
            </a:pathLst>
          </a:custGeom>
          <a:ln w="25907">
            <a:solidFill>
              <a:srgbClr val="A73E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822691" y="1917191"/>
            <a:ext cx="1054607" cy="3124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901428" y="1960371"/>
            <a:ext cx="83756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323B40"/>
                </a:solidFill>
                <a:latin typeface="Segoe UI"/>
                <a:cs typeface="Segoe UI"/>
              </a:rPr>
              <a:t>April</a:t>
            </a:r>
            <a:r>
              <a:rPr dirty="0" sz="1400" spc="-5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5">
                <a:solidFill>
                  <a:srgbClr val="323B40"/>
                </a:solidFill>
                <a:latin typeface="Segoe UI"/>
                <a:cs typeface="Segoe UI"/>
              </a:rPr>
              <a:t>2046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87780" y="2950463"/>
            <a:ext cx="1501139" cy="3124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366519" y="2993642"/>
            <a:ext cx="128524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323B40"/>
                </a:solidFill>
                <a:latin typeface="Segoe UI"/>
                <a:cs typeface="Segoe UI"/>
              </a:rPr>
              <a:t>December</a:t>
            </a:r>
            <a:r>
              <a:rPr dirty="0" sz="1400" spc="-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5">
                <a:solidFill>
                  <a:srgbClr val="323B40"/>
                </a:solidFill>
                <a:latin typeface="Segoe UI"/>
                <a:cs typeface="Segoe UI"/>
              </a:rPr>
              <a:t>2018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60797" y="2535935"/>
            <a:ext cx="0" cy="731520"/>
          </a:xfrm>
          <a:custGeom>
            <a:avLst/>
            <a:gdLst/>
            <a:ahLst/>
            <a:cxnLst/>
            <a:rect l="l" t="t" r="r" b="b"/>
            <a:pathLst>
              <a:path w="0" h="731520">
                <a:moveTo>
                  <a:pt x="0" y="0"/>
                </a:moveTo>
                <a:lnTo>
                  <a:pt x="0" y="731519"/>
                </a:lnTo>
              </a:path>
            </a:pathLst>
          </a:custGeom>
          <a:ln w="25907">
            <a:solidFill>
              <a:srgbClr val="A73E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50920" y="2955035"/>
            <a:ext cx="1325879" cy="3124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629658" y="2998214"/>
            <a:ext cx="83756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323B40"/>
                </a:solidFill>
                <a:latin typeface="Segoe UI"/>
                <a:cs typeface="Segoe UI"/>
              </a:rPr>
              <a:t>April</a:t>
            </a:r>
            <a:r>
              <a:rPr dirty="0" sz="1400" spc="-5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5">
                <a:solidFill>
                  <a:srgbClr val="323B40"/>
                </a:solidFill>
                <a:latin typeface="Segoe UI"/>
                <a:cs typeface="Segoe UI"/>
              </a:rPr>
              <a:t>2026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36714" y="2531363"/>
            <a:ext cx="0" cy="731520"/>
          </a:xfrm>
          <a:custGeom>
            <a:avLst/>
            <a:gdLst/>
            <a:ahLst/>
            <a:cxnLst/>
            <a:rect l="l" t="t" r="r" b="b"/>
            <a:pathLst>
              <a:path w="0" h="731520">
                <a:moveTo>
                  <a:pt x="0" y="0"/>
                </a:moveTo>
                <a:lnTo>
                  <a:pt x="0" y="731519"/>
                </a:lnTo>
              </a:path>
            </a:pathLst>
          </a:custGeom>
          <a:ln w="25907">
            <a:solidFill>
              <a:srgbClr val="A73E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926835" y="2950463"/>
            <a:ext cx="1325879" cy="312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005573" y="2993642"/>
            <a:ext cx="83756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323B40"/>
                </a:solidFill>
                <a:latin typeface="Segoe UI"/>
                <a:cs typeface="Segoe UI"/>
              </a:rPr>
              <a:t>April</a:t>
            </a:r>
            <a:r>
              <a:rPr dirty="0" sz="1400" spc="-5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5">
                <a:solidFill>
                  <a:srgbClr val="323B40"/>
                </a:solidFill>
                <a:latin typeface="Segoe UI"/>
                <a:cs typeface="Segoe UI"/>
              </a:rPr>
              <a:t>2044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591055" y="2444495"/>
            <a:ext cx="1190625" cy="326390"/>
          </a:xfrm>
          <a:custGeom>
            <a:avLst/>
            <a:gdLst/>
            <a:ahLst/>
            <a:cxnLst/>
            <a:rect l="l" t="t" r="r" b="b"/>
            <a:pathLst>
              <a:path w="1190625" h="326389">
                <a:moveTo>
                  <a:pt x="0" y="0"/>
                </a:moveTo>
                <a:lnTo>
                  <a:pt x="0" y="326135"/>
                </a:lnTo>
                <a:lnTo>
                  <a:pt x="1190243" y="326135"/>
                </a:lnTo>
                <a:lnTo>
                  <a:pt x="1190243" y="0"/>
                </a:lnTo>
                <a:lnTo>
                  <a:pt x="0" y="0"/>
                </a:lnTo>
                <a:close/>
              </a:path>
            </a:pathLst>
          </a:custGeom>
          <a:solidFill>
            <a:srgbClr val="BDD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589531" y="2442971"/>
            <a:ext cx="1196340" cy="332740"/>
          </a:xfrm>
          <a:custGeom>
            <a:avLst/>
            <a:gdLst/>
            <a:ahLst/>
            <a:cxnLst/>
            <a:rect l="l" t="t" r="r" b="b"/>
            <a:pathLst>
              <a:path w="1196339" h="332739">
                <a:moveTo>
                  <a:pt x="1196340" y="330708"/>
                </a:moveTo>
                <a:lnTo>
                  <a:pt x="1196340" y="0"/>
                </a:lnTo>
                <a:lnTo>
                  <a:pt x="0" y="0"/>
                </a:lnTo>
                <a:lnTo>
                  <a:pt x="0" y="332232"/>
                </a:lnTo>
                <a:lnTo>
                  <a:pt x="1524" y="332232"/>
                </a:lnTo>
                <a:lnTo>
                  <a:pt x="1524" y="6096"/>
                </a:lnTo>
                <a:lnTo>
                  <a:pt x="6096" y="1524"/>
                </a:lnTo>
                <a:lnTo>
                  <a:pt x="6096" y="6096"/>
                </a:lnTo>
                <a:lnTo>
                  <a:pt x="1185672" y="6096"/>
                </a:lnTo>
                <a:lnTo>
                  <a:pt x="1185672" y="1524"/>
                </a:lnTo>
                <a:lnTo>
                  <a:pt x="1191768" y="6096"/>
                </a:lnTo>
                <a:lnTo>
                  <a:pt x="1191768" y="332232"/>
                </a:lnTo>
                <a:lnTo>
                  <a:pt x="1193292" y="332232"/>
                </a:lnTo>
                <a:lnTo>
                  <a:pt x="1196340" y="330708"/>
                </a:lnTo>
                <a:close/>
              </a:path>
              <a:path w="1196339" h="332739">
                <a:moveTo>
                  <a:pt x="6096" y="6096"/>
                </a:moveTo>
                <a:lnTo>
                  <a:pt x="6096" y="1524"/>
                </a:lnTo>
                <a:lnTo>
                  <a:pt x="1524" y="6096"/>
                </a:lnTo>
                <a:lnTo>
                  <a:pt x="6096" y="6096"/>
                </a:lnTo>
                <a:close/>
              </a:path>
              <a:path w="1196339" h="332739">
                <a:moveTo>
                  <a:pt x="6096" y="323088"/>
                </a:moveTo>
                <a:lnTo>
                  <a:pt x="6096" y="6096"/>
                </a:lnTo>
                <a:lnTo>
                  <a:pt x="1524" y="6096"/>
                </a:lnTo>
                <a:lnTo>
                  <a:pt x="1524" y="323088"/>
                </a:lnTo>
                <a:lnTo>
                  <a:pt x="6096" y="323088"/>
                </a:lnTo>
                <a:close/>
              </a:path>
              <a:path w="1196339" h="332739">
                <a:moveTo>
                  <a:pt x="1191768" y="323088"/>
                </a:moveTo>
                <a:lnTo>
                  <a:pt x="1524" y="323088"/>
                </a:lnTo>
                <a:lnTo>
                  <a:pt x="6096" y="327660"/>
                </a:lnTo>
                <a:lnTo>
                  <a:pt x="6096" y="332232"/>
                </a:lnTo>
                <a:lnTo>
                  <a:pt x="1185672" y="332232"/>
                </a:lnTo>
                <a:lnTo>
                  <a:pt x="1185672" y="327660"/>
                </a:lnTo>
                <a:lnTo>
                  <a:pt x="1191768" y="323088"/>
                </a:lnTo>
                <a:close/>
              </a:path>
              <a:path w="1196339" h="332739">
                <a:moveTo>
                  <a:pt x="6096" y="332232"/>
                </a:moveTo>
                <a:lnTo>
                  <a:pt x="6096" y="327660"/>
                </a:lnTo>
                <a:lnTo>
                  <a:pt x="1524" y="323088"/>
                </a:lnTo>
                <a:lnTo>
                  <a:pt x="1524" y="332232"/>
                </a:lnTo>
                <a:lnTo>
                  <a:pt x="6096" y="332232"/>
                </a:lnTo>
                <a:close/>
              </a:path>
              <a:path w="1196339" h="332739">
                <a:moveTo>
                  <a:pt x="1191768" y="6096"/>
                </a:moveTo>
                <a:lnTo>
                  <a:pt x="1185672" y="1524"/>
                </a:lnTo>
                <a:lnTo>
                  <a:pt x="1185672" y="6096"/>
                </a:lnTo>
                <a:lnTo>
                  <a:pt x="1191768" y="6096"/>
                </a:lnTo>
                <a:close/>
              </a:path>
              <a:path w="1196339" h="332739">
                <a:moveTo>
                  <a:pt x="1191768" y="323088"/>
                </a:moveTo>
                <a:lnTo>
                  <a:pt x="1191768" y="6096"/>
                </a:lnTo>
                <a:lnTo>
                  <a:pt x="1185672" y="6096"/>
                </a:lnTo>
                <a:lnTo>
                  <a:pt x="1185672" y="323088"/>
                </a:lnTo>
                <a:lnTo>
                  <a:pt x="1191768" y="323088"/>
                </a:lnTo>
                <a:close/>
              </a:path>
              <a:path w="1196339" h="332739">
                <a:moveTo>
                  <a:pt x="1191768" y="332232"/>
                </a:moveTo>
                <a:lnTo>
                  <a:pt x="1191768" y="323088"/>
                </a:lnTo>
                <a:lnTo>
                  <a:pt x="1185672" y="327660"/>
                </a:lnTo>
                <a:lnTo>
                  <a:pt x="1185672" y="332232"/>
                </a:lnTo>
                <a:lnTo>
                  <a:pt x="1191768" y="332232"/>
                </a:lnTo>
                <a:close/>
              </a:path>
            </a:pathLst>
          </a:custGeom>
          <a:solidFill>
            <a:srgbClr val="323B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81300" y="2444495"/>
            <a:ext cx="297179" cy="3261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75203" y="2442971"/>
            <a:ext cx="307975" cy="332740"/>
          </a:xfrm>
          <a:custGeom>
            <a:avLst/>
            <a:gdLst/>
            <a:ahLst/>
            <a:cxnLst/>
            <a:rect l="l" t="t" r="r" b="b"/>
            <a:pathLst>
              <a:path w="307975" h="332739">
                <a:moveTo>
                  <a:pt x="307847" y="330708"/>
                </a:moveTo>
                <a:lnTo>
                  <a:pt x="307847" y="0"/>
                </a:lnTo>
                <a:lnTo>
                  <a:pt x="0" y="0"/>
                </a:lnTo>
                <a:lnTo>
                  <a:pt x="0" y="330708"/>
                </a:lnTo>
                <a:lnTo>
                  <a:pt x="3047" y="332232"/>
                </a:lnTo>
                <a:lnTo>
                  <a:pt x="6095" y="332232"/>
                </a:lnTo>
                <a:lnTo>
                  <a:pt x="6095" y="6096"/>
                </a:lnTo>
                <a:lnTo>
                  <a:pt x="10667" y="1524"/>
                </a:lnTo>
                <a:lnTo>
                  <a:pt x="10667" y="6096"/>
                </a:lnTo>
                <a:lnTo>
                  <a:pt x="297179" y="6096"/>
                </a:lnTo>
                <a:lnTo>
                  <a:pt x="297179" y="1524"/>
                </a:lnTo>
                <a:lnTo>
                  <a:pt x="303275" y="6096"/>
                </a:lnTo>
                <a:lnTo>
                  <a:pt x="303275" y="332232"/>
                </a:lnTo>
                <a:lnTo>
                  <a:pt x="304799" y="332232"/>
                </a:lnTo>
                <a:lnTo>
                  <a:pt x="307847" y="330708"/>
                </a:lnTo>
                <a:close/>
              </a:path>
              <a:path w="307975" h="332739">
                <a:moveTo>
                  <a:pt x="10667" y="6096"/>
                </a:moveTo>
                <a:lnTo>
                  <a:pt x="10667" y="1524"/>
                </a:lnTo>
                <a:lnTo>
                  <a:pt x="6095" y="6096"/>
                </a:lnTo>
                <a:lnTo>
                  <a:pt x="10667" y="6096"/>
                </a:lnTo>
                <a:close/>
              </a:path>
              <a:path w="307975" h="332739">
                <a:moveTo>
                  <a:pt x="10667" y="323088"/>
                </a:moveTo>
                <a:lnTo>
                  <a:pt x="10667" y="6096"/>
                </a:lnTo>
                <a:lnTo>
                  <a:pt x="6095" y="6096"/>
                </a:lnTo>
                <a:lnTo>
                  <a:pt x="6095" y="323088"/>
                </a:lnTo>
                <a:lnTo>
                  <a:pt x="10667" y="323088"/>
                </a:lnTo>
                <a:close/>
              </a:path>
              <a:path w="307975" h="332739">
                <a:moveTo>
                  <a:pt x="303275" y="323088"/>
                </a:moveTo>
                <a:lnTo>
                  <a:pt x="6095" y="323088"/>
                </a:lnTo>
                <a:lnTo>
                  <a:pt x="10667" y="327660"/>
                </a:lnTo>
                <a:lnTo>
                  <a:pt x="10667" y="332232"/>
                </a:lnTo>
                <a:lnTo>
                  <a:pt x="297179" y="332232"/>
                </a:lnTo>
                <a:lnTo>
                  <a:pt x="297179" y="327660"/>
                </a:lnTo>
                <a:lnTo>
                  <a:pt x="303275" y="323088"/>
                </a:lnTo>
                <a:close/>
              </a:path>
              <a:path w="307975" h="332739">
                <a:moveTo>
                  <a:pt x="10667" y="332232"/>
                </a:moveTo>
                <a:lnTo>
                  <a:pt x="10667" y="327660"/>
                </a:lnTo>
                <a:lnTo>
                  <a:pt x="6095" y="323088"/>
                </a:lnTo>
                <a:lnTo>
                  <a:pt x="6095" y="332232"/>
                </a:lnTo>
                <a:lnTo>
                  <a:pt x="10667" y="332232"/>
                </a:lnTo>
                <a:close/>
              </a:path>
              <a:path w="307975" h="332739">
                <a:moveTo>
                  <a:pt x="303275" y="6096"/>
                </a:moveTo>
                <a:lnTo>
                  <a:pt x="297179" y="1524"/>
                </a:lnTo>
                <a:lnTo>
                  <a:pt x="297179" y="6096"/>
                </a:lnTo>
                <a:lnTo>
                  <a:pt x="303275" y="6096"/>
                </a:lnTo>
                <a:close/>
              </a:path>
              <a:path w="307975" h="332739">
                <a:moveTo>
                  <a:pt x="303275" y="323088"/>
                </a:moveTo>
                <a:lnTo>
                  <a:pt x="303275" y="6096"/>
                </a:lnTo>
                <a:lnTo>
                  <a:pt x="297179" y="6096"/>
                </a:lnTo>
                <a:lnTo>
                  <a:pt x="297179" y="323088"/>
                </a:lnTo>
                <a:lnTo>
                  <a:pt x="303275" y="323088"/>
                </a:lnTo>
                <a:close/>
              </a:path>
              <a:path w="307975" h="332739">
                <a:moveTo>
                  <a:pt x="303275" y="332232"/>
                </a:moveTo>
                <a:lnTo>
                  <a:pt x="303275" y="323088"/>
                </a:lnTo>
                <a:lnTo>
                  <a:pt x="297179" y="327660"/>
                </a:lnTo>
                <a:lnTo>
                  <a:pt x="297179" y="332232"/>
                </a:lnTo>
                <a:lnTo>
                  <a:pt x="303275" y="332232"/>
                </a:lnTo>
                <a:close/>
              </a:path>
            </a:pathLst>
          </a:custGeom>
          <a:solidFill>
            <a:srgbClr val="323B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78479" y="2444495"/>
            <a:ext cx="1783080" cy="326390"/>
          </a:xfrm>
          <a:custGeom>
            <a:avLst/>
            <a:gdLst/>
            <a:ahLst/>
            <a:cxnLst/>
            <a:rect l="l" t="t" r="r" b="b"/>
            <a:pathLst>
              <a:path w="1783079" h="326389">
                <a:moveTo>
                  <a:pt x="0" y="0"/>
                </a:moveTo>
                <a:lnTo>
                  <a:pt x="0" y="326135"/>
                </a:lnTo>
                <a:lnTo>
                  <a:pt x="1783079" y="326135"/>
                </a:lnTo>
                <a:lnTo>
                  <a:pt x="178307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72383" y="2442971"/>
            <a:ext cx="1793875" cy="332740"/>
          </a:xfrm>
          <a:custGeom>
            <a:avLst/>
            <a:gdLst/>
            <a:ahLst/>
            <a:cxnLst/>
            <a:rect l="l" t="t" r="r" b="b"/>
            <a:pathLst>
              <a:path w="1793875" h="332739">
                <a:moveTo>
                  <a:pt x="1793747" y="330708"/>
                </a:moveTo>
                <a:lnTo>
                  <a:pt x="1793747" y="0"/>
                </a:lnTo>
                <a:lnTo>
                  <a:pt x="0" y="0"/>
                </a:lnTo>
                <a:lnTo>
                  <a:pt x="0" y="330708"/>
                </a:lnTo>
                <a:lnTo>
                  <a:pt x="3047" y="332232"/>
                </a:lnTo>
                <a:lnTo>
                  <a:pt x="6095" y="332232"/>
                </a:lnTo>
                <a:lnTo>
                  <a:pt x="6095" y="6096"/>
                </a:lnTo>
                <a:lnTo>
                  <a:pt x="10667" y="1524"/>
                </a:lnTo>
                <a:lnTo>
                  <a:pt x="10667" y="6096"/>
                </a:lnTo>
                <a:lnTo>
                  <a:pt x="1784603" y="6096"/>
                </a:lnTo>
                <a:lnTo>
                  <a:pt x="1784603" y="1524"/>
                </a:lnTo>
                <a:lnTo>
                  <a:pt x="1789175" y="6096"/>
                </a:lnTo>
                <a:lnTo>
                  <a:pt x="1789175" y="332232"/>
                </a:lnTo>
                <a:lnTo>
                  <a:pt x="1792223" y="332232"/>
                </a:lnTo>
                <a:lnTo>
                  <a:pt x="1793747" y="330708"/>
                </a:lnTo>
                <a:close/>
              </a:path>
              <a:path w="1793875" h="332739">
                <a:moveTo>
                  <a:pt x="10667" y="6096"/>
                </a:moveTo>
                <a:lnTo>
                  <a:pt x="10667" y="1524"/>
                </a:lnTo>
                <a:lnTo>
                  <a:pt x="6095" y="6096"/>
                </a:lnTo>
                <a:lnTo>
                  <a:pt x="10667" y="6096"/>
                </a:lnTo>
                <a:close/>
              </a:path>
              <a:path w="1793875" h="332739">
                <a:moveTo>
                  <a:pt x="10667" y="323088"/>
                </a:moveTo>
                <a:lnTo>
                  <a:pt x="10667" y="6096"/>
                </a:lnTo>
                <a:lnTo>
                  <a:pt x="6095" y="6096"/>
                </a:lnTo>
                <a:lnTo>
                  <a:pt x="6095" y="323088"/>
                </a:lnTo>
                <a:lnTo>
                  <a:pt x="10667" y="323088"/>
                </a:lnTo>
                <a:close/>
              </a:path>
              <a:path w="1793875" h="332739">
                <a:moveTo>
                  <a:pt x="1789175" y="323088"/>
                </a:moveTo>
                <a:lnTo>
                  <a:pt x="6095" y="323088"/>
                </a:lnTo>
                <a:lnTo>
                  <a:pt x="10667" y="327660"/>
                </a:lnTo>
                <a:lnTo>
                  <a:pt x="10667" y="332232"/>
                </a:lnTo>
                <a:lnTo>
                  <a:pt x="1784603" y="332232"/>
                </a:lnTo>
                <a:lnTo>
                  <a:pt x="1784603" y="327660"/>
                </a:lnTo>
                <a:lnTo>
                  <a:pt x="1789175" y="323088"/>
                </a:lnTo>
                <a:close/>
              </a:path>
              <a:path w="1793875" h="332739">
                <a:moveTo>
                  <a:pt x="10667" y="332232"/>
                </a:moveTo>
                <a:lnTo>
                  <a:pt x="10667" y="327660"/>
                </a:lnTo>
                <a:lnTo>
                  <a:pt x="6095" y="323088"/>
                </a:lnTo>
                <a:lnTo>
                  <a:pt x="6095" y="332232"/>
                </a:lnTo>
                <a:lnTo>
                  <a:pt x="10667" y="332232"/>
                </a:lnTo>
                <a:close/>
              </a:path>
              <a:path w="1793875" h="332739">
                <a:moveTo>
                  <a:pt x="1789175" y="6096"/>
                </a:moveTo>
                <a:lnTo>
                  <a:pt x="1784603" y="1524"/>
                </a:lnTo>
                <a:lnTo>
                  <a:pt x="1784603" y="6096"/>
                </a:lnTo>
                <a:lnTo>
                  <a:pt x="1789175" y="6096"/>
                </a:lnTo>
                <a:close/>
              </a:path>
              <a:path w="1793875" h="332739">
                <a:moveTo>
                  <a:pt x="1789175" y="323088"/>
                </a:moveTo>
                <a:lnTo>
                  <a:pt x="1789175" y="6096"/>
                </a:lnTo>
                <a:lnTo>
                  <a:pt x="1784603" y="6096"/>
                </a:lnTo>
                <a:lnTo>
                  <a:pt x="1784603" y="323088"/>
                </a:lnTo>
                <a:lnTo>
                  <a:pt x="1789175" y="323088"/>
                </a:lnTo>
                <a:close/>
              </a:path>
              <a:path w="1793875" h="332739">
                <a:moveTo>
                  <a:pt x="1789175" y="332232"/>
                </a:moveTo>
                <a:lnTo>
                  <a:pt x="1789175" y="323088"/>
                </a:lnTo>
                <a:lnTo>
                  <a:pt x="1784603" y="327660"/>
                </a:lnTo>
                <a:lnTo>
                  <a:pt x="1784603" y="332232"/>
                </a:lnTo>
                <a:lnTo>
                  <a:pt x="1789175" y="332232"/>
                </a:lnTo>
                <a:close/>
              </a:path>
            </a:pathLst>
          </a:custGeom>
          <a:solidFill>
            <a:srgbClr val="323B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861559" y="2444495"/>
            <a:ext cx="594359" cy="3261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856988" y="2442971"/>
            <a:ext cx="603885" cy="332740"/>
          </a:xfrm>
          <a:custGeom>
            <a:avLst/>
            <a:gdLst/>
            <a:ahLst/>
            <a:cxnLst/>
            <a:rect l="l" t="t" r="r" b="b"/>
            <a:pathLst>
              <a:path w="603885" h="332739">
                <a:moveTo>
                  <a:pt x="603503" y="330708"/>
                </a:moveTo>
                <a:lnTo>
                  <a:pt x="603503" y="0"/>
                </a:lnTo>
                <a:lnTo>
                  <a:pt x="0" y="0"/>
                </a:lnTo>
                <a:lnTo>
                  <a:pt x="0" y="330708"/>
                </a:lnTo>
                <a:lnTo>
                  <a:pt x="1523" y="332232"/>
                </a:lnTo>
                <a:lnTo>
                  <a:pt x="4571" y="332232"/>
                </a:lnTo>
                <a:lnTo>
                  <a:pt x="4571" y="6096"/>
                </a:lnTo>
                <a:lnTo>
                  <a:pt x="9143" y="1524"/>
                </a:lnTo>
                <a:lnTo>
                  <a:pt x="9143" y="6096"/>
                </a:lnTo>
                <a:lnTo>
                  <a:pt x="594359" y="6096"/>
                </a:lnTo>
                <a:lnTo>
                  <a:pt x="594359" y="1524"/>
                </a:lnTo>
                <a:lnTo>
                  <a:pt x="598931" y="6096"/>
                </a:lnTo>
                <a:lnTo>
                  <a:pt x="598931" y="332232"/>
                </a:lnTo>
                <a:lnTo>
                  <a:pt x="601979" y="332232"/>
                </a:lnTo>
                <a:lnTo>
                  <a:pt x="603503" y="330708"/>
                </a:lnTo>
                <a:close/>
              </a:path>
              <a:path w="603885" h="332739">
                <a:moveTo>
                  <a:pt x="9143" y="6096"/>
                </a:moveTo>
                <a:lnTo>
                  <a:pt x="9143" y="1524"/>
                </a:lnTo>
                <a:lnTo>
                  <a:pt x="4571" y="6096"/>
                </a:lnTo>
                <a:lnTo>
                  <a:pt x="9143" y="6096"/>
                </a:lnTo>
                <a:close/>
              </a:path>
              <a:path w="603885" h="332739">
                <a:moveTo>
                  <a:pt x="9143" y="323088"/>
                </a:moveTo>
                <a:lnTo>
                  <a:pt x="9143" y="6096"/>
                </a:lnTo>
                <a:lnTo>
                  <a:pt x="4571" y="6096"/>
                </a:lnTo>
                <a:lnTo>
                  <a:pt x="4571" y="323088"/>
                </a:lnTo>
                <a:lnTo>
                  <a:pt x="9143" y="323088"/>
                </a:lnTo>
                <a:close/>
              </a:path>
              <a:path w="603885" h="332739">
                <a:moveTo>
                  <a:pt x="598931" y="323088"/>
                </a:moveTo>
                <a:lnTo>
                  <a:pt x="4571" y="323088"/>
                </a:lnTo>
                <a:lnTo>
                  <a:pt x="9143" y="327660"/>
                </a:lnTo>
                <a:lnTo>
                  <a:pt x="9143" y="332232"/>
                </a:lnTo>
                <a:lnTo>
                  <a:pt x="594359" y="332232"/>
                </a:lnTo>
                <a:lnTo>
                  <a:pt x="594359" y="327660"/>
                </a:lnTo>
                <a:lnTo>
                  <a:pt x="598931" y="323088"/>
                </a:lnTo>
                <a:close/>
              </a:path>
              <a:path w="603885" h="332739">
                <a:moveTo>
                  <a:pt x="9143" y="332232"/>
                </a:moveTo>
                <a:lnTo>
                  <a:pt x="9143" y="327660"/>
                </a:lnTo>
                <a:lnTo>
                  <a:pt x="4571" y="323088"/>
                </a:lnTo>
                <a:lnTo>
                  <a:pt x="4571" y="332232"/>
                </a:lnTo>
                <a:lnTo>
                  <a:pt x="9143" y="332232"/>
                </a:lnTo>
                <a:close/>
              </a:path>
              <a:path w="603885" h="332739">
                <a:moveTo>
                  <a:pt x="598931" y="6096"/>
                </a:moveTo>
                <a:lnTo>
                  <a:pt x="594359" y="1524"/>
                </a:lnTo>
                <a:lnTo>
                  <a:pt x="594359" y="6096"/>
                </a:lnTo>
                <a:lnTo>
                  <a:pt x="598931" y="6096"/>
                </a:lnTo>
                <a:close/>
              </a:path>
              <a:path w="603885" h="332739">
                <a:moveTo>
                  <a:pt x="598931" y="323088"/>
                </a:moveTo>
                <a:lnTo>
                  <a:pt x="598931" y="6096"/>
                </a:lnTo>
                <a:lnTo>
                  <a:pt x="594359" y="6096"/>
                </a:lnTo>
                <a:lnTo>
                  <a:pt x="594359" y="323088"/>
                </a:lnTo>
                <a:lnTo>
                  <a:pt x="598931" y="323088"/>
                </a:lnTo>
                <a:close/>
              </a:path>
              <a:path w="603885" h="332739">
                <a:moveTo>
                  <a:pt x="598931" y="332232"/>
                </a:moveTo>
                <a:lnTo>
                  <a:pt x="598931" y="323088"/>
                </a:lnTo>
                <a:lnTo>
                  <a:pt x="594359" y="327660"/>
                </a:lnTo>
                <a:lnTo>
                  <a:pt x="594359" y="332232"/>
                </a:lnTo>
                <a:lnTo>
                  <a:pt x="598931" y="332232"/>
                </a:lnTo>
                <a:close/>
              </a:path>
            </a:pathLst>
          </a:custGeom>
          <a:solidFill>
            <a:srgbClr val="323B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455919" y="2444495"/>
            <a:ext cx="1784985" cy="326390"/>
          </a:xfrm>
          <a:custGeom>
            <a:avLst/>
            <a:gdLst/>
            <a:ahLst/>
            <a:cxnLst/>
            <a:rect l="l" t="t" r="r" b="b"/>
            <a:pathLst>
              <a:path w="1784984" h="326389">
                <a:moveTo>
                  <a:pt x="0" y="0"/>
                </a:moveTo>
                <a:lnTo>
                  <a:pt x="0" y="326135"/>
                </a:lnTo>
                <a:lnTo>
                  <a:pt x="1784603" y="326135"/>
                </a:lnTo>
                <a:lnTo>
                  <a:pt x="17846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451347" y="2442971"/>
            <a:ext cx="1793875" cy="332740"/>
          </a:xfrm>
          <a:custGeom>
            <a:avLst/>
            <a:gdLst/>
            <a:ahLst/>
            <a:cxnLst/>
            <a:rect l="l" t="t" r="r" b="b"/>
            <a:pathLst>
              <a:path w="1793875" h="332739">
                <a:moveTo>
                  <a:pt x="1793747" y="330708"/>
                </a:moveTo>
                <a:lnTo>
                  <a:pt x="1793747" y="0"/>
                </a:lnTo>
                <a:lnTo>
                  <a:pt x="0" y="0"/>
                </a:lnTo>
                <a:lnTo>
                  <a:pt x="0" y="330708"/>
                </a:lnTo>
                <a:lnTo>
                  <a:pt x="3047" y="332232"/>
                </a:lnTo>
                <a:lnTo>
                  <a:pt x="4571" y="332232"/>
                </a:lnTo>
                <a:lnTo>
                  <a:pt x="4571" y="6096"/>
                </a:lnTo>
                <a:lnTo>
                  <a:pt x="9143" y="1524"/>
                </a:lnTo>
                <a:lnTo>
                  <a:pt x="9143" y="6096"/>
                </a:lnTo>
                <a:lnTo>
                  <a:pt x="1784603" y="6096"/>
                </a:lnTo>
                <a:lnTo>
                  <a:pt x="1784603" y="1524"/>
                </a:lnTo>
                <a:lnTo>
                  <a:pt x="1789175" y="6096"/>
                </a:lnTo>
                <a:lnTo>
                  <a:pt x="1789175" y="332232"/>
                </a:lnTo>
                <a:lnTo>
                  <a:pt x="1792223" y="332232"/>
                </a:lnTo>
                <a:lnTo>
                  <a:pt x="1793747" y="330708"/>
                </a:lnTo>
                <a:close/>
              </a:path>
              <a:path w="1793875" h="332739">
                <a:moveTo>
                  <a:pt x="9143" y="6096"/>
                </a:moveTo>
                <a:lnTo>
                  <a:pt x="9143" y="1524"/>
                </a:lnTo>
                <a:lnTo>
                  <a:pt x="4571" y="6096"/>
                </a:lnTo>
                <a:lnTo>
                  <a:pt x="9143" y="6096"/>
                </a:lnTo>
                <a:close/>
              </a:path>
              <a:path w="1793875" h="332739">
                <a:moveTo>
                  <a:pt x="9143" y="323088"/>
                </a:moveTo>
                <a:lnTo>
                  <a:pt x="9143" y="6096"/>
                </a:lnTo>
                <a:lnTo>
                  <a:pt x="4571" y="6096"/>
                </a:lnTo>
                <a:lnTo>
                  <a:pt x="4571" y="323088"/>
                </a:lnTo>
                <a:lnTo>
                  <a:pt x="9143" y="323088"/>
                </a:lnTo>
                <a:close/>
              </a:path>
              <a:path w="1793875" h="332739">
                <a:moveTo>
                  <a:pt x="1789175" y="323088"/>
                </a:moveTo>
                <a:lnTo>
                  <a:pt x="4571" y="323088"/>
                </a:lnTo>
                <a:lnTo>
                  <a:pt x="9143" y="327660"/>
                </a:lnTo>
                <a:lnTo>
                  <a:pt x="9143" y="332232"/>
                </a:lnTo>
                <a:lnTo>
                  <a:pt x="1784603" y="332232"/>
                </a:lnTo>
                <a:lnTo>
                  <a:pt x="1784603" y="327660"/>
                </a:lnTo>
                <a:lnTo>
                  <a:pt x="1789175" y="323088"/>
                </a:lnTo>
                <a:close/>
              </a:path>
              <a:path w="1793875" h="332739">
                <a:moveTo>
                  <a:pt x="9143" y="332232"/>
                </a:moveTo>
                <a:lnTo>
                  <a:pt x="9143" y="327660"/>
                </a:lnTo>
                <a:lnTo>
                  <a:pt x="4571" y="323088"/>
                </a:lnTo>
                <a:lnTo>
                  <a:pt x="4571" y="332232"/>
                </a:lnTo>
                <a:lnTo>
                  <a:pt x="9143" y="332232"/>
                </a:lnTo>
                <a:close/>
              </a:path>
              <a:path w="1793875" h="332739">
                <a:moveTo>
                  <a:pt x="1789175" y="6096"/>
                </a:moveTo>
                <a:lnTo>
                  <a:pt x="1784603" y="1524"/>
                </a:lnTo>
                <a:lnTo>
                  <a:pt x="1784603" y="6096"/>
                </a:lnTo>
                <a:lnTo>
                  <a:pt x="1789175" y="6096"/>
                </a:lnTo>
                <a:close/>
              </a:path>
              <a:path w="1793875" h="332739">
                <a:moveTo>
                  <a:pt x="1789175" y="323088"/>
                </a:moveTo>
                <a:lnTo>
                  <a:pt x="1789175" y="6096"/>
                </a:lnTo>
                <a:lnTo>
                  <a:pt x="1784603" y="6096"/>
                </a:lnTo>
                <a:lnTo>
                  <a:pt x="1784603" y="323088"/>
                </a:lnTo>
                <a:lnTo>
                  <a:pt x="1789175" y="323088"/>
                </a:lnTo>
                <a:close/>
              </a:path>
              <a:path w="1793875" h="332739">
                <a:moveTo>
                  <a:pt x="1789175" y="332232"/>
                </a:moveTo>
                <a:lnTo>
                  <a:pt x="1789175" y="323088"/>
                </a:lnTo>
                <a:lnTo>
                  <a:pt x="1784603" y="327660"/>
                </a:lnTo>
                <a:lnTo>
                  <a:pt x="1784603" y="332232"/>
                </a:lnTo>
                <a:lnTo>
                  <a:pt x="1789175" y="332232"/>
                </a:lnTo>
                <a:close/>
              </a:path>
            </a:pathLst>
          </a:custGeom>
          <a:solidFill>
            <a:srgbClr val="323B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240523" y="2444495"/>
            <a:ext cx="594359" cy="3261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35952" y="2442971"/>
            <a:ext cx="603885" cy="332740"/>
          </a:xfrm>
          <a:custGeom>
            <a:avLst/>
            <a:gdLst/>
            <a:ahLst/>
            <a:cxnLst/>
            <a:rect l="l" t="t" r="r" b="b"/>
            <a:pathLst>
              <a:path w="603884" h="332739">
                <a:moveTo>
                  <a:pt x="603503" y="330708"/>
                </a:moveTo>
                <a:lnTo>
                  <a:pt x="603503" y="0"/>
                </a:lnTo>
                <a:lnTo>
                  <a:pt x="0" y="0"/>
                </a:lnTo>
                <a:lnTo>
                  <a:pt x="0" y="330708"/>
                </a:lnTo>
                <a:lnTo>
                  <a:pt x="1523" y="332232"/>
                </a:lnTo>
                <a:lnTo>
                  <a:pt x="4571" y="332232"/>
                </a:lnTo>
                <a:lnTo>
                  <a:pt x="4571" y="6096"/>
                </a:lnTo>
                <a:lnTo>
                  <a:pt x="9143" y="1524"/>
                </a:lnTo>
                <a:lnTo>
                  <a:pt x="9143" y="6096"/>
                </a:lnTo>
                <a:lnTo>
                  <a:pt x="594359" y="6096"/>
                </a:lnTo>
                <a:lnTo>
                  <a:pt x="594359" y="1524"/>
                </a:lnTo>
                <a:lnTo>
                  <a:pt x="598931" y="6096"/>
                </a:lnTo>
                <a:lnTo>
                  <a:pt x="598931" y="332232"/>
                </a:lnTo>
                <a:lnTo>
                  <a:pt x="601979" y="332232"/>
                </a:lnTo>
                <a:lnTo>
                  <a:pt x="603503" y="330708"/>
                </a:lnTo>
                <a:close/>
              </a:path>
              <a:path w="603884" h="332739">
                <a:moveTo>
                  <a:pt x="9143" y="6096"/>
                </a:moveTo>
                <a:lnTo>
                  <a:pt x="9143" y="1524"/>
                </a:lnTo>
                <a:lnTo>
                  <a:pt x="4571" y="6096"/>
                </a:lnTo>
                <a:lnTo>
                  <a:pt x="9143" y="6096"/>
                </a:lnTo>
                <a:close/>
              </a:path>
              <a:path w="603884" h="332739">
                <a:moveTo>
                  <a:pt x="9143" y="323088"/>
                </a:moveTo>
                <a:lnTo>
                  <a:pt x="9143" y="6096"/>
                </a:lnTo>
                <a:lnTo>
                  <a:pt x="4571" y="6096"/>
                </a:lnTo>
                <a:lnTo>
                  <a:pt x="4571" y="323088"/>
                </a:lnTo>
                <a:lnTo>
                  <a:pt x="9143" y="323088"/>
                </a:lnTo>
                <a:close/>
              </a:path>
              <a:path w="603884" h="332739">
                <a:moveTo>
                  <a:pt x="598931" y="323088"/>
                </a:moveTo>
                <a:lnTo>
                  <a:pt x="4571" y="323088"/>
                </a:lnTo>
                <a:lnTo>
                  <a:pt x="9143" y="327660"/>
                </a:lnTo>
                <a:lnTo>
                  <a:pt x="9143" y="332232"/>
                </a:lnTo>
                <a:lnTo>
                  <a:pt x="594359" y="332232"/>
                </a:lnTo>
                <a:lnTo>
                  <a:pt x="594359" y="327660"/>
                </a:lnTo>
                <a:lnTo>
                  <a:pt x="598931" y="323088"/>
                </a:lnTo>
                <a:close/>
              </a:path>
              <a:path w="603884" h="332739">
                <a:moveTo>
                  <a:pt x="9143" y="332232"/>
                </a:moveTo>
                <a:lnTo>
                  <a:pt x="9143" y="327660"/>
                </a:lnTo>
                <a:lnTo>
                  <a:pt x="4571" y="323088"/>
                </a:lnTo>
                <a:lnTo>
                  <a:pt x="4571" y="332232"/>
                </a:lnTo>
                <a:lnTo>
                  <a:pt x="9143" y="332232"/>
                </a:lnTo>
                <a:close/>
              </a:path>
              <a:path w="603884" h="332739">
                <a:moveTo>
                  <a:pt x="598931" y="6096"/>
                </a:moveTo>
                <a:lnTo>
                  <a:pt x="594359" y="1524"/>
                </a:lnTo>
                <a:lnTo>
                  <a:pt x="594359" y="6096"/>
                </a:lnTo>
                <a:lnTo>
                  <a:pt x="598931" y="6096"/>
                </a:lnTo>
                <a:close/>
              </a:path>
              <a:path w="603884" h="332739">
                <a:moveTo>
                  <a:pt x="598931" y="323088"/>
                </a:moveTo>
                <a:lnTo>
                  <a:pt x="598931" y="6096"/>
                </a:lnTo>
                <a:lnTo>
                  <a:pt x="594359" y="6096"/>
                </a:lnTo>
                <a:lnTo>
                  <a:pt x="594359" y="323088"/>
                </a:lnTo>
                <a:lnTo>
                  <a:pt x="598931" y="323088"/>
                </a:lnTo>
                <a:close/>
              </a:path>
              <a:path w="603884" h="332739">
                <a:moveTo>
                  <a:pt x="598931" y="332232"/>
                </a:moveTo>
                <a:lnTo>
                  <a:pt x="598931" y="323088"/>
                </a:lnTo>
                <a:lnTo>
                  <a:pt x="594359" y="327660"/>
                </a:lnTo>
                <a:lnTo>
                  <a:pt x="594359" y="332232"/>
                </a:lnTo>
                <a:lnTo>
                  <a:pt x="598931" y="332232"/>
                </a:lnTo>
                <a:close/>
              </a:path>
            </a:pathLst>
          </a:custGeom>
          <a:solidFill>
            <a:srgbClr val="323B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834883" y="2444495"/>
            <a:ext cx="1188720" cy="326390"/>
          </a:xfrm>
          <a:custGeom>
            <a:avLst/>
            <a:gdLst/>
            <a:ahLst/>
            <a:cxnLst/>
            <a:rect l="l" t="t" r="r" b="b"/>
            <a:pathLst>
              <a:path w="1188720" h="326389">
                <a:moveTo>
                  <a:pt x="0" y="0"/>
                </a:moveTo>
                <a:lnTo>
                  <a:pt x="0" y="326135"/>
                </a:lnTo>
                <a:lnTo>
                  <a:pt x="1188719" y="326135"/>
                </a:lnTo>
                <a:lnTo>
                  <a:pt x="1188719" y="0"/>
                </a:lnTo>
                <a:lnTo>
                  <a:pt x="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830311" y="2442971"/>
            <a:ext cx="1198245" cy="332740"/>
          </a:xfrm>
          <a:custGeom>
            <a:avLst/>
            <a:gdLst/>
            <a:ahLst/>
            <a:cxnLst/>
            <a:rect l="l" t="t" r="r" b="b"/>
            <a:pathLst>
              <a:path w="1198245" h="332739">
                <a:moveTo>
                  <a:pt x="1197863" y="330708"/>
                </a:moveTo>
                <a:lnTo>
                  <a:pt x="1197863" y="0"/>
                </a:lnTo>
                <a:lnTo>
                  <a:pt x="0" y="0"/>
                </a:lnTo>
                <a:lnTo>
                  <a:pt x="0" y="330708"/>
                </a:lnTo>
                <a:lnTo>
                  <a:pt x="1523" y="332232"/>
                </a:lnTo>
                <a:lnTo>
                  <a:pt x="4571" y="332232"/>
                </a:lnTo>
                <a:lnTo>
                  <a:pt x="4571" y="6096"/>
                </a:lnTo>
                <a:lnTo>
                  <a:pt x="9143" y="1524"/>
                </a:lnTo>
                <a:lnTo>
                  <a:pt x="9143" y="6096"/>
                </a:lnTo>
                <a:lnTo>
                  <a:pt x="1188719" y="6096"/>
                </a:lnTo>
                <a:lnTo>
                  <a:pt x="1188719" y="1524"/>
                </a:lnTo>
                <a:lnTo>
                  <a:pt x="1193291" y="6096"/>
                </a:lnTo>
                <a:lnTo>
                  <a:pt x="1193291" y="332232"/>
                </a:lnTo>
                <a:lnTo>
                  <a:pt x="1196339" y="332232"/>
                </a:lnTo>
                <a:lnTo>
                  <a:pt x="1197863" y="330708"/>
                </a:lnTo>
                <a:close/>
              </a:path>
              <a:path w="1198245" h="332739">
                <a:moveTo>
                  <a:pt x="9143" y="6096"/>
                </a:moveTo>
                <a:lnTo>
                  <a:pt x="9143" y="1524"/>
                </a:lnTo>
                <a:lnTo>
                  <a:pt x="4571" y="6096"/>
                </a:lnTo>
                <a:lnTo>
                  <a:pt x="9143" y="6096"/>
                </a:lnTo>
                <a:close/>
              </a:path>
              <a:path w="1198245" h="332739">
                <a:moveTo>
                  <a:pt x="9143" y="323088"/>
                </a:moveTo>
                <a:lnTo>
                  <a:pt x="9143" y="6096"/>
                </a:lnTo>
                <a:lnTo>
                  <a:pt x="4571" y="6096"/>
                </a:lnTo>
                <a:lnTo>
                  <a:pt x="4571" y="323088"/>
                </a:lnTo>
                <a:lnTo>
                  <a:pt x="9143" y="323088"/>
                </a:lnTo>
                <a:close/>
              </a:path>
              <a:path w="1198245" h="332739">
                <a:moveTo>
                  <a:pt x="1193291" y="323088"/>
                </a:moveTo>
                <a:lnTo>
                  <a:pt x="4571" y="323088"/>
                </a:lnTo>
                <a:lnTo>
                  <a:pt x="9143" y="327660"/>
                </a:lnTo>
                <a:lnTo>
                  <a:pt x="9143" y="332232"/>
                </a:lnTo>
                <a:lnTo>
                  <a:pt x="1188719" y="332232"/>
                </a:lnTo>
                <a:lnTo>
                  <a:pt x="1188719" y="327660"/>
                </a:lnTo>
                <a:lnTo>
                  <a:pt x="1193291" y="323088"/>
                </a:lnTo>
                <a:close/>
              </a:path>
              <a:path w="1198245" h="332739">
                <a:moveTo>
                  <a:pt x="9143" y="332232"/>
                </a:moveTo>
                <a:lnTo>
                  <a:pt x="9143" y="327660"/>
                </a:lnTo>
                <a:lnTo>
                  <a:pt x="4571" y="323088"/>
                </a:lnTo>
                <a:lnTo>
                  <a:pt x="4571" y="332232"/>
                </a:lnTo>
                <a:lnTo>
                  <a:pt x="9143" y="332232"/>
                </a:lnTo>
                <a:close/>
              </a:path>
              <a:path w="1198245" h="332739">
                <a:moveTo>
                  <a:pt x="1193291" y="6096"/>
                </a:moveTo>
                <a:lnTo>
                  <a:pt x="1188719" y="1524"/>
                </a:lnTo>
                <a:lnTo>
                  <a:pt x="1188719" y="6096"/>
                </a:lnTo>
                <a:lnTo>
                  <a:pt x="1193291" y="6096"/>
                </a:lnTo>
                <a:close/>
              </a:path>
              <a:path w="1198245" h="332739">
                <a:moveTo>
                  <a:pt x="1193291" y="323088"/>
                </a:moveTo>
                <a:lnTo>
                  <a:pt x="1193291" y="6096"/>
                </a:lnTo>
                <a:lnTo>
                  <a:pt x="1188719" y="6096"/>
                </a:lnTo>
                <a:lnTo>
                  <a:pt x="1188719" y="323088"/>
                </a:lnTo>
                <a:lnTo>
                  <a:pt x="1193291" y="323088"/>
                </a:lnTo>
                <a:close/>
              </a:path>
              <a:path w="1198245" h="332739">
                <a:moveTo>
                  <a:pt x="1193291" y="332232"/>
                </a:moveTo>
                <a:lnTo>
                  <a:pt x="1193291" y="323088"/>
                </a:lnTo>
                <a:lnTo>
                  <a:pt x="1188719" y="327660"/>
                </a:lnTo>
                <a:lnTo>
                  <a:pt x="1188719" y="332232"/>
                </a:lnTo>
                <a:lnTo>
                  <a:pt x="1193291" y="332232"/>
                </a:lnTo>
                <a:close/>
              </a:path>
            </a:pathLst>
          </a:custGeom>
          <a:solidFill>
            <a:srgbClr val="323B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591055" y="2442972"/>
            <a:ext cx="0" cy="327660"/>
          </a:xfrm>
          <a:custGeom>
            <a:avLst/>
            <a:gdLst/>
            <a:ahLst/>
            <a:cxnLst/>
            <a:rect l="l" t="t" r="r" b="b"/>
            <a:pathLst>
              <a:path w="0" h="327660">
                <a:moveTo>
                  <a:pt x="0" y="0"/>
                </a:moveTo>
                <a:lnTo>
                  <a:pt x="0" y="327659"/>
                </a:lnTo>
              </a:path>
            </a:pathLst>
          </a:custGeom>
          <a:ln w="9143">
            <a:solidFill>
              <a:srgbClr val="DEE2E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2038603" y="2473450"/>
            <a:ext cx="29146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Segoe UI"/>
                <a:cs typeface="Segoe UI"/>
              </a:rPr>
              <a:t>6</a:t>
            </a:r>
            <a:r>
              <a:rPr dirty="0" sz="1800" spc="10" b="1">
                <a:solidFill>
                  <a:srgbClr val="FFFFFF"/>
                </a:solidFill>
                <a:latin typeface="Segoe UI"/>
                <a:cs typeface="Segoe UI"/>
              </a:rPr>
              <a:t>5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23115" y="2473450"/>
            <a:ext cx="29146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Segoe UI"/>
                <a:cs typeface="Segoe UI"/>
              </a:rPr>
              <a:t>6</a:t>
            </a:r>
            <a:r>
              <a:rPr dirty="0" sz="1800" spc="10" b="1">
                <a:solidFill>
                  <a:srgbClr val="FFFFFF"/>
                </a:solidFill>
                <a:latin typeface="Segoe UI"/>
                <a:cs typeface="Segoe UI"/>
              </a:rPr>
              <a:t>6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00464" y="2473450"/>
            <a:ext cx="29146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Segoe UI"/>
                <a:cs typeface="Segoe UI"/>
              </a:rPr>
              <a:t>6</a:t>
            </a:r>
            <a:r>
              <a:rPr dirty="0" sz="1800" spc="10" b="1">
                <a:solidFill>
                  <a:srgbClr val="FFFFFF"/>
                </a:solidFill>
                <a:latin typeface="Segoe UI"/>
                <a:cs typeface="Segoe UI"/>
              </a:rPr>
              <a:t>7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82158" y="2473450"/>
            <a:ext cx="29146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Segoe UI"/>
                <a:cs typeface="Segoe UI"/>
              </a:rPr>
              <a:t>6</a:t>
            </a:r>
            <a:r>
              <a:rPr dirty="0" sz="1800" spc="10" b="1">
                <a:solidFill>
                  <a:srgbClr val="FFFFFF"/>
                </a:solidFill>
                <a:latin typeface="Segoe UI"/>
                <a:cs typeface="Segoe UI"/>
              </a:rPr>
              <a:t>8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205483" y="4245864"/>
            <a:ext cx="1783080" cy="1795780"/>
          </a:xfrm>
          <a:custGeom>
            <a:avLst/>
            <a:gdLst/>
            <a:ahLst/>
            <a:cxnLst/>
            <a:rect l="l" t="t" r="r" b="b"/>
            <a:pathLst>
              <a:path w="1783080" h="1795779">
                <a:moveTo>
                  <a:pt x="15239" y="1067437"/>
                </a:moveTo>
                <a:lnTo>
                  <a:pt x="15239" y="727834"/>
                </a:lnTo>
                <a:lnTo>
                  <a:pt x="0" y="733340"/>
                </a:lnTo>
                <a:lnTo>
                  <a:pt x="0" y="1061931"/>
                </a:lnTo>
                <a:lnTo>
                  <a:pt x="15239" y="1067437"/>
                </a:lnTo>
                <a:close/>
              </a:path>
              <a:path w="1783080" h="1795779">
                <a:moveTo>
                  <a:pt x="30479" y="1132543"/>
                </a:moveTo>
                <a:lnTo>
                  <a:pt x="30479" y="662728"/>
                </a:lnTo>
                <a:lnTo>
                  <a:pt x="15239" y="668084"/>
                </a:lnTo>
                <a:lnTo>
                  <a:pt x="15239" y="1127187"/>
                </a:lnTo>
                <a:lnTo>
                  <a:pt x="30479" y="1132543"/>
                </a:lnTo>
                <a:close/>
              </a:path>
              <a:path w="1783080" h="1795779">
                <a:moveTo>
                  <a:pt x="45719" y="1185359"/>
                </a:moveTo>
                <a:lnTo>
                  <a:pt x="45719" y="609912"/>
                </a:lnTo>
                <a:lnTo>
                  <a:pt x="30479" y="615131"/>
                </a:lnTo>
                <a:lnTo>
                  <a:pt x="30479" y="1180140"/>
                </a:lnTo>
                <a:lnTo>
                  <a:pt x="45719" y="1185359"/>
                </a:lnTo>
                <a:close/>
              </a:path>
              <a:path w="1783080" h="1795779">
                <a:moveTo>
                  <a:pt x="60959" y="1226590"/>
                </a:moveTo>
                <a:lnTo>
                  <a:pt x="60959" y="568681"/>
                </a:lnTo>
                <a:lnTo>
                  <a:pt x="45719" y="573783"/>
                </a:lnTo>
                <a:lnTo>
                  <a:pt x="45719" y="1221488"/>
                </a:lnTo>
                <a:lnTo>
                  <a:pt x="60959" y="1226590"/>
                </a:lnTo>
                <a:close/>
              </a:path>
              <a:path w="1783080" h="1795779">
                <a:moveTo>
                  <a:pt x="76199" y="1261874"/>
                </a:moveTo>
                <a:lnTo>
                  <a:pt x="76199" y="533397"/>
                </a:lnTo>
                <a:lnTo>
                  <a:pt x="60959" y="538391"/>
                </a:lnTo>
                <a:lnTo>
                  <a:pt x="60959" y="1256880"/>
                </a:lnTo>
                <a:lnTo>
                  <a:pt x="76199" y="1261874"/>
                </a:lnTo>
                <a:close/>
              </a:path>
              <a:path w="1783080" h="1795779">
                <a:moveTo>
                  <a:pt x="91439" y="1296378"/>
                </a:moveTo>
                <a:lnTo>
                  <a:pt x="91439" y="498893"/>
                </a:lnTo>
                <a:lnTo>
                  <a:pt x="76199" y="503773"/>
                </a:lnTo>
                <a:lnTo>
                  <a:pt x="76199" y="1291498"/>
                </a:lnTo>
                <a:lnTo>
                  <a:pt x="91439" y="1296378"/>
                </a:lnTo>
                <a:close/>
              </a:path>
              <a:path w="1783080" h="1795779">
                <a:moveTo>
                  <a:pt x="106679" y="1325302"/>
                </a:moveTo>
                <a:lnTo>
                  <a:pt x="106679" y="469969"/>
                </a:lnTo>
                <a:lnTo>
                  <a:pt x="91439" y="474747"/>
                </a:lnTo>
                <a:lnTo>
                  <a:pt x="91439" y="1320524"/>
                </a:lnTo>
                <a:lnTo>
                  <a:pt x="106679" y="1325302"/>
                </a:lnTo>
                <a:close/>
              </a:path>
              <a:path w="1783080" h="1795779">
                <a:moveTo>
                  <a:pt x="121919" y="1353602"/>
                </a:moveTo>
                <a:lnTo>
                  <a:pt x="121919" y="441669"/>
                </a:lnTo>
                <a:lnTo>
                  <a:pt x="106679" y="446341"/>
                </a:lnTo>
                <a:lnTo>
                  <a:pt x="106679" y="1348930"/>
                </a:lnTo>
                <a:lnTo>
                  <a:pt x="121919" y="1353602"/>
                </a:lnTo>
                <a:close/>
              </a:path>
              <a:path w="1783080" h="1795779">
                <a:moveTo>
                  <a:pt x="137159" y="1376690"/>
                </a:moveTo>
                <a:lnTo>
                  <a:pt x="137159" y="418581"/>
                </a:lnTo>
                <a:lnTo>
                  <a:pt x="121919" y="423162"/>
                </a:lnTo>
                <a:lnTo>
                  <a:pt x="121919" y="1372109"/>
                </a:lnTo>
                <a:lnTo>
                  <a:pt x="137159" y="1376690"/>
                </a:lnTo>
                <a:close/>
              </a:path>
              <a:path w="1783080" h="1795779">
                <a:moveTo>
                  <a:pt x="152399" y="1399314"/>
                </a:moveTo>
                <a:lnTo>
                  <a:pt x="152399" y="395957"/>
                </a:lnTo>
                <a:lnTo>
                  <a:pt x="137159" y="400444"/>
                </a:lnTo>
                <a:lnTo>
                  <a:pt x="137159" y="1394827"/>
                </a:lnTo>
                <a:lnTo>
                  <a:pt x="152399" y="1399314"/>
                </a:lnTo>
                <a:close/>
              </a:path>
              <a:path w="1783080" h="1795779">
                <a:moveTo>
                  <a:pt x="167639" y="1421460"/>
                </a:moveTo>
                <a:lnTo>
                  <a:pt x="167639" y="373811"/>
                </a:lnTo>
                <a:lnTo>
                  <a:pt x="152399" y="378201"/>
                </a:lnTo>
                <a:lnTo>
                  <a:pt x="152399" y="1417070"/>
                </a:lnTo>
                <a:lnTo>
                  <a:pt x="167639" y="1421460"/>
                </a:lnTo>
                <a:close/>
              </a:path>
              <a:path w="1783080" h="1795779">
                <a:moveTo>
                  <a:pt x="182879" y="1443113"/>
                </a:moveTo>
                <a:lnTo>
                  <a:pt x="182879" y="352158"/>
                </a:lnTo>
                <a:lnTo>
                  <a:pt x="167639" y="356448"/>
                </a:lnTo>
                <a:lnTo>
                  <a:pt x="167639" y="1438823"/>
                </a:lnTo>
                <a:lnTo>
                  <a:pt x="182879" y="1443113"/>
                </a:lnTo>
                <a:close/>
              </a:path>
              <a:path w="1783080" h="1795779">
                <a:moveTo>
                  <a:pt x="198119" y="1460072"/>
                </a:moveTo>
                <a:lnTo>
                  <a:pt x="198119" y="335199"/>
                </a:lnTo>
                <a:lnTo>
                  <a:pt x="182879" y="339408"/>
                </a:lnTo>
                <a:lnTo>
                  <a:pt x="182879" y="1455863"/>
                </a:lnTo>
                <a:lnTo>
                  <a:pt x="198119" y="1460072"/>
                </a:lnTo>
                <a:close/>
              </a:path>
              <a:path w="1783080" h="1795779">
                <a:moveTo>
                  <a:pt x="213359" y="1480805"/>
                </a:moveTo>
                <a:lnTo>
                  <a:pt x="213359" y="314466"/>
                </a:lnTo>
                <a:lnTo>
                  <a:pt x="198119" y="318571"/>
                </a:lnTo>
                <a:lnTo>
                  <a:pt x="198119" y="1476700"/>
                </a:lnTo>
                <a:lnTo>
                  <a:pt x="213359" y="1480805"/>
                </a:lnTo>
                <a:close/>
              </a:path>
              <a:path w="1783080" h="1795779">
                <a:moveTo>
                  <a:pt x="228599" y="1497010"/>
                </a:moveTo>
                <a:lnTo>
                  <a:pt x="228599" y="298261"/>
                </a:lnTo>
                <a:lnTo>
                  <a:pt x="213359" y="302280"/>
                </a:lnTo>
                <a:lnTo>
                  <a:pt x="213359" y="1492991"/>
                </a:lnTo>
                <a:lnTo>
                  <a:pt x="228599" y="1497010"/>
                </a:lnTo>
                <a:close/>
              </a:path>
              <a:path w="1783080" h="1795779">
                <a:moveTo>
                  <a:pt x="243839" y="1512867"/>
                </a:moveTo>
                <a:lnTo>
                  <a:pt x="243839" y="282404"/>
                </a:lnTo>
                <a:lnTo>
                  <a:pt x="228599" y="286335"/>
                </a:lnTo>
                <a:lnTo>
                  <a:pt x="228599" y="1508936"/>
                </a:lnTo>
                <a:lnTo>
                  <a:pt x="243839" y="1512867"/>
                </a:lnTo>
                <a:close/>
              </a:path>
              <a:path w="1783080" h="1795779">
                <a:moveTo>
                  <a:pt x="259079" y="1528371"/>
                </a:moveTo>
                <a:lnTo>
                  <a:pt x="259079" y="266900"/>
                </a:lnTo>
                <a:lnTo>
                  <a:pt x="243839" y="270742"/>
                </a:lnTo>
                <a:lnTo>
                  <a:pt x="243839" y="1524529"/>
                </a:lnTo>
                <a:lnTo>
                  <a:pt x="259079" y="1528371"/>
                </a:lnTo>
                <a:close/>
              </a:path>
              <a:path w="1783080" h="1795779">
                <a:moveTo>
                  <a:pt x="274319" y="1543514"/>
                </a:moveTo>
                <a:lnTo>
                  <a:pt x="274319" y="251757"/>
                </a:lnTo>
                <a:lnTo>
                  <a:pt x="259079" y="255508"/>
                </a:lnTo>
                <a:lnTo>
                  <a:pt x="259079" y="1539762"/>
                </a:lnTo>
                <a:lnTo>
                  <a:pt x="274319" y="1543514"/>
                </a:lnTo>
                <a:close/>
              </a:path>
              <a:path w="1783080" h="1795779">
                <a:moveTo>
                  <a:pt x="289559" y="1558289"/>
                </a:moveTo>
                <a:lnTo>
                  <a:pt x="289559" y="236982"/>
                </a:lnTo>
                <a:lnTo>
                  <a:pt x="274319" y="240641"/>
                </a:lnTo>
                <a:lnTo>
                  <a:pt x="274319" y="1554630"/>
                </a:lnTo>
                <a:lnTo>
                  <a:pt x="289559" y="1558289"/>
                </a:lnTo>
                <a:close/>
              </a:path>
              <a:path w="1783080" h="1795779">
                <a:moveTo>
                  <a:pt x="304799" y="1572688"/>
                </a:moveTo>
                <a:lnTo>
                  <a:pt x="304799" y="222583"/>
                </a:lnTo>
                <a:lnTo>
                  <a:pt x="289559" y="226147"/>
                </a:lnTo>
                <a:lnTo>
                  <a:pt x="289559" y="1569124"/>
                </a:lnTo>
                <a:lnTo>
                  <a:pt x="304799" y="1572688"/>
                </a:lnTo>
                <a:close/>
              </a:path>
              <a:path w="1783080" h="1795779">
                <a:moveTo>
                  <a:pt x="320039" y="1586706"/>
                </a:moveTo>
                <a:lnTo>
                  <a:pt x="320039" y="208565"/>
                </a:lnTo>
                <a:lnTo>
                  <a:pt x="304799" y="212033"/>
                </a:lnTo>
                <a:lnTo>
                  <a:pt x="304799" y="1583238"/>
                </a:lnTo>
                <a:lnTo>
                  <a:pt x="320039" y="1586706"/>
                </a:lnTo>
                <a:close/>
              </a:path>
              <a:path w="1783080" h="1795779">
                <a:moveTo>
                  <a:pt x="335279" y="1600334"/>
                </a:moveTo>
                <a:lnTo>
                  <a:pt x="335279" y="194937"/>
                </a:lnTo>
                <a:lnTo>
                  <a:pt x="320039" y="198307"/>
                </a:lnTo>
                <a:lnTo>
                  <a:pt x="320039" y="1596964"/>
                </a:lnTo>
                <a:lnTo>
                  <a:pt x="335279" y="1600334"/>
                </a:lnTo>
                <a:close/>
              </a:path>
              <a:path w="1783080" h="1795779">
                <a:moveTo>
                  <a:pt x="350519" y="1610295"/>
                </a:moveTo>
                <a:lnTo>
                  <a:pt x="350519" y="184976"/>
                </a:lnTo>
                <a:lnTo>
                  <a:pt x="335279" y="188271"/>
                </a:lnTo>
                <a:lnTo>
                  <a:pt x="335279" y="1607000"/>
                </a:lnTo>
                <a:lnTo>
                  <a:pt x="350519" y="1610295"/>
                </a:lnTo>
                <a:close/>
              </a:path>
              <a:path w="1783080" h="1795779">
                <a:moveTo>
                  <a:pt x="365759" y="1623225"/>
                </a:moveTo>
                <a:lnTo>
                  <a:pt x="365759" y="172046"/>
                </a:lnTo>
                <a:lnTo>
                  <a:pt x="350519" y="175241"/>
                </a:lnTo>
                <a:lnTo>
                  <a:pt x="350519" y="1620030"/>
                </a:lnTo>
                <a:lnTo>
                  <a:pt x="365759" y="1623225"/>
                </a:lnTo>
                <a:close/>
              </a:path>
              <a:path w="1783080" h="1795779">
                <a:moveTo>
                  <a:pt x="380999" y="1632654"/>
                </a:moveTo>
                <a:lnTo>
                  <a:pt x="380999" y="162617"/>
                </a:lnTo>
                <a:lnTo>
                  <a:pt x="365759" y="165734"/>
                </a:lnTo>
                <a:lnTo>
                  <a:pt x="365759" y="1629537"/>
                </a:lnTo>
                <a:lnTo>
                  <a:pt x="380999" y="1632654"/>
                </a:lnTo>
                <a:close/>
              </a:path>
              <a:path w="1783080" h="1795779">
                <a:moveTo>
                  <a:pt x="396239" y="1644864"/>
                </a:moveTo>
                <a:lnTo>
                  <a:pt x="396239" y="150407"/>
                </a:lnTo>
                <a:lnTo>
                  <a:pt x="380999" y="153420"/>
                </a:lnTo>
                <a:lnTo>
                  <a:pt x="380999" y="1641851"/>
                </a:lnTo>
                <a:lnTo>
                  <a:pt x="396239" y="1644864"/>
                </a:lnTo>
                <a:close/>
              </a:path>
              <a:path w="1783080" h="1795779">
                <a:moveTo>
                  <a:pt x="411479" y="1653745"/>
                </a:moveTo>
                <a:lnTo>
                  <a:pt x="411479" y="141526"/>
                </a:lnTo>
                <a:lnTo>
                  <a:pt x="396239" y="144460"/>
                </a:lnTo>
                <a:lnTo>
                  <a:pt x="396239" y="1650811"/>
                </a:lnTo>
                <a:lnTo>
                  <a:pt x="411479" y="1653745"/>
                </a:lnTo>
                <a:close/>
              </a:path>
              <a:path w="1783080" h="1795779">
                <a:moveTo>
                  <a:pt x="426719" y="1662386"/>
                </a:moveTo>
                <a:lnTo>
                  <a:pt x="426719" y="132885"/>
                </a:lnTo>
                <a:lnTo>
                  <a:pt x="411479" y="135738"/>
                </a:lnTo>
                <a:lnTo>
                  <a:pt x="411479" y="1659533"/>
                </a:lnTo>
                <a:lnTo>
                  <a:pt x="426719" y="1662386"/>
                </a:lnTo>
                <a:close/>
              </a:path>
              <a:path w="1783080" h="1795779">
                <a:moveTo>
                  <a:pt x="441959" y="1673530"/>
                </a:moveTo>
                <a:lnTo>
                  <a:pt x="441959" y="121741"/>
                </a:lnTo>
                <a:lnTo>
                  <a:pt x="426719" y="124486"/>
                </a:lnTo>
                <a:lnTo>
                  <a:pt x="426719" y="1670785"/>
                </a:lnTo>
                <a:lnTo>
                  <a:pt x="441959" y="1673530"/>
                </a:lnTo>
                <a:close/>
              </a:path>
              <a:path w="1783080" h="1795779">
                <a:moveTo>
                  <a:pt x="457199" y="1681600"/>
                </a:moveTo>
                <a:lnTo>
                  <a:pt x="457199" y="113671"/>
                </a:lnTo>
                <a:lnTo>
                  <a:pt x="441959" y="116334"/>
                </a:lnTo>
                <a:lnTo>
                  <a:pt x="441959" y="1678937"/>
                </a:lnTo>
                <a:lnTo>
                  <a:pt x="457199" y="1681600"/>
                </a:lnTo>
                <a:close/>
              </a:path>
              <a:path w="1783080" h="1795779">
                <a:moveTo>
                  <a:pt x="472439" y="1689420"/>
                </a:moveTo>
                <a:lnTo>
                  <a:pt x="472439" y="105851"/>
                </a:lnTo>
                <a:lnTo>
                  <a:pt x="457199" y="108430"/>
                </a:lnTo>
                <a:lnTo>
                  <a:pt x="457199" y="1686841"/>
                </a:lnTo>
                <a:lnTo>
                  <a:pt x="472439" y="1689420"/>
                </a:lnTo>
                <a:close/>
              </a:path>
              <a:path w="1783080" h="1795779">
                <a:moveTo>
                  <a:pt x="487679" y="1696987"/>
                </a:moveTo>
                <a:lnTo>
                  <a:pt x="487679" y="98284"/>
                </a:lnTo>
                <a:lnTo>
                  <a:pt x="472439" y="100778"/>
                </a:lnTo>
                <a:lnTo>
                  <a:pt x="472439" y="1694493"/>
                </a:lnTo>
                <a:lnTo>
                  <a:pt x="487679" y="1696987"/>
                </a:lnTo>
                <a:close/>
              </a:path>
              <a:path w="1783080" h="1795779">
                <a:moveTo>
                  <a:pt x="502919" y="1704298"/>
                </a:moveTo>
                <a:lnTo>
                  <a:pt x="502919" y="90973"/>
                </a:lnTo>
                <a:lnTo>
                  <a:pt x="487679" y="93381"/>
                </a:lnTo>
                <a:lnTo>
                  <a:pt x="487679" y="1701890"/>
                </a:lnTo>
                <a:lnTo>
                  <a:pt x="502919" y="1704298"/>
                </a:lnTo>
                <a:close/>
              </a:path>
              <a:path w="1783080" h="1795779">
                <a:moveTo>
                  <a:pt x="518159" y="1711351"/>
                </a:moveTo>
                <a:lnTo>
                  <a:pt x="518159" y="83920"/>
                </a:lnTo>
                <a:lnTo>
                  <a:pt x="502919" y="86242"/>
                </a:lnTo>
                <a:lnTo>
                  <a:pt x="502919" y="1709029"/>
                </a:lnTo>
                <a:lnTo>
                  <a:pt x="518159" y="1711351"/>
                </a:lnTo>
                <a:close/>
              </a:path>
              <a:path w="1783080" h="1795779">
                <a:moveTo>
                  <a:pt x="533399" y="1720346"/>
                </a:moveTo>
                <a:lnTo>
                  <a:pt x="533399" y="74925"/>
                </a:lnTo>
                <a:lnTo>
                  <a:pt x="518159" y="77129"/>
                </a:lnTo>
                <a:lnTo>
                  <a:pt x="518159" y="1718141"/>
                </a:lnTo>
                <a:lnTo>
                  <a:pt x="533399" y="1720346"/>
                </a:lnTo>
                <a:close/>
              </a:path>
              <a:path w="1783080" h="1795779">
                <a:moveTo>
                  <a:pt x="548639" y="1726783"/>
                </a:moveTo>
                <a:lnTo>
                  <a:pt x="548639" y="68488"/>
                </a:lnTo>
                <a:lnTo>
                  <a:pt x="533399" y="70604"/>
                </a:lnTo>
                <a:lnTo>
                  <a:pt x="533399" y="1724667"/>
                </a:lnTo>
                <a:lnTo>
                  <a:pt x="548639" y="1726783"/>
                </a:lnTo>
                <a:close/>
              </a:path>
              <a:path w="1783080" h="1795779">
                <a:moveTo>
                  <a:pt x="563879" y="1732952"/>
                </a:moveTo>
                <a:lnTo>
                  <a:pt x="563879" y="62319"/>
                </a:lnTo>
                <a:lnTo>
                  <a:pt x="548639" y="64345"/>
                </a:lnTo>
                <a:lnTo>
                  <a:pt x="548639" y="1730926"/>
                </a:lnTo>
                <a:lnTo>
                  <a:pt x="563879" y="1732952"/>
                </a:lnTo>
                <a:close/>
              </a:path>
              <a:path w="1783080" h="1795779">
                <a:moveTo>
                  <a:pt x="579119" y="1738848"/>
                </a:moveTo>
                <a:lnTo>
                  <a:pt x="579119" y="56423"/>
                </a:lnTo>
                <a:lnTo>
                  <a:pt x="563879" y="58358"/>
                </a:lnTo>
                <a:lnTo>
                  <a:pt x="563879" y="1736913"/>
                </a:lnTo>
                <a:lnTo>
                  <a:pt x="579119" y="1738848"/>
                </a:lnTo>
                <a:close/>
              </a:path>
              <a:path w="1783080" h="1795779">
                <a:moveTo>
                  <a:pt x="594359" y="1744470"/>
                </a:moveTo>
                <a:lnTo>
                  <a:pt x="594359" y="50801"/>
                </a:lnTo>
                <a:lnTo>
                  <a:pt x="579119" y="52644"/>
                </a:lnTo>
                <a:lnTo>
                  <a:pt x="579119" y="1742627"/>
                </a:lnTo>
                <a:lnTo>
                  <a:pt x="594359" y="1744470"/>
                </a:lnTo>
                <a:close/>
              </a:path>
              <a:path w="1783080" h="1795779">
                <a:moveTo>
                  <a:pt x="609599" y="1748063"/>
                </a:moveTo>
                <a:lnTo>
                  <a:pt x="609599" y="47208"/>
                </a:lnTo>
                <a:lnTo>
                  <a:pt x="594359" y="48989"/>
                </a:lnTo>
                <a:lnTo>
                  <a:pt x="594359" y="1746282"/>
                </a:lnTo>
                <a:lnTo>
                  <a:pt x="609599" y="1748063"/>
                </a:lnTo>
                <a:close/>
              </a:path>
              <a:path w="1783080" h="1795779">
                <a:moveTo>
                  <a:pt x="624839" y="1753221"/>
                </a:moveTo>
                <a:lnTo>
                  <a:pt x="624839" y="42050"/>
                </a:lnTo>
                <a:lnTo>
                  <a:pt x="609599" y="43738"/>
                </a:lnTo>
                <a:lnTo>
                  <a:pt x="609599" y="1751533"/>
                </a:lnTo>
                <a:lnTo>
                  <a:pt x="624839" y="1753221"/>
                </a:lnTo>
                <a:close/>
              </a:path>
              <a:path w="1783080" h="1795779">
                <a:moveTo>
                  <a:pt x="640079" y="1758095"/>
                </a:moveTo>
                <a:lnTo>
                  <a:pt x="640079" y="37176"/>
                </a:lnTo>
                <a:lnTo>
                  <a:pt x="624839" y="38769"/>
                </a:lnTo>
                <a:lnTo>
                  <a:pt x="624839" y="1756502"/>
                </a:lnTo>
                <a:lnTo>
                  <a:pt x="640079" y="1758095"/>
                </a:lnTo>
                <a:close/>
              </a:path>
              <a:path w="1783080" h="1795779">
                <a:moveTo>
                  <a:pt x="655319" y="1762684"/>
                </a:moveTo>
                <a:lnTo>
                  <a:pt x="655319" y="32587"/>
                </a:lnTo>
                <a:lnTo>
                  <a:pt x="640079" y="34085"/>
                </a:lnTo>
                <a:lnTo>
                  <a:pt x="640079" y="1761186"/>
                </a:lnTo>
                <a:lnTo>
                  <a:pt x="655319" y="1762684"/>
                </a:lnTo>
                <a:close/>
              </a:path>
              <a:path w="1783080" h="1795779">
                <a:moveTo>
                  <a:pt x="670559" y="1766984"/>
                </a:moveTo>
                <a:lnTo>
                  <a:pt x="670559" y="28287"/>
                </a:lnTo>
                <a:lnTo>
                  <a:pt x="655319" y="29688"/>
                </a:lnTo>
                <a:lnTo>
                  <a:pt x="655319" y="1765583"/>
                </a:lnTo>
                <a:lnTo>
                  <a:pt x="670559" y="1766984"/>
                </a:lnTo>
                <a:close/>
              </a:path>
              <a:path w="1783080" h="1795779">
                <a:moveTo>
                  <a:pt x="685799" y="1770992"/>
                </a:moveTo>
                <a:lnTo>
                  <a:pt x="685799" y="24279"/>
                </a:lnTo>
                <a:lnTo>
                  <a:pt x="670559" y="25583"/>
                </a:lnTo>
                <a:lnTo>
                  <a:pt x="670559" y="1769688"/>
                </a:lnTo>
                <a:lnTo>
                  <a:pt x="685799" y="1770992"/>
                </a:lnTo>
                <a:close/>
              </a:path>
              <a:path w="1783080" h="1795779">
                <a:moveTo>
                  <a:pt x="701039" y="1774706"/>
                </a:moveTo>
                <a:lnTo>
                  <a:pt x="701039" y="20565"/>
                </a:lnTo>
                <a:lnTo>
                  <a:pt x="685799" y="21770"/>
                </a:lnTo>
                <a:lnTo>
                  <a:pt x="685799" y="1773501"/>
                </a:lnTo>
                <a:lnTo>
                  <a:pt x="701039" y="1774706"/>
                </a:lnTo>
                <a:close/>
              </a:path>
              <a:path w="1783080" h="1795779">
                <a:moveTo>
                  <a:pt x="716279" y="1777016"/>
                </a:moveTo>
                <a:lnTo>
                  <a:pt x="716279" y="18255"/>
                </a:lnTo>
                <a:lnTo>
                  <a:pt x="701039" y="19393"/>
                </a:lnTo>
                <a:lnTo>
                  <a:pt x="701039" y="1775878"/>
                </a:lnTo>
                <a:lnTo>
                  <a:pt x="716279" y="1777016"/>
                </a:lnTo>
                <a:close/>
              </a:path>
              <a:path w="1783080" h="1795779">
                <a:moveTo>
                  <a:pt x="731519" y="1780232"/>
                </a:moveTo>
                <a:lnTo>
                  <a:pt x="731519" y="15039"/>
                </a:lnTo>
                <a:lnTo>
                  <a:pt x="716279" y="16077"/>
                </a:lnTo>
                <a:lnTo>
                  <a:pt x="716279" y="1779194"/>
                </a:lnTo>
                <a:lnTo>
                  <a:pt x="731519" y="1780232"/>
                </a:lnTo>
                <a:close/>
              </a:path>
              <a:path w="1783080" h="1795779">
                <a:moveTo>
                  <a:pt x="746759" y="1783145"/>
                </a:moveTo>
                <a:lnTo>
                  <a:pt x="746759" y="12126"/>
                </a:lnTo>
                <a:lnTo>
                  <a:pt x="731519" y="13063"/>
                </a:lnTo>
                <a:lnTo>
                  <a:pt x="731519" y="1782208"/>
                </a:lnTo>
                <a:lnTo>
                  <a:pt x="746759" y="1783145"/>
                </a:lnTo>
                <a:close/>
              </a:path>
              <a:path w="1783080" h="1795779">
                <a:moveTo>
                  <a:pt x="761999" y="1785753"/>
                </a:moveTo>
                <a:lnTo>
                  <a:pt x="761999" y="9518"/>
                </a:lnTo>
                <a:lnTo>
                  <a:pt x="746759" y="10353"/>
                </a:lnTo>
                <a:lnTo>
                  <a:pt x="746759" y="1784918"/>
                </a:lnTo>
                <a:lnTo>
                  <a:pt x="761999" y="1785753"/>
                </a:lnTo>
                <a:close/>
              </a:path>
              <a:path w="1783080" h="1795779">
                <a:moveTo>
                  <a:pt x="777239" y="1787320"/>
                </a:moveTo>
                <a:lnTo>
                  <a:pt x="777239" y="7951"/>
                </a:lnTo>
                <a:lnTo>
                  <a:pt x="761999" y="8717"/>
                </a:lnTo>
                <a:lnTo>
                  <a:pt x="761999" y="1786554"/>
                </a:lnTo>
                <a:lnTo>
                  <a:pt x="777239" y="1787320"/>
                </a:lnTo>
                <a:close/>
              </a:path>
              <a:path w="1783080" h="1795779">
                <a:moveTo>
                  <a:pt x="792479" y="1789412"/>
                </a:moveTo>
                <a:lnTo>
                  <a:pt x="792479" y="5859"/>
                </a:lnTo>
                <a:lnTo>
                  <a:pt x="777239" y="6522"/>
                </a:lnTo>
                <a:lnTo>
                  <a:pt x="777239" y="1788749"/>
                </a:lnTo>
                <a:lnTo>
                  <a:pt x="792479" y="1789412"/>
                </a:lnTo>
                <a:close/>
              </a:path>
              <a:path w="1783080" h="1795779">
                <a:moveTo>
                  <a:pt x="807719" y="1791190"/>
                </a:moveTo>
                <a:lnTo>
                  <a:pt x="807719" y="4081"/>
                </a:lnTo>
                <a:lnTo>
                  <a:pt x="792479" y="4639"/>
                </a:lnTo>
                <a:lnTo>
                  <a:pt x="792479" y="1790632"/>
                </a:lnTo>
                <a:lnTo>
                  <a:pt x="807719" y="1791190"/>
                </a:lnTo>
                <a:close/>
              </a:path>
              <a:path w="1783080" h="1795779">
                <a:moveTo>
                  <a:pt x="822959" y="1792651"/>
                </a:moveTo>
                <a:lnTo>
                  <a:pt x="822959" y="2620"/>
                </a:lnTo>
                <a:lnTo>
                  <a:pt x="807719" y="3072"/>
                </a:lnTo>
                <a:lnTo>
                  <a:pt x="807719" y="1792199"/>
                </a:lnTo>
                <a:lnTo>
                  <a:pt x="822959" y="1792651"/>
                </a:lnTo>
                <a:close/>
              </a:path>
              <a:path w="1783080" h="1795779">
                <a:moveTo>
                  <a:pt x="838199" y="1793448"/>
                </a:moveTo>
                <a:lnTo>
                  <a:pt x="838199" y="1823"/>
                </a:lnTo>
                <a:lnTo>
                  <a:pt x="822959" y="2203"/>
                </a:lnTo>
                <a:lnTo>
                  <a:pt x="822959" y="1793067"/>
                </a:lnTo>
                <a:lnTo>
                  <a:pt x="838199" y="1793448"/>
                </a:lnTo>
                <a:close/>
              </a:path>
              <a:path w="1783080" h="1795779">
                <a:moveTo>
                  <a:pt x="853439" y="1794375"/>
                </a:moveTo>
                <a:lnTo>
                  <a:pt x="853439" y="896"/>
                </a:lnTo>
                <a:lnTo>
                  <a:pt x="838199" y="1169"/>
                </a:lnTo>
                <a:lnTo>
                  <a:pt x="838199" y="1794102"/>
                </a:lnTo>
                <a:lnTo>
                  <a:pt x="853439" y="1794375"/>
                </a:lnTo>
                <a:close/>
              </a:path>
              <a:path w="1783080" h="1795779">
                <a:moveTo>
                  <a:pt x="868679" y="1794813"/>
                </a:moveTo>
                <a:lnTo>
                  <a:pt x="868679" y="458"/>
                </a:lnTo>
                <a:lnTo>
                  <a:pt x="853439" y="659"/>
                </a:lnTo>
                <a:lnTo>
                  <a:pt x="853439" y="1794612"/>
                </a:lnTo>
                <a:lnTo>
                  <a:pt x="868679" y="1794813"/>
                </a:lnTo>
                <a:close/>
              </a:path>
              <a:path w="1783080" h="1795779">
                <a:moveTo>
                  <a:pt x="883919" y="1795198"/>
                </a:moveTo>
                <a:lnTo>
                  <a:pt x="883919" y="73"/>
                </a:lnTo>
                <a:lnTo>
                  <a:pt x="868679" y="165"/>
                </a:lnTo>
                <a:lnTo>
                  <a:pt x="868679" y="1795106"/>
                </a:lnTo>
                <a:lnTo>
                  <a:pt x="883919" y="1795198"/>
                </a:lnTo>
                <a:close/>
              </a:path>
              <a:path w="1783080" h="1795779">
                <a:moveTo>
                  <a:pt x="899159" y="1795253"/>
                </a:moveTo>
                <a:lnTo>
                  <a:pt x="899159" y="18"/>
                </a:lnTo>
                <a:lnTo>
                  <a:pt x="883919" y="0"/>
                </a:lnTo>
                <a:lnTo>
                  <a:pt x="883919" y="1795271"/>
                </a:lnTo>
                <a:lnTo>
                  <a:pt x="899159" y="1795253"/>
                </a:lnTo>
                <a:close/>
              </a:path>
              <a:path w="1783080" h="1795779">
                <a:moveTo>
                  <a:pt x="914399" y="1795106"/>
                </a:moveTo>
                <a:lnTo>
                  <a:pt x="914399" y="165"/>
                </a:lnTo>
                <a:lnTo>
                  <a:pt x="899159" y="73"/>
                </a:lnTo>
                <a:lnTo>
                  <a:pt x="899159" y="1795198"/>
                </a:lnTo>
                <a:lnTo>
                  <a:pt x="914399" y="1795106"/>
                </a:lnTo>
                <a:close/>
              </a:path>
              <a:path w="1783080" h="1795779">
                <a:moveTo>
                  <a:pt x="929639" y="1794612"/>
                </a:moveTo>
                <a:lnTo>
                  <a:pt x="929639" y="659"/>
                </a:lnTo>
                <a:lnTo>
                  <a:pt x="914399" y="458"/>
                </a:lnTo>
                <a:lnTo>
                  <a:pt x="914399" y="1794813"/>
                </a:lnTo>
                <a:lnTo>
                  <a:pt x="929639" y="1794612"/>
                </a:lnTo>
                <a:close/>
              </a:path>
              <a:path w="1783080" h="1795779">
                <a:moveTo>
                  <a:pt x="944879" y="1793793"/>
                </a:moveTo>
                <a:lnTo>
                  <a:pt x="944879" y="1478"/>
                </a:lnTo>
                <a:lnTo>
                  <a:pt x="929639" y="1169"/>
                </a:lnTo>
                <a:lnTo>
                  <a:pt x="929639" y="1794102"/>
                </a:lnTo>
                <a:lnTo>
                  <a:pt x="944879" y="1793793"/>
                </a:lnTo>
                <a:close/>
              </a:path>
              <a:path w="1783080" h="1795779">
                <a:moveTo>
                  <a:pt x="960119" y="1793067"/>
                </a:moveTo>
                <a:lnTo>
                  <a:pt x="960119" y="2203"/>
                </a:lnTo>
                <a:lnTo>
                  <a:pt x="944879" y="1823"/>
                </a:lnTo>
                <a:lnTo>
                  <a:pt x="944879" y="1793448"/>
                </a:lnTo>
                <a:lnTo>
                  <a:pt x="960119" y="1793067"/>
                </a:lnTo>
                <a:close/>
              </a:path>
              <a:path w="1783080" h="1795779">
                <a:moveTo>
                  <a:pt x="975359" y="1791712"/>
                </a:moveTo>
                <a:lnTo>
                  <a:pt x="975359" y="3559"/>
                </a:lnTo>
                <a:lnTo>
                  <a:pt x="960119" y="3072"/>
                </a:lnTo>
                <a:lnTo>
                  <a:pt x="960119" y="1792199"/>
                </a:lnTo>
                <a:lnTo>
                  <a:pt x="975359" y="1791712"/>
                </a:lnTo>
                <a:close/>
              </a:path>
              <a:path w="1783080" h="1795779">
                <a:moveTo>
                  <a:pt x="990599" y="1790039"/>
                </a:moveTo>
                <a:lnTo>
                  <a:pt x="990599" y="5232"/>
                </a:lnTo>
                <a:lnTo>
                  <a:pt x="975359" y="4639"/>
                </a:lnTo>
                <a:lnTo>
                  <a:pt x="975359" y="1790632"/>
                </a:lnTo>
                <a:lnTo>
                  <a:pt x="990599" y="1790039"/>
                </a:lnTo>
                <a:close/>
              </a:path>
              <a:path w="1783080" h="1795779">
                <a:moveTo>
                  <a:pt x="1005839" y="1788749"/>
                </a:moveTo>
                <a:lnTo>
                  <a:pt x="1005839" y="6522"/>
                </a:lnTo>
                <a:lnTo>
                  <a:pt x="990599" y="5859"/>
                </a:lnTo>
                <a:lnTo>
                  <a:pt x="990599" y="1789412"/>
                </a:lnTo>
                <a:lnTo>
                  <a:pt x="1005839" y="1788749"/>
                </a:lnTo>
                <a:close/>
              </a:path>
              <a:path w="1783080" h="1795779">
                <a:moveTo>
                  <a:pt x="1021079" y="1786554"/>
                </a:moveTo>
                <a:lnTo>
                  <a:pt x="1021079" y="8717"/>
                </a:lnTo>
                <a:lnTo>
                  <a:pt x="1005839" y="7951"/>
                </a:lnTo>
                <a:lnTo>
                  <a:pt x="1005839" y="1787320"/>
                </a:lnTo>
                <a:lnTo>
                  <a:pt x="1021079" y="1786554"/>
                </a:lnTo>
                <a:close/>
              </a:path>
              <a:path w="1783080" h="1795779">
                <a:moveTo>
                  <a:pt x="1036319" y="1784049"/>
                </a:moveTo>
                <a:lnTo>
                  <a:pt x="1036319" y="11222"/>
                </a:lnTo>
                <a:lnTo>
                  <a:pt x="1021079" y="10353"/>
                </a:lnTo>
                <a:lnTo>
                  <a:pt x="1021079" y="1784918"/>
                </a:lnTo>
                <a:lnTo>
                  <a:pt x="1036319" y="1784049"/>
                </a:lnTo>
                <a:close/>
              </a:path>
              <a:path w="1783080" h="1795779">
                <a:moveTo>
                  <a:pt x="1051559" y="1781237"/>
                </a:moveTo>
                <a:lnTo>
                  <a:pt x="1051559" y="14034"/>
                </a:lnTo>
                <a:lnTo>
                  <a:pt x="1036319" y="13063"/>
                </a:lnTo>
                <a:lnTo>
                  <a:pt x="1036319" y="1782208"/>
                </a:lnTo>
                <a:lnTo>
                  <a:pt x="1051559" y="1781237"/>
                </a:lnTo>
                <a:close/>
              </a:path>
              <a:path w="1783080" h="1795779">
                <a:moveTo>
                  <a:pt x="1066799" y="1779194"/>
                </a:moveTo>
                <a:lnTo>
                  <a:pt x="1066799" y="16077"/>
                </a:lnTo>
                <a:lnTo>
                  <a:pt x="1051559" y="15039"/>
                </a:lnTo>
                <a:lnTo>
                  <a:pt x="1051559" y="1780232"/>
                </a:lnTo>
                <a:lnTo>
                  <a:pt x="1066799" y="1779194"/>
                </a:lnTo>
                <a:close/>
              </a:path>
              <a:path w="1783080" h="1795779">
                <a:moveTo>
                  <a:pt x="1082039" y="1775878"/>
                </a:moveTo>
                <a:lnTo>
                  <a:pt x="1082039" y="19393"/>
                </a:lnTo>
                <a:lnTo>
                  <a:pt x="1066799" y="18255"/>
                </a:lnTo>
                <a:lnTo>
                  <a:pt x="1066799" y="1777016"/>
                </a:lnTo>
                <a:lnTo>
                  <a:pt x="1082039" y="1775878"/>
                </a:lnTo>
                <a:close/>
              </a:path>
              <a:path w="1783080" h="1795779">
                <a:moveTo>
                  <a:pt x="1097279" y="1772263"/>
                </a:moveTo>
                <a:lnTo>
                  <a:pt x="1097279" y="23008"/>
                </a:lnTo>
                <a:lnTo>
                  <a:pt x="1082039" y="21770"/>
                </a:lnTo>
                <a:lnTo>
                  <a:pt x="1082039" y="1773501"/>
                </a:lnTo>
                <a:lnTo>
                  <a:pt x="1097279" y="1772263"/>
                </a:lnTo>
                <a:close/>
              </a:path>
              <a:path w="1783080" h="1795779">
                <a:moveTo>
                  <a:pt x="1112519" y="1768352"/>
                </a:moveTo>
                <a:lnTo>
                  <a:pt x="1112519" y="26919"/>
                </a:lnTo>
                <a:lnTo>
                  <a:pt x="1097279" y="25583"/>
                </a:lnTo>
                <a:lnTo>
                  <a:pt x="1097279" y="1769688"/>
                </a:lnTo>
                <a:lnTo>
                  <a:pt x="1112519" y="1768352"/>
                </a:lnTo>
                <a:close/>
              </a:path>
              <a:path w="1783080" h="1795779">
                <a:moveTo>
                  <a:pt x="1127759" y="1764149"/>
                </a:moveTo>
                <a:lnTo>
                  <a:pt x="1127759" y="31122"/>
                </a:lnTo>
                <a:lnTo>
                  <a:pt x="1112519" y="29688"/>
                </a:lnTo>
                <a:lnTo>
                  <a:pt x="1112519" y="1765583"/>
                </a:lnTo>
                <a:lnTo>
                  <a:pt x="1127759" y="1764149"/>
                </a:lnTo>
                <a:close/>
              </a:path>
              <a:path w="1783080" h="1795779">
                <a:moveTo>
                  <a:pt x="1142999" y="1761186"/>
                </a:moveTo>
                <a:lnTo>
                  <a:pt x="1142999" y="34085"/>
                </a:lnTo>
                <a:lnTo>
                  <a:pt x="1127759" y="32587"/>
                </a:lnTo>
                <a:lnTo>
                  <a:pt x="1127759" y="1762684"/>
                </a:lnTo>
                <a:lnTo>
                  <a:pt x="1142999" y="1761186"/>
                </a:lnTo>
                <a:close/>
              </a:path>
              <a:path w="1783080" h="1795779">
                <a:moveTo>
                  <a:pt x="1158239" y="1756502"/>
                </a:moveTo>
                <a:lnTo>
                  <a:pt x="1158239" y="38769"/>
                </a:lnTo>
                <a:lnTo>
                  <a:pt x="1142999" y="37176"/>
                </a:lnTo>
                <a:lnTo>
                  <a:pt x="1142999" y="1758095"/>
                </a:lnTo>
                <a:lnTo>
                  <a:pt x="1158239" y="1756502"/>
                </a:lnTo>
                <a:close/>
              </a:path>
              <a:path w="1783080" h="1795779">
                <a:moveTo>
                  <a:pt x="1173479" y="1751533"/>
                </a:moveTo>
                <a:lnTo>
                  <a:pt x="1173479" y="43738"/>
                </a:lnTo>
                <a:lnTo>
                  <a:pt x="1158239" y="42050"/>
                </a:lnTo>
                <a:lnTo>
                  <a:pt x="1158239" y="1753221"/>
                </a:lnTo>
                <a:lnTo>
                  <a:pt x="1173479" y="1751533"/>
                </a:lnTo>
                <a:close/>
              </a:path>
              <a:path w="1783080" h="1795779">
                <a:moveTo>
                  <a:pt x="1188719" y="1746282"/>
                </a:moveTo>
                <a:lnTo>
                  <a:pt x="1188719" y="48989"/>
                </a:lnTo>
                <a:lnTo>
                  <a:pt x="1173479" y="47208"/>
                </a:lnTo>
                <a:lnTo>
                  <a:pt x="1173479" y="1748063"/>
                </a:lnTo>
                <a:lnTo>
                  <a:pt x="1188719" y="1746282"/>
                </a:lnTo>
                <a:close/>
              </a:path>
              <a:path w="1783080" h="1795779">
                <a:moveTo>
                  <a:pt x="1203959" y="1740753"/>
                </a:moveTo>
                <a:lnTo>
                  <a:pt x="1203959" y="54518"/>
                </a:lnTo>
                <a:lnTo>
                  <a:pt x="1188719" y="52644"/>
                </a:lnTo>
                <a:lnTo>
                  <a:pt x="1188719" y="1742627"/>
                </a:lnTo>
                <a:lnTo>
                  <a:pt x="1203959" y="1740753"/>
                </a:lnTo>
                <a:close/>
              </a:path>
              <a:path w="1783080" h="1795779">
                <a:moveTo>
                  <a:pt x="1219199" y="1734947"/>
                </a:moveTo>
                <a:lnTo>
                  <a:pt x="1219199" y="60324"/>
                </a:lnTo>
                <a:lnTo>
                  <a:pt x="1203959" y="58358"/>
                </a:lnTo>
                <a:lnTo>
                  <a:pt x="1203959" y="1736913"/>
                </a:lnTo>
                <a:lnTo>
                  <a:pt x="1219199" y="1734947"/>
                </a:lnTo>
                <a:close/>
              </a:path>
              <a:path w="1783080" h="1795779">
                <a:moveTo>
                  <a:pt x="1234439" y="1728869"/>
                </a:moveTo>
                <a:lnTo>
                  <a:pt x="1234439" y="66402"/>
                </a:lnTo>
                <a:lnTo>
                  <a:pt x="1219199" y="64345"/>
                </a:lnTo>
                <a:lnTo>
                  <a:pt x="1219199" y="1730926"/>
                </a:lnTo>
                <a:lnTo>
                  <a:pt x="1234439" y="1728869"/>
                </a:lnTo>
                <a:close/>
              </a:path>
              <a:path w="1783080" h="1795779">
                <a:moveTo>
                  <a:pt x="1249679" y="1722522"/>
                </a:moveTo>
                <a:lnTo>
                  <a:pt x="1249679" y="72749"/>
                </a:lnTo>
                <a:lnTo>
                  <a:pt x="1234439" y="70604"/>
                </a:lnTo>
                <a:lnTo>
                  <a:pt x="1234439" y="1724667"/>
                </a:lnTo>
                <a:lnTo>
                  <a:pt x="1249679" y="1722522"/>
                </a:lnTo>
                <a:close/>
              </a:path>
              <a:path w="1783080" h="1795779">
                <a:moveTo>
                  <a:pt x="1264919" y="1715907"/>
                </a:moveTo>
                <a:lnTo>
                  <a:pt x="1264919" y="79364"/>
                </a:lnTo>
                <a:lnTo>
                  <a:pt x="1249679" y="77129"/>
                </a:lnTo>
                <a:lnTo>
                  <a:pt x="1249679" y="1718141"/>
                </a:lnTo>
                <a:lnTo>
                  <a:pt x="1264919" y="1715907"/>
                </a:lnTo>
                <a:close/>
              </a:path>
              <a:path w="1783080" h="1795779">
                <a:moveTo>
                  <a:pt x="1280159" y="1709029"/>
                </a:moveTo>
                <a:lnTo>
                  <a:pt x="1280159" y="86242"/>
                </a:lnTo>
                <a:lnTo>
                  <a:pt x="1264919" y="83920"/>
                </a:lnTo>
                <a:lnTo>
                  <a:pt x="1264919" y="1711351"/>
                </a:lnTo>
                <a:lnTo>
                  <a:pt x="1280159" y="1709029"/>
                </a:lnTo>
                <a:close/>
              </a:path>
              <a:path w="1783080" h="1795779">
                <a:moveTo>
                  <a:pt x="1295399" y="1701890"/>
                </a:moveTo>
                <a:lnTo>
                  <a:pt x="1295399" y="93381"/>
                </a:lnTo>
                <a:lnTo>
                  <a:pt x="1280159" y="90973"/>
                </a:lnTo>
                <a:lnTo>
                  <a:pt x="1280159" y="1704298"/>
                </a:lnTo>
                <a:lnTo>
                  <a:pt x="1295399" y="1701890"/>
                </a:lnTo>
                <a:close/>
              </a:path>
              <a:path w="1783080" h="1795779">
                <a:moveTo>
                  <a:pt x="1310639" y="1694493"/>
                </a:moveTo>
                <a:lnTo>
                  <a:pt x="1310639" y="100778"/>
                </a:lnTo>
                <a:lnTo>
                  <a:pt x="1295399" y="98284"/>
                </a:lnTo>
                <a:lnTo>
                  <a:pt x="1295399" y="1696987"/>
                </a:lnTo>
                <a:lnTo>
                  <a:pt x="1310639" y="1694493"/>
                </a:lnTo>
                <a:close/>
              </a:path>
              <a:path w="1783080" h="1795779">
                <a:moveTo>
                  <a:pt x="1325879" y="1684234"/>
                </a:moveTo>
                <a:lnTo>
                  <a:pt x="1325879" y="111037"/>
                </a:lnTo>
                <a:lnTo>
                  <a:pt x="1310639" y="108430"/>
                </a:lnTo>
                <a:lnTo>
                  <a:pt x="1310639" y="1686841"/>
                </a:lnTo>
                <a:lnTo>
                  <a:pt x="1325879" y="1684234"/>
                </a:lnTo>
                <a:close/>
              </a:path>
              <a:path w="1783080" h="1795779">
                <a:moveTo>
                  <a:pt x="1341119" y="1676247"/>
                </a:moveTo>
                <a:lnTo>
                  <a:pt x="1341119" y="119024"/>
                </a:lnTo>
                <a:lnTo>
                  <a:pt x="1325879" y="116334"/>
                </a:lnTo>
                <a:lnTo>
                  <a:pt x="1325879" y="1678937"/>
                </a:lnTo>
                <a:lnTo>
                  <a:pt x="1341119" y="1676247"/>
                </a:lnTo>
                <a:close/>
              </a:path>
              <a:path w="1783080" h="1795779">
                <a:moveTo>
                  <a:pt x="1356359" y="1668012"/>
                </a:moveTo>
                <a:lnTo>
                  <a:pt x="1356359" y="127259"/>
                </a:lnTo>
                <a:lnTo>
                  <a:pt x="1341119" y="124486"/>
                </a:lnTo>
                <a:lnTo>
                  <a:pt x="1341119" y="1670785"/>
                </a:lnTo>
                <a:lnTo>
                  <a:pt x="1356359" y="1668012"/>
                </a:lnTo>
                <a:close/>
              </a:path>
              <a:path w="1783080" h="1795779">
                <a:moveTo>
                  <a:pt x="1371599" y="1659533"/>
                </a:moveTo>
                <a:lnTo>
                  <a:pt x="1371599" y="135738"/>
                </a:lnTo>
                <a:lnTo>
                  <a:pt x="1356359" y="132885"/>
                </a:lnTo>
                <a:lnTo>
                  <a:pt x="1356359" y="1662386"/>
                </a:lnTo>
                <a:lnTo>
                  <a:pt x="1371599" y="1659533"/>
                </a:lnTo>
                <a:close/>
              </a:path>
              <a:path w="1783080" h="1795779">
                <a:moveTo>
                  <a:pt x="1386839" y="1647851"/>
                </a:moveTo>
                <a:lnTo>
                  <a:pt x="1386839" y="147420"/>
                </a:lnTo>
                <a:lnTo>
                  <a:pt x="1371599" y="144460"/>
                </a:lnTo>
                <a:lnTo>
                  <a:pt x="1371599" y="1650811"/>
                </a:lnTo>
                <a:lnTo>
                  <a:pt x="1386839" y="1647851"/>
                </a:lnTo>
                <a:close/>
              </a:path>
              <a:path w="1783080" h="1795779">
                <a:moveTo>
                  <a:pt x="1402079" y="1638811"/>
                </a:moveTo>
                <a:lnTo>
                  <a:pt x="1402079" y="156460"/>
                </a:lnTo>
                <a:lnTo>
                  <a:pt x="1386839" y="153420"/>
                </a:lnTo>
                <a:lnTo>
                  <a:pt x="1386839" y="1641851"/>
                </a:lnTo>
                <a:lnTo>
                  <a:pt x="1402079" y="1638811"/>
                </a:lnTo>
                <a:close/>
              </a:path>
              <a:path w="1783080" h="1795779">
                <a:moveTo>
                  <a:pt x="1417319" y="1626394"/>
                </a:moveTo>
                <a:lnTo>
                  <a:pt x="1417319" y="168877"/>
                </a:lnTo>
                <a:lnTo>
                  <a:pt x="1402079" y="165734"/>
                </a:lnTo>
                <a:lnTo>
                  <a:pt x="1402079" y="1629537"/>
                </a:lnTo>
                <a:lnTo>
                  <a:pt x="1417319" y="1626394"/>
                </a:lnTo>
                <a:close/>
              </a:path>
              <a:path w="1783080" h="1795779">
                <a:moveTo>
                  <a:pt x="1432559" y="1616810"/>
                </a:moveTo>
                <a:lnTo>
                  <a:pt x="1432559" y="178460"/>
                </a:lnTo>
                <a:lnTo>
                  <a:pt x="1417319" y="175241"/>
                </a:lnTo>
                <a:lnTo>
                  <a:pt x="1417319" y="1620030"/>
                </a:lnTo>
                <a:lnTo>
                  <a:pt x="1432559" y="1616810"/>
                </a:lnTo>
                <a:close/>
              </a:path>
              <a:path w="1783080" h="1795779">
                <a:moveTo>
                  <a:pt x="1447799" y="1603679"/>
                </a:moveTo>
                <a:lnTo>
                  <a:pt x="1447799" y="191592"/>
                </a:lnTo>
                <a:lnTo>
                  <a:pt x="1432559" y="188271"/>
                </a:lnTo>
                <a:lnTo>
                  <a:pt x="1432559" y="1607000"/>
                </a:lnTo>
                <a:lnTo>
                  <a:pt x="1447799" y="1603679"/>
                </a:lnTo>
                <a:close/>
              </a:path>
              <a:path w="1783080" h="1795779">
                <a:moveTo>
                  <a:pt x="1463039" y="1593569"/>
                </a:moveTo>
                <a:lnTo>
                  <a:pt x="1463039" y="201702"/>
                </a:lnTo>
                <a:lnTo>
                  <a:pt x="1447799" y="198307"/>
                </a:lnTo>
                <a:lnTo>
                  <a:pt x="1447799" y="1596964"/>
                </a:lnTo>
                <a:lnTo>
                  <a:pt x="1463039" y="1593569"/>
                </a:lnTo>
                <a:close/>
              </a:path>
              <a:path w="1783080" h="1795779">
                <a:moveTo>
                  <a:pt x="1478279" y="1579745"/>
                </a:moveTo>
                <a:lnTo>
                  <a:pt x="1478279" y="215526"/>
                </a:lnTo>
                <a:lnTo>
                  <a:pt x="1463039" y="212033"/>
                </a:lnTo>
                <a:lnTo>
                  <a:pt x="1463039" y="1583238"/>
                </a:lnTo>
                <a:lnTo>
                  <a:pt x="1478279" y="1579745"/>
                </a:lnTo>
                <a:close/>
              </a:path>
              <a:path w="1783080" h="1795779">
                <a:moveTo>
                  <a:pt x="1493519" y="1565536"/>
                </a:moveTo>
                <a:lnTo>
                  <a:pt x="1493519" y="229735"/>
                </a:lnTo>
                <a:lnTo>
                  <a:pt x="1478279" y="226147"/>
                </a:lnTo>
                <a:lnTo>
                  <a:pt x="1478279" y="1569124"/>
                </a:lnTo>
                <a:lnTo>
                  <a:pt x="1493519" y="1565536"/>
                </a:lnTo>
                <a:close/>
              </a:path>
              <a:path w="1783080" h="1795779">
                <a:moveTo>
                  <a:pt x="1508759" y="1554630"/>
                </a:moveTo>
                <a:lnTo>
                  <a:pt x="1508759" y="240641"/>
                </a:lnTo>
                <a:lnTo>
                  <a:pt x="1493519" y="236982"/>
                </a:lnTo>
                <a:lnTo>
                  <a:pt x="1493519" y="1558289"/>
                </a:lnTo>
                <a:lnTo>
                  <a:pt x="1508759" y="1554630"/>
                </a:lnTo>
                <a:close/>
              </a:path>
              <a:path w="1783080" h="1795779">
                <a:moveTo>
                  <a:pt x="1523999" y="1539762"/>
                </a:moveTo>
                <a:lnTo>
                  <a:pt x="1523999" y="255508"/>
                </a:lnTo>
                <a:lnTo>
                  <a:pt x="1508759" y="251757"/>
                </a:lnTo>
                <a:lnTo>
                  <a:pt x="1508759" y="1543514"/>
                </a:lnTo>
                <a:lnTo>
                  <a:pt x="1523999" y="1539762"/>
                </a:lnTo>
                <a:close/>
              </a:path>
              <a:path w="1783080" h="1795779">
                <a:moveTo>
                  <a:pt x="1539239" y="1524529"/>
                </a:moveTo>
                <a:lnTo>
                  <a:pt x="1539239" y="270742"/>
                </a:lnTo>
                <a:lnTo>
                  <a:pt x="1523999" y="266900"/>
                </a:lnTo>
                <a:lnTo>
                  <a:pt x="1523999" y="1528371"/>
                </a:lnTo>
                <a:lnTo>
                  <a:pt x="1539239" y="1524529"/>
                </a:lnTo>
                <a:close/>
              </a:path>
              <a:path w="1783080" h="1795779">
                <a:moveTo>
                  <a:pt x="1554479" y="1508936"/>
                </a:moveTo>
                <a:lnTo>
                  <a:pt x="1554479" y="286335"/>
                </a:lnTo>
                <a:lnTo>
                  <a:pt x="1539239" y="282404"/>
                </a:lnTo>
                <a:lnTo>
                  <a:pt x="1539239" y="1512867"/>
                </a:lnTo>
                <a:lnTo>
                  <a:pt x="1554479" y="1508936"/>
                </a:lnTo>
                <a:close/>
              </a:path>
              <a:path w="1783080" h="1795779">
                <a:moveTo>
                  <a:pt x="1569719" y="1488950"/>
                </a:moveTo>
                <a:lnTo>
                  <a:pt x="1569719" y="306321"/>
                </a:lnTo>
                <a:lnTo>
                  <a:pt x="1554479" y="302280"/>
                </a:lnTo>
                <a:lnTo>
                  <a:pt x="1554479" y="1492991"/>
                </a:lnTo>
                <a:lnTo>
                  <a:pt x="1569719" y="1488950"/>
                </a:lnTo>
                <a:close/>
              </a:path>
              <a:path w="1783080" h="1795779">
                <a:moveTo>
                  <a:pt x="1584959" y="1472575"/>
                </a:moveTo>
                <a:lnTo>
                  <a:pt x="1584959" y="322696"/>
                </a:lnTo>
                <a:lnTo>
                  <a:pt x="1569719" y="318571"/>
                </a:lnTo>
                <a:lnTo>
                  <a:pt x="1569719" y="1476700"/>
                </a:lnTo>
                <a:lnTo>
                  <a:pt x="1584959" y="1472575"/>
                </a:lnTo>
                <a:close/>
              </a:path>
              <a:path w="1783080" h="1795779">
                <a:moveTo>
                  <a:pt x="1600199" y="1455863"/>
                </a:moveTo>
                <a:lnTo>
                  <a:pt x="1600199" y="339408"/>
                </a:lnTo>
                <a:lnTo>
                  <a:pt x="1584959" y="335199"/>
                </a:lnTo>
                <a:lnTo>
                  <a:pt x="1584959" y="1460072"/>
                </a:lnTo>
                <a:lnTo>
                  <a:pt x="1600199" y="1455863"/>
                </a:lnTo>
                <a:close/>
              </a:path>
              <a:path w="1783080" h="1795779">
                <a:moveTo>
                  <a:pt x="1615439" y="1434512"/>
                </a:moveTo>
                <a:lnTo>
                  <a:pt x="1615439" y="360759"/>
                </a:lnTo>
                <a:lnTo>
                  <a:pt x="1600199" y="356448"/>
                </a:lnTo>
                <a:lnTo>
                  <a:pt x="1600199" y="1438823"/>
                </a:lnTo>
                <a:lnTo>
                  <a:pt x="1615439" y="1434512"/>
                </a:lnTo>
                <a:close/>
              </a:path>
              <a:path w="1783080" h="1795779">
                <a:moveTo>
                  <a:pt x="1630679" y="1412660"/>
                </a:moveTo>
                <a:lnTo>
                  <a:pt x="1630679" y="382611"/>
                </a:lnTo>
                <a:lnTo>
                  <a:pt x="1615439" y="378201"/>
                </a:lnTo>
                <a:lnTo>
                  <a:pt x="1615439" y="1417070"/>
                </a:lnTo>
                <a:lnTo>
                  <a:pt x="1630679" y="1412660"/>
                </a:lnTo>
                <a:close/>
              </a:path>
              <a:path w="1783080" h="1795779">
                <a:moveTo>
                  <a:pt x="1645919" y="1390321"/>
                </a:moveTo>
                <a:lnTo>
                  <a:pt x="1645919" y="404950"/>
                </a:lnTo>
                <a:lnTo>
                  <a:pt x="1630679" y="400444"/>
                </a:lnTo>
                <a:lnTo>
                  <a:pt x="1630679" y="1394827"/>
                </a:lnTo>
                <a:lnTo>
                  <a:pt x="1645919" y="1390321"/>
                </a:lnTo>
                <a:close/>
              </a:path>
              <a:path w="1783080" h="1795779">
                <a:moveTo>
                  <a:pt x="1661159" y="1367510"/>
                </a:moveTo>
                <a:lnTo>
                  <a:pt x="1661159" y="427761"/>
                </a:lnTo>
                <a:lnTo>
                  <a:pt x="1645919" y="423162"/>
                </a:lnTo>
                <a:lnTo>
                  <a:pt x="1645919" y="1372109"/>
                </a:lnTo>
                <a:lnTo>
                  <a:pt x="1661159" y="1367510"/>
                </a:lnTo>
                <a:close/>
              </a:path>
              <a:path w="1783080" h="1795779">
                <a:moveTo>
                  <a:pt x="1676399" y="1339532"/>
                </a:moveTo>
                <a:lnTo>
                  <a:pt x="1676399" y="455739"/>
                </a:lnTo>
                <a:lnTo>
                  <a:pt x="1661159" y="451031"/>
                </a:lnTo>
                <a:lnTo>
                  <a:pt x="1661159" y="1344240"/>
                </a:lnTo>
                <a:lnTo>
                  <a:pt x="1676399" y="1339532"/>
                </a:lnTo>
                <a:close/>
              </a:path>
              <a:path w="1783080" h="1795779">
                <a:moveTo>
                  <a:pt x="1691639" y="1315729"/>
                </a:moveTo>
                <a:lnTo>
                  <a:pt x="1691639" y="479542"/>
                </a:lnTo>
                <a:lnTo>
                  <a:pt x="1676399" y="474747"/>
                </a:lnTo>
                <a:lnTo>
                  <a:pt x="1676399" y="1320524"/>
                </a:lnTo>
                <a:lnTo>
                  <a:pt x="1691639" y="1315729"/>
                </a:lnTo>
                <a:close/>
              </a:path>
              <a:path w="1783080" h="1795779">
                <a:moveTo>
                  <a:pt x="1706879" y="1281688"/>
                </a:moveTo>
                <a:lnTo>
                  <a:pt x="1706879" y="513583"/>
                </a:lnTo>
                <a:lnTo>
                  <a:pt x="1691639" y="508670"/>
                </a:lnTo>
                <a:lnTo>
                  <a:pt x="1691639" y="1286601"/>
                </a:lnTo>
                <a:lnTo>
                  <a:pt x="1706879" y="1281688"/>
                </a:lnTo>
                <a:close/>
              </a:path>
              <a:path w="1783080" h="1795779">
                <a:moveTo>
                  <a:pt x="1722119" y="1251871"/>
                </a:moveTo>
                <a:lnTo>
                  <a:pt x="1722119" y="543400"/>
                </a:lnTo>
                <a:lnTo>
                  <a:pt x="1706879" y="538391"/>
                </a:lnTo>
                <a:lnTo>
                  <a:pt x="1706879" y="1256880"/>
                </a:lnTo>
                <a:lnTo>
                  <a:pt x="1722119" y="1251871"/>
                </a:lnTo>
                <a:close/>
              </a:path>
              <a:path w="1783080" h="1795779">
                <a:moveTo>
                  <a:pt x="1737359" y="1211239"/>
                </a:moveTo>
                <a:lnTo>
                  <a:pt x="1737359" y="584032"/>
                </a:lnTo>
                <a:lnTo>
                  <a:pt x="1722119" y="578900"/>
                </a:lnTo>
                <a:lnTo>
                  <a:pt x="1722119" y="1216371"/>
                </a:lnTo>
                <a:lnTo>
                  <a:pt x="1737359" y="1211239"/>
                </a:lnTo>
                <a:close/>
              </a:path>
              <a:path w="1783080" h="1795779">
                <a:moveTo>
                  <a:pt x="1752599" y="1169659"/>
                </a:moveTo>
                <a:lnTo>
                  <a:pt x="1752599" y="625612"/>
                </a:lnTo>
                <a:lnTo>
                  <a:pt x="1737359" y="620365"/>
                </a:lnTo>
                <a:lnTo>
                  <a:pt x="1737359" y="1174906"/>
                </a:lnTo>
                <a:lnTo>
                  <a:pt x="1752599" y="1169659"/>
                </a:lnTo>
                <a:close/>
              </a:path>
              <a:path w="1783080" h="1795779">
                <a:moveTo>
                  <a:pt x="1767839" y="1116437"/>
                </a:moveTo>
                <a:lnTo>
                  <a:pt x="1767839" y="678834"/>
                </a:lnTo>
                <a:lnTo>
                  <a:pt x="1752599" y="673453"/>
                </a:lnTo>
                <a:lnTo>
                  <a:pt x="1752599" y="1121818"/>
                </a:lnTo>
                <a:lnTo>
                  <a:pt x="1767839" y="1116437"/>
                </a:lnTo>
                <a:close/>
              </a:path>
              <a:path w="1783080" h="1795779">
                <a:moveTo>
                  <a:pt x="1783079" y="1045346"/>
                </a:moveTo>
                <a:lnTo>
                  <a:pt x="1783079" y="749925"/>
                </a:lnTo>
                <a:lnTo>
                  <a:pt x="1767839" y="744385"/>
                </a:lnTo>
                <a:lnTo>
                  <a:pt x="1767839" y="1050886"/>
                </a:lnTo>
                <a:lnTo>
                  <a:pt x="1783079" y="1045346"/>
                </a:lnTo>
                <a:close/>
              </a:path>
            </a:pathLst>
          </a:custGeom>
          <a:solidFill>
            <a:srgbClr val="8D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473199" y="4741161"/>
            <a:ext cx="1261745" cy="787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905">
              <a:lnSpc>
                <a:spcPct val="100000"/>
              </a:lnSpc>
            </a:pPr>
            <a:r>
              <a:rPr dirty="0" sz="2400" spc="10">
                <a:solidFill>
                  <a:srgbClr val="FFFFFF"/>
                </a:solidFill>
                <a:latin typeface="Segoe UI"/>
                <a:cs typeface="Segoe UI"/>
              </a:rPr>
              <a:t>£164.35</a:t>
            </a:r>
            <a:endParaRPr sz="2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359"/>
              </a:spcBef>
            </a:pPr>
            <a:r>
              <a:rPr dirty="0" sz="2400" spc="10">
                <a:solidFill>
                  <a:srgbClr val="FFFFFF"/>
                </a:solidFill>
                <a:latin typeface="Segoe UI"/>
                <a:cs typeface="Segoe UI"/>
              </a:rPr>
              <a:t>per</a:t>
            </a:r>
            <a:r>
              <a:rPr dirty="0" sz="2400" spc="-7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 spc="15">
                <a:solidFill>
                  <a:srgbClr val="FFFFFF"/>
                </a:solidFill>
                <a:latin typeface="Segoe UI"/>
                <a:cs typeface="Segoe UI"/>
              </a:rPr>
              <a:t>week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119371" y="4267200"/>
            <a:ext cx="897890" cy="1097280"/>
          </a:xfrm>
          <a:custGeom>
            <a:avLst/>
            <a:gdLst/>
            <a:ahLst/>
            <a:cxnLst/>
            <a:rect l="l" t="t" r="r" b="b"/>
            <a:pathLst>
              <a:path w="897889" h="1097279">
                <a:moveTo>
                  <a:pt x="883919" y="1052004"/>
                </a:moveTo>
                <a:lnTo>
                  <a:pt x="883919" y="741021"/>
                </a:lnTo>
                <a:lnTo>
                  <a:pt x="880871" y="730276"/>
                </a:lnTo>
                <a:lnTo>
                  <a:pt x="880871" y="724916"/>
                </a:lnTo>
                <a:lnTo>
                  <a:pt x="877823" y="714225"/>
                </a:lnTo>
                <a:lnTo>
                  <a:pt x="877823" y="708893"/>
                </a:lnTo>
                <a:lnTo>
                  <a:pt x="870203" y="682378"/>
                </a:lnTo>
                <a:lnTo>
                  <a:pt x="870203" y="677104"/>
                </a:lnTo>
                <a:lnTo>
                  <a:pt x="851915" y="614657"/>
                </a:lnTo>
                <a:lnTo>
                  <a:pt x="848867" y="609527"/>
                </a:lnTo>
                <a:lnTo>
                  <a:pt x="841247" y="584056"/>
                </a:lnTo>
                <a:lnTo>
                  <a:pt x="838199" y="578999"/>
                </a:lnTo>
                <a:lnTo>
                  <a:pt x="835151" y="568924"/>
                </a:lnTo>
                <a:lnTo>
                  <a:pt x="832103" y="563906"/>
                </a:lnTo>
                <a:lnTo>
                  <a:pt x="829055" y="553908"/>
                </a:lnTo>
                <a:lnTo>
                  <a:pt x="826007" y="548930"/>
                </a:lnTo>
                <a:lnTo>
                  <a:pt x="822959" y="539013"/>
                </a:lnTo>
                <a:lnTo>
                  <a:pt x="819911" y="534076"/>
                </a:lnTo>
                <a:lnTo>
                  <a:pt x="818387" y="529152"/>
                </a:lnTo>
                <a:lnTo>
                  <a:pt x="815339" y="524243"/>
                </a:lnTo>
                <a:lnTo>
                  <a:pt x="813815" y="519347"/>
                </a:lnTo>
                <a:lnTo>
                  <a:pt x="810767" y="514466"/>
                </a:lnTo>
                <a:lnTo>
                  <a:pt x="809243" y="509599"/>
                </a:lnTo>
                <a:lnTo>
                  <a:pt x="806195" y="504747"/>
                </a:lnTo>
                <a:lnTo>
                  <a:pt x="804671" y="499910"/>
                </a:lnTo>
                <a:lnTo>
                  <a:pt x="798575" y="490279"/>
                </a:lnTo>
                <a:lnTo>
                  <a:pt x="797051" y="485487"/>
                </a:lnTo>
                <a:lnTo>
                  <a:pt x="794003" y="480710"/>
                </a:lnTo>
                <a:lnTo>
                  <a:pt x="792479" y="475948"/>
                </a:lnTo>
                <a:lnTo>
                  <a:pt x="783335" y="461756"/>
                </a:lnTo>
                <a:lnTo>
                  <a:pt x="781811" y="457056"/>
                </a:lnTo>
                <a:lnTo>
                  <a:pt x="772667" y="443056"/>
                </a:lnTo>
                <a:lnTo>
                  <a:pt x="771143" y="438422"/>
                </a:lnTo>
                <a:lnTo>
                  <a:pt x="752855" y="410969"/>
                </a:lnTo>
                <a:lnTo>
                  <a:pt x="751331" y="406454"/>
                </a:lnTo>
                <a:lnTo>
                  <a:pt x="729995" y="375343"/>
                </a:lnTo>
                <a:lnTo>
                  <a:pt x="725423" y="370971"/>
                </a:lnTo>
                <a:lnTo>
                  <a:pt x="722375" y="366617"/>
                </a:lnTo>
                <a:lnTo>
                  <a:pt x="704087" y="340895"/>
                </a:lnTo>
                <a:lnTo>
                  <a:pt x="699515" y="336675"/>
                </a:lnTo>
                <a:lnTo>
                  <a:pt x="690371" y="324134"/>
                </a:lnTo>
                <a:lnTo>
                  <a:pt x="685799" y="319993"/>
                </a:lnTo>
                <a:lnTo>
                  <a:pt x="679703" y="311773"/>
                </a:lnTo>
                <a:lnTo>
                  <a:pt x="675131" y="307693"/>
                </a:lnTo>
                <a:lnTo>
                  <a:pt x="669035" y="299596"/>
                </a:lnTo>
                <a:lnTo>
                  <a:pt x="664463" y="295578"/>
                </a:lnTo>
                <a:lnTo>
                  <a:pt x="658367" y="287606"/>
                </a:lnTo>
                <a:lnTo>
                  <a:pt x="653795" y="283651"/>
                </a:lnTo>
                <a:lnTo>
                  <a:pt x="650747" y="279718"/>
                </a:lnTo>
                <a:lnTo>
                  <a:pt x="646175" y="275806"/>
                </a:lnTo>
                <a:lnTo>
                  <a:pt x="643127" y="271916"/>
                </a:lnTo>
                <a:lnTo>
                  <a:pt x="638555" y="268048"/>
                </a:lnTo>
                <a:lnTo>
                  <a:pt x="635507" y="264201"/>
                </a:lnTo>
                <a:lnTo>
                  <a:pt x="630935" y="260377"/>
                </a:lnTo>
                <a:lnTo>
                  <a:pt x="627887" y="256574"/>
                </a:lnTo>
                <a:lnTo>
                  <a:pt x="623315" y="252794"/>
                </a:lnTo>
                <a:lnTo>
                  <a:pt x="620267" y="249036"/>
                </a:lnTo>
                <a:lnTo>
                  <a:pt x="615695" y="245301"/>
                </a:lnTo>
                <a:lnTo>
                  <a:pt x="612647" y="241588"/>
                </a:lnTo>
                <a:lnTo>
                  <a:pt x="603503" y="234232"/>
                </a:lnTo>
                <a:lnTo>
                  <a:pt x="600455" y="230588"/>
                </a:lnTo>
                <a:lnTo>
                  <a:pt x="591311" y="223370"/>
                </a:lnTo>
                <a:lnTo>
                  <a:pt x="588263" y="219796"/>
                </a:lnTo>
                <a:lnTo>
                  <a:pt x="579119" y="212719"/>
                </a:lnTo>
                <a:lnTo>
                  <a:pt x="576071" y="209217"/>
                </a:lnTo>
                <a:lnTo>
                  <a:pt x="571499" y="205738"/>
                </a:lnTo>
                <a:lnTo>
                  <a:pt x="562355" y="198853"/>
                </a:lnTo>
                <a:lnTo>
                  <a:pt x="559307" y="195447"/>
                </a:lnTo>
                <a:lnTo>
                  <a:pt x="550163" y="188708"/>
                </a:lnTo>
                <a:lnTo>
                  <a:pt x="545591" y="185376"/>
                </a:lnTo>
                <a:lnTo>
                  <a:pt x="541019" y="182069"/>
                </a:lnTo>
                <a:lnTo>
                  <a:pt x="536447" y="178787"/>
                </a:lnTo>
                <a:lnTo>
                  <a:pt x="533399" y="175530"/>
                </a:lnTo>
                <a:lnTo>
                  <a:pt x="501395" y="153447"/>
                </a:lnTo>
                <a:lnTo>
                  <a:pt x="469391" y="132649"/>
                </a:lnTo>
                <a:lnTo>
                  <a:pt x="454151" y="124141"/>
                </a:lnTo>
                <a:lnTo>
                  <a:pt x="449579" y="121360"/>
                </a:lnTo>
                <a:lnTo>
                  <a:pt x="420623" y="105258"/>
                </a:lnTo>
                <a:lnTo>
                  <a:pt x="416051" y="102673"/>
                </a:lnTo>
                <a:lnTo>
                  <a:pt x="411479" y="100117"/>
                </a:lnTo>
                <a:lnTo>
                  <a:pt x="406907" y="97590"/>
                </a:lnTo>
                <a:lnTo>
                  <a:pt x="400811" y="95092"/>
                </a:lnTo>
                <a:lnTo>
                  <a:pt x="396239" y="92622"/>
                </a:lnTo>
                <a:lnTo>
                  <a:pt x="391667" y="90182"/>
                </a:lnTo>
                <a:lnTo>
                  <a:pt x="387095" y="87771"/>
                </a:lnTo>
                <a:lnTo>
                  <a:pt x="380999" y="85389"/>
                </a:lnTo>
                <a:lnTo>
                  <a:pt x="376427" y="83037"/>
                </a:lnTo>
                <a:lnTo>
                  <a:pt x="371855" y="80715"/>
                </a:lnTo>
                <a:lnTo>
                  <a:pt x="365759" y="78422"/>
                </a:lnTo>
                <a:lnTo>
                  <a:pt x="361187" y="76160"/>
                </a:lnTo>
                <a:lnTo>
                  <a:pt x="355091" y="73927"/>
                </a:lnTo>
                <a:lnTo>
                  <a:pt x="350519" y="71725"/>
                </a:lnTo>
                <a:lnTo>
                  <a:pt x="345947" y="69553"/>
                </a:lnTo>
                <a:lnTo>
                  <a:pt x="339851" y="67411"/>
                </a:lnTo>
                <a:lnTo>
                  <a:pt x="335279" y="65300"/>
                </a:lnTo>
                <a:lnTo>
                  <a:pt x="329183" y="63220"/>
                </a:lnTo>
                <a:lnTo>
                  <a:pt x="324611" y="61171"/>
                </a:lnTo>
                <a:lnTo>
                  <a:pt x="320039" y="59152"/>
                </a:lnTo>
                <a:lnTo>
                  <a:pt x="313943" y="57165"/>
                </a:lnTo>
                <a:lnTo>
                  <a:pt x="309371" y="55209"/>
                </a:lnTo>
                <a:lnTo>
                  <a:pt x="303275" y="53285"/>
                </a:lnTo>
                <a:lnTo>
                  <a:pt x="298703" y="51392"/>
                </a:lnTo>
                <a:lnTo>
                  <a:pt x="292607" y="49530"/>
                </a:lnTo>
                <a:lnTo>
                  <a:pt x="288035" y="47701"/>
                </a:lnTo>
                <a:lnTo>
                  <a:pt x="281939" y="45903"/>
                </a:lnTo>
                <a:lnTo>
                  <a:pt x="275843" y="44138"/>
                </a:lnTo>
                <a:lnTo>
                  <a:pt x="271271" y="42404"/>
                </a:lnTo>
                <a:lnTo>
                  <a:pt x="265175" y="40703"/>
                </a:lnTo>
                <a:lnTo>
                  <a:pt x="260603" y="39034"/>
                </a:lnTo>
                <a:lnTo>
                  <a:pt x="254507" y="37398"/>
                </a:lnTo>
                <a:lnTo>
                  <a:pt x="248411" y="35795"/>
                </a:lnTo>
                <a:lnTo>
                  <a:pt x="243839" y="34225"/>
                </a:lnTo>
                <a:lnTo>
                  <a:pt x="237743" y="32687"/>
                </a:lnTo>
                <a:lnTo>
                  <a:pt x="233171" y="31183"/>
                </a:lnTo>
                <a:lnTo>
                  <a:pt x="227075" y="29712"/>
                </a:lnTo>
                <a:lnTo>
                  <a:pt x="220979" y="28274"/>
                </a:lnTo>
                <a:lnTo>
                  <a:pt x="216407" y="26870"/>
                </a:lnTo>
                <a:lnTo>
                  <a:pt x="210311" y="25499"/>
                </a:lnTo>
                <a:lnTo>
                  <a:pt x="204215" y="24162"/>
                </a:lnTo>
                <a:lnTo>
                  <a:pt x="199643" y="22859"/>
                </a:lnTo>
                <a:lnTo>
                  <a:pt x="156971" y="14190"/>
                </a:lnTo>
                <a:lnTo>
                  <a:pt x="114299" y="7578"/>
                </a:lnTo>
                <a:lnTo>
                  <a:pt x="71627" y="3022"/>
                </a:lnTo>
                <a:lnTo>
                  <a:pt x="28955" y="524"/>
                </a:lnTo>
                <a:lnTo>
                  <a:pt x="0" y="0"/>
                </a:lnTo>
                <a:lnTo>
                  <a:pt x="0" y="897635"/>
                </a:lnTo>
                <a:lnTo>
                  <a:pt x="874775" y="1097279"/>
                </a:lnTo>
                <a:lnTo>
                  <a:pt x="874775" y="1091618"/>
                </a:lnTo>
                <a:lnTo>
                  <a:pt x="879347" y="1074636"/>
                </a:lnTo>
                <a:lnTo>
                  <a:pt x="879347" y="1068977"/>
                </a:lnTo>
                <a:lnTo>
                  <a:pt x="883919" y="1052004"/>
                </a:lnTo>
                <a:close/>
              </a:path>
              <a:path w="897889" h="1097279">
                <a:moveTo>
                  <a:pt x="885443" y="1040694"/>
                </a:moveTo>
                <a:lnTo>
                  <a:pt x="885443" y="751800"/>
                </a:lnTo>
                <a:lnTo>
                  <a:pt x="883919" y="746406"/>
                </a:lnTo>
                <a:lnTo>
                  <a:pt x="883919" y="1046348"/>
                </a:lnTo>
                <a:lnTo>
                  <a:pt x="885443" y="1040694"/>
                </a:lnTo>
                <a:close/>
              </a:path>
              <a:path w="897889" h="1097279">
                <a:moveTo>
                  <a:pt x="888491" y="1023741"/>
                </a:moveTo>
                <a:lnTo>
                  <a:pt x="888491" y="768032"/>
                </a:lnTo>
                <a:lnTo>
                  <a:pt x="885443" y="757203"/>
                </a:lnTo>
                <a:lnTo>
                  <a:pt x="885443" y="1035042"/>
                </a:lnTo>
                <a:lnTo>
                  <a:pt x="888491" y="1023741"/>
                </a:lnTo>
                <a:close/>
              </a:path>
              <a:path w="897889" h="1097279">
                <a:moveTo>
                  <a:pt x="890015" y="1012448"/>
                </a:moveTo>
                <a:lnTo>
                  <a:pt x="890015" y="778893"/>
                </a:lnTo>
                <a:lnTo>
                  <a:pt x="888491" y="773459"/>
                </a:lnTo>
                <a:lnTo>
                  <a:pt x="888491" y="1018094"/>
                </a:lnTo>
                <a:lnTo>
                  <a:pt x="890015" y="1012448"/>
                </a:lnTo>
                <a:close/>
              </a:path>
              <a:path w="897889" h="1097279">
                <a:moveTo>
                  <a:pt x="891539" y="995525"/>
                </a:moveTo>
                <a:lnTo>
                  <a:pt x="891539" y="795242"/>
                </a:lnTo>
                <a:lnTo>
                  <a:pt x="890015" y="789785"/>
                </a:lnTo>
                <a:lnTo>
                  <a:pt x="890015" y="1001164"/>
                </a:lnTo>
                <a:lnTo>
                  <a:pt x="891539" y="995525"/>
                </a:lnTo>
                <a:close/>
              </a:path>
              <a:path w="897889" h="1097279">
                <a:moveTo>
                  <a:pt x="893063" y="984256"/>
                </a:moveTo>
                <a:lnTo>
                  <a:pt x="893063" y="806178"/>
                </a:lnTo>
                <a:lnTo>
                  <a:pt x="891539" y="800706"/>
                </a:lnTo>
                <a:lnTo>
                  <a:pt x="891539" y="989889"/>
                </a:lnTo>
                <a:lnTo>
                  <a:pt x="893063" y="984256"/>
                </a:lnTo>
                <a:close/>
              </a:path>
              <a:path w="897889" h="1097279">
                <a:moveTo>
                  <a:pt x="894587" y="967372"/>
                </a:moveTo>
                <a:lnTo>
                  <a:pt x="894587" y="822634"/>
                </a:lnTo>
                <a:lnTo>
                  <a:pt x="893063" y="817142"/>
                </a:lnTo>
                <a:lnTo>
                  <a:pt x="893063" y="972997"/>
                </a:lnTo>
                <a:lnTo>
                  <a:pt x="894587" y="967372"/>
                </a:lnTo>
                <a:close/>
              </a:path>
              <a:path w="897889" h="1097279">
                <a:moveTo>
                  <a:pt x="896111" y="944906"/>
                </a:moveTo>
                <a:lnTo>
                  <a:pt x="896111" y="844668"/>
                </a:lnTo>
                <a:lnTo>
                  <a:pt x="894587" y="839150"/>
                </a:lnTo>
                <a:lnTo>
                  <a:pt x="894587" y="950518"/>
                </a:lnTo>
                <a:lnTo>
                  <a:pt x="896111" y="944906"/>
                </a:lnTo>
                <a:close/>
              </a:path>
              <a:path w="897889" h="1097279">
                <a:moveTo>
                  <a:pt x="897635" y="911322"/>
                </a:moveTo>
                <a:lnTo>
                  <a:pt x="897635" y="883457"/>
                </a:lnTo>
                <a:lnTo>
                  <a:pt x="896111" y="877900"/>
                </a:lnTo>
                <a:lnTo>
                  <a:pt x="896111" y="916909"/>
                </a:lnTo>
                <a:lnTo>
                  <a:pt x="897635" y="911322"/>
                </a:lnTo>
                <a:close/>
              </a:path>
            </a:pathLst>
          </a:custGeom>
          <a:solidFill>
            <a:srgbClr val="DFA5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4184394" y="4788406"/>
            <a:ext cx="70104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0">
                <a:solidFill>
                  <a:srgbClr val="FFFFFF"/>
                </a:solidFill>
                <a:latin typeface="Segoe UI"/>
                <a:cs typeface="Segoe UI"/>
              </a:rPr>
              <a:t>£46.96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82927" y="3813554"/>
            <a:ext cx="2755265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20" b="1" u="heavy">
                <a:solidFill>
                  <a:srgbClr val="A83D05"/>
                </a:solidFill>
                <a:latin typeface="Segoe UI"/>
                <a:cs typeface="Segoe UI"/>
              </a:rPr>
              <a:t>What </a:t>
            </a:r>
            <a:r>
              <a:rPr dirty="0" sz="2600" spc="10" b="1" u="heavy">
                <a:solidFill>
                  <a:srgbClr val="A83D05"/>
                </a:solidFill>
                <a:latin typeface="Segoe UI"/>
                <a:cs typeface="Segoe UI"/>
              </a:rPr>
              <a:t>you</a:t>
            </a:r>
            <a:r>
              <a:rPr dirty="0" sz="2600" spc="-85" b="1" u="heavy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2600" spc="10" b="1" u="heavy">
                <a:solidFill>
                  <a:srgbClr val="A83D05"/>
                </a:solidFill>
                <a:latin typeface="Segoe UI"/>
                <a:cs typeface="Segoe UI"/>
              </a:rPr>
              <a:t>receive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68755" y="6118857"/>
            <a:ext cx="4553585" cy="564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4604">
              <a:lnSpc>
                <a:spcPct val="100000"/>
              </a:lnSpc>
              <a:tabLst>
                <a:tab pos="2308225" algn="l"/>
              </a:tabLst>
            </a:pPr>
            <a:r>
              <a:rPr dirty="0" sz="1800" spc="10" b="1">
                <a:solidFill>
                  <a:srgbClr val="8EA000"/>
                </a:solidFill>
                <a:latin typeface="Segoe UI"/>
                <a:cs typeface="Segoe UI"/>
              </a:rPr>
              <a:t>Maximum	</a:t>
            </a:r>
            <a:r>
              <a:rPr dirty="0" sz="1800" spc="10" b="1">
                <a:solidFill>
                  <a:srgbClr val="DFA602"/>
                </a:solidFill>
                <a:latin typeface="Segoe UI"/>
                <a:cs typeface="Segoe UI"/>
              </a:rPr>
              <a:t>Minimum</a:t>
            </a:r>
            <a:endParaRPr sz="18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800" spc="5" b="1">
                <a:solidFill>
                  <a:srgbClr val="8EA000"/>
                </a:solidFill>
                <a:latin typeface="Segoe UI"/>
                <a:cs typeface="Segoe UI"/>
              </a:rPr>
              <a:t>(35 </a:t>
            </a:r>
            <a:r>
              <a:rPr dirty="0" sz="1800" spc="10" b="1">
                <a:solidFill>
                  <a:srgbClr val="8EA000"/>
                </a:solidFill>
                <a:latin typeface="Segoe UI"/>
                <a:cs typeface="Segoe UI"/>
              </a:rPr>
              <a:t>qualifying </a:t>
            </a:r>
            <a:r>
              <a:rPr dirty="0" sz="1800" spc="5" b="1">
                <a:solidFill>
                  <a:srgbClr val="8EA000"/>
                </a:solidFill>
                <a:latin typeface="Segoe UI"/>
                <a:cs typeface="Segoe UI"/>
              </a:rPr>
              <a:t>years) </a:t>
            </a:r>
            <a:r>
              <a:rPr dirty="0" sz="1800" spc="5" b="1">
                <a:solidFill>
                  <a:srgbClr val="DFA602"/>
                </a:solidFill>
                <a:latin typeface="Segoe UI"/>
                <a:cs typeface="Segoe UI"/>
              </a:rPr>
              <a:t>(10 </a:t>
            </a:r>
            <a:r>
              <a:rPr dirty="0" sz="1800" spc="10" b="1">
                <a:solidFill>
                  <a:srgbClr val="DFA602"/>
                </a:solidFill>
                <a:latin typeface="Segoe UI"/>
                <a:cs typeface="Segoe UI"/>
              </a:rPr>
              <a:t>qualifying</a:t>
            </a:r>
            <a:r>
              <a:rPr dirty="0" sz="1800" spc="-100" b="1">
                <a:solidFill>
                  <a:srgbClr val="DFA602"/>
                </a:solidFill>
                <a:latin typeface="Segoe UI"/>
                <a:cs typeface="Segoe UI"/>
              </a:rPr>
              <a:t> </a:t>
            </a:r>
            <a:r>
              <a:rPr dirty="0" sz="1800" spc="5" b="1">
                <a:solidFill>
                  <a:srgbClr val="DFA602"/>
                </a:solidFill>
                <a:latin typeface="Segoe UI"/>
                <a:cs typeface="Segoe UI"/>
              </a:rPr>
              <a:t>years)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98879" y="1847594"/>
            <a:ext cx="109474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35" b="1" u="heavy">
                <a:solidFill>
                  <a:srgbClr val="A83D05"/>
                </a:solidFill>
                <a:latin typeface="Segoe UI"/>
                <a:cs typeface="Segoe UI"/>
              </a:rPr>
              <a:t>W</a:t>
            </a:r>
            <a:r>
              <a:rPr dirty="0" sz="2600" spc="10" b="1" u="heavy">
                <a:solidFill>
                  <a:srgbClr val="A83D05"/>
                </a:solidFill>
                <a:latin typeface="Segoe UI"/>
                <a:cs typeface="Segoe UI"/>
              </a:rPr>
              <a:t>h</a:t>
            </a:r>
            <a:r>
              <a:rPr dirty="0" sz="2600" spc="15" b="1" u="heavy">
                <a:solidFill>
                  <a:srgbClr val="A83D05"/>
                </a:solidFill>
                <a:latin typeface="Segoe UI"/>
                <a:cs typeface="Segoe UI"/>
              </a:rPr>
              <a:t>en</a:t>
            </a:r>
            <a:r>
              <a:rPr dirty="0" sz="2600" spc="15" b="1" u="heavy">
                <a:solidFill>
                  <a:srgbClr val="A83D05"/>
                </a:solidFill>
                <a:latin typeface="Segoe UI"/>
                <a:cs typeface="Segoe UI"/>
              </a:rPr>
              <a:t>?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36409" y="6705089"/>
            <a:ext cx="3942079" cy="255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 i="1">
                <a:solidFill>
                  <a:srgbClr val="A83D05"/>
                </a:solidFill>
                <a:latin typeface="Segoe UI"/>
                <a:cs typeface="Segoe UI"/>
              </a:rPr>
              <a:t>https</a:t>
            </a:r>
            <a:r>
              <a:rPr dirty="0" sz="1600" b="1" i="1">
                <a:solidFill>
                  <a:srgbClr val="A83D05"/>
                </a:solidFill>
                <a:latin typeface="Segoe UI"/>
                <a:cs typeface="Segoe UI"/>
                <a:hlinkClick r:id="rId13"/>
              </a:rPr>
              <a:t>://www.gov.uk/check-state-pension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590789" y="3813554"/>
            <a:ext cx="2120265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25" b="1" u="heavy">
                <a:solidFill>
                  <a:srgbClr val="A83D05"/>
                </a:solidFill>
                <a:latin typeface="Segoe UI"/>
                <a:cs typeface="Segoe UI"/>
              </a:rPr>
              <a:t>How </a:t>
            </a:r>
            <a:r>
              <a:rPr dirty="0" sz="2600" spc="15" b="1" u="heavy">
                <a:solidFill>
                  <a:srgbClr val="A83D05"/>
                </a:solidFill>
                <a:latin typeface="Segoe UI"/>
                <a:cs typeface="Segoe UI"/>
              </a:rPr>
              <a:t>it</a:t>
            </a:r>
            <a:r>
              <a:rPr dirty="0" sz="2600" spc="-125" b="1" u="heavy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2600" spc="15" b="1" u="heavy">
                <a:solidFill>
                  <a:srgbClr val="A83D05"/>
                </a:solidFill>
                <a:latin typeface="Segoe UI"/>
                <a:cs typeface="Segoe UI"/>
              </a:rPr>
              <a:t>grows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99047" y="4501896"/>
            <a:ext cx="1056132" cy="16718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237476" y="4503420"/>
            <a:ext cx="1054608" cy="16718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374380" y="4503420"/>
            <a:ext cx="1056132" cy="16718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6252971" y="5332476"/>
            <a:ext cx="768350" cy="749935"/>
          </a:xfrm>
          <a:prstGeom prst="rect">
            <a:avLst/>
          </a:prstGeom>
          <a:solidFill>
            <a:srgbClr val="C3AE73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24130" marR="17780" indent="118745">
              <a:lnSpc>
                <a:spcPct val="101400"/>
              </a:lnSpc>
            </a:pPr>
            <a:r>
              <a:rPr dirty="0" sz="1400" spc="-10" b="1">
                <a:solidFill>
                  <a:srgbClr val="FFFFFF"/>
                </a:solidFill>
                <a:latin typeface="Segoe UI"/>
                <a:cs typeface="Segoe UI"/>
              </a:rPr>
              <a:t>Wage  </a:t>
            </a:r>
            <a:r>
              <a:rPr dirty="0" sz="1400" spc="5" b="1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dirty="0" sz="1400" b="1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dirty="0" sz="1400" spc="10" b="1">
                <a:solidFill>
                  <a:srgbClr val="FFFFFF"/>
                </a:solidFill>
                <a:latin typeface="Segoe UI"/>
                <a:cs typeface="Segoe UI"/>
              </a:rPr>
              <a:t>fl</a:t>
            </a:r>
            <a:r>
              <a:rPr dirty="0" sz="1400" spc="-5" b="1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1400" spc="5" b="1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dirty="0" sz="1400" spc="5" b="1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dirty="0" sz="1400" b="1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dirty="0" sz="1400" spc="5" b="1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380731" y="5338571"/>
            <a:ext cx="768350" cy="751840"/>
          </a:xfrm>
          <a:prstGeom prst="rect">
            <a:avLst/>
          </a:prstGeom>
          <a:solidFill>
            <a:srgbClr val="C3AE73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24130" marR="17780" indent="149225">
              <a:lnSpc>
                <a:spcPct val="101400"/>
              </a:lnSpc>
            </a:pPr>
            <a:r>
              <a:rPr dirty="0" sz="1400" spc="5" b="1">
                <a:solidFill>
                  <a:srgbClr val="FFFFFF"/>
                </a:solidFill>
                <a:latin typeface="Segoe UI"/>
                <a:cs typeface="Segoe UI"/>
              </a:rPr>
              <a:t>Price  </a:t>
            </a:r>
            <a:r>
              <a:rPr dirty="0" sz="1400" spc="5" b="1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dirty="0" sz="1400" b="1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dirty="0" sz="1400" spc="10" b="1">
                <a:solidFill>
                  <a:srgbClr val="FFFFFF"/>
                </a:solidFill>
                <a:latin typeface="Segoe UI"/>
                <a:cs typeface="Segoe UI"/>
              </a:rPr>
              <a:t>fl</a:t>
            </a:r>
            <a:r>
              <a:rPr dirty="0" sz="1400" spc="-5" b="1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1400" spc="5" b="1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dirty="0" sz="1400" spc="5" b="1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dirty="0" sz="1400" b="1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dirty="0" sz="1400" spc="5" b="1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519159" y="5362955"/>
            <a:ext cx="767080" cy="749935"/>
          </a:xfrm>
          <a:prstGeom prst="rect">
            <a:avLst/>
          </a:prstGeom>
          <a:solidFill>
            <a:srgbClr val="C3AE7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174625">
              <a:lnSpc>
                <a:spcPct val="100000"/>
              </a:lnSpc>
            </a:pPr>
            <a:r>
              <a:rPr dirty="0" sz="1400" spc="5" b="1">
                <a:solidFill>
                  <a:srgbClr val="FFFFFF"/>
                </a:solidFill>
                <a:latin typeface="Segoe UI"/>
                <a:cs typeface="Segoe UI"/>
              </a:rPr>
              <a:t>2.5%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3623" y="2056891"/>
            <a:ext cx="4688205" cy="4288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03200">
              <a:lnSpc>
                <a:spcPts val="1970"/>
              </a:lnSpc>
            </a:pPr>
            <a:r>
              <a:rPr dirty="0" sz="1800" spc="-20" b="1">
                <a:solidFill>
                  <a:srgbClr val="00A9E0"/>
                </a:solidFill>
                <a:latin typeface="Segoe UI"/>
                <a:cs typeface="Segoe UI"/>
              </a:rPr>
              <a:t>The </a:t>
            </a:r>
            <a:r>
              <a:rPr dirty="0" sz="1800" spc="-45" b="1">
                <a:solidFill>
                  <a:srgbClr val="00A9E0"/>
                </a:solidFill>
                <a:latin typeface="Segoe UI"/>
                <a:cs typeface="Segoe UI"/>
              </a:rPr>
              <a:t>State </a:t>
            </a:r>
            <a:r>
              <a:rPr dirty="0" sz="1800" spc="-35" b="1">
                <a:solidFill>
                  <a:srgbClr val="00A9E0"/>
                </a:solidFill>
                <a:latin typeface="Segoe UI"/>
                <a:cs typeface="Segoe UI"/>
              </a:rPr>
              <a:t>Earnings </a:t>
            </a:r>
            <a:r>
              <a:rPr dirty="0" sz="1800" spc="-45" b="1">
                <a:solidFill>
                  <a:srgbClr val="00A9E0"/>
                </a:solidFill>
                <a:latin typeface="Segoe UI"/>
                <a:cs typeface="Segoe UI"/>
              </a:rPr>
              <a:t>Related Pension</a:t>
            </a:r>
            <a:r>
              <a:rPr dirty="0" sz="1800" spc="-320" b="1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1800" spc="-35" b="1">
                <a:solidFill>
                  <a:srgbClr val="00A9E0"/>
                </a:solidFill>
                <a:latin typeface="Segoe UI"/>
                <a:cs typeface="Segoe UI"/>
              </a:rPr>
              <a:t>(SERPS)  </a:t>
            </a:r>
            <a:r>
              <a:rPr dirty="0" sz="1800" spc="-20" b="1">
                <a:solidFill>
                  <a:srgbClr val="00A9E0"/>
                </a:solidFill>
                <a:latin typeface="Segoe UI"/>
                <a:cs typeface="Segoe UI"/>
              </a:rPr>
              <a:t>and</a:t>
            </a:r>
            <a:r>
              <a:rPr dirty="0" sz="1800" spc="-370" b="1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1800" spc="-25" b="1">
                <a:solidFill>
                  <a:srgbClr val="00A9E0"/>
                </a:solidFill>
                <a:latin typeface="Segoe UI"/>
                <a:cs typeface="Segoe UI"/>
              </a:rPr>
              <a:t>the </a:t>
            </a:r>
            <a:r>
              <a:rPr dirty="0" sz="1800" spc="-45" b="1">
                <a:solidFill>
                  <a:srgbClr val="00A9E0"/>
                </a:solidFill>
                <a:latin typeface="Segoe UI"/>
                <a:cs typeface="Segoe UI"/>
              </a:rPr>
              <a:t>State </a:t>
            </a:r>
            <a:r>
              <a:rPr dirty="0" sz="1800" spc="-30" b="1">
                <a:solidFill>
                  <a:srgbClr val="00A9E0"/>
                </a:solidFill>
                <a:latin typeface="Segoe UI"/>
                <a:cs typeface="Segoe UI"/>
              </a:rPr>
              <a:t>Second </a:t>
            </a:r>
            <a:r>
              <a:rPr dirty="0" sz="1800" spc="-45" b="1">
                <a:solidFill>
                  <a:srgbClr val="00A9E0"/>
                </a:solidFill>
                <a:latin typeface="Segoe UI"/>
                <a:cs typeface="Segoe UI"/>
              </a:rPr>
              <a:t>Pension </a:t>
            </a:r>
            <a:r>
              <a:rPr dirty="0" sz="1800" spc="-30" b="1">
                <a:solidFill>
                  <a:srgbClr val="00A9E0"/>
                </a:solidFill>
                <a:latin typeface="Segoe UI"/>
                <a:cs typeface="Segoe UI"/>
              </a:rPr>
              <a:t>(S2P)</a:t>
            </a:r>
            <a:endParaRPr sz="1800">
              <a:latin typeface="Segoe UI"/>
              <a:cs typeface="Segoe UI"/>
            </a:endParaRPr>
          </a:p>
          <a:p>
            <a:pPr marL="360045" marR="22225" indent="-347345">
              <a:lnSpc>
                <a:spcPts val="1980"/>
              </a:lnSpc>
              <a:spcBef>
                <a:spcPts val="1010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1800" spc="-45">
                <a:solidFill>
                  <a:srgbClr val="323B40"/>
                </a:solidFill>
                <a:latin typeface="Segoe UI"/>
                <a:cs typeface="Segoe UI"/>
              </a:rPr>
              <a:t>Was</a:t>
            </a:r>
            <a:r>
              <a:rPr dirty="0" sz="18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15">
                <a:solidFill>
                  <a:srgbClr val="323B40"/>
                </a:solidFill>
                <a:latin typeface="Segoe UI"/>
                <a:cs typeface="Segoe UI"/>
              </a:rPr>
              <a:t>an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40">
                <a:solidFill>
                  <a:srgbClr val="323B40"/>
                </a:solidFill>
                <a:latin typeface="Segoe UI"/>
                <a:cs typeface="Segoe UI"/>
              </a:rPr>
              <a:t>earnings-related</a:t>
            </a:r>
            <a:r>
              <a:rPr dirty="0" sz="1800" spc="-14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scheme</a:t>
            </a:r>
            <a:r>
              <a:rPr dirty="0" sz="18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paid</a:t>
            </a:r>
            <a:r>
              <a:rPr dirty="0" sz="18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15">
                <a:solidFill>
                  <a:srgbClr val="323B40"/>
                </a:solidFill>
                <a:latin typeface="Segoe UI"/>
                <a:cs typeface="Segoe UI"/>
              </a:rPr>
              <a:t>on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5">
                <a:solidFill>
                  <a:srgbClr val="323B40"/>
                </a:solidFill>
                <a:latin typeface="Segoe UI"/>
                <a:cs typeface="Segoe UI"/>
              </a:rPr>
              <a:t>top 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of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your </a:t>
            </a:r>
            <a:r>
              <a:rPr dirty="0" sz="1800" spc="-40">
                <a:solidFill>
                  <a:srgbClr val="323B40"/>
                </a:solidFill>
                <a:latin typeface="Segoe UI"/>
                <a:cs typeface="Segoe UI"/>
              </a:rPr>
              <a:t>basic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state</a:t>
            </a:r>
            <a:r>
              <a:rPr dirty="0" sz="1800" spc="-35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endParaRPr sz="1800">
              <a:latin typeface="Segoe UI"/>
              <a:cs typeface="Segoe UI"/>
            </a:endParaRPr>
          </a:p>
          <a:p>
            <a:pPr marL="360045" indent="-347345">
              <a:lnSpc>
                <a:spcPct val="100000"/>
              </a:lnSpc>
              <a:spcBef>
                <a:spcPts val="790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1800" spc="-45">
                <a:solidFill>
                  <a:srgbClr val="323B40"/>
                </a:solidFill>
                <a:latin typeface="Segoe UI"/>
                <a:cs typeface="Segoe UI"/>
              </a:rPr>
              <a:t>Replaced</a:t>
            </a:r>
            <a:r>
              <a:rPr dirty="0" sz="18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0">
                <a:solidFill>
                  <a:srgbClr val="323B40"/>
                </a:solidFill>
                <a:latin typeface="Segoe UI"/>
                <a:cs typeface="Segoe UI"/>
              </a:rPr>
              <a:t>in</a:t>
            </a:r>
            <a:r>
              <a:rPr dirty="0" sz="18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5">
                <a:solidFill>
                  <a:srgbClr val="323B40"/>
                </a:solidFill>
                <a:latin typeface="Segoe UI"/>
                <a:cs typeface="Segoe UI"/>
              </a:rPr>
              <a:t>2016</a:t>
            </a:r>
            <a:r>
              <a:rPr dirty="0" sz="18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15">
                <a:solidFill>
                  <a:srgbClr val="323B40"/>
                </a:solidFill>
                <a:latin typeface="Segoe UI"/>
                <a:cs typeface="Segoe UI"/>
              </a:rPr>
              <a:t>by</a:t>
            </a:r>
            <a:r>
              <a:rPr dirty="0" sz="18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5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Single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45">
                <a:solidFill>
                  <a:srgbClr val="323B40"/>
                </a:solidFill>
                <a:latin typeface="Segoe UI"/>
                <a:cs typeface="Segoe UI"/>
              </a:rPr>
              <a:t>State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45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endParaRPr sz="1800">
              <a:latin typeface="Segoe UI"/>
              <a:cs typeface="Segoe UI"/>
            </a:endParaRPr>
          </a:p>
          <a:p>
            <a:pPr marL="360045" marR="869950" indent="-347345">
              <a:lnSpc>
                <a:spcPts val="1970"/>
              </a:lnSpc>
              <a:spcBef>
                <a:spcPts val="1050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Prior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0">
                <a:solidFill>
                  <a:srgbClr val="323B40"/>
                </a:solidFill>
                <a:latin typeface="Segoe UI"/>
                <a:cs typeface="Segoe UI"/>
              </a:rPr>
              <a:t>to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that</a:t>
            </a:r>
            <a:r>
              <a:rPr dirty="0" sz="18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schemes</a:t>
            </a:r>
            <a:r>
              <a:rPr dirty="0" sz="18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could  </a:t>
            </a:r>
            <a:r>
              <a:rPr dirty="0" sz="1800" spc="-50">
                <a:solidFill>
                  <a:srgbClr val="323B40"/>
                </a:solidFill>
                <a:latin typeface="Segoe UI"/>
                <a:cs typeface="Segoe UI"/>
              </a:rPr>
              <a:t>‘contract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out’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z="1800" spc="-2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SERPS/S2P</a:t>
            </a:r>
            <a:endParaRPr sz="1800">
              <a:latin typeface="Segoe UI"/>
              <a:cs typeface="Segoe UI"/>
            </a:endParaRPr>
          </a:p>
          <a:p>
            <a:pPr marL="360045" marR="576580" indent="-347345">
              <a:lnSpc>
                <a:spcPts val="1980"/>
              </a:lnSpc>
              <a:spcBef>
                <a:spcPts val="1010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Members</a:t>
            </a:r>
            <a:r>
              <a:rPr dirty="0" sz="18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those</a:t>
            </a:r>
            <a:r>
              <a:rPr dirty="0" sz="1800" spc="-13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schemes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didn’t</a:t>
            </a:r>
            <a:r>
              <a:rPr dirty="0" sz="1800" spc="-13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earn 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SERPS/S2P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while </a:t>
            </a:r>
            <a:r>
              <a:rPr dirty="0" sz="1800" spc="-20">
                <a:solidFill>
                  <a:srgbClr val="323B40"/>
                </a:solidFill>
                <a:latin typeface="Segoe UI"/>
                <a:cs typeface="Segoe UI"/>
              </a:rPr>
              <a:t>in </a:t>
            </a:r>
            <a:r>
              <a:rPr dirty="0" sz="1800" spc="-25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1800" spc="-36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scheme</a:t>
            </a:r>
            <a:endParaRPr sz="1800">
              <a:latin typeface="Segoe UI"/>
              <a:cs typeface="Segoe UI"/>
            </a:endParaRPr>
          </a:p>
          <a:p>
            <a:pPr marL="360045" marR="5080" indent="-347345">
              <a:lnSpc>
                <a:spcPts val="1970"/>
              </a:lnSpc>
              <a:spcBef>
                <a:spcPts val="1015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1800" spc="-40">
                <a:solidFill>
                  <a:srgbClr val="323B40"/>
                </a:solidFill>
                <a:latin typeface="Segoe UI"/>
                <a:cs typeface="Segoe UI"/>
              </a:rPr>
              <a:t>Instead</a:t>
            </a:r>
            <a:r>
              <a:rPr dirty="0" sz="18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z="18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SERPS</a:t>
            </a:r>
            <a:r>
              <a:rPr dirty="0" sz="18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they</a:t>
            </a:r>
            <a:r>
              <a:rPr dirty="0" sz="18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earned</a:t>
            </a:r>
            <a:r>
              <a:rPr dirty="0" sz="18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10">
                <a:solidFill>
                  <a:srgbClr val="323B40"/>
                </a:solidFill>
                <a:latin typeface="Segoe UI"/>
                <a:cs typeface="Segoe UI"/>
              </a:rPr>
              <a:t>a</a:t>
            </a:r>
            <a:r>
              <a:rPr dirty="0" sz="18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18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from  </a:t>
            </a:r>
            <a:r>
              <a:rPr dirty="0" sz="1800" spc="-25">
                <a:solidFill>
                  <a:srgbClr val="323B40"/>
                </a:solidFill>
                <a:latin typeface="Segoe UI"/>
                <a:cs typeface="Segoe UI"/>
              </a:rPr>
              <a:t>the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scheme called</a:t>
            </a:r>
            <a:r>
              <a:rPr dirty="0" sz="1800" spc="-3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“GMP”</a:t>
            </a:r>
            <a:endParaRPr sz="1800">
              <a:latin typeface="Segoe UI"/>
              <a:cs typeface="Segoe UI"/>
            </a:endParaRPr>
          </a:p>
          <a:p>
            <a:pPr marL="360045" marR="130810" indent="-347345">
              <a:lnSpc>
                <a:spcPct val="91400"/>
              </a:lnSpc>
              <a:spcBef>
                <a:spcPts val="980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1800" spc="-20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benefit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z="18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this</a:t>
            </a:r>
            <a:r>
              <a:rPr dirty="0" sz="1800" spc="-12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0">
                <a:solidFill>
                  <a:srgbClr val="323B40"/>
                </a:solidFill>
                <a:latin typeface="Segoe UI"/>
                <a:cs typeface="Segoe UI"/>
              </a:rPr>
              <a:t>is</a:t>
            </a:r>
            <a:r>
              <a:rPr dirty="0" sz="18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that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5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members</a:t>
            </a:r>
            <a:r>
              <a:rPr dirty="0" sz="18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(and  </a:t>
            </a:r>
            <a:r>
              <a:rPr dirty="0" sz="1800" spc="-25">
                <a:solidFill>
                  <a:srgbClr val="323B40"/>
                </a:solidFill>
                <a:latin typeface="Segoe UI"/>
                <a:cs typeface="Segoe UI"/>
              </a:rPr>
              <a:t>the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employer) pay lower </a:t>
            </a:r>
            <a:r>
              <a:rPr dirty="0" sz="1800" spc="-15">
                <a:solidFill>
                  <a:srgbClr val="323B40"/>
                </a:solidFill>
                <a:latin typeface="Segoe UI"/>
                <a:cs typeface="Segoe UI"/>
              </a:rPr>
              <a:t>NI </a:t>
            </a:r>
            <a:r>
              <a:rPr dirty="0" sz="1800" spc="-40">
                <a:solidFill>
                  <a:srgbClr val="323B40"/>
                </a:solidFill>
                <a:latin typeface="Segoe UI"/>
                <a:cs typeface="Segoe UI"/>
              </a:rPr>
              <a:t>contributions 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while they</a:t>
            </a:r>
            <a:r>
              <a:rPr dirty="0" sz="1800" spc="-26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work!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Guaranteed </a:t>
            </a:r>
            <a:r>
              <a:rPr dirty="0" spc="-30"/>
              <a:t>Minimum </a:t>
            </a:r>
            <a:r>
              <a:rPr dirty="0" spc="-45"/>
              <a:t>Pension</a:t>
            </a:r>
            <a:r>
              <a:rPr dirty="0" spc="-280"/>
              <a:t> </a:t>
            </a:r>
            <a:r>
              <a:rPr dirty="0" spc="-30"/>
              <a:t>(GMP)</a:t>
            </a:r>
          </a:p>
          <a:p>
            <a:pPr marL="360045" marR="181610" indent="-347345">
              <a:lnSpc>
                <a:spcPts val="1760"/>
              </a:lnSpc>
              <a:spcBef>
                <a:spcPts val="990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pc="15" b="0">
                <a:solidFill>
                  <a:srgbClr val="323B40"/>
                </a:solidFill>
                <a:latin typeface="Segoe UI"/>
                <a:cs typeface="Segoe UI"/>
              </a:rPr>
              <a:t>A</a:t>
            </a:r>
            <a:r>
              <a:rPr dirty="0" spc="-330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30" b="0">
                <a:solidFill>
                  <a:srgbClr val="323B40"/>
                </a:solidFill>
                <a:latin typeface="Segoe UI"/>
                <a:cs typeface="Segoe UI"/>
              </a:rPr>
              <a:t>SERPS </a:t>
            </a:r>
            <a:r>
              <a:rPr dirty="0" spc="-40" b="0">
                <a:solidFill>
                  <a:srgbClr val="323B40"/>
                </a:solidFill>
                <a:latin typeface="Segoe UI"/>
                <a:cs typeface="Segoe UI"/>
              </a:rPr>
              <a:t>replacement </a:t>
            </a:r>
            <a:r>
              <a:rPr dirty="0" spc="-35" b="0">
                <a:solidFill>
                  <a:srgbClr val="323B40"/>
                </a:solidFill>
                <a:latin typeface="Segoe UI"/>
                <a:cs typeface="Segoe UI"/>
              </a:rPr>
              <a:t>benefit </a:t>
            </a:r>
            <a:r>
              <a:rPr dirty="0" spc="-40" b="0">
                <a:solidFill>
                  <a:srgbClr val="323B40"/>
                </a:solidFill>
                <a:latin typeface="Segoe UI"/>
                <a:cs typeface="Segoe UI"/>
              </a:rPr>
              <a:t>prescribed  </a:t>
            </a:r>
            <a:r>
              <a:rPr dirty="0" spc="-15" b="0">
                <a:solidFill>
                  <a:srgbClr val="323B40"/>
                </a:solidFill>
                <a:latin typeface="Segoe UI"/>
                <a:cs typeface="Segoe UI"/>
              </a:rPr>
              <a:t>by </a:t>
            </a:r>
            <a:r>
              <a:rPr dirty="0" spc="-25" b="0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pc="-275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35" b="0">
                <a:solidFill>
                  <a:srgbClr val="323B40"/>
                </a:solidFill>
                <a:latin typeface="Segoe UI"/>
                <a:cs typeface="Segoe UI"/>
              </a:rPr>
              <a:t>Government</a:t>
            </a:r>
          </a:p>
          <a:p>
            <a:pPr marL="360045" marR="274320" indent="-347345">
              <a:lnSpc>
                <a:spcPts val="1750"/>
              </a:lnSpc>
              <a:spcBef>
                <a:spcPts val="1005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pc="-30" b="0">
                <a:solidFill>
                  <a:srgbClr val="323B40"/>
                </a:solidFill>
                <a:latin typeface="Segoe UI"/>
                <a:cs typeface="Segoe UI"/>
              </a:rPr>
              <a:t>Must</a:t>
            </a:r>
            <a:r>
              <a:rPr dirty="0" spc="-114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15" b="0">
                <a:solidFill>
                  <a:srgbClr val="323B40"/>
                </a:solidFill>
                <a:latin typeface="Segoe UI"/>
                <a:cs typeface="Segoe UI"/>
              </a:rPr>
              <a:t>be</a:t>
            </a:r>
            <a:r>
              <a:rPr dirty="0" spc="-105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35" b="0">
                <a:solidFill>
                  <a:srgbClr val="323B40"/>
                </a:solidFill>
                <a:latin typeface="Segoe UI"/>
                <a:cs typeface="Segoe UI"/>
              </a:rPr>
              <a:t>provided</a:t>
            </a:r>
            <a:r>
              <a:rPr dirty="0" spc="-114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35" b="0">
                <a:solidFill>
                  <a:srgbClr val="323B40"/>
                </a:solidFill>
                <a:latin typeface="Segoe UI"/>
                <a:cs typeface="Segoe UI"/>
              </a:rPr>
              <a:t>where</a:t>
            </a:r>
            <a:r>
              <a:rPr dirty="0" spc="-125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35" b="0">
                <a:solidFill>
                  <a:srgbClr val="323B40"/>
                </a:solidFill>
                <a:latin typeface="Segoe UI"/>
                <a:cs typeface="Segoe UI"/>
              </a:rPr>
              <a:t>schemes</a:t>
            </a:r>
            <a:r>
              <a:rPr dirty="0" spc="-114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35" b="0">
                <a:solidFill>
                  <a:srgbClr val="323B40"/>
                </a:solidFill>
                <a:latin typeface="Segoe UI"/>
                <a:cs typeface="Segoe UI"/>
              </a:rPr>
              <a:t>were  </a:t>
            </a:r>
            <a:r>
              <a:rPr dirty="0" spc="-40" b="0">
                <a:solidFill>
                  <a:srgbClr val="323B40"/>
                </a:solidFill>
                <a:latin typeface="Segoe UI"/>
                <a:cs typeface="Segoe UI"/>
              </a:rPr>
              <a:t>contracted </a:t>
            </a:r>
            <a:r>
              <a:rPr dirty="0" spc="-25" b="0">
                <a:solidFill>
                  <a:srgbClr val="323B40"/>
                </a:solidFill>
                <a:latin typeface="Segoe UI"/>
                <a:cs typeface="Segoe UI"/>
              </a:rPr>
              <a:t>out </a:t>
            </a:r>
            <a:r>
              <a:rPr dirty="0" spc="-35" b="0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pc="-285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30" b="0">
                <a:solidFill>
                  <a:srgbClr val="323B40"/>
                </a:solidFill>
                <a:latin typeface="Segoe UI"/>
                <a:cs typeface="Segoe UI"/>
              </a:rPr>
              <a:t>SERPS</a:t>
            </a:r>
          </a:p>
          <a:p>
            <a:pPr marL="360045" marR="196215" indent="-347345">
              <a:lnSpc>
                <a:spcPts val="1750"/>
              </a:lnSpc>
              <a:spcBef>
                <a:spcPts val="1019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pc="-35" b="0">
                <a:solidFill>
                  <a:srgbClr val="323B40"/>
                </a:solidFill>
                <a:latin typeface="Segoe UI"/>
                <a:cs typeface="Segoe UI"/>
              </a:rPr>
              <a:t>Historic</a:t>
            </a:r>
            <a:r>
              <a:rPr dirty="0" spc="-125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35" b="0">
                <a:solidFill>
                  <a:srgbClr val="323B40"/>
                </a:solidFill>
                <a:latin typeface="Segoe UI"/>
                <a:cs typeface="Segoe UI"/>
              </a:rPr>
              <a:t>benefit</a:t>
            </a:r>
            <a:r>
              <a:rPr dirty="0" spc="-114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10" b="0">
                <a:solidFill>
                  <a:srgbClr val="323B40"/>
                </a:solidFill>
                <a:latin typeface="Segoe UI"/>
                <a:cs typeface="Segoe UI"/>
              </a:rPr>
              <a:t>–</a:t>
            </a:r>
            <a:r>
              <a:rPr dirty="0" spc="-120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35" b="0">
                <a:solidFill>
                  <a:srgbClr val="323B40"/>
                </a:solidFill>
                <a:latin typeface="Segoe UI"/>
                <a:cs typeface="Segoe UI"/>
              </a:rPr>
              <a:t>built</a:t>
            </a:r>
            <a:r>
              <a:rPr dirty="0" spc="-105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15" b="0">
                <a:solidFill>
                  <a:srgbClr val="323B40"/>
                </a:solidFill>
                <a:latin typeface="Segoe UI"/>
                <a:cs typeface="Segoe UI"/>
              </a:rPr>
              <a:t>up</a:t>
            </a:r>
            <a:r>
              <a:rPr dirty="0" spc="-114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35" b="0">
                <a:solidFill>
                  <a:srgbClr val="323B40"/>
                </a:solidFill>
                <a:latin typeface="Segoe UI"/>
                <a:cs typeface="Segoe UI"/>
              </a:rPr>
              <a:t>between</a:t>
            </a:r>
            <a:r>
              <a:rPr dirty="0" spc="-110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25" b="0">
                <a:solidFill>
                  <a:srgbClr val="323B40"/>
                </a:solidFill>
                <a:latin typeface="Segoe UI"/>
                <a:cs typeface="Segoe UI"/>
              </a:rPr>
              <a:t>1978  and</a:t>
            </a:r>
            <a:r>
              <a:rPr dirty="0" spc="-195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25" b="0">
                <a:solidFill>
                  <a:srgbClr val="323B40"/>
                </a:solidFill>
                <a:latin typeface="Segoe UI"/>
                <a:cs typeface="Segoe UI"/>
              </a:rPr>
              <a:t>1997</a:t>
            </a:r>
          </a:p>
          <a:p>
            <a:pPr marL="360045" marR="5080" indent="-347345">
              <a:lnSpc>
                <a:spcPts val="1750"/>
              </a:lnSpc>
              <a:spcBef>
                <a:spcPts val="1019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pc="-55" b="0">
                <a:solidFill>
                  <a:srgbClr val="323B40"/>
                </a:solidFill>
                <a:latin typeface="Segoe UI"/>
                <a:cs typeface="Segoe UI"/>
              </a:rPr>
              <a:t>Trustees</a:t>
            </a:r>
            <a:r>
              <a:rPr dirty="0" spc="-135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25" b="0">
                <a:solidFill>
                  <a:srgbClr val="323B40"/>
                </a:solidFill>
                <a:latin typeface="Segoe UI"/>
                <a:cs typeface="Segoe UI"/>
              </a:rPr>
              <a:t>and</a:t>
            </a:r>
            <a:r>
              <a:rPr dirty="0" spc="-110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40" b="0">
                <a:solidFill>
                  <a:srgbClr val="323B40"/>
                </a:solidFill>
                <a:latin typeface="Segoe UI"/>
                <a:cs typeface="Segoe UI"/>
              </a:rPr>
              <a:t>University</a:t>
            </a:r>
            <a:r>
              <a:rPr dirty="0" spc="-110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10" b="0">
                <a:solidFill>
                  <a:srgbClr val="323B40"/>
                </a:solidFill>
                <a:latin typeface="Segoe UI"/>
                <a:cs typeface="Segoe UI"/>
              </a:rPr>
              <a:t>do</a:t>
            </a:r>
            <a:r>
              <a:rPr dirty="0" spc="-114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25" b="0">
                <a:solidFill>
                  <a:srgbClr val="323B40"/>
                </a:solidFill>
                <a:latin typeface="Segoe UI"/>
                <a:cs typeface="Segoe UI"/>
              </a:rPr>
              <a:t>not</a:t>
            </a:r>
            <a:r>
              <a:rPr dirty="0" spc="-120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35" b="0">
                <a:solidFill>
                  <a:srgbClr val="323B40"/>
                </a:solidFill>
                <a:latin typeface="Segoe UI"/>
                <a:cs typeface="Segoe UI"/>
              </a:rPr>
              <a:t>control</a:t>
            </a:r>
            <a:r>
              <a:rPr dirty="0" spc="-114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30" b="0">
                <a:solidFill>
                  <a:srgbClr val="323B40"/>
                </a:solidFill>
                <a:latin typeface="Segoe UI"/>
                <a:cs typeface="Segoe UI"/>
              </a:rPr>
              <a:t>this  </a:t>
            </a:r>
            <a:r>
              <a:rPr dirty="0" spc="-35" b="0">
                <a:solidFill>
                  <a:srgbClr val="323B40"/>
                </a:solidFill>
                <a:latin typeface="Segoe UI"/>
                <a:cs typeface="Segoe UI"/>
              </a:rPr>
              <a:t>benefit</a:t>
            </a:r>
          </a:p>
          <a:p>
            <a:pPr marL="360045" indent="-347345">
              <a:lnSpc>
                <a:spcPct val="100000"/>
              </a:lnSpc>
              <a:spcBef>
                <a:spcPts val="620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pc="-40" b="0">
                <a:solidFill>
                  <a:srgbClr val="323B40"/>
                </a:solidFill>
                <a:latin typeface="Segoe UI"/>
                <a:cs typeface="Segoe UI"/>
              </a:rPr>
              <a:t>Calculated</a:t>
            </a:r>
            <a:r>
              <a:rPr dirty="0" spc="-120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20" b="0">
                <a:solidFill>
                  <a:srgbClr val="323B40"/>
                </a:solidFill>
                <a:latin typeface="Segoe UI"/>
                <a:cs typeface="Segoe UI"/>
              </a:rPr>
              <a:t>in</a:t>
            </a:r>
            <a:r>
              <a:rPr dirty="0" spc="-105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30" b="0">
                <a:solidFill>
                  <a:srgbClr val="323B40"/>
                </a:solidFill>
                <a:latin typeface="Segoe UI"/>
                <a:cs typeface="Segoe UI"/>
              </a:rPr>
              <a:t>line</a:t>
            </a:r>
            <a:r>
              <a:rPr dirty="0" spc="-120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25" b="0">
                <a:solidFill>
                  <a:srgbClr val="323B40"/>
                </a:solidFill>
                <a:latin typeface="Segoe UI"/>
                <a:cs typeface="Segoe UI"/>
              </a:rPr>
              <a:t>with</a:t>
            </a:r>
            <a:r>
              <a:rPr dirty="0" spc="-130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35" b="0">
                <a:solidFill>
                  <a:srgbClr val="323B40"/>
                </a:solidFill>
                <a:latin typeface="Segoe UI"/>
                <a:cs typeface="Segoe UI"/>
              </a:rPr>
              <a:t>Government</a:t>
            </a:r>
            <a:r>
              <a:rPr dirty="0" spc="-120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35" b="0">
                <a:solidFill>
                  <a:srgbClr val="323B40"/>
                </a:solidFill>
                <a:latin typeface="Segoe UI"/>
                <a:cs typeface="Segoe UI"/>
              </a:rPr>
              <a:t>rules</a:t>
            </a:r>
          </a:p>
          <a:p>
            <a:pPr marL="360045" indent="-347345">
              <a:lnSpc>
                <a:spcPct val="100000"/>
              </a:lnSpc>
              <a:spcBef>
                <a:spcPts val="610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pc="-40" b="0">
                <a:solidFill>
                  <a:srgbClr val="323B40"/>
                </a:solidFill>
                <a:latin typeface="Segoe UI"/>
                <a:cs typeface="Segoe UI"/>
              </a:rPr>
              <a:t>Increases</a:t>
            </a:r>
            <a:r>
              <a:rPr dirty="0" spc="-114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20" b="0">
                <a:solidFill>
                  <a:srgbClr val="323B40"/>
                </a:solidFill>
                <a:latin typeface="Segoe UI"/>
                <a:cs typeface="Segoe UI"/>
              </a:rPr>
              <a:t>in</a:t>
            </a:r>
            <a:r>
              <a:rPr dirty="0" spc="-120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30" b="0">
                <a:solidFill>
                  <a:srgbClr val="323B40"/>
                </a:solidFill>
                <a:latin typeface="Segoe UI"/>
                <a:cs typeface="Segoe UI"/>
              </a:rPr>
              <a:t>line</a:t>
            </a:r>
            <a:r>
              <a:rPr dirty="0" spc="-125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25" b="0">
                <a:solidFill>
                  <a:srgbClr val="323B40"/>
                </a:solidFill>
                <a:latin typeface="Segoe UI"/>
                <a:cs typeface="Segoe UI"/>
              </a:rPr>
              <a:t>with</a:t>
            </a:r>
            <a:r>
              <a:rPr dirty="0" spc="-120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35" b="0">
                <a:solidFill>
                  <a:srgbClr val="323B40"/>
                </a:solidFill>
                <a:latin typeface="Segoe UI"/>
                <a:cs typeface="Segoe UI"/>
              </a:rPr>
              <a:t>Government</a:t>
            </a:r>
            <a:r>
              <a:rPr dirty="0" spc="-125" b="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pc="-35" b="0">
                <a:solidFill>
                  <a:srgbClr val="323B40"/>
                </a:solidFill>
                <a:latin typeface="Segoe UI"/>
                <a:cs typeface="Segoe UI"/>
              </a:rPr>
              <a:t>rules</a:t>
            </a:r>
          </a:p>
          <a:p>
            <a:pPr marL="360045" marR="225425" indent="-347345">
              <a:lnSpc>
                <a:spcPts val="1750"/>
              </a:lnSpc>
              <a:spcBef>
                <a:spcPts val="1010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pc="-25" i="1">
                <a:solidFill>
                  <a:srgbClr val="FF0000"/>
                </a:solidFill>
                <a:latin typeface="Segoe UI"/>
                <a:cs typeface="Segoe UI"/>
              </a:rPr>
              <a:t>Has</a:t>
            </a:r>
            <a:r>
              <a:rPr dirty="0" spc="-105" i="1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pc="10" i="1">
                <a:solidFill>
                  <a:srgbClr val="FF0000"/>
                </a:solidFill>
                <a:latin typeface="Segoe UI"/>
                <a:cs typeface="Segoe UI"/>
              </a:rPr>
              <a:t>a</a:t>
            </a:r>
            <a:r>
              <a:rPr dirty="0" spc="-95" i="1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pc="-40" i="1">
                <a:solidFill>
                  <a:srgbClr val="FF0000"/>
                </a:solidFill>
                <a:latin typeface="Segoe UI"/>
                <a:cs typeface="Segoe UI"/>
              </a:rPr>
              <a:t>retirement</a:t>
            </a:r>
            <a:r>
              <a:rPr dirty="0" spc="-95" i="1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pc="-20" i="1">
                <a:solidFill>
                  <a:srgbClr val="FF0000"/>
                </a:solidFill>
                <a:latin typeface="Segoe UI"/>
                <a:cs typeface="Segoe UI"/>
              </a:rPr>
              <a:t>age</a:t>
            </a:r>
            <a:r>
              <a:rPr dirty="0" spc="-105" i="1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pc="-40" i="1">
                <a:solidFill>
                  <a:srgbClr val="FF0000"/>
                </a:solidFill>
                <a:latin typeface="Segoe UI"/>
                <a:cs typeface="Segoe UI"/>
              </a:rPr>
              <a:t>associated</a:t>
            </a:r>
            <a:r>
              <a:rPr dirty="0" spc="-105" i="1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pc="-30" i="1">
                <a:solidFill>
                  <a:srgbClr val="FF0000"/>
                </a:solidFill>
                <a:latin typeface="Segoe UI"/>
                <a:cs typeface="Segoe UI"/>
              </a:rPr>
              <a:t>with  </a:t>
            </a:r>
            <a:r>
              <a:rPr dirty="0" spc="-25" i="1">
                <a:solidFill>
                  <a:srgbClr val="FF0000"/>
                </a:solidFill>
                <a:latin typeface="Segoe UI"/>
                <a:cs typeface="Segoe UI"/>
              </a:rPr>
              <a:t>the </a:t>
            </a:r>
            <a:r>
              <a:rPr dirty="0" spc="-45" i="1">
                <a:solidFill>
                  <a:srgbClr val="FF0000"/>
                </a:solidFill>
                <a:latin typeface="Segoe UI"/>
                <a:cs typeface="Segoe UI"/>
              </a:rPr>
              <a:t>State Pension </a:t>
            </a:r>
            <a:r>
              <a:rPr dirty="0" spc="-20" i="1">
                <a:solidFill>
                  <a:srgbClr val="FF0000"/>
                </a:solidFill>
                <a:latin typeface="Segoe UI"/>
                <a:cs typeface="Segoe UI"/>
              </a:rPr>
              <a:t>Age </a:t>
            </a:r>
            <a:r>
              <a:rPr dirty="0" spc="-30" i="1">
                <a:solidFill>
                  <a:srgbClr val="FF0000"/>
                </a:solidFill>
                <a:latin typeface="Segoe UI"/>
                <a:cs typeface="Segoe UI"/>
              </a:rPr>
              <a:t>set </a:t>
            </a:r>
            <a:r>
              <a:rPr dirty="0" spc="-20" i="1">
                <a:solidFill>
                  <a:srgbClr val="FF0000"/>
                </a:solidFill>
                <a:latin typeface="Segoe UI"/>
                <a:cs typeface="Segoe UI"/>
              </a:rPr>
              <a:t>by </a:t>
            </a:r>
            <a:r>
              <a:rPr dirty="0" spc="-25" i="1">
                <a:solidFill>
                  <a:srgbClr val="FF0000"/>
                </a:solidFill>
                <a:latin typeface="Segoe UI"/>
                <a:cs typeface="Segoe UI"/>
              </a:rPr>
              <a:t>the  </a:t>
            </a:r>
            <a:r>
              <a:rPr dirty="0" spc="-40" i="1">
                <a:solidFill>
                  <a:srgbClr val="FF0000"/>
                </a:solidFill>
                <a:latin typeface="Segoe UI"/>
                <a:cs typeface="Segoe UI"/>
              </a:rPr>
              <a:t>Government</a:t>
            </a:r>
            <a:r>
              <a:rPr dirty="0" spc="-95" i="1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pc="-25" i="1">
                <a:solidFill>
                  <a:srgbClr val="FF0000"/>
                </a:solidFill>
                <a:latin typeface="Segoe UI"/>
                <a:cs typeface="Segoe UI"/>
              </a:rPr>
              <a:t>(60</a:t>
            </a:r>
            <a:r>
              <a:rPr dirty="0" spc="-114" i="1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pc="10" i="1">
                <a:solidFill>
                  <a:srgbClr val="FF0000"/>
                </a:solidFill>
                <a:latin typeface="Segoe UI"/>
                <a:cs typeface="Segoe UI"/>
              </a:rPr>
              <a:t>F</a:t>
            </a:r>
            <a:r>
              <a:rPr dirty="0" spc="-85" i="1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pc="10" i="1">
                <a:solidFill>
                  <a:srgbClr val="FF0000"/>
                </a:solidFill>
                <a:latin typeface="Segoe UI"/>
                <a:cs typeface="Segoe UI"/>
              </a:rPr>
              <a:t>/</a:t>
            </a:r>
            <a:r>
              <a:rPr dirty="0" spc="-100" i="1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pc="-10" i="1">
                <a:solidFill>
                  <a:srgbClr val="FF0000"/>
                </a:solidFill>
                <a:latin typeface="Segoe UI"/>
                <a:cs typeface="Segoe UI"/>
              </a:rPr>
              <a:t>65</a:t>
            </a:r>
            <a:r>
              <a:rPr dirty="0" spc="-100" i="1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pc="-15" i="1">
                <a:solidFill>
                  <a:srgbClr val="FF0000"/>
                </a:solidFill>
                <a:latin typeface="Segoe UI"/>
                <a:cs typeface="Segoe UI"/>
              </a:rPr>
              <a:t>M)</a:t>
            </a:r>
            <a:r>
              <a:rPr dirty="0" spc="-95" i="1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pc="-15" i="1">
                <a:solidFill>
                  <a:srgbClr val="FF0000"/>
                </a:solidFill>
                <a:latin typeface="Segoe UI"/>
                <a:cs typeface="Segoe UI"/>
              </a:rPr>
              <a:t>at</a:t>
            </a:r>
            <a:r>
              <a:rPr dirty="0" spc="-95" i="1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pc="-25" i="1">
                <a:solidFill>
                  <a:srgbClr val="FF0000"/>
                </a:solidFill>
                <a:latin typeface="Segoe UI"/>
                <a:cs typeface="Segoe UI"/>
              </a:rPr>
              <a:t>the</a:t>
            </a:r>
            <a:r>
              <a:rPr dirty="0" spc="-105" i="1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pc="-30" i="1">
                <a:solidFill>
                  <a:srgbClr val="FF0000"/>
                </a:solidFill>
                <a:latin typeface="Segoe UI"/>
                <a:cs typeface="Segoe UI"/>
              </a:rPr>
              <a:t>time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7547" y="865123"/>
            <a:ext cx="6869430" cy="8915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500"/>
              </a:lnSpc>
            </a:pPr>
            <a:r>
              <a:rPr dirty="0" sz="3250" spc="-65"/>
              <a:t>What </a:t>
            </a:r>
            <a:r>
              <a:rPr dirty="0" sz="3250" spc="-45"/>
              <a:t>is </a:t>
            </a:r>
            <a:r>
              <a:rPr dirty="0" sz="3250" spc="-70"/>
              <a:t>State </a:t>
            </a:r>
            <a:r>
              <a:rPr dirty="0" sz="3250" spc="-75"/>
              <a:t>Second Pension </a:t>
            </a:r>
            <a:r>
              <a:rPr dirty="0" sz="3250" spc="-60"/>
              <a:t>and  </a:t>
            </a:r>
            <a:r>
              <a:rPr dirty="0" sz="3250" spc="-80"/>
              <a:t>Guaranteed </a:t>
            </a:r>
            <a:r>
              <a:rPr dirty="0" sz="3250" spc="-75"/>
              <a:t>Minimum Pension</a:t>
            </a:r>
            <a:r>
              <a:rPr dirty="0" sz="3250" spc="-375"/>
              <a:t> </a:t>
            </a:r>
            <a:r>
              <a:rPr dirty="0" sz="3250" spc="-75"/>
              <a:t>(GMP)?</a:t>
            </a:r>
            <a:endParaRPr sz="3250"/>
          </a:p>
        </p:txBody>
      </p:sp>
      <p:sp>
        <p:nvSpPr>
          <p:cNvPr id="6" name="object 6"/>
          <p:cNvSpPr/>
          <p:nvPr/>
        </p:nvSpPr>
        <p:spPr>
          <a:xfrm>
            <a:off x="9264395" y="649223"/>
            <a:ext cx="539495" cy="440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 spc="10"/>
              <a:t>18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37477" y="2223413"/>
            <a:ext cx="4358640" cy="3743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32410">
              <a:lnSpc>
                <a:spcPct val="81200"/>
              </a:lnSpc>
            </a:pPr>
            <a:r>
              <a:rPr dirty="0" sz="2000" spc="-10">
                <a:solidFill>
                  <a:srgbClr val="323B40"/>
                </a:solidFill>
                <a:latin typeface="Segoe UI"/>
                <a:cs typeface="Segoe UI"/>
              </a:rPr>
              <a:t>No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matter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your </a:t>
            </a:r>
            <a:r>
              <a:rPr dirty="0" sz="2000" spc="-55">
                <a:solidFill>
                  <a:srgbClr val="323B40"/>
                </a:solidFill>
                <a:latin typeface="Segoe UI"/>
                <a:cs typeface="Segoe UI"/>
              </a:rPr>
              <a:t>gender,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the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total 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you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would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323B40"/>
                </a:solidFill>
                <a:latin typeface="Segoe UI"/>
                <a:cs typeface="Segoe UI"/>
              </a:rPr>
              <a:t>receive</a:t>
            </a:r>
            <a:r>
              <a:rPr dirty="0" sz="20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15">
                <a:solidFill>
                  <a:srgbClr val="323B40"/>
                </a:solidFill>
                <a:latin typeface="Segoe UI"/>
                <a:cs typeface="Segoe UI"/>
              </a:rPr>
              <a:t>at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20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date 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you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leave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the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Scheme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(whether </a:t>
            </a:r>
            <a:r>
              <a:rPr dirty="0" sz="2000" spc="-15">
                <a:solidFill>
                  <a:srgbClr val="323B40"/>
                </a:solidFill>
                <a:latin typeface="Segoe UI"/>
                <a:cs typeface="Segoe UI"/>
              </a:rPr>
              <a:t>by 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leaving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the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University </a:t>
            </a:r>
            <a:r>
              <a:rPr dirty="0" sz="2000" spc="-15">
                <a:solidFill>
                  <a:srgbClr val="323B40"/>
                </a:solidFill>
                <a:latin typeface="Segoe UI"/>
                <a:cs typeface="Segoe UI"/>
              </a:rPr>
              <a:t>or by </a:t>
            </a:r>
            <a:r>
              <a:rPr dirty="0" sz="2000" spc="-40">
                <a:solidFill>
                  <a:srgbClr val="323B40"/>
                </a:solidFill>
                <a:latin typeface="Segoe UI"/>
                <a:cs typeface="Segoe UI"/>
              </a:rPr>
              <a:t>retiring)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is  the same </a:t>
            </a:r>
            <a:r>
              <a:rPr dirty="0" sz="2000" spc="10">
                <a:solidFill>
                  <a:srgbClr val="323B40"/>
                </a:solidFill>
                <a:latin typeface="Segoe UI"/>
                <a:cs typeface="Segoe UI"/>
              </a:rPr>
              <a:t>-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because of </a:t>
            </a:r>
            <a:r>
              <a:rPr dirty="0" sz="2000" spc="-15">
                <a:solidFill>
                  <a:srgbClr val="323B40"/>
                </a:solidFill>
                <a:latin typeface="Segoe UI"/>
                <a:cs typeface="Segoe UI"/>
              </a:rPr>
              <a:t>how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scheme  rules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calculate</a:t>
            </a:r>
            <a:r>
              <a:rPr dirty="0" sz="2000" spc="-229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it.</a:t>
            </a:r>
            <a:endParaRPr sz="2000">
              <a:latin typeface="Segoe UI"/>
              <a:cs typeface="Segoe UI"/>
            </a:endParaRPr>
          </a:p>
          <a:p>
            <a:pPr marL="12700" marR="5080">
              <a:lnSpc>
                <a:spcPct val="81300"/>
              </a:lnSpc>
              <a:spcBef>
                <a:spcPts val="1010"/>
              </a:spcBef>
            </a:pPr>
            <a:r>
              <a:rPr dirty="0" sz="2000" spc="-55">
                <a:solidFill>
                  <a:srgbClr val="323B40"/>
                </a:solidFill>
                <a:latin typeface="Segoe UI"/>
                <a:cs typeface="Segoe UI"/>
              </a:rPr>
              <a:t>However,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the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make-up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of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2000" spc="-36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323B40"/>
                </a:solidFill>
                <a:latin typeface="Segoe UI"/>
                <a:cs typeface="Segoe UI"/>
              </a:rPr>
              <a:t>“Tranches” 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is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different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because of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the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Government  imposed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‘GMP’</a:t>
            </a:r>
            <a:r>
              <a:rPr dirty="0" sz="2000" spc="-2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55">
                <a:solidFill>
                  <a:srgbClr val="323B40"/>
                </a:solidFill>
                <a:latin typeface="Segoe UI"/>
                <a:cs typeface="Segoe UI"/>
              </a:rPr>
              <a:t>Tranche.</a:t>
            </a:r>
            <a:endParaRPr sz="2000">
              <a:latin typeface="Segoe UI"/>
              <a:cs typeface="Segoe UI"/>
            </a:endParaRPr>
          </a:p>
          <a:p>
            <a:pPr marL="12700" marR="762635">
              <a:lnSpc>
                <a:spcPts val="1939"/>
              </a:lnSpc>
              <a:spcBef>
                <a:spcPts val="1010"/>
              </a:spcBef>
            </a:pPr>
            <a:r>
              <a:rPr dirty="0" sz="2000" spc="-40" i="1">
                <a:solidFill>
                  <a:srgbClr val="FF0000"/>
                </a:solidFill>
                <a:latin typeface="Segoe UI"/>
                <a:cs typeface="Segoe UI"/>
              </a:rPr>
              <a:t>Remember </a:t>
            </a:r>
            <a:r>
              <a:rPr dirty="0" sz="2000" spc="-25" i="1">
                <a:solidFill>
                  <a:srgbClr val="FF0000"/>
                </a:solidFill>
                <a:latin typeface="Segoe UI"/>
                <a:cs typeface="Segoe UI"/>
              </a:rPr>
              <a:t>that </a:t>
            </a:r>
            <a:r>
              <a:rPr dirty="0" sz="2000" spc="-30" i="1">
                <a:solidFill>
                  <a:srgbClr val="FF0000"/>
                </a:solidFill>
                <a:latin typeface="Segoe UI"/>
                <a:cs typeface="Segoe UI"/>
              </a:rPr>
              <a:t>different</a:t>
            </a:r>
            <a:r>
              <a:rPr dirty="0" sz="2000" spc="-285" i="1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z="2000" spc="-45" i="1">
                <a:solidFill>
                  <a:srgbClr val="FF0000"/>
                </a:solidFill>
                <a:latin typeface="Segoe UI"/>
                <a:cs typeface="Segoe UI"/>
              </a:rPr>
              <a:t>Tranches  </a:t>
            </a:r>
            <a:r>
              <a:rPr dirty="0" sz="2000" spc="-30" i="1">
                <a:solidFill>
                  <a:srgbClr val="FF0000"/>
                </a:solidFill>
                <a:latin typeface="Segoe UI"/>
                <a:cs typeface="Segoe UI"/>
              </a:rPr>
              <a:t>behave </a:t>
            </a:r>
            <a:r>
              <a:rPr dirty="0" sz="2000" spc="-15" i="1">
                <a:solidFill>
                  <a:srgbClr val="FF0000"/>
                </a:solidFill>
                <a:latin typeface="Segoe UI"/>
                <a:cs typeface="Segoe UI"/>
              </a:rPr>
              <a:t>in </a:t>
            </a:r>
            <a:r>
              <a:rPr dirty="0" sz="2000" spc="-30" i="1">
                <a:solidFill>
                  <a:srgbClr val="FF0000"/>
                </a:solidFill>
                <a:latin typeface="Segoe UI"/>
                <a:cs typeface="Segoe UI"/>
              </a:rPr>
              <a:t>different</a:t>
            </a:r>
            <a:r>
              <a:rPr dirty="0" sz="2000" spc="-325" i="1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z="2000" spc="-25" i="1">
                <a:solidFill>
                  <a:srgbClr val="FF0000"/>
                </a:solidFill>
                <a:latin typeface="Segoe UI"/>
                <a:cs typeface="Segoe UI"/>
              </a:rPr>
              <a:t>ways.</a:t>
            </a:r>
            <a:endParaRPr sz="2000">
              <a:latin typeface="Segoe UI"/>
              <a:cs typeface="Segoe UI"/>
            </a:endParaRPr>
          </a:p>
          <a:p>
            <a:pPr marL="12700" marR="165735">
              <a:lnSpc>
                <a:spcPct val="123500"/>
              </a:lnSpc>
              <a:spcBef>
                <a:spcPts val="10"/>
              </a:spcBef>
            </a:pPr>
            <a:r>
              <a:rPr dirty="0" sz="2000" spc="-10">
                <a:solidFill>
                  <a:srgbClr val="323B40"/>
                </a:solidFill>
                <a:latin typeface="Segoe UI"/>
                <a:cs typeface="Segoe UI"/>
              </a:rPr>
              <a:t>So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over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time,</a:t>
            </a:r>
            <a:r>
              <a:rPr dirty="0" sz="20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this</a:t>
            </a:r>
            <a:r>
              <a:rPr dirty="0" sz="20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 u="heavy">
                <a:solidFill>
                  <a:srgbClr val="323B40"/>
                </a:solidFill>
                <a:latin typeface="Segoe UI"/>
                <a:cs typeface="Segoe UI"/>
              </a:rPr>
              <a:t>could</a:t>
            </a:r>
            <a:r>
              <a:rPr dirty="0" sz="2000" spc="-95" u="heavy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have</a:t>
            </a:r>
            <a:r>
              <a:rPr dirty="0" sz="20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10">
                <a:solidFill>
                  <a:srgbClr val="323B40"/>
                </a:solidFill>
                <a:latin typeface="Segoe UI"/>
                <a:cs typeface="Segoe UI"/>
              </a:rPr>
              <a:t>an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affect.  </a:t>
            </a:r>
            <a:r>
              <a:rPr dirty="0" sz="2000" spc="-10">
                <a:solidFill>
                  <a:srgbClr val="323B40"/>
                </a:solidFill>
                <a:latin typeface="Segoe UI"/>
                <a:cs typeface="Segoe UI"/>
              </a:rPr>
              <a:t>An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example</a:t>
            </a:r>
            <a:r>
              <a:rPr dirty="0" sz="20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is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shown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10">
                <a:solidFill>
                  <a:srgbClr val="323B40"/>
                </a:solidFill>
                <a:latin typeface="Segoe UI"/>
                <a:cs typeface="Segoe UI"/>
              </a:rPr>
              <a:t>on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20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next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slide.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">
              <a:lnSpc>
                <a:spcPct val="100000"/>
              </a:lnSpc>
            </a:pPr>
            <a:r>
              <a:rPr dirty="0" spc="-50"/>
              <a:t>Why </a:t>
            </a:r>
            <a:r>
              <a:rPr dirty="0" spc="-40"/>
              <a:t>is it</a:t>
            </a:r>
            <a:r>
              <a:rPr dirty="0" spc="-509"/>
              <a:t> </a:t>
            </a:r>
            <a:r>
              <a:rPr dirty="0" spc="-75"/>
              <a:t>unequal?</a:t>
            </a:r>
          </a:p>
        </p:txBody>
      </p:sp>
      <p:sp>
        <p:nvSpPr>
          <p:cNvPr id="5" name="object 5"/>
          <p:cNvSpPr/>
          <p:nvPr/>
        </p:nvSpPr>
        <p:spPr>
          <a:xfrm>
            <a:off x="9264395" y="649223"/>
            <a:ext cx="539495" cy="440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48155" y="5687567"/>
            <a:ext cx="3607308" cy="211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8723" y="2058923"/>
            <a:ext cx="4528185" cy="3915410"/>
          </a:xfrm>
          <a:custGeom>
            <a:avLst/>
            <a:gdLst/>
            <a:ahLst/>
            <a:cxnLst/>
            <a:rect l="l" t="t" r="r" b="b"/>
            <a:pathLst>
              <a:path w="4528185" h="3915410">
                <a:moveTo>
                  <a:pt x="0" y="0"/>
                </a:moveTo>
                <a:lnTo>
                  <a:pt x="0" y="3915155"/>
                </a:lnTo>
                <a:lnTo>
                  <a:pt x="4527803" y="3915155"/>
                </a:lnTo>
                <a:lnTo>
                  <a:pt x="452780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4523" y="4123944"/>
            <a:ext cx="3832860" cy="0"/>
          </a:xfrm>
          <a:custGeom>
            <a:avLst/>
            <a:gdLst/>
            <a:ahLst/>
            <a:cxnLst/>
            <a:rect l="l" t="t" r="r" b="b"/>
            <a:pathLst>
              <a:path w="3832860" h="0">
                <a:moveTo>
                  <a:pt x="0" y="0"/>
                </a:moveTo>
                <a:lnTo>
                  <a:pt x="3832859" y="0"/>
                </a:lnTo>
              </a:path>
            </a:pathLst>
          </a:custGeom>
          <a:ln w="1523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4523" y="3003041"/>
            <a:ext cx="3832860" cy="0"/>
          </a:xfrm>
          <a:custGeom>
            <a:avLst/>
            <a:gdLst/>
            <a:ahLst/>
            <a:cxnLst/>
            <a:rect l="l" t="t" r="r" b="b"/>
            <a:pathLst>
              <a:path w="3832860" h="0">
                <a:moveTo>
                  <a:pt x="0" y="0"/>
                </a:moveTo>
                <a:lnTo>
                  <a:pt x="3832859" y="0"/>
                </a:lnTo>
              </a:path>
            </a:pathLst>
          </a:custGeom>
          <a:ln w="1371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4523" y="2996183"/>
            <a:ext cx="3832860" cy="1135380"/>
          </a:xfrm>
          <a:custGeom>
            <a:avLst/>
            <a:gdLst/>
            <a:ahLst/>
            <a:cxnLst/>
            <a:rect l="l" t="t" r="r" b="b"/>
            <a:pathLst>
              <a:path w="3832860" h="1135379">
                <a:moveTo>
                  <a:pt x="1523" y="1120139"/>
                </a:moveTo>
                <a:lnTo>
                  <a:pt x="0" y="1120139"/>
                </a:lnTo>
                <a:lnTo>
                  <a:pt x="0" y="1121663"/>
                </a:lnTo>
                <a:lnTo>
                  <a:pt x="1523" y="1120139"/>
                </a:lnTo>
                <a:close/>
              </a:path>
              <a:path w="3832860" h="1135379">
                <a:moveTo>
                  <a:pt x="3832859" y="1121663"/>
                </a:moveTo>
                <a:lnTo>
                  <a:pt x="3831335" y="1120139"/>
                </a:lnTo>
                <a:lnTo>
                  <a:pt x="1523" y="1120139"/>
                </a:lnTo>
                <a:lnTo>
                  <a:pt x="0" y="1121663"/>
                </a:lnTo>
                <a:lnTo>
                  <a:pt x="3832859" y="1121663"/>
                </a:lnTo>
                <a:close/>
              </a:path>
              <a:path w="3832860" h="1135379">
                <a:moveTo>
                  <a:pt x="1523" y="1133855"/>
                </a:moveTo>
                <a:lnTo>
                  <a:pt x="1523" y="1121663"/>
                </a:lnTo>
                <a:lnTo>
                  <a:pt x="0" y="1121663"/>
                </a:lnTo>
                <a:lnTo>
                  <a:pt x="0" y="1133855"/>
                </a:lnTo>
                <a:lnTo>
                  <a:pt x="1523" y="1133855"/>
                </a:lnTo>
                <a:close/>
              </a:path>
              <a:path w="3832860" h="1135379">
                <a:moveTo>
                  <a:pt x="3832859" y="1133855"/>
                </a:moveTo>
                <a:lnTo>
                  <a:pt x="0" y="1133855"/>
                </a:lnTo>
                <a:lnTo>
                  <a:pt x="1523" y="1135379"/>
                </a:lnTo>
                <a:lnTo>
                  <a:pt x="3831335" y="1135379"/>
                </a:lnTo>
                <a:lnTo>
                  <a:pt x="3832859" y="1133855"/>
                </a:lnTo>
                <a:close/>
              </a:path>
              <a:path w="3832860" h="1135379">
                <a:moveTo>
                  <a:pt x="1523" y="1135379"/>
                </a:moveTo>
                <a:lnTo>
                  <a:pt x="0" y="1133855"/>
                </a:lnTo>
                <a:lnTo>
                  <a:pt x="0" y="1135379"/>
                </a:lnTo>
                <a:lnTo>
                  <a:pt x="1523" y="1135379"/>
                </a:lnTo>
                <a:close/>
              </a:path>
              <a:path w="3832860" h="1135379">
                <a:moveTo>
                  <a:pt x="3832859" y="1121663"/>
                </a:moveTo>
                <a:lnTo>
                  <a:pt x="3832859" y="1120139"/>
                </a:lnTo>
                <a:lnTo>
                  <a:pt x="3831335" y="1120139"/>
                </a:lnTo>
                <a:lnTo>
                  <a:pt x="3832859" y="1121663"/>
                </a:lnTo>
                <a:close/>
              </a:path>
              <a:path w="3832860" h="1135379">
                <a:moveTo>
                  <a:pt x="3832859" y="1133855"/>
                </a:moveTo>
                <a:lnTo>
                  <a:pt x="3832859" y="1121663"/>
                </a:lnTo>
                <a:lnTo>
                  <a:pt x="3831335" y="1121663"/>
                </a:lnTo>
                <a:lnTo>
                  <a:pt x="3831335" y="1133855"/>
                </a:lnTo>
                <a:lnTo>
                  <a:pt x="3832859" y="1133855"/>
                </a:lnTo>
                <a:close/>
              </a:path>
              <a:path w="3832860" h="1135379">
                <a:moveTo>
                  <a:pt x="3832859" y="1135379"/>
                </a:moveTo>
                <a:lnTo>
                  <a:pt x="3832859" y="1133855"/>
                </a:lnTo>
                <a:lnTo>
                  <a:pt x="3831335" y="1135379"/>
                </a:lnTo>
                <a:lnTo>
                  <a:pt x="3832859" y="1135379"/>
                </a:lnTo>
                <a:close/>
              </a:path>
              <a:path w="3832860" h="1135379">
                <a:moveTo>
                  <a:pt x="1523" y="0"/>
                </a:moveTo>
                <a:lnTo>
                  <a:pt x="0" y="0"/>
                </a:lnTo>
                <a:lnTo>
                  <a:pt x="0" y="1523"/>
                </a:lnTo>
                <a:lnTo>
                  <a:pt x="1523" y="0"/>
                </a:lnTo>
                <a:close/>
              </a:path>
              <a:path w="3832860" h="1135379">
                <a:moveTo>
                  <a:pt x="3832859" y="1523"/>
                </a:moveTo>
                <a:lnTo>
                  <a:pt x="3831335" y="0"/>
                </a:lnTo>
                <a:lnTo>
                  <a:pt x="1523" y="0"/>
                </a:lnTo>
                <a:lnTo>
                  <a:pt x="0" y="1523"/>
                </a:lnTo>
                <a:lnTo>
                  <a:pt x="3832859" y="1523"/>
                </a:lnTo>
                <a:close/>
              </a:path>
              <a:path w="3832860" h="1135379">
                <a:moveTo>
                  <a:pt x="1523" y="12191"/>
                </a:moveTo>
                <a:lnTo>
                  <a:pt x="1523" y="1523"/>
                </a:lnTo>
                <a:lnTo>
                  <a:pt x="0" y="1523"/>
                </a:lnTo>
                <a:lnTo>
                  <a:pt x="0" y="12191"/>
                </a:lnTo>
                <a:lnTo>
                  <a:pt x="1523" y="12191"/>
                </a:lnTo>
                <a:close/>
              </a:path>
              <a:path w="3832860" h="1135379">
                <a:moveTo>
                  <a:pt x="3832859" y="12191"/>
                </a:moveTo>
                <a:lnTo>
                  <a:pt x="0" y="12191"/>
                </a:lnTo>
                <a:lnTo>
                  <a:pt x="1523" y="13715"/>
                </a:lnTo>
                <a:lnTo>
                  <a:pt x="3831335" y="13715"/>
                </a:lnTo>
                <a:lnTo>
                  <a:pt x="3832859" y="12191"/>
                </a:lnTo>
                <a:close/>
              </a:path>
              <a:path w="3832860" h="1135379">
                <a:moveTo>
                  <a:pt x="1523" y="13715"/>
                </a:moveTo>
                <a:lnTo>
                  <a:pt x="0" y="12191"/>
                </a:lnTo>
                <a:lnTo>
                  <a:pt x="0" y="13715"/>
                </a:lnTo>
                <a:lnTo>
                  <a:pt x="1523" y="13715"/>
                </a:lnTo>
                <a:close/>
              </a:path>
              <a:path w="3832860" h="1135379">
                <a:moveTo>
                  <a:pt x="3832859" y="1523"/>
                </a:moveTo>
                <a:lnTo>
                  <a:pt x="3832859" y="0"/>
                </a:lnTo>
                <a:lnTo>
                  <a:pt x="3831335" y="0"/>
                </a:lnTo>
                <a:lnTo>
                  <a:pt x="3832859" y="1523"/>
                </a:lnTo>
                <a:close/>
              </a:path>
              <a:path w="3832860" h="1135379">
                <a:moveTo>
                  <a:pt x="3832859" y="12191"/>
                </a:moveTo>
                <a:lnTo>
                  <a:pt x="3832859" y="1523"/>
                </a:lnTo>
                <a:lnTo>
                  <a:pt x="3831335" y="1523"/>
                </a:lnTo>
                <a:lnTo>
                  <a:pt x="3831335" y="12191"/>
                </a:lnTo>
                <a:lnTo>
                  <a:pt x="3832859" y="12191"/>
                </a:lnTo>
                <a:close/>
              </a:path>
              <a:path w="3832860" h="1135379">
                <a:moveTo>
                  <a:pt x="3832859" y="13715"/>
                </a:moveTo>
                <a:lnTo>
                  <a:pt x="3832859" y="12191"/>
                </a:lnTo>
                <a:lnTo>
                  <a:pt x="3831335" y="13715"/>
                </a:lnTo>
                <a:lnTo>
                  <a:pt x="3832859" y="1371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75460" y="4123944"/>
            <a:ext cx="655320" cy="1118870"/>
          </a:xfrm>
          <a:custGeom>
            <a:avLst/>
            <a:gdLst/>
            <a:ahLst/>
            <a:cxnLst/>
            <a:rect l="l" t="t" r="r" b="b"/>
            <a:pathLst>
              <a:path w="655319" h="1118870">
                <a:moveTo>
                  <a:pt x="655319" y="1118615"/>
                </a:moveTo>
                <a:lnTo>
                  <a:pt x="655319" y="0"/>
                </a:lnTo>
                <a:lnTo>
                  <a:pt x="0" y="0"/>
                </a:lnTo>
                <a:lnTo>
                  <a:pt x="0" y="1118615"/>
                </a:lnTo>
                <a:lnTo>
                  <a:pt x="655319" y="1118615"/>
                </a:lnTo>
                <a:close/>
              </a:path>
            </a:pathLst>
          </a:custGeom>
          <a:solidFill>
            <a:srgbClr val="E05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94176" y="4123944"/>
            <a:ext cx="652780" cy="1118870"/>
          </a:xfrm>
          <a:custGeom>
            <a:avLst/>
            <a:gdLst/>
            <a:ahLst/>
            <a:cxnLst/>
            <a:rect l="l" t="t" r="r" b="b"/>
            <a:pathLst>
              <a:path w="652779" h="1118870">
                <a:moveTo>
                  <a:pt x="652271" y="1118615"/>
                </a:moveTo>
                <a:lnTo>
                  <a:pt x="652271" y="0"/>
                </a:lnTo>
                <a:lnTo>
                  <a:pt x="0" y="0"/>
                </a:lnTo>
                <a:lnTo>
                  <a:pt x="0" y="1118615"/>
                </a:lnTo>
                <a:lnTo>
                  <a:pt x="652271" y="1118615"/>
                </a:lnTo>
                <a:close/>
              </a:path>
            </a:pathLst>
          </a:custGeom>
          <a:solidFill>
            <a:srgbClr val="E05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94176" y="3477767"/>
            <a:ext cx="652780" cy="646430"/>
          </a:xfrm>
          <a:custGeom>
            <a:avLst/>
            <a:gdLst/>
            <a:ahLst/>
            <a:cxnLst/>
            <a:rect l="l" t="t" r="r" b="b"/>
            <a:pathLst>
              <a:path w="652779" h="646429">
                <a:moveTo>
                  <a:pt x="0" y="0"/>
                </a:moveTo>
                <a:lnTo>
                  <a:pt x="0" y="646175"/>
                </a:lnTo>
                <a:lnTo>
                  <a:pt x="652271" y="646175"/>
                </a:lnTo>
                <a:lnTo>
                  <a:pt x="6522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75460" y="3392423"/>
            <a:ext cx="655320" cy="731520"/>
          </a:xfrm>
          <a:custGeom>
            <a:avLst/>
            <a:gdLst/>
            <a:ahLst/>
            <a:cxnLst/>
            <a:rect l="l" t="t" r="r" b="b"/>
            <a:pathLst>
              <a:path w="655319" h="731520">
                <a:moveTo>
                  <a:pt x="0" y="0"/>
                </a:moveTo>
                <a:lnTo>
                  <a:pt x="0" y="731519"/>
                </a:lnTo>
                <a:lnTo>
                  <a:pt x="655319" y="731519"/>
                </a:lnTo>
                <a:lnTo>
                  <a:pt x="6553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4523" y="5234939"/>
            <a:ext cx="3832860" cy="13970"/>
          </a:xfrm>
          <a:custGeom>
            <a:avLst/>
            <a:gdLst/>
            <a:ahLst/>
            <a:cxnLst/>
            <a:rect l="l" t="t" r="r" b="b"/>
            <a:pathLst>
              <a:path w="3832860" h="13970">
                <a:moveTo>
                  <a:pt x="0" y="13715"/>
                </a:moveTo>
                <a:lnTo>
                  <a:pt x="3832859" y="13715"/>
                </a:lnTo>
                <a:lnTo>
                  <a:pt x="3832859" y="0"/>
                </a:lnTo>
                <a:lnTo>
                  <a:pt x="0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44523" y="5234939"/>
            <a:ext cx="3832860" cy="13970"/>
          </a:xfrm>
          <a:custGeom>
            <a:avLst/>
            <a:gdLst/>
            <a:ahLst/>
            <a:cxnLst/>
            <a:rect l="l" t="t" r="r" b="b"/>
            <a:pathLst>
              <a:path w="3832860" h="13970">
                <a:moveTo>
                  <a:pt x="0" y="13715"/>
                </a:moveTo>
                <a:lnTo>
                  <a:pt x="3832859" y="13715"/>
                </a:lnTo>
                <a:lnTo>
                  <a:pt x="3832859" y="0"/>
                </a:lnTo>
                <a:lnTo>
                  <a:pt x="0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889251" y="4566410"/>
            <a:ext cx="43688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05071" y="4566410"/>
            <a:ext cx="43688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89251" y="3642866"/>
            <a:ext cx="43688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300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04918" y="3685538"/>
            <a:ext cx="43688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150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75460" y="3002279"/>
            <a:ext cx="655320" cy="390525"/>
          </a:xfrm>
          <a:prstGeom prst="rect">
            <a:avLst/>
          </a:prstGeom>
          <a:solidFill>
            <a:srgbClr val="5A9AD5"/>
          </a:solidFill>
        </p:spPr>
        <p:txBody>
          <a:bodyPr wrap="square" lIns="0" tIns="81280" rIns="0" bIns="0" rtlCol="0" vert="horz">
            <a:spAutoFit/>
          </a:bodyPr>
          <a:lstStyle/>
          <a:p>
            <a:pPr marL="194945">
              <a:lnSpc>
                <a:spcPct val="100000"/>
              </a:lnSpc>
              <a:spcBef>
                <a:spcPts val="640"/>
              </a:spcBef>
            </a:pPr>
            <a:r>
              <a:rPr dirty="0" sz="1400" spc="5" b="1">
                <a:solidFill>
                  <a:srgbClr val="3F3F3F"/>
                </a:solidFill>
                <a:latin typeface="Calibri"/>
                <a:cs typeface="Calibri"/>
              </a:rPr>
              <a:t>700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94176" y="3002279"/>
            <a:ext cx="652780" cy="475615"/>
          </a:xfrm>
          <a:prstGeom prst="rect">
            <a:avLst/>
          </a:prstGeom>
          <a:solidFill>
            <a:srgbClr val="F9B7D6"/>
          </a:solidFill>
        </p:spPr>
        <p:txBody>
          <a:bodyPr wrap="square" lIns="0" tIns="123825" rIns="0" bIns="0" rtlCol="0" vert="horz">
            <a:spAutoFit/>
          </a:bodyPr>
          <a:lstStyle/>
          <a:p>
            <a:pPr marL="191770">
              <a:lnSpc>
                <a:spcPct val="100000"/>
              </a:lnSpc>
              <a:spcBef>
                <a:spcPts val="975"/>
              </a:spcBef>
            </a:pPr>
            <a:r>
              <a:rPr dirty="0" sz="1400" spc="5" b="1">
                <a:solidFill>
                  <a:srgbClr val="3F3F3F"/>
                </a:solidFill>
                <a:latin typeface="Calibri"/>
                <a:cs typeface="Calibri"/>
              </a:rPr>
              <a:t>850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04622" y="2641598"/>
            <a:ext cx="636905" cy="283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10">
                <a:solidFill>
                  <a:srgbClr val="3F3F3F"/>
                </a:solidFill>
                <a:latin typeface="Calibri"/>
                <a:cs typeface="Calibri"/>
              </a:rPr>
              <a:t>£4,000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0447" y="5119621"/>
            <a:ext cx="208279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£0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8027" y="3997958"/>
            <a:ext cx="52705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£2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8027" y="2877818"/>
            <a:ext cx="52705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£4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18043" y="5361429"/>
            <a:ext cx="594360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2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dirty="0" sz="1500" spc="5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z="1500" spc="5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dirty="0" sz="1500" spc="1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dirty="0" sz="1500" spc="1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87143" y="2193035"/>
            <a:ext cx="1737995" cy="732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7475">
              <a:lnSpc>
                <a:spcPct val="100000"/>
              </a:lnSpc>
            </a:pPr>
            <a:r>
              <a:rPr dirty="0" sz="2100" spc="10">
                <a:solidFill>
                  <a:srgbClr val="585858"/>
                </a:solidFill>
                <a:latin typeface="Calibri"/>
                <a:cs typeface="Calibri"/>
              </a:rPr>
              <a:t>Pension </a:t>
            </a:r>
            <a:r>
              <a:rPr dirty="0" sz="2100" spc="-5">
                <a:solidFill>
                  <a:srgbClr val="585858"/>
                </a:solidFill>
                <a:latin typeface="Calibri"/>
                <a:cs typeface="Calibri"/>
              </a:rPr>
              <a:t>at</a:t>
            </a:r>
            <a:r>
              <a:rPr dirty="0" sz="2100" spc="-9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585858"/>
                </a:solidFill>
                <a:latin typeface="Calibri"/>
                <a:cs typeface="Calibri"/>
              </a:rPr>
              <a:t>exit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700" spc="10">
                <a:solidFill>
                  <a:srgbClr val="3F3F3F"/>
                </a:solidFill>
                <a:latin typeface="Calibri"/>
                <a:cs typeface="Calibri"/>
              </a:rPr>
              <a:t>£4,000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92351" y="5733288"/>
            <a:ext cx="96520" cy="97790"/>
          </a:xfrm>
          <a:custGeom>
            <a:avLst/>
            <a:gdLst/>
            <a:ahLst/>
            <a:cxnLst/>
            <a:rect l="l" t="t" r="r" b="b"/>
            <a:pathLst>
              <a:path w="96519" h="97789">
                <a:moveTo>
                  <a:pt x="0" y="0"/>
                </a:moveTo>
                <a:lnTo>
                  <a:pt x="0" y="97535"/>
                </a:lnTo>
                <a:lnTo>
                  <a:pt x="96011" y="97535"/>
                </a:lnTo>
                <a:lnTo>
                  <a:pt x="96011" y="0"/>
                </a:lnTo>
                <a:lnTo>
                  <a:pt x="0" y="0"/>
                </a:lnTo>
                <a:close/>
              </a:path>
            </a:pathLst>
          </a:custGeom>
          <a:solidFill>
            <a:srgbClr val="E05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418335" y="5361429"/>
            <a:ext cx="895985" cy="532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3234">
              <a:lnSpc>
                <a:spcPct val="100000"/>
              </a:lnSpc>
            </a:pPr>
            <a:r>
              <a:rPr dirty="0" sz="1500" spc="25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dirty="0" sz="1500" spc="1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dirty="0" sz="1500" spc="1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Post</a:t>
            </a:r>
            <a:r>
              <a:rPr dirty="0" sz="1400" spc="-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97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77439" y="5733288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0" y="0"/>
                </a:moveTo>
                <a:lnTo>
                  <a:pt x="0" y="97535"/>
                </a:lnTo>
                <a:lnTo>
                  <a:pt x="97535" y="97535"/>
                </a:lnTo>
                <a:lnTo>
                  <a:pt x="975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488183" y="5657593"/>
            <a:ext cx="70929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Pre </a:t>
            </a: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97</a:t>
            </a:r>
            <a:r>
              <a:rPr dirty="0" sz="1400" spc="-5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XS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11523" y="5721095"/>
            <a:ext cx="96520" cy="96520"/>
          </a:xfrm>
          <a:custGeom>
            <a:avLst/>
            <a:gdLst/>
            <a:ahLst/>
            <a:cxnLst/>
            <a:rect l="l" t="t" r="r" b="b"/>
            <a:pathLst>
              <a:path w="96520" h="96520">
                <a:moveTo>
                  <a:pt x="0" y="0"/>
                </a:moveTo>
                <a:lnTo>
                  <a:pt x="0" y="96011"/>
                </a:lnTo>
                <a:lnTo>
                  <a:pt x="96011" y="96011"/>
                </a:lnTo>
                <a:lnTo>
                  <a:pt x="960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9B7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922266" y="5657593"/>
            <a:ext cx="92456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GMP (M /</a:t>
            </a:r>
            <a:r>
              <a:rPr dirty="0" sz="1400" spc="-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F)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552444" y="5672328"/>
            <a:ext cx="222504" cy="175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 spc="10"/>
              <a:t>18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6903719"/>
            <a:ext cx="128015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8447" y="6903719"/>
            <a:ext cx="214884" cy="2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59052" y="6899147"/>
            <a:ext cx="81533" cy="3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772" y="6711695"/>
            <a:ext cx="1176527" cy="192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8991" y="6903719"/>
            <a:ext cx="13716" cy="2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903719"/>
            <a:ext cx="77723" cy="27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0432" y="6903719"/>
            <a:ext cx="86868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1772" y="6903719"/>
            <a:ext cx="301752" cy="137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7773" y="7036307"/>
            <a:ext cx="66294" cy="4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5800" y="7036307"/>
            <a:ext cx="82296" cy="45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">
              <a:lnSpc>
                <a:spcPct val="100000"/>
              </a:lnSpc>
            </a:pPr>
            <a:r>
              <a:rPr dirty="0" spc="-65"/>
              <a:t>About</a:t>
            </a:r>
            <a:r>
              <a:rPr dirty="0" spc="-265"/>
              <a:t> </a:t>
            </a:r>
            <a:r>
              <a:rPr dirty="0" spc="-55"/>
              <a:t>XPS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7547" y="2054859"/>
            <a:ext cx="9072245" cy="1786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0045" marR="5080" indent="-347345">
              <a:lnSpc>
                <a:spcPts val="2200"/>
              </a:lnSpc>
              <a:buFont typeface="Arial"/>
              <a:buChar char="•"/>
              <a:tabLst>
                <a:tab pos="360680" algn="l"/>
              </a:tabLst>
            </a:pPr>
            <a:r>
              <a:rPr dirty="0" sz="2000" spc="-15">
                <a:solidFill>
                  <a:srgbClr val="00A9E0"/>
                </a:solidFill>
                <a:latin typeface="Segoe UI"/>
                <a:cs typeface="Segoe UI"/>
              </a:rPr>
              <a:t>XPS </a:t>
            </a:r>
            <a:r>
              <a:rPr dirty="0" sz="2000" spc="-40">
                <a:solidFill>
                  <a:srgbClr val="00A9E0"/>
                </a:solidFill>
                <a:latin typeface="Segoe UI"/>
                <a:cs typeface="Segoe UI"/>
              </a:rPr>
              <a:t>Pensions </a:t>
            </a: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Group </a:t>
            </a:r>
            <a:r>
              <a:rPr dirty="0" sz="2000" spc="-25">
                <a:solidFill>
                  <a:srgbClr val="00A9E0"/>
                </a:solidFill>
                <a:latin typeface="Segoe UI"/>
                <a:cs typeface="Segoe UI"/>
              </a:rPr>
              <a:t>have </a:t>
            </a: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been advisers </a:t>
            </a:r>
            <a:r>
              <a:rPr dirty="0" sz="2000" spc="-20">
                <a:solidFill>
                  <a:srgbClr val="00A9E0"/>
                </a:solidFill>
                <a:latin typeface="Segoe UI"/>
                <a:cs typeface="Segoe UI"/>
              </a:rPr>
              <a:t>to the </a:t>
            </a:r>
            <a:r>
              <a:rPr dirty="0" sz="2000" spc="-60">
                <a:solidFill>
                  <a:srgbClr val="00A9E0"/>
                </a:solidFill>
                <a:latin typeface="Segoe UI"/>
                <a:cs typeface="Segoe UI"/>
              </a:rPr>
              <a:t>Trustees </a:t>
            </a: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of </a:t>
            </a:r>
            <a:r>
              <a:rPr dirty="0" sz="2000" spc="-20">
                <a:solidFill>
                  <a:srgbClr val="00A9E0"/>
                </a:solidFill>
                <a:latin typeface="Segoe UI"/>
                <a:cs typeface="Segoe UI"/>
              </a:rPr>
              <a:t>the </a:t>
            </a:r>
            <a:r>
              <a:rPr dirty="0" sz="2000" spc="-35">
                <a:solidFill>
                  <a:srgbClr val="00A9E0"/>
                </a:solidFill>
                <a:latin typeface="Segoe UI"/>
                <a:cs typeface="Segoe UI"/>
              </a:rPr>
              <a:t>University </a:t>
            </a: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of  </a:t>
            </a:r>
            <a:r>
              <a:rPr dirty="0" sz="2000" spc="-35">
                <a:solidFill>
                  <a:srgbClr val="00A9E0"/>
                </a:solidFill>
                <a:latin typeface="Segoe UI"/>
                <a:cs typeface="Segoe UI"/>
              </a:rPr>
              <a:t>Aberdeen</a:t>
            </a:r>
            <a:r>
              <a:rPr dirty="0" sz="2000" spc="-75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00A9E0"/>
                </a:solidFill>
                <a:latin typeface="Segoe UI"/>
                <a:cs typeface="Segoe UI"/>
              </a:rPr>
              <a:t>Superannuation</a:t>
            </a:r>
            <a:r>
              <a:rPr dirty="0" sz="2000" spc="-95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00A9E0"/>
                </a:solidFill>
                <a:latin typeface="Segoe UI"/>
                <a:cs typeface="Segoe UI"/>
              </a:rPr>
              <a:t>and</a:t>
            </a:r>
            <a:r>
              <a:rPr dirty="0" sz="2000" spc="-95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Life</a:t>
            </a:r>
            <a:r>
              <a:rPr dirty="0" sz="2000" spc="-95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Assurance</a:t>
            </a:r>
            <a:r>
              <a:rPr dirty="0" sz="2000" spc="-105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00A9E0"/>
                </a:solidFill>
                <a:latin typeface="Segoe UI"/>
                <a:cs typeface="Segoe UI"/>
              </a:rPr>
              <a:t>Scheme</a:t>
            </a:r>
            <a:r>
              <a:rPr dirty="0" sz="2000" spc="-8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(“the</a:t>
            </a:r>
            <a:r>
              <a:rPr dirty="0" sz="2000" spc="-105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Scheme”)</a:t>
            </a:r>
            <a:r>
              <a:rPr dirty="0" sz="2000" spc="-9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since</a:t>
            </a:r>
            <a:r>
              <a:rPr dirty="0" sz="2000" spc="-95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00A9E0"/>
                </a:solidFill>
                <a:latin typeface="Segoe UI"/>
                <a:cs typeface="Segoe UI"/>
              </a:rPr>
              <a:t>2011</a:t>
            </a:r>
            <a:endParaRPr sz="2000">
              <a:latin typeface="Segoe UI"/>
              <a:cs typeface="Segoe UI"/>
            </a:endParaRPr>
          </a:p>
          <a:p>
            <a:pPr marL="360045" indent="-34734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60680" algn="l"/>
              </a:tabLst>
            </a:pP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Jonathan</a:t>
            </a:r>
            <a:r>
              <a:rPr dirty="0" sz="2000" spc="-11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00A9E0"/>
                </a:solidFill>
                <a:latin typeface="Segoe UI"/>
                <a:cs typeface="Segoe UI"/>
              </a:rPr>
              <a:t>Seed</a:t>
            </a:r>
            <a:r>
              <a:rPr dirty="0" sz="2000" spc="-10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from</a:t>
            </a:r>
            <a:r>
              <a:rPr dirty="0" sz="2000" spc="-10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15">
                <a:solidFill>
                  <a:srgbClr val="00A9E0"/>
                </a:solidFill>
                <a:latin typeface="Segoe UI"/>
                <a:cs typeface="Segoe UI"/>
              </a:rPr>
              <a:t>XPS</a:t>
            </a:r>
            <a:r>
              <a:rPr dirty="0" sz="2000" spc="-114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00A9E0"/>
                </a:solidFill>
                <a:latin typeface="Segoe UI"/>
                <a:cs typeface="Segoe UI"/>
              </a:rPr>
              <a:t>Pensions</a:t>
            </a:r>
            <a:r>
              <a:rPr dirty="0" sz="2000" spc="-10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Group</a:t>
            </a:r>
            <a:r>
              <a:rPr dirty="0" sz="2000" spc="-11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00A9E0"/>
                </a:solidFill>
                <a:latin typeface="Segoe UI"/>
                <a:cs typeface="Segoe UI"/>
              </a:rPr>
              <a:t>is</a:t>
            </a:r>
            <a:r>
              <a:rPr dirty="0" sz="2000" spc="-10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00A9E0"/>
                </a:solidFill>
                <a:latin typeface="Segoe UI"/>
                <a:cs typeface="Segoe UI"/>
              </a:rPr>
              <a:t>the</a:t>
            </a:r>
            <a:r>
              <a:rPr dirty="0" sz="2000" spc="-95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00A9E0"/>
                </a:solidFill>
                <a:latin typeface="Segoe UI"/>
                <a:cs typeface="Segoe UI"/>
              </a:rPr>
              <a:t>Scheme</a:t>
            </a:r>
            <a:r>
              <a:rPr dirty="0" sz="2000" spc="-10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00A9E0"/>
                </a:solidFill>
                <a:latin typeface="Segoe UI"/>
                <a:cs typeface="Segoe UI"/>
              </a:rPr>
              <a:t>Actuary.</a:t>
            </a:r>
            <a:endParaRPr sz="2000">
              <a:latin typeface="Segoe UI"/>
              <a:cs typeface="Segoe UI"/>
            </a:endParaRPr>
          </a:p>
          <a:p>
            <a:pPr marL="360045" indent="-34734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60680" algn="l"/>
              </a:tabLst>
            </a:pP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We</a:t>
            </a:r>
            <a:r>
              <a:rPr dirty="0" sz="2000" spc="-10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00A9E0"/>
                </a:solidFill>
                <a:latin typeface="Segoe UI"/>
                <a:cs typeface="Segoe UI"/>
              </a:rPr>
              <a:t>recently</a:t>
            </a:r>
            <a:r>
              <a:rPr dirty="0" sz="2000" spc="-9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00A9E0"/>
                </a:solidFill>
                <a:latin typeface="Segoe UI"/>
                <a:cs typeface="Segoe UI"/>
              </a:rPr>
              <a:t>changed</a:t>
            </a:r>
            <a:r>
              <a:rPr dirty="0" sz="2000" spc="-10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00A9E0"/>
                </a:solidFill>
                <a:latin typeface="Segoe UI"/>
                <a:cs typeface="Segoe UI"/>
              </a:rPr>
              <a:t>our</a:t>
            </a:r>
            <a:r>
              <a:rPr dirty="0" sz="2000" spc="-9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00A9E0"/>
                </a:solidFill>
                <a:latin typeface="Segoe UI"/>
                <a:cs typeface="Segoe UI"/>
              </a:rPr>
              <a:t>name,</a:t>
            </a:r>
            <a:r>
              <a:rPr dirty="0" sz="2000" spc="-9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00A9E0"/>
                </a:solidFill>
                <a:latin typeface="Segoe UI"/>
                <a:cs typeface="Segoe UI"/>
              </a:rPr>
              <a:t>you</a:t>
            </a:r>
            <a:r>
              <a:rPr dirty="0" sz="2000" spc="-9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00A9E0"/>
                </a:solidFill>
                <a:latin typeface="Segoe UI"/>
                <a:cs typeface="Segoe UI"/>
              </a:rPr>
              <a:t>have</a:t>
            </a:r>
            <a:r>
              <a:rPr dirty="0" sz="2000" spc="-10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00A9E0"/>
                </a:solidFill>
                <a:latin typeface="Segoe UI"/>
                <a:cs typeface="Segoe UI"/>
              </a:rPr>
              <a:t>previously</a:t>
            </a:r>
            <a:r>
              <a:rPr dirty="0" sz="2000" spc="-9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00A9E0"/>
                </a:solidFill>
                <a:latin typeface="Segoe UI"/>
                <a:cs typeface="Segoe UI"/>
              </a:rPr>
              <a:t>known</a:t>
            </a:r>
            <a:r>
              <a:rPr dirty="0" sz="2000" spc="-8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10">
                <a:solidFill>
                  <a:srgbClr val="00A9E0"/>
                </a:solidFill>
                <a:latin typeface="Segoe UI"/>
                <a:cs typeface="Segoe UI"/>
              </a:rPr>
              <a:t>us</a:t>
            </a:r>
            <a:r>
              <a:rPr dirty="0" sz="2000" spc="-9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15">
                <a:solidFill>
                  <a:srgbClr val="00A9E0"/>
                </a:solidFill>
                <a:latin typeface="Segoe UI"/>
                <a:cs typeface="Segoe UI"/>
              </a:rPr>
              <a:t>as</a:t>
            </a:r>
            <a:r>
              <a:rPr dirty="0" sz="2000" spc="-9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45">
                <a:solidFill>
                  <a:srgbClr val="00A9E0"/>
                </a:solidFill>
                <a:latin typeface="Segoe UI"/>
                <a:cs typeface="Segoe UI"/>
              </a:rPr>
              <a:t>‘Xafinity’.</a:t>
            </a:r>
            <a:endParaRPr sz="2000">
              <a:latin typeface="Segoe UI"/>
              <a:cs typeface="Segoe UI"/>
            </a:endParaRPr>
          </a:p>
          <a:p>
            <a:pPr marL="360045" indent="-34734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60680" algn="l"/>
              </a:tabLst>
            </a:pPr>
            <a:r>
              <a:rPr dirty="0" sz="2000" spc="-20">
                <a:solidFill>
                  <a:srgbClr val="00A9E0"/>
                </a:solidFill>
                <a:latin typeface="Segoe UI"/>
                <a:cs typeface="Segoe UI"/>
              </a:rPr>
              <a:t>Now</a:t>
            </a:r>
            <a:r>
              <a:rPr dirty="0" sz="2000" spc="-85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15">
                <a:solidFill>
                  <a:srgbClr val="00A9E0"/>
                </a:solidFill>
                <a:latin typeface="Segoe UI"/>
                <a:cs typeface="Segoe UI"/>
              </a:rPr>
              <a:t>we</a:t>
            </a:r>
            <a:r>
              <a:rPr dirty="0" sz="2000" spc="-10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10">
                <a:solidFill>
                  <a:srgbClr val="00A9E0"/>
                </a:solidFill>
                <a:latin typeface="Segoe UI"/>
                <a:cs typeface="Segoe UI"/>
              </a:rPr>
              <a:t>go</a:t>
            </a:r>
            <a:r>
              <a:rPr dirty="0" sz="2000" spc="-105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15">
                <a:solidFill>
                  <a:srgbClr val="00A9E0"/>
                </a:solidFill>
                <a:latin typeface="Segoe UI"/>
                <a:cs typeface="Segoe UI"/>
              </a:rPr>
              <a:t>by</a:t>
            </a:r>
            <a:r>
              <a:rPr dirty="0" sz="2000" spc="-114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00A9E0"/>
                </a:solidFill>
                <a:latin typeface="Segoe UI"/>
                <a:cs typeface="Segoe UI"/>
              </a:rPr>
              <a:t>‘XPS’</a:t>
            </a:r>
            <a:r>
              <a:rPr dirty="0" sz="2000" spc="-114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00A9E0"/>
                </a:solidFill>
                <a:latin typeface="Segoe UI"/>
                <a:cs typeface="Segoe UI"/>
              </a:rPr>
              <a:t>for</a:t>
            </a:r>
            <a:r>
              <a:rPr dirty="0" sz="2000" spc="-100">
                <a:solidFill>
                  <a:srgbClr val="00A9E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00A9E0"/>
                </a:solidFill>
                <a:latin typeface="Segoe UI"/>
                <a:cs typeface="Segoe UI"/>
              </a:rPr>
              <a:t>short.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97055" y="6781796"/>
            <a:ext cx="11493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0" b="1">
                <a:latin typeface="Segoe UI"/>
                <a:cs typeface="Segoe UI"/>
              </a:rPr>
              <a:t>2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">
              <a:lnSpc>
                <a:spcPct val="100000"/>
              </a:lnSpc>
            </a:pPr>
            <a:r>
              <a:rPr dirty="0" spc="-50"/>
              <a:t>Why </a:t>
            </a:r>
            <a:r>
              <a:rPr dirty="0" spc="-40"/>
              <a:t>is it </a:t>
            </a:r>
            <a:r>
              <a:rPr dirty="0" spc="-75"/>
              <a:t>unequal? </a:t>
            </a:r>
            <a:r>
              <a:rPr dirty="0" spc="-40"/>
              <a:t>An</a:t>
            </a:r>
            <a:r>
              <a:rPr dirty="0" spc="-725"/>
              <a:t> </a:t>
            </a:r>
            <a:r>
              <a:rPr dirty="0" spc="-70"/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07140" y="6781796"/>
            <a:ext cx="205104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0" b="1">
                <a:latin typeface="Segoe UI"/>
                <a:cs typeface="Segoe UI"/>
              </a:rPr>
              <a:t>20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64395" y="649223"/>
            <a:ext cx="539495" cy="440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92083" y="3052572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 h="0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55975" y="3052572"/>
            <a:ext cx="4229100" cy="0"/>
          </a:xfrm>
          <a:custGeom>
            <a:avLst/>
            <a:gdLst/>
            <a:ahLst/>
            <a:cxnLst/>
            <a:rect l="l" t="t" r="r" b="b"/>
            <a:pathLst>
              <a:path w="4229100" h="0">
                <a:moveTo>
                  <a:pt x="0" y="0"/>
                </a:moveTo>
                <a:lnTo>
                  <a:pt x="4229099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45691" y="3052572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 h="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45691" y="2325623"/>
            <a:ext cx="7249795" cy="0"/>
          </a:xfrm>
          <a:custGeom>
            <a:avLst/>
            <a:gdLst/>
            <a:ahLst/>
            <a:cxnLst/>
            <a:rect l="l" t="t" r="r" b="b"/>
            <a:pathLst>
              <a:path w="7249795" h="0">
                <a:moveTo>
                  <a:pt x="0" y="0"/>
                </a:moveTo>
                <a:lnTo>
                  <a:pt x="7249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39100" y="1597913"/>
            <a:ext cx="556260" cy="0"/>
          </a:xfrm>
          <a:custGeom>
            <a:avLst/>
            <a:gdLst/>
            <a:ahLst/>
            <a:cxnLst/>
            <a:rect l="l" t="t" r="r" b="b"/>
            <a:pathLst>
              <a:path w="556259" h="0">
                <a:moveTo>
                  <a:pt x="0" y="0"/>
                </a:moveTo>
                <a:lnTo>
                  <a:pt x="556259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45691" y="1597913"/>
            <a:ext cx="5965190" cy="0"/>
          </a:xfrm>
          <a:custGeom>
            <a:avLst/>
            <a:gdLst/>
            <a:ahLst/>
            <a:cxnLst/>
            <a:rect l="l" t="t" r="r" b="b"/>
            <a:pathLst>
              <a:path w="5965190" h="0">
                <a:moveTo>
                  <a:pt x="0" y="0"/>
                </a:moveTo>
                <a:lnTo>
                  <a:pt x="5964935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44167" y="1591055"/>
            <a:ext cx="7252970" cy="1468120"/>
          </a:xfrm>
          <a:custGeom>
            <a:avLst/>
            <a:gdLst/>
            <a:ahLst/>
            <a:cxnLst/>
            <a:rect l="l" t="t" r="r" b="b"/>
            <a:pathLst>
              <a:path w="7252970" h="1468120">
                <a:moveTo>
                  <a:pt x="7252715" y="1467611"/>
                </a:moveTo>
                <a:lnTo>
                  <a:pt x="7252715" y="1456943"/>
                </a:lnTo>
                <a:lnTo>
                  <a:pt x="7251191" y="1455419"/>
                </a:lnTo>
                <a:lnTo>
                  <a:pt x="0" y="1455419"/>
                </a:lnTo>
                <a:lnTo>
                  <a:pt x="0" y="1467611"/>
                </a:lnTo>
                <a:lnTo>
                  <a:pt x="1523" y="1467611"/>
                </a:lnTo>
                <a:lnTo>
                  <a:pt x="1523" y="1458467"/>
                </a:lnTo>
                <a:lnTo>
                  <a:pt x="7251191" y="1458467"/>
                </a:lnTo>
                <a:lnTo>
                  <a:pt x="7251191" y="1467611"/>
                </a:lnTo>
                <a:lnTo>
                  <a:pt x="7252715" y="1467611"/>
                </a:lnTo>
                <a:close/>
              </a:path>
              <a:path w="7252970" h="1468120">
                <a:moveTo>
                  <a:pt x="7251191" y="1467611"/>
                </a:moveTo>
                <a:lnTo>
                  <a:pt x="7251191" y="1466087"/>
                </a:lnTo>
                <a:lnTo>
                  <a:pt x="1523" y="1466087"/>
                </a:lnTo>
                <a:lnTo>
                  <a:pt x="1523" y="1467611"/>
                </a:lnTo>
                <a:lnTo>
                  <a:pt x="7251191" y="1467611"/>
                </a:lnTo>
                <a:close/>
              </a:path>
              <a:path w="7252970" h="1468120">
                <a:moveTo>
                  <a:pt x="7252715" y="740663"/>
                </a:moveTo>
                <a:lnTo>
                  <a:pt x="7252715" y="729995"/>
                </a:lnTo>
                <a:lnTo>
                  <a:pt x="7251191" y="728471"/>
                </a:lnTo>
                <a:lnTo>
                  <a:pt x="0" y="728471"/>
                </a:lnTo>
                <a:lnTo>
                  <a:pt x="0" y="740663"/>
                </a:lnTo>
                <a:lnTo>
                  <a:pt x="1523" y="740663"/>
                </a:lnTo>
                <a:lnTo>
                  <a:pt x="1523" y="731519"/>
                </a:lnTo>
                <a:lnTo>
                  <a:pt x="7251191" y="731519"/>
                </a:lnTo>
                <a:lnTo>
                  <a:pt x="7251191" y="740663"/>
                </a:lnTo>
                <a:lnTo>
                  <a:pt x="7252715" y="740663"/>
                </a:lnTo>
                <a:close/>
              </a:path>
              <a:path w="7252970" h="1468120">
                <a:moveTo>
                  <a:pt x="7251191" y="740663"/>
                </a:moveTo>
                <a:lnTo>
                  <a:pt x="7251191" y="739139"/>
                </a:lnTo>
                <a:lnTo>
                  <a:pt x="1523" y="739139"/>
                </a:lnTo>
                <a:lnTo>
                  <a:pt x="1523" y="740663"/>
                </a:lnTo>
                <a:lnTo>
                  <a:pt x="7251191" y="740663"/>
                </a:lnTo>
                <a:close/>
              </a:path>
              <a:path w="7252970" h="1468120">
                <a:moveTo>
                  <a:pt x="7252715" y="13715"/>
                </a:moveTo>
                <a:lnTo>
                  <a:pt x="7252715" y="1523"/>
                </a:lnTo>
                <a:lnTo>
                  <a:pt x="7251191" y="0"/>
                </a:lnTo>
                <a:lnTo>
                  <a:pt x="0" y="0"/>
                </a:lnTo>
                <a:lnTo>
                  <a:pt x="0" y="13715"/>
                </a:lnTo>
                <a:lnTo>
                  <a:pt x="1523" y="13715"/>
                </a:lnTo>
                <a:lnTo>
                  <a:pt x="1523" y="1523"/>
                </a:lnTo>
                <a:lnTo>
                  <a:pt x="7251191" y="1523"/>
                </a:lnTo>
                <a:lnTo>
                  <a:pt x="7251191" y="13715"/>
                </a:lnTo>
                <a:lnTo>
                  <a:pt x="7252715" y="13715"/>
                </a:lnTo>
                <a:close/>
              </a:path>
              <a:path w="7252970" h="1468120">
                <a:moveTo>
                  <a:pt x="7251191" y="13715"/>
                </a:moveTo>
                <a:lnTo>
                  <a:pt x="7251191" y="12191"/>
                </a:lnTo>
                <a:lnTo>
                  <a:pt x="1523" y="12191"/>
                </a:lnTo>
                <a:lnTo>
                  <a:pt x="1523" y="13715"/>
                </a:lnTo>
                <a:lnTo>
                  <a:pt x="7251191" y="1371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47444" y="3296411"/>
            <a:ext cx="1209040" cy="485140"/>
          </a:xfrm>
          <a:custGeom>
            <a:avLst/>
            <a:gdLst/>
            <a:ahLst/>
            <a:cxnLst/>
            <a:rect l="l" t="t" r="r" b="b"/>
            <a:pathLst>
              <a:path w="1209039" h="485139">
                <a:moveTo>
                  <a:pt x="1208531" y="484631"/>
                </a:moveTo>
                <a:lnTo>
                  <a:pt x="1208531" y="0"/>
                </a:lnTo>
                <a:lnTo>
                  <a:pt x="0" y="0"/>
                </a:lnTo>
                <a:lnTo>
                  <a:pt x="0" y="484631"/>
                </a:lnTo>
                <a:lnTo>
                  <a:pt x="1208531" y="484631"/>
                </a:lnTo>
                <a:close/>
              </a:path>
            </a:pathLst>
          </a:custGeom>
          <a:solidFill>
            <a:srgbClr val="E05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85076" y="2904744"/>
            <a:ext cx="1207135" cy="876300"/>
          </a:xfrm>
          <a:custGeom>
            <a:avLst/>
            <a:gdLst/>
            <a:ahLst/>
            <a:cxnLst/>
            <a:rect l="l" t="t" r="r" b="b"/>
            <a:pathLst>
              <a:path w="1207134" h="876300">
                <a:moveTo>
                  <a:pt x="1207007" y="876299"/>
                </a:moveTo>
                <a:lnTo>
                  <a:pt x="1207007" y="0"/>
                </a:lnTo>
                <a:lnTo>
                  <a:pt x="0" y="0"/>
                </a:lnTo>
                <a:lnTo>
                  <a:pt x="0" y="876299"/>
                </a:lnTo>
                <a:lnTo>
                  <a:pt x="1207007" y="876299"/>
                </a:lnTo>
                <a:close/>
              </a:path>
            </a:pathLst>
          </a:custGeom>
          <a:solidFill>
            <a:srgbClr val="E05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47444" y="2982467"/>
            <a:ext cx="1209040" cy="314325"/>
          </a:xfrm>
          <a:custGeom>
            <a:avLst/>
            <a:gdLst/>
            <a:ahLst/>
            <a:cxnLst/>
            <a:rect l="l" t="t" r="r" b="b"/>
            <a:pathLst>
              <a:path w="1209039" h="314325">
                <a:moveTo>
                  <a:pt x="1208531" y="313943"/>
                </a:moveTo>
                <a:lnTo>
                  <a:pt x="1208531" y="0"/>
                </a:lnTo>
                <a:lnTo>
                  <a:pt x="0" y="0"/>
                </a:lnTo>
                <a:lnTo>
                  <a:pt x="0" y="313943"/>
                </a:lnTo>
                <a:lnTo>
                  <a:pt x="1208531" y="313943"/>
                </a:lnTo>
                <a:close/>
              </a:path>
            </a:pathLst>
          </a:custGeom>
          <a:solidFill>
            <a:srgbClr val="006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85076" y="2333244"/>
            <a:ext cx="1207135" cy="571500"/>
          </a:xfrm>
          <a:custGeom>
            <a:avLst/>
            <a:gdLst/>
            <a:ahLst/>
            <a:cxnLst/>
            <a:rect l="l" t="t" r="r" b="b"/>
            <a:pathLst>
              <a:path w="1207134" h="571500">
                <a:moveTo>
                  <a:pt x="1207007" y="571499"/>
                </a:moveTo>
                <a:lnTo>
                  <a:pt x="1207007" y="0"/>
                </a:lnTo>
                <a:lnTo>
                  <a:pt x="0" y="0"/>
                </a:lnTo>
                <a:lnTo>
                  <a:pt x="0" y="571499"/>
                </a:lnTo>
                <a:lnTo>
                  <a:pt x="1207007" y="571499"/>
                </a:lnTo>
                <a:close/>
              </a:path>
            </a:pathLst>
          </a:custGeom>
          <a:solidFill>
            <a:srgbClr val="006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47444" y="2811779"/>
            <a:ext cx="1209040" cy="170815"/>
          </a:xfrm>
          <a:custGeom>
            <a:avLst/>
            <a:gdLst/>
            <a:ahLst/>
            <a:cxnLst/>
            <a:rect l="l" t="t" r="r" b="b"/>
            <a:pathLst>
              <a:path w="1209039" h="170814">
                <a:moveTo>
                  <a:pt x="1208531" y="170687"/>
                </a:moveTo>
                <a:lnTo>
                  <a:pt x="1208531" y="0"/>
                </a:lnTo>
                <a:lnTo>
                  <a:pt x="0" y="0"/>
                </a:lnTo>
                <a:lnTo>
                  <a:pt x="0" y="170687"/>
                </a:lnTo>
                <a:lnTo>
                  <a:pt x="1208531" y="170687"/>
                </a:lnTo>
                <a:close/>
              </a:path>
            </a:pathLst>
          </a:custGeom>
          <a:solidFill>
            <a:srgbClr val="5A9A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085076" y="1764791"/>
            <a:ext cx="1207135" cy="568960"/>
          </a:xfrm>
          <a:custGeom>
            <a:avLst/>
            <a:gdLst/>
            <a:ahLst/>
            <a:cxnLst/>
            <a:rect l="l" t="t" r="r" b="b"/>
            <a:pathLst>
              <a:path w="1207134" h="568960">
                <a:moveTo>
                  <a:pt x="1207007" y="568451"/>
                </a:moveTo>
                <a:lnTo>
                  <a:pt x="1207007" y="0"/>
                </a:lnTo>
                <a:lnTo>
                  <a:pt x="0" y="0"/>
                </a:lnTo>
                <a:lnTo>
                  <a:pt x="0" y="568451"/>
                </a:lnTo>
                <a:lnTo>
                  <a:pt x="1207007" y="568451"/>
                </a:lnTo>
                <a:close/>
              </a:path>
            </a:pathLst>
          </a:custGeom>
          <a:solidFill>
            <a:srgbClr val="5A9A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45691" y="3782567"/>
            <a:ext cx="7249795" cy="0"/>
          </a:xfrm>
          <a:custGeom>
            <a:avLst/>
            <a:gdLst/>
            <a:ahLst/>
            <a:cxnLst/>
            <a:rect l="l" t="t" r="r" b="b"/>
            <a:pathLst>
              <a:path w="7249795" h="0">
                <a:moveTo>
                  <a:pt x="0" y="0"/>
                </a:moveTo>
                <a:lnTo>
                  <a:pt x="7249667" y="0"/>
                </a:lnTo>
              </a:path>
            </a:pathLst>
          </a:custGeom>
          <a:ln w="12191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46200" y="3777233"/>
            <a:ext cx="7249159" cy="0"/>
          </a:xfrm>
          <a:custGeom>
            <a:avLst/>
            <a:gdLst/>
            <a:ahLst/>
            <a:cxnLst/>
            <a:rect l="l" t="t" r="r" b="b"/>
            <a:pathLst>
              <a:path w="7249159" h="0">
                <a:moveTo>
                  <a:pt x="0" y="0"/>
                </a:moveTo>
                <a:lnTo>
                  <a:pt x="724916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45691" y="3787901"/>
            <a:ext cx="7249795" cy="0"/>
          </a:xfrm>
          <a:custGeom>
            <a:avLst/>
            <a:gdLst/>
            <a:ahLst/>
            <a:cxnLst/>
            <a:rect l="l" t="t" r="r" b="b"/>
            <a:pathLst>
              <a:path w="7249795" h="0">
                <a:moveTo>
                  <a:pt x="0" y="0"/>
                </a:moveTo>
                <a:lnTo>
                  <a:pt x="7249667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026411" y="3436618"/>
            <a:ext cx="38227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200" spc="10" b="1">
                <a:solidFill>
                  <a:srgbClr val="FFFFFF"/>
                </a:solidFill>
                <a:latin typeface="Calibri"/>
                <a:cs typeface="Calibri"/>
              </a:rPr>
              <a:t>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64041" y="3241546"/>
            <a:ext cx="38227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200" spc="10" b="1">
                <a:solidFill>
                  <a:srgbClr val="FFFFFF"/>
                </a:solidFill>
                <a:latin typeface="Calibri"/>
                <a:cs typeface="Calibri"/>
              </a:rPr>
              <a:t>612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26411" y="3034282"/>
            <a:ext cx="38227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200" spc="10" b="1">
                <a:solidFill>
                  <a:srgbClr val="FFFFFF"/>
                </a:solidFill>
                <a:latin typeface="Calibri"/>
                <a:cs typeface="Calibri"/>
              </a:rPr>
              <a:t>300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64041" y="2516122"/>
            <a:ext cx="38227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200" spc="10" b="1">
                <a:solidFill>
                  <a:srgbClr val="FFFFFF"/>
                </a:solidFill>
                <a:latin typeface="Calibri"/>
                <a:cs typeface="Calibri"/>
              </a:rPr>
              <a:t>348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98039" y="2793490"/>
            <a:ext cx="26289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0" b="1">
                <a:solidFill>
                  <a:srgbClr val="3F3F3F"/>
                </a:solidFill>
                <a:latin typeface="Calibri"/>
                <a:cs typeface="Calibri"/>
              </a:rPr>
              <a:t>700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64041" y="1946147"/>
            <a:ext cx="38227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0" b="1">
                <a:solidFill>
                  <a:srgbClr val="3F3F3F"/>
                </a:solidFill>
                <a:latin typeface="Calibri"/>
                <a:cs typeface="Calibri"/>
              </a:rPr>
              <a:t>2</a:t>
            </a:r>
            <a:r>
              <a:rPr dirty="0" sz="1200" b="1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dirty="0" sz="1200" spc="10" b="1">
                <a:solidFill>
                  <a:srgbClr val="3F3F3F"/>
                </a:solidFill>
                <a:latin typeface="Calibri"/>
                <a:cs typeface="Calibri"/>
              </a:rPr>
              <a:t>353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98395" y="2479547"/>
            <a:ext cx="671830" cy="299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" b="1">
                <a:solidFill>
                  <a:srgbClr val="3F3F3F"/>
                </a:solidFill>
                <a:latin typeface="Calibri"/>
                <a:cs typeface="Calibri"/>
              </a:rPr>
              <a:t>£4,00</a:t>
            </a:r>
            <a:r>
              <a:rPr dirty="0" sz="1800" spc="10" b="1">
                <a:solidFill>
                  <a:srgbClr val="3F3F3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306055" y="1376172"/>
            <a:ext cx="737870" cy="364490"/>
          </a:xfrm>
          <a:custGeom>
            <a:avLst/>
            <a:gdLst/>
            <a:ahLst/>
            <a:cxnLst/>
            <a:rect l="l" t="t" r="r" b="b"/>
            <a:pathLst>
              <a:path w="737870" h="364489">
                <a:moveTo>
                  <a:pt x="737615" y="364235"/>
                </a:moveTo>
                <a:lnTo>
                  <a:pt x="737615" y="0"/>
                </a:lnTo>
                <a:lnTo>
                  <a:pt x="0" y="0"/>
                </a:lnTo>
                <a:lnTo>
                  <a:pt x="0" y="364235"/>
                </a:lnTo>
                <a:lnTo>
                  <a:pt x="4571" y="364235"/>
                </a:lnTo>
                <a:lnTo>
                  <a:pt x="4571" y="10667"/>
                </a:lnTo>
                <a:lnTo>
                  <a:pt x="9143" y="4571"/>
                </a:lnTo>
                <a:lnTo>
                  <a:pt x="9143" y="10667"/>
                </a:lnTo>
                <a:lnTo>
                  <a:pt x="728471" y="10667"/>
                </a:lnTo>
                <a:lnTo>
                  <a:pt x="728471" y="4571"/>
                </a:lnTo>
                <a:lnTo>
                  <a:pt x="733043" y="10667"/>
                </a:lnTo>
                <a:lnTo>
                  <a:pt x="733043" y="364235"/>
                </a:lnTo>
                <a:lnTo>
                  <a:pt x="737615" y="364235"/>
                </a:lnTo>
                <a:close/>
              </a:path>
              <a:path w="737870" h="364489">
                <a:moveTo>
                  <a:pt x="9143" y="10667"/>
                </a:moveTo>
                <a:lnTo>
                  <a:pt x="9143" y="4571"/>
                </a:lnTo>
                <a:lnTo>
                  <a:pt x="4571" y="10667"/>
                </a:lnTo>
                <a:lnTo>
                  <a:pt x="9143" y="10667"/>
                </a:lnTo>
                <a:close/>
              </a:path>
              <a:path w="737870" h="364489">
                <a:moveTo>
                  <a:pt x="9143" y="355091"/>
                </a:moveTo>
                <a:lnTo>
                  <a:pt x="9143" y="10667"/>
                </a:lnTo>
                <a:lnTo>
                  <a:pt x="4571" y="10667"/>
                </a:lnTo>
                <a:lnTo>
                  <a:pt x="4571" y="355091"/>
                </a:lnTo>
                <a:lnTo>
                  <a:pt x="9143" y="355091"/>
                </a:lnTo>
                <a:close/>
              </a:path>
              <a:path w="737870" h="364489">
                <a:moveTo>
                  <a:pt x="733043" y="355091"/>
                </a:moveTo>
                <a:lnTo>
                  <a:pt x="4571" y="355091"/>
                </a:lnTo>
                <a:lnTo>
                  <a:pt x="9143" y="359663"/>
                </a:lnTo>
                <a:lnTo>
                  <a:pt x="9143" y="364235"/>
                </a:lnTo>
                <a:lnTo>
                  <a:pt x="728471" y="364235"/>
                </a:lnTo>
                <a:lnTo>
                  <a:pt x="728471" y="359663"/>
                </a:lnTo>
                <a:lnTo>
                  <a:pt x="733043" y="355091"/>
                </a:lnTo>
                <a:close/>
              </a:path>
              <a:path w="737870" h="364489">
                <a:moveTo>
                  <a:pt x="9143" y="364235"/>
                </a:moveTo>
                <a:lnTo>
                  <a:pt x="9143" y="359663"/>
                </a:lnTo>
                <a:lnTo>
                  <a:pt x="4571" y="355091"/>
                </a:lnTo>
                <a:lnTo>
                  <a:pt x="4571" y="364235"/>
                </a:lnTo>
                <a:lnTo>
                  <a:pt x="9143" y="364235"/>
                </a:lnTo>
                <a:close/>
              </a:path>
              <a:path w="737870" h="364489">
                <a:moveTo>
                  <a:pt x="733043" y="10667"/>
                </a:moveTo>
                <a:lnTo>
                  <a:pt x="728471" y="4571"/>
                </a:lnTo>
                <a:lnTo>
                  <a:pt x="728471" y="10667"/>
                </a:lnTo>
                <a:lnTo>
                  <a:pt x="733043" y="10667"/>
                </a:lnTo>
                <a:close/>
              </a:path>
              <a:path w="737870" h="364489">
                <a:moveTo>
                  <a:pt x="733043" y="355091"/>
                </a:moveTo>
                <a:lnTo>
                  <a:pt x="733043" y="10667"/>
                </a:lnTo>
                <a:lnTo>
                  <a:pt x="728471" y="10667"/>
                </a:lnTo>
                <a:lnTo>
                  <a:pt x="728471" y="355091"/>
                </a:lnTo>
                <a:lnTo>
                  <a:pt x="733043" y="355091"/>
                </a:lnTo>
                <a:close/>
              </a:path>
              <a:path w="737870" h="364489">
                <a:moveTo>
                  <a:pt x="733043" y="364235"/>
                </a:moveTo>
                <a:lnTo>
                  <a:pt x="733043" y="355091"/>
                </a:lnTo>
                <a:lnTo>
                  <a:pt x="728471" y="359663"/>
                </a:lnTo>
                <a:lnTo>
                  <a:pt x="728471" y="364235"/>
                </a:lnTo>
                <a:lnTo>
                  <a:pt x="733043" y="364235"/>
                </a:lnTo>
                <a:close/>
              </a:path>
            </a:pathLst>
          </a:custGeom>
          <a:solidFill>
            <a:srgbClr val="00A8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7310628" y="1380744"/>
            <a:ext cx="728980" cy="355600"/>
          </a:xfrm>
          <a:prstGeom prst="rect">
            <a:avLst/>
          </a:prstGeom>
          <a:solidFill>
            <a:srgbClr val="C6F1FF"/>
          </a:solidFill>
        </p:spPr>
        <p:txBody>
          <a:bodyPr wrap="square" lIns="0" tIns="27305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215"/>
              </a:spcBef>
            </a:pPr>
            <a:r>
              <a:rPr dirty="0" sz="1800" spc="5" b="1">
                <a:solidFill>
                  <a:srgbClr val="3F3F3F"/>
                </a:solidFill>
                <a:latin typeface="Calibri"/>
                <a:cs typeface="Calibri"/>
              </a:rPr>
              <a:t>£8,313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877055" y="3907535"/>
            <a:ext cx="100965" cy="86995"/>
          </a:xfrm>
          <a:custGeom>
            <a:avLst/>
            <a:gdLst/>
            <a:ahLst/>
            <a:cxnLst/>
            <a:rect l="l" t="t" r="r" b="b"/>
            <a:pathLst>
              <a:path w="100964" h="86995">
                <a:moveTo>
                  <a:pt x="0" y="0"/>
                </a:moveTo>
                <a:lnTo>
                  <a:pt x="0" y="86867"/>
                </a:lnTo>
                <a:lnTo>
                  <a:pt x="100583" y="86867"/>
                </a:lnTo>
                <a:lnTo>
                  <a:pt x="100583" y="0"/>
                </a:lnTo>
                <a:lnTo>
                  <a:pt x="0" y="0"/>
                </a:lnTo>
                <a:close/>
              </a:path>
            </a:pathLst>
          </a:custGeom>
          <a:solidFill>
            <a:srgbClr val="E05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007610" y="3836414"/>
            <a:ext cx="56324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Post</a:t>
            </a:r>
            <a:r>
              <a:rPr dirty="0" sz="1400" spc="-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97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89347" y="3907535"/>
            <a:ext cx="100965" cy="86995"/>
          </a:xfrm>
          <a:custGeom>
            <a:avLst/>
            <a:gdLst/>
            <a:ahLst/>
            <a:cxnLst/>
            <a:rect l="l" t="t" r="r" b="b"/>
            <a:pathLst>
              <a:path w="100964" h="86995">
                <a:moveTo>
                  <a:pt x="0" y="0"/>
                </a:moveTo>
                <a:lnTo>
                  <a:pt x="0" y="86867"/>
                </a:lnTo>
                <a:lnTo>
                  <a:pt x="100583" y="86867"/>
                </a:lnTo>
                <a:lnTo>
                  <a:pt x="10058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819901" y="3836414"/>
            <a:ext cx="70929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Pre </a:t>
            </a: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97</a:t>
            </a:r>
            <a:r>
              <a:rPr dirty="0" sz="1400" spc="-5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XS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647944" y="3907535"/>
            <a:ext cx="99060" cy="86995"/>
          </a:xfrm>
          <a:custGeom>
            <a:avLst/>
            <a:gdLst/>
            <a:ahLst/>
            <a:cxnLst/>
            <a:rect l="l" t="t" r="r" b="b"/>
            <a:pathLst>
              <a:path w="99060" h="86995">
                <a:moveTo>
                  <a:pt x="0" y="0"/>
                </a:moveTo>
                <a:lnTo>
                  <a:pt x="0" y="86867"/>
                </a:lnTo>
                <a:lnTo>
                  <a:pt x="99059" y="86867"/>
                </a:lnTo>
                <a:lnTo>
                  <a:pt x="99059" y="0"/>
                </a:lnTo>
                <a:lnTo>
                  <a:pt x="0" y="0"/>
                </a:lnTo>
                <a:close/>
              </a:path>
            </a:pathLst>
          </a:custGeom>
          <a:solidFill>
            <a:srgbClr val="5A9A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5776973" y="3836414"/>
            <a:ext cx="69151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GMP</a:t>
            </a:r>
            <a:r>
              <a:rPr dirty="0" sz="1400" spc="-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(M)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295131" y="5626607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 h="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12191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854451" y="5626607"/>
            <a:ext cx="4232275" cy="0"/>
          </a:xfrm>
          <a:custGeom>
            <a:avLst/>
            <a:gdLst/>
            <a:ahLst/>
            <a:cxnLst/>
            <a:rect l="l" t="t" r="r" b="b"/>
            <a:pathLst>
              <a:path w="4232275" h="0">
                <a:moveTo>
                  <a:pt x="0" y="0"/>
                </a:moveTo>
                <a:lnTo>
                  <a:pt x="4232147" y="0"/>
                </a:lnTo>
              </a:path>
            </a:pathLst>
          </a:custGeom>
          <a:ln w="12191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44167" y="5626607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 h="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12191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295131" y="4893563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 h="0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656588" y="4893563"/>
            <a:ext cx="5430520" cy="0"/>
          </a:xfrm>
          <a:custGeom>
            <a:avLst/>
            <a:gdLst/>
            <a:ahLst/>
            <a:cxnLst/>
            <a:rect l="l" t="t" r="r" b="b"/>
            <a:pathLst>
              <a:path w="5430520" h="0">
                <a:moveTo>
                  <a:pt x="0" y="0"/>
                </a:moveTo>
                <a:lnTo>
                  <a:pt x="543001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039100" y="4159757"/>
            <a:ext cx="489584" cy="0"/>
          </a:xfrm>
          <a:custGeom>
            <a:avLst/>
            <a:gdLst/>
            <a:ahLst/>
            <a:cxnLst/>
            <a:rect l="l" t="t" r="r" b="b"/>
            <a:pathLst>
              <a:path w="489584" h="0">
                <a:moveTo>
                  <a:pt x="0" y="0"/>
                </a:moveTo>
                <a:lnTo>
                  <a:pt x="48920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656588" y="4159757"/>
            <a:ext cx="5654040" cy="0"/>
          </a:xfrm>
          <a:custGeom>
            <a:avLst/>
            <a:gdLst/>
            <a:ahLst/>
            <a:cxnLst/>
            <a:rect l="l" t="t" r="r" b="b"/>
            <a:pathLst>
              <a:path w="5654040" h="0">
                <a:moveTo>
                  <a:pt x="0" y="0"/>
                </a:moveTo>
                <a:lnTo>
                  <a:pt x="5654039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42644" y="4152900"/>
            <a:ext cx="7256145" cy="1480185"/>
          </a:xfrm>
          <a:custGeom>
            <a:avLst/>
            <a:gdLst/>
            <a:ahLst/>
            <a:cxnLst/>
            <a:rect l="l" t="t" r="r" b="b"/>
            <a:pathLst>
              <a:path w="7256145" h="1480185">
                <a:moveTo>
                  <a:pt x="7255763" y="1479803"/>
                </a:moveTo>
                <a:lnTo>
                  <a:pt x="7255763" y="1467611"/>
                </a:lnTo>
                <a:lnTo>
                  <a:pt x="0" y="1467611"/>
                </a:lnTo>
                <a:lnTo>
                  <a:pt x="0" y="1479803"/>
                </a:lnTo>
                <a:lnTo>
                  <a:pt x="1523" y="1479803"/>
                </a:lnTo>
                <a:lnTo>
                  <a:pt x="1523" y="1469135"/>
                </a:lnTo>
                <a:lnTo>
                  <a:pt x="7254239" y="1469135"/>
                </a:lnTo>
                <a:lnTo>
                  <a:pt x="7254239" y="1479803"/>
                </a:lnTo>
                <a:lnTo>
                  <a:pt x="7255763" y="1479803"/>
                </a:lnTo>
                <a:close/>
              </a:path>
              <a:path w="7256145" h="1480185">
                <a:moveTo>
                  <a:pt x="7254239" y="1479803"/>
                </a:moveTo>
                <a:lnTo>
                  <a:pt x="7254239" y="1478279"/>
                </a:lnTo>
                <a:lnTo>
                  <a:pt x="1523" y="1478279"/>
                </a:lnTo>
                <a:lnTo>
                  <a:pt x="1523" y="1479803"/>
                </a:lnTo>
                <a:lnTo>
                  <a:pt x="7254239" y="1479803"/>
                </a:lnTo>
                <a:close/>
              </a:path>
              <a:path w="7256145" h="1480185">
                <a:moveTo>
                  <a:pt x="7255763" y="746759"/>
                </a:moveTo>
                <a:lnTo>
                  <a:pt x="7255763" y="736091"/>
                </a:lnTo>
                <a:lnTo>
                  <a:pt x="7254239" y="734567"/>
                </a:lnTo>
                <a:lnTo>
                  <a:pt x="0" y="734567"/>
                </a:lnTo>
                <a:lnTo>
                  <a:pt x="0" y="746759"/>
                </a:lnTo>
                <a:lnTo>
                  <a:pt x="1523" y="746759"/>
                </a:lnTo>
                <a:lnTo>
                  <a:pt x="1523" y="736091"/>
                </a:lnTo>
                <a:lnTo>
                  <a:pt x="7254239" y="736091"/>
                </a:lnTo>
                <a:lnTo>
                  <a:pt x="7254239" y="746759"/>
                </a:lnTo>
                <a:lnTo>
                  <a:pt x="7255763" y="746759"/>
                </a:lnTo>
                <a:close/>
              </a:path>
              <a:path w="7256145" h="1480185">
                <a:moveTo>
                  <a:pt x="7254239" y="746759"/>
                </a:moveTo>
                <a:lnTo>
                  <a:pt x="7254239" y="745235"/>
                </a:lnTo>
                <a:lnTo>
                  <a:pt x="1523" y="745235"/>
                </a:lnTo>
                <a:lnTo>
                  <a:pt x="1523" y="746759"/>
                </a:lnTo>
                <a:lnTo>
                  <a:pt x="7254239" y="746759"/>
                </a:lnTo>
                <a:close/>
              </a:path>
              <a:path w="7256145" h="1480185">
                <a:moveTo>
                  <a:pt x="7255763" y="12191"/>
                </a:moveTo>
                <a:lnTo>
                  <a:pt x="7255763" y="0"/>
                </a:lnTo>
                <a:lnTo>
                  <a:pt x="0" y="0"/>
                </a:lnTo>
                <a:lnTo>
                  <a:pt x="0" y="13715"/>
                </a:lnTo>
                <a:lnTo>
                  <a:pt x="1523" y="13715"/>
                </a:lnTo>
                <a:lnTo>
                  <a:pt x="1523" y="1523"/>
                </a:lnTo>
                <a:lnTo>
                  <a:pt x="7254239" y="1523"/>
                </a:lnTo>
                <a:lnTo>
                  <a:pt x="7254239" y="13715"/>
                </a:lnTo>
                <a:lnTo>
                  <a:pt x="7255763" y="12191"/>
                </a:lnTo>
                <a:close/>
              </a:path>
              <a:path w="7256145" h="1480185">
                <a:moveTo>
                  <a:pt x="7254239" y="13715"/>
                </a:moveTo>
                <a:lnTo>
                  <a:pt x="7254239" y="10667"/>
                </a:lnTo>
                <a:lnTo>
                  <a:pt x="1523" y="10667"/>
                </a:lnTo>
                <a:lnTo>
                  <a:pt x="1523" y="13715"/>
                </a:lnTo>
                <a:lnTo>
                  <a:pt x="7254239" y="1371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645919" y="5870447"/>
            <a:ext cx="1209040" cy="490855"/>
          </a:xfrm>
          <a:custGeom>
            <a:avLst/>
            <a:gdLst/>
            <a:ahLst/>
            <a:cxnLst/>
            <a:rect l="l" t="t" r="r" b="b"/>
            <a:pathLst>
              <a:path w="1209039" h="490854">
                <a:moveTo>
                  <a:pt x="1208531" y="490727"/>
                </a:moveTo>
                <a:lnTo>
                  <a:pt x="1208531" y="0"/>
                </a:lnTo>
                <a:lnTo>
                  <a:pt x="0" y="0"/>
                </a:lnTo>
                <a:lnTo>
                  <a:pt x="0" y="490727"/>
                </a:lnTo>
                <a:lnTo>
                  <a:pt x="1208531" y="490727"/>
                </a:lnTo>
                <a:close/>
              </a:path>
            </a:pathLst>
          </a:custGeom>
          <a:solidFill>
            <a:srgbClr val="E05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086600" y="5477255"/>
            <a:ext cx="1209040" cy="883919"/>
          </a:xfrm>
          <a:custGeom>
            <a:avLst/>
            <a:gdLst/>
            <a:ahLst/>
            <a:cxnLst/>
            <a:rect l="l" t="t" r="r" b="b"/>
            <a:pathLst>
              <a:path w="1209040" h="883920">
                <a:moveTo>
                  <a:pt x="1208531" y="883919"/>
                </a:moveTo>
                <a:lnTo>
                  <a:pt x="1208531" y="0"/>
                </a:lnTo>
                <a:lnTo>
                  <a:pt x="0" y="0"/>
                </a:lnTo>
                <a:lnTo>
                  <a:pt x="0" y="883919"/>
                </a:lnTo>
                <a:lnTo>
                  <a:pt x="1208531" y="883919"/>
                </a:lnTo>
                <a:close/>
              </a:path>
            </a:pathLst>
          </a:custGeom>
          <a:solidFill>
            <a:srgbClr val="E05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645919" y="5590032"/>
            <a:ext cx="1209040" cy="280670"/>
          </a:xfrm>
          <a:custGeom>
            <a:avLst/>
            <a:gdLst/>
            <a:ahLst/>
            <a:cxnLst/>
            <a:rect l="l" t="t" r="r" b="b"/>
            <a:pathLst>
              <a:path w="1209039" h="280670">
                <a:moveTo>
                  <a:pt x="1208531" y="280415"/>
                </a:moveTo>
                <a:lnTo>
                  <a:pt x="1208531" y="0"/>
                </a:lnTo>
                <a:lnTo>
                  <a:pt x="0" y="0"/>
                </a:lnTo>
                <a:lnTo>
                  <a:pt x="0" y="280415"/>
                </a:lnTo>
                <a:lnTo>
                  <a:pt x="1208531" y="280415"/>
                </a:lnTo>
                <a:close/>
              </a:path>
            </a:pathLst>
          </a:custGeom>
          <a:solidFill>
            <a:srgbClr val="006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086600" y="4968239"/>
            <a:ext cx="1209040" cy="509270"/>
          </a:xfrm>
          <a:custGeom>
            <a:avLst/>
            <a:gdLst/>
            <a:ahLst/>
            <a:cxnLst/>
            <a:rect l="l" t="t" r="r" b="b"/>
            <a:pathLst>
              <a:path w="1209040" h="509270">
                <a:moveTo>
                  <a:pt x="1208531" y="509015"/>
                </a:moveTo>
                <a:lnTo>
                  <a:pt x="1208531" y="0"/>
                </a:lnTo>
                <a:lnTo>
                  <a:pt x="0" y="0"/>
                </a:lnTo>
                <a:lnTo>
                  <a:pt x="0" y="509015"/>
                </a:lnTo>
                <a:lnTo>
                  <a:pt x="1208531" y="509015"/>
                </a:lnTo>
                <a:close/>
              </a:path>
            </a:pathLst>
          </a:custGeom>
          <a:solidFill>
            <a:srgbClr val="006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645919" y="5382767"/>
            <a:ext cx="1209040" cy="207645"/>
          </a:xfrm>
          <a:custGeom>
            <a:avLst/>
            <a:gdLst/>
            <a:ahLst/>
            <a:cxnLst/>
            <a:rect l="l" t="t" r="r" b="b"/>
            <a:pathLst>
              <a:path w="1209039" h="207645">
                <a:moveTo>
                  <a:pt x="1208531" y="207263"/>
                </a:moveTo>
                <a:lnTo>
                  <a:pt x="1208531" y="0"/>
                </a:lnTo>
                <a:lnTo>
                  <a:pt x="0" y="0"/>
                </a:lnTo>
                <a:lnTo>
                  <a:pt x="0" y="207263"/>
                </a:lnTo>
                <a:lnTo>
                  <a:pt x="1208531" y="207263"/>
                </a:lnTo>
                <a:close/>
              </a:path>
            </a:pathLst>
          </a:custGeom>
          <a:solidFill>
            <a:srgbClr val="F9B7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086600" y="4270247"/>
            <a:ext cx="1209040" cy="698500"/>
          </a:xfrm>
          <a:custGeom>
            <a:avLst/>
            <a:gdLst/>
            <a:ahLst/>
            <a:cxnLst/>
            <a:rect l="l" t="t" r="r" b="b"/>
            <a:pathLst>
              <a:path w="1209040" h="698500">
                <a:moveTo>
                  <a:pt x="1208531" y="697991"/>
                </a:moveTo>
                <a:lnTo>
                  <a:pt x="1208531" y="0"/>
                </a:lnTo>
                <a:lnTo>
                  <a:pt x="0" y="0"/>
                </a:lnTo>
                <a:lnTo>
                  <a:pt x="0" y="697991"/>
                </a:lnTo>
                <a:lnTo>
                  <a:pt x="1208531" y="697991"/>
                </a:lnTo>
                <a:close/>
              </a:path>
            </a:pathLst>
          </a:custGeom>
          <a:solidFill>
            <a:srgbClr val="F9B7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344167" y="6359651"/>
            <a:ext cx="7252970" cy="0"/>
          </a:xfrm>
          <a:custGeom>
            <a:avLst/>
            <a:gdLst/>
            <a:ahLst/>
            <a:cxnLst/>
            <a:rect l="l" t="t" r="r" b="b"/>
            <a:pathLst>
              <a:path w="7252970" h="0">
                <a:moveTo>
                  <a:pt x="0" y="0"/>
                </a:moveTo>
                <a:lnTo>
                  <a:pt x="7252715" y="0"/>
                </a:lnTo>
              </a:path>
            </a:pathLst>
          </a:custGeom>
          <a:ln w="12191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43660" y="6354317"/>
            <a:ext cx="7252970" cy="0"/>
          </a:xfrm>
          <a:custGeom>
            <a:avLst/>
            <a:gdLst/>
            <a:ahLst/>
            <a:cxnLst/>
            <a:rect l="l" t="t" r="r" b="b"/>
            <a:pathLst>
              <a:path w="7252970" h="0">
                <a:moveTo>
                  <a:pt x="0" y="0"/>
                </a:moveTo>
                <a:lnTo>
                  <a:pt x="725297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344167" y="6364985"/>
            <a:ext cx="7252970" cy="0"/>
          </a:xfrm>
          <a:custGeom>
            <a:avLst/>
            <a:gdLst/>
            <a:ahLst/>
            <a:cxnLst/>
            <a:rect l="l" t="t" r="r" b="b"/>
            <a:pathLst>
              <a:path w="7252970" h="0">
                <a:moveTo>
                  <a:pt x="0" y="0"/>
                </a:moveTo>
                <a:lnTo>
                  <a:pt x="7252715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2029459" y="6012177"/>
            <a:ext cx="38227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200" spc="10" b="1">
                <a:solidFill>
                  <a:srgbClr val="FFFFFF"/>
                </a:solidFill>
                <a:latin typeface="Calibri"/>
                <a:cs typeface="Calibri"/>
              </a:rPr>
              <a:t>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68613" y="5814057"/>
            <a:ext cx="38227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200" spc="10" b="1">
                <a:solidFill>
                  <a:srgbClr val="FFFFFF"/>
                </a:solidFill>
                <a:latin typeface="Calibri"/>
                <a:cs typeface="Calibri"/>
              </a:rPr>
              <a:t>612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029459" y="5625081"/>
            <a:ext cx="38227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200" spc="10" b="1">
                <a:solidFill>
                  <a:srgbClr val="FFFFFF"/>
                </a:solidFill>
                <a:latin typeface="Calibri"/>
                <a:cs typeface="Calibri"/>
              </a:rPr>
              <a:t>150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468613" y="5119113"/>
            <a:ext cx="38227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200" spc="10" b="1">
                <a:solidFill>
                  <a:srgbClr val="FFFFFF"/>
                </a:solidFill>
                <a:latin typeface="Calibri"/>
                <a:cs typeface="Calibri"/>
              </a:rPr>
              <a:t>077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099563" y="5381241"/>
            <a:ext cx="26289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0" b="1">
                <a:solidFill>
                  <a:srgbClr val="3F3F3F"/>
                </a:solidFill>
                <a:latin typeface="Calibri"/>
                <a:cs typeface="Calibri"/>
              </a:rPr>
              <a:t>850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468613" y="4514086"/>
            <a:ext cx="38227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0" b="1">
                <a:solidFill>
                  <a:srgbClr val="3F3F3F"/>
                </a:solidFill>
                <a:latin typeface="Calibri"/>
                <a:cs typeface="Calibri"/>
              </a:rPr>
              <a:t>2</a:t>
            </a:r>
            <a:r>
              <a:rPr dirty="0" sz="1200" b="1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dirty="0" sz="1200" spc="10" b="1">
                <a:solidFill>
                  <a:srgbClr val="3F3F3F"/>
                </a:solidFill>
                <a:latin typeface="Calibri"/>
                <a:cs typeface="Calibri"/>
              </a:rPr>
              <a:t>858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904491" y="5053581"/>
            <a:ext cx="671830" cy="299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" b="1">
                <a:solidFill>
                  <a:srgbClr val="3F3F3F"/>
                </a:solidFill>
                <a:latin typeface="Calibri"/>
                <a:cs typeface="Calibri"/>
              </a:rPr>
              <a:t>£4,00</a:t>
            </a:r>
            <a:r>
              <a:rPr dirty="0" sz="1800" spc="10" b="1">
                <a:solidFill>
                  <a:srgbClr val="3F3F3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306055" y="3866388"/>
            <a:ext cx="737870" cy="364490"/>
          </a:xfrm>
          <a:custGeom>
            <a:avLst/>
            <a:gdLst/>
            <a:ahLst/>
            <a:cxnLst/>
            <a:rect l="l" t="t" r="r" b="b"/>
            <a:pathLst>
              <a:path w="737870" h="364489">
                <a:moveTo>
                  <a:pt x="737615" y="364235"/>
                </a:moveTo>
                <a:lnTo>
                  <a:pt x="737615" y="0"/>
                </a:lnTo>
                <a:lnTo>
                  <a:pt x="0" y="0"/>
                </a:lnTo>
                <a:lnTo>
                  <a:pt x="0" y="364235"/>
                </a:lnTo>
                <a:lnTo>
                  <a:pt x="4571" y="364235"/>
                </a:lnTo>
                <a:lnTo>
                  <a:pt x="4571" y="10667"/>
                </a:lnTo>
                <a:lnTo>
                  <a:pt x="9143" y="6095"/>
                </a:lnTo>
                <a:lnTo>
                  <a:pt x="9143" y="10667"/>
                </a:lnTo>
                <a:lnTo>
                  <a:pt x="728471" y="10667"/>
                </a:lnTo>
                <a:lnTo>
                  <a:pt x="728471" y="6095"/>
                </a:lnTo>
                <a:lnTo>
                  <a:pt x="733043" y="10667"/>
                </a:lnTo>
                <a:lnTo>
                  <a:pt x="733043" y="364235"/>
                </a:lnTo>
                <a:lnTo>
                  <a:pt x="737615" y="364235"/>
                </a:lnTo>
                <a:close/>
              </a:path>
              <a:path w="737870" h="364489">
                <a:moveTo>
                  <a:pt x="9143" y="10667"/>
                </a:moveTo>
                <a:lnTo>
                  <a:pt x="9143" y="6095"/>
                </a:lnTo>
                <a:lnTo>
                  <a:pt x="4571" y="10667"/>
                </a:lnTo>
                <a:lnTo>
                  <a:pt x="9143" y="10667"/>
                </a:lnTo>
                <a:close/>
              </a:path>
              <a:path w="737870" h="364489">
                <a:moveTo>
                  <a:pt x="9143" y="355091"/>
                </a:moveTo>
                <a:lnTo>
                  <a:pt x="9143" y="10667"/>
                </a:lnTo>
                <a:lnTo>
                  <a:pt x="4571" y="10667"/>
                </a:lnTo>
                <a:lnTo>
                  <a:pt x="4571" y="355091"/>
                </a:lnTo>
                <a:lnTo>
                  <a:pt x="9143" y="355091"/>
                </a:lnTo>
                <a:close/>
              </a:path>
              <a:path w="737870" h="364489">
                <a:moveTo>
                  <a:pt x="733043" y="355091"/>
                </a:moveTo>
                <a:lnTo>
                  <a:pt x="4571" y="355091"/>
                </a:lnTo>
                <a:lnTo>
                  <a:pt x="9143" y="359663"/>
                </a:lnTo>
                <a:lnTo>
                  <a:pt x="9143" y="364235"/>
                </a:lnTo>
                <a:lnTo>
                  <a:pt x="728471" y="364235"/>
                </a:lnTo>
                <a:lnTo>
                  <a:pt x="728471" y="359663"/>
                </a:lnTo>
                <a:lnTo>
                  <a:pt x="733043" y="355091"/>
                </a:lnTo>
                <a:close/>
              </a:path>
              <a:path w="737870" h="364489">
                <a:moveTo>
                  <a:pt x="9143" y="364235"/>
                </a:moveTo>
                <a:lnTo>
                  <a:pt x="9143" y="359663"/>
                </a:lnTo>
                <a:lnTo>
                  <a:pt x="4571" y="355091"/>
                </a:lnTo>
                <a:lnTo>
                  <a:pt x="4571" y="364235"/>
                </a:lnTo>
                <a:lnTo>
                  <a:pt x="9143" y="364235"/>
                </a:lnTo>
                <a:close/>
              </a:path>
              <a:path w="737870" h="364489">
                <a:moveTo>
                  <a:pt x="733043" y="10667"/>
                </a:moveTo>
                <a:lnTo>
                  <a:pt x="728471" y="6095"/>
                </a:lnTo>
                <a:lnTo>
                  <a:pt x="728471" y="10667"/>
                </a:lnTo>
                <a:lnTo>
                  <a:pt x="733043" y="10667"/>
                </a:lnTo>
                <a:close/>
              </a:path>
              <a:path w="737870" h="364489">
                <a:moveTo>
                  <a:pt x="733043" y="355091"/>
                </a:moveTo>
                <a:lnTo>
                  <a:pt x="733043" y="10667"/>
                </a:lnTo>
                <a:lnTo>
                  <a:pt x="728471" y="10667"/>
                </a:lnTo>
                <a:lnTo>
                  <a:pt x="728471" y="355091"/>
                </a:lnTo>
                <a:lnTo>
                  <a:pt x="733043" y="355091"/>
                </a:lnTo>
                <a:close/>
              </a:path>
              <a:path w="737870" h="364489">
                <a:moveTo>
                  <a:pt x="733043" y="364235"/>
                </a:moveTo>
                <a:lnTo>
                  <a:pt x="733043" y="355091"/>
                </a:lnTo>
                <a:lnTo>
                  <a:pt x="728471" y="359663"/>
                </a:lnTo>
                <a:lnTo>
                  <a:pt x="728471" y="364235"/>
                </a:lnTo>
                <a:lnTo>
                  <a:pt x="733043" y="364235"/>
                </a:lnTo>
                <a:close/>
              </a:path>
            </a:pathLst>
          </a:custGeom>
          <a:solidFill>
            <a:srgbClr val="00A8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7310628" y="3872483"/>
            <a:ext cx="728980" cy="353695"/>
          </a:xfrm>
          <a:prstGeom prst="rect">
            <a:avLst/>
          </a:prstGeom>
          <a:solidFill>
            <a:srgbClr val="C6F1FF"/>
          </a:solidFill>
        </p:spPr>
        <p:txBody>
          <a:bodyPr wrap="square" lIns="0" tIns="25400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200"/>
              </a:spcBef>
            </a:pPr>
            <a:r>
              <a:rPr dirty="0" sz="1800" spc="5" b="1">
                <a:solidFill>
                  <a:srgbClr val="181D1F"/>
                </a:solidFill>
                <a:latin typeface="Calibri"/>
                <a:cs typeface="Calibri"/>
              </a:rPr>
              <a:t>£8,547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401571" y="6358633"/>
            <a:ext cx="1744980" cy="651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7350" marR="5080" indent="-375285">
              <a:lnSpc>
                <a:spcPct val="102499"/>
              </a:lnSpc>
            </a:pP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Left </a:t>
            </a:r>
            <a:r>
              <a:rPr dirty="0" sz="2000" spc="10" b="1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dirty="0" sz="2000" spc="-4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10" b="1">
                <a:solidFill>
                  <a:srgbClr val="585858"/>
                </a:solidFill>
                <a:latin typeface="Calibri"/>
                <a:cs typeface="Calibri"/>
              </a:rPr>
              <a:t>Scheme  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at </a:t>
            </a: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age</a:t>
            </a:r>
            <a:r>
              <a:rPr dirty="0" sz="2000" spc="-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10" b="1">
                <a:solidFill>
                  <a:srgbClr val="585858"/>
                </a:solidFill>
                <a:latin typeface="Calibri"/>
                <a:cs typeface="Calibri"/>
              </a:rPr>
              <a:t>45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113520" y="6363205"/>
            <a:ext cx="1229995" cy="645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9539" marR="5080" indent="-117475">
              <a:lnSpc>
                <a:spcPct val="101499"/>
              </a:lnSpc>
            </a:pPr>
            <a:r>
              <a:rPr dirty="0" sz="2000" spc="-15" b="1">
                <a:solidFill>
                  <a:srgbClr val="323B40"/>
                </a:solidFill>
                <a:latin typeface="Calibri"/>
                <a:cs typeface="Calibri"/>
              </a:rPr>
              <a:t>R</a:t>
            </a:r>
            <a:r>
              <a:rPr dirty="0" sz="2000" spc="-5" b="1">
                <a:solidFill>
                  <a:srgbClr val="323B40"/>
                </a:solidFill>
                <a:latin typeface="Calibri"/>
                <a:cs typeface="Calibri"/>
              </a:rPr>
              <a:t>e</a:t>
            </a:r>
            <a:r>
              <a:rPr dirty="0" sz="2000" spc="10" b="1">
                <a:solidFill>
                  <a:srgbClr val="323B40"/>
                </a:solidFill>
                <a:latin typeface="Calibri"/>
                <a:cs typeface="Calibri"/>
              </a:rPr>
              <a:t>ti</a:t>
            </a:r>
            <a:r>
              <a:rPr dirty="0" sz="2000" spc="-20" b="1">
                <a:solidFill>
                  <a:srgbClr val="323B40"/>
                </a:solidFill>
                <a:latin typeface="Calibri"/>
                <a:cs typeface="Calibri"/>
              </a:rPr>
              <a:t>r</a:t>
            </a:r>
            <a:r>
              <a:rPr dirty="0" sz="2000" spc="5" b="1">
                <a:solidFill>
                  <a:srgbClr val="323B40"/>
                </a:solidFill>
                <a:latin typeface="Calibri"/>
                <a:cs typeface="Calibri"/>
              </a:rPr>
              <a:t>e</a:t>
            </a:r>
            <a:r>
              <a:rPr dirty="0" sz="2000" spc="10" b="1">
                <a:solidFill>
                  <a:srgbClr val="323B40"/>
                </a:solidFill>
                <a:latin typeface="Calibri"/>
                <a:cs typeface="Calibri"/>
              </a:rPr>
              <a:t>m</a:t>
            </a:r>
            <a:r>
              <a:rPr dirty="0" sz="2000" spc="5" b="1">
                <a:solidFill>
                  <a:srgbClr val="323B40"/>
                </a:solidFill>
                <a:latin typeface="Calibri"/>
                <a:cs typeface="Calibri"/>
              </a:rPr>
              <a:t>e</a:t>
            </a:r>
            <a:r>
              <a:rPr dirty="0" sz="2000" spc="-5" b="1">
                <a:solidFill>
                  <a:srgbClr val="323B40"/>
                </a:solidFill>
                <a:latin typeface="Calibri"/>
                <a:cs typeface="Calibri"/>
              </a:rPr>
              <a:t>n</a:t>
            </a:r>
            <a:r>
              <a:rPr dirty="0" sz="2000" spc="5" b="1">
                <a:solidFill>
                  <a:srgbClr val="323B40"/>
                </a:solidFill>
                <a:latin typeface="Calibri"/>
                <a:cs typeface="Calibri"/>
              </a:rPr>
              <a:t>t  </a:t>
            </a:r>
            <a:r>
              <a:rPr dirty="0" sz="2000" spc="-5" b="1">
                <a:solidFill>
                  <a:srgbClr val="323B40"/>
                </a:solidFill>
                <a:latin typeface="Calibri"/>
                <a:cs typeface="Calibri"/>
              </a:rPr>
              <a:t>at </a:t>
            </a:r>
            <a:r>
              <a:rPr dirty="0" sz="2000" b="1">
                <a:solidFill>
                  <a:srgbClr val="323B40"/>
                </a:solidFill>
                <a:latin typeface="Calibri"/>
                <a:cs typeface="Calibri"/>
              </a:rPr>
              <a:t>age</a:t>
            </a:r>
            <a:r>
              <a:rPr dirty="0" sz="2000" spc="-50" b="1">
                <a:solidFill>
                  <a:srgbClr val="323B40"/>
                </a:solidFill>
                <a:latin typeface="Calibri"/>
                <a:cs typeface="Calibri"/>
              </a:rPr>
              <a:t> </a:t>
            </a:r>
            <a:r>
              <a:rPr dirty="0" sz="2000" spc="10" b="1">
                <a:solidFill>
                  <a:srgbClr val="323B40"/>
                </a:solidFill>
                <a:latin typeface="Calibri"/>
                <a:cs typeface="Calibri"/>
              </a:rPr>
              <a:t>65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811523" y="6521195"/>
            <a:ext cx="97790" cy="85725"/>
          </a:xfrm>
          <a:custGeom>
            <a:avLst/>
            <a:gdLst/>
            <a:ahLst/>
            <a:cxnLst/>
            <a:rect l="l" t="t" r="r" b="b"/>
            <a:pathLst>
              <a:path w="97789" h="85725">
                <a:moveTo>
                  <a:pt x="0" y="0"/>
                </a:moveTo>
                <a:lnTo>
                  <a:pt x="0" y="85343"/>
                </a:lnTo>
                <a:lnTo>
                  <a:pt x="97535" y="85343"/>
                </a:lnTo>
                <a:lnTo>
                  <a:pt x="97535" y="0"/>
                </a:lnTo>
                <a:lnTo>
                  <a:pt x="0" y="0"/>
                </a:lnTo>
                <a:close/>
              </a:path>
            </a:pathLst>
          </a:custGeom>
          <a:solidFill>
            <a:srgbClr val="E05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3939030" y="6445501"/>
            <a:ext cx="56324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Post</a:t>
            </a:r>
            <a:r>
              <a:rPr dirty="0" sz="1400" spc="-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97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648200" y="6524243"/>
            <a:ext cx="97790" cy="86995"/>
          </a:xfrm>
          <a:custGeom>
            <a:avLst/>
            <a:gdLst/>
            <a:ahLst/>
            <a:cxnLst/>
            <a:rect l="l" t="t" r="r" b="b"/>
            <a:pathLst>
              <a:path w="97789" h="86995">
                <a:moveTo>
                  <a:pt x="0" y="0"/>
                </a:moveTo>
                <a:lnTo>
                  <a:pt x="0" y="86867"/>
                </a:lnTo>
                <a:lnTo>
                  <a:pt x="97535" y="86867"/>
                </a:lnTo>
                <a:lnTo>
                  <a:pt x="975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4775706" y="6445501"/>
            <a:ext cx="70929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Pre </a:t>
            </a: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97</a:t>
            </a:r>
            <a:r>
              <a:rPr dirty="0" sz="1400" spc="-5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XS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626607" y="6518147"/>
            <a:ext cx="97790" cy="85725"/>
          </a:xfrm>
          <a:custGeom>
            <a:avLst/>
            <a:gdLst/>
            <a:ahLst/>
            <a:cxnLst/>
            <a:rect l="l" t="t" r="r" b="b"/>
            <a:pathLst>
              <a:path w="97789" h="85725">
                <a:moveTo>
                  <a:pt x="0" y="0"/>
                </a:moveTo>
                <a:lnTo>
                  <a:pt x="0" y="85343"/>
                </a:lnTo>
                <a:lnTo>
                  <a:pt x="97535" y="85343"/>
                </a:lnTo>
                <a:lnTo>
                  <a:pt x="975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9B7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5749541" y="6445501"/>
            <a:ext cx="61976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GMP</a:t>
            </a:r>
            <a:r>
              <a:rPr dirty="0" sz="1400" spc="-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(F)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947416" y="5964935"/>
            <a:ext cx="4010025" cy="108585"/>
          </a:xfrm>
          <a:custGeom>
            <a:avLst/>
            <a:gdLst/>
            <a:ahLst/>
            <a:cxnLst/>
            <a:rect l="l" t="t" r="r" b="b"/>
            <a:pathLst>
              <a:path w="4010025" h="108585">
                <a:moveTo>
                  <a:pt x="3932790" y="44404"/>
                </a:moveTo>
                <a:lnTo>
                  <a:pt x="3932581" y="33744"/>
                </a:lnTo>
                <a:lnTo>
                  <a:pt x="0" y="99059"/>
                </a:lnTo>
                <a:lnTo>
                  <a:pt x="1523" y="108203"/>
                </a:lnTo>
                <a:lnTo>
                  <a:pt x="3932790" y="44404"/>
                </a:lnTo>
                <a:close/>
              </a:path>
              <a:path w="4010025" h="108585">
                <a:moveTo>
                  <a:pt x="4009643" y="38099"/>
                </a:moveTo>
                <a:lnTo>
                  <a:pt x="3931919" y="0"/>
                </a:lnTo>
                <a:lnTo>
                  <a:pt x="3932581" y="33744"/>
                </a:lnTo>
                <a:lnTo>
                  <a:pt x="3945635" y="33527"/>
                </a:lnTo>
                <a:lnTo>
                  <a:pt x="3945635" y="71384"/>
                </a:lnTo>
                <a:lnTo>
                  <a:pt x="4009643" y="38099"/>
                </a:lnTo>
                <a:close/>
              </a:path>
              <a:path w="4010025" h="108585">
                <a:moveTo>
                  <a:pt x="3945635" y="44195"/>
                </a:moveTo>
                <a:lnTo>
                  <a:pt x="3945635" y="33527"/>
                </a:lnTo>
                <a:lnTo>
                  <a:pt x="3932581" y="33744"/>
                </a:lnTo>
                <a:lnTo>
                  <a:pt x="3932790" y="44404"/>
                </a:lnTo>
                <a:lnTo>
                  <a:pt x="3945635" y="44195"/>
                </a:lnTo>
                <a:close/>
              </a:path>
              <a:path w="4010025" h="108585">
                <a:moveTo>
                  <a:pt x="3945635" y="71384"/>
                </a:moveTo>
                <a:lnTo>
                  <a:pt x="3945635" y="44195"/>
                </a:lnTo>
                <a:lnTo>
                  <a:pt x="3932790" y="44404"/>
                </a:lnTo>
                <a:lnTo>
                  <a:pt x="3933443" y="77723"/>
                </a:lnTo>
                <a:lnTo>
                  <a:pt x="3945635" y="71384"/>
                </a:lnTo>
                <a:close/>
              </a:path>
            </a:pathLst>
          </a:custGeom>
          <a:solidFill>
            <a:srgbClr val="E05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985516" y="5277611"/>
            <a:ext cx="3912235" cy="471170"/>
          </a:xfrm>
          <a:custGeom>
            <a:avLst/>
            <a:gdLst/>
            <a:ahLst/>
            <a:cxnLst/>
            <a:rect l="l" t="t" r="r" b="b"/>
            <a:pathLst>
              <a:path w="3912234" h="471170">
                <a:moveTo>
                  <a:pt x="3836507" y="43962"/>
                </a:moveTo>
                <a:lnTo>
                  <a:pt x="3835269" y="33431"/>
                </a:lnTo>
                <a:lnTo>
                  <a:pt x="0" y="460247"/>
                </a:lnTo>
                <a:lnTo>
                  <a:pt x="1523" y="470915"/>
                </a:lnTo>
                <a:lnTo>
                  <a:pt x="3836507" y="43962"/>
                </a:lnTo>
                <a:close/>
              </a:path>
              <a:path w="3912234" h="471170">
                <a:moveTo>
                  <a:pt x="3912107" y="30479"/>
                </a:moveTo>
                <a:lnTo>
                  <a:pt x="3831335" y="0"/>
                </a:lnTo>
                <a:lnTo>
                  <a:pt x="3835269" y="33431"/>
                </a:lnTo>
                <a:lnTo>
                  <a:pt x="3848099" y="32003"/>
                </a:lnTo>
                <a:lnTo>
                  <a:pt x="3848099" y="72698"/>
                </a:lnTo>
                <a:lnTo>
                  <a:pt x="3912107" y="30479"/>
                </a:lnTo>
                <a:close/>
              </a:path>
              <a:path w="3912234" h="471170">
                <a:moveTo>
                  <a:pt x="3848099" y="42671"/>
                </a:moveTo>
                <a:lnTo>
                  <a:pt x="3848099" y="32003"/>
                </a:lnTo>
                <a:lnTo>
                  <a:pt x="3835269" y="33431"/>
                </a:lnTo>
                <a:lnTo>
                  <a:pt x="3836507" y="43962"/>
                </a:lnTo>
                <a:lnTo>
                  <a:pt x="3848099" y="42671"/>
                </a:lnTo>
                <a:close/>
              </a:path>
              <a:path w="3912234" h="471170">
                <a:moveTo>
                  <a:pt x="3848099" y="72698"/>
                </a:moveTo>
                <a:lnTo>
                  <a:pt x="3848099" y="42671"/>
                </a:lnTo>
                <a:lnTo>
                  <a:pt x="3836507" y="43962"/>
                </a:lnTo>
                <a:lnTo>
                  <a:pt x="3840479" y="77723"/>
                </a:lnTo>
                <a:lnTo>
                  <a:pt x="3848099" y="72698"/>
                </a:lnTo>
                <a:close/>
              </a:path>
            </a:pathLst>
          </a:custGeom>
          <a:solidFill>
            <a:srgbClr val="006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947416" y="3326891"/>
            <a:ext cx="4010025" cy="253365"/>
          </a:xfrm>
          <a:custGeom>
            <a:avLst/>
            <a:gdLst/>
            <a:ahLst/>
            <a:cxnLst/>
            <a:rect l="l" t="t" r="r" b="b"/>
            <a:pathLst>
              <a:path w="4010025" h="253364">
                <a:moveTo>
                  <a:pt x="3932996" y="43345"/>
                </a:moveTo>
                <a:lnTo>
                  <a:pt x="3932358" y="32716"/>
                </a:lnTo>
                <a:lnTo>
                  <a:pt x="0" y="243839"/>
                </a:lnTo>
                <a:lnTo>
                  <a:pt x="1523" y="252983"/>
                </a:lnTo>
                <a:lnTo>
                  <a:pt x="3932996" y="43345"/>
                </a:lnTo>
                <a:close/>
              </a:path>
              <a:path w="4010025" h="253364">
                <a:moveTo>
                  <a:pt x="4009643" y="33527"/>
                </a:moveTo>
                <a:lnTo>
                  <a:pt x="3930395" y="0"/>
                </a:lnTo>
                <a:lnTo>
                  <a:pt x="3932358" y="32716"/>
                </a:lnTo>
                <a:lnTo>
                  <a:pt x="3945635" y="32003"/>
                </a:lnTo>
                <a:lnTo>
                  <a:pt x="3945635" y="70103"/>
                </a:lnTo>
                <a:lnTo>
                  <a:pt x="4009643" y="33527"/>
                </a:lnTo>
                <a:close/>
              </a:path>
              <a:path w="4010025" h="253364">
                <a:moveTo>
                  <a:pt x="3945635" y="42671"/>
                </a:moveTo>
                <a:lnTo>
                  <a:pt x="3945635" y="32003"/>
                </a:lnTo>
                <a:lnTo>
                  <a:pt x="3932358" y="32716"/>
                </a:lnTo>
                <a:lnTo>
                  <a:pt x="3932996" y="43345"/>
                </a:lnTo>
                <a:lnTo>
                  <a:pt x="3945635" y="42671"/>
                </a:lnTo>
                <a:close/>
              </a:path>
              <a:path w="4010025" h="253364">
                <a:moveTo>
                  <a:pt x="3945635" y="70103"/>
                </a:moveTo>
                <a:lnTo>
                  <a:pt x="3945635" y="42671"/>
                </a:lnTo>
                <a:lnTo>
                  <a:pt x="3932996" y="43345"/>
                </a:lnTo>
                <a:lnTo>
                  <a:pt x="3934967" y="76199"/>
                </a:lnTo>
                <a:lnTo>
                  <a:pt x="3945635" y="70103"/>
                </a:lnTo>
                <a:close/>
              </a:path>
            </a:pathLst>
          </a:custGeom>
          <a:solidFill>
            <a:srgbClr val="E05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985516" y="2619755"/>
            <a:ext cx="3971925" cy="550545"/>
          </a:xfrm>
          <a:custGeom>
            <a:avLst/>
            <a:gdLst/>
            <a:ahLst/>
            <a:cxnLst/>
            <a:rect l="l" t="t" r="r" b="b"/>
            <a:pathLst>
              <a:path w="3971925" h="550544">
                <a:moveTo>
                  <a:pt x="3895024" y="41259"/>
                </a:moveTo>
                <a:lnTo>
                  <a:pt x="3894186" y="35272"/>
                </a:lnTo>
                <a:lnTo>
                  <a:pt x="0" y="544067"/>
                </a:lnTo>
                <a:lnTo>
                  <a:pt x="1523" y="550163"/>
                </a:lnTo>
                <a:lnTo>
                  <a:pt x="3895024" y="41259"/>
                </a:lnTo>
                <a:close/>
              </a:path>
              <a:path w="3971925" h="550544">
                <a:moveTo>
                  <a:pt x="3971543" y="28955"/>
                </a:moveTo>
                <a:lnTo>
                  <a:pt x="3889247" y="0"/>
                </a:lnTo>
                <a:lnTo>
                  <a:pt x="3894186" y="35272"/>
                </a:lnTo>
                <a:lnTo>
                  <a:pt x="3907535" y="33527"/>
                </a:lnTo>
                <a:lnTo>
                  <a:pt x="3907535" y="71174"/>
                </a:lnTo>
                <a:lnTo>
                  <a:pt x="3971543" y="28955"/>
                </a:lnTo>
                <a:close/>
              </a:path>
              <a:path w="3971925" h="550544">
                <a:moveTo>
                  <a:pt x="3907535" y="39623"/>
                </a:moveTo>
                <a:lnTo>
                  <a:pt x="3907535" y="33527"/>
                </a:lnTo>
                <a:lnTo>
                  <a:pt x="3894186" y="35272"/>
                </a:lnTo>
                <a:lnTo>
                  <a:pt x="3895024" y="41259"/>
                </a:lnTo>
                <a:lnTo>
                  <a:pt x="3907535" y="39623"/>
                </a:lnTo>
                <a:close/>
              </a:path>
              <a:path w="3971925" h="550544">
                <a:moveTo>
                  <a:pt x="3907535" y="71174"/>
                </a:moveTo>
                <a:lnTo>
                  <a:pt x="3907535" y="39623"/>
                </a:lnTo>
                <a:lnTo>
                  <a:pt x="3895024" y="41259"/>
                </a:lnTo>
                <a:lnTo>
                  <a:pt x="3899915" y="76199"/>
                </a:lnTo>
                <a:lnTo>
                  <a:pt x="3907535" y="71174"/>
                </a:lnTo>
                <a:close/>
              </a:path>
            </a:pathLst>
          </a:custGeom>
          <a:solidFill>
            <a:srgbClr val="006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985516" y="2057400"/>
            <a:ext cx="3971925" cy="852169"/>
          </a:xfrm>
          <a:custGeom>
            <a:avLst/>
            <a:gdLst/>
            <a:ahLst/>
            <a:cxnLst/>
            <a:rect l="l" t="t" r="r" b="b"/>
            <a:pathLst>
              <a:path w="3971925" h="852169">
                <a:moveTo>
                  <a:pt x="3896993" y="42132"/>
                </a:moveTo>
                <a:lnTo>
                  <a:pt x="3895002" y="33085"/>
                </a:lnTo>
                <a:lnTo>
                  <a:pt x="0" y="842771"/>
                </a:lnTo>
                <a:lnTo>
                  <a:pt x="1523" y="851915"/>
                </a:lnTo>
                <a:lnTo>
                  <a:pt x="3896993" y="42132"/>
                </a:lnTo>
                <a:close/>
              </a:path>
              <a:path w="3971925" h="852169">
                <a:moveTo>
                  <a:pt x="3971543" y="21335"/>
                </a:moveTo>
                <a:lnTo>
                  <a:pt x="3887723" y="0"/>
                </a:lnTo>
                <a:lnTo>
                  <a:pt x="3895002" y="33085"/>
                </a:lnTo>
                <a:lnTo>
                  <a:pt x="3907535" y="30479"/>
                </a:lnTo>
                <a:lnTo>
                  <a:pt x="3909059" y="39623"/>
                </a:lnTo>
                <a:lnTo>
                  <a:pt x="3909059" y="72459"/>
                </a:lnTo>
                <a:lnTo>
                  <a:pt x="3971543" y="21335"/>
                </a:lnTo>
                <a:close/>
              </a:path>
              <a:path w="3971925" h="852169">
                <a:moveTo>
                  <a:pt x="3909059" y="39623"/>
                </a:moveTo>
                <a:lnTo>
                  <a:pt x="3907535" y="30479"/>
                </a:lnTo>
                <a:lnTo>
                  <a:pt x="3895002" y="33085"/>
                </a:lnTo>
                <a:lnTo>
                  <a:pt x="3896993" y="42132"/>
                </a:lnTo>
                <a:lnTo>
                  <a:pt x="3909059" y="39623"/>
                </a:lnTo>
                <a:close/>
              </a:path>
              <a:path w="3971925" h="852169">
                <a:moveTo>
                  <a:pt x="3909059" y="72459"/>
                </a:moveTo>
                <a:lnTo>
                  <a:pt x="3909059" y="39623"/>
                </a:lnTo>
                <a:lnTo>
                  <a:pt x="3896993" y="42132"/>
                </a:lnTo>
                <a:lnTo>
                  <a:pt x="3904487" y="76199"/>
                </a:lnTo>
                <a:lnTo>
                  <a:pt x="3909059" y="72459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003803" y="4660391"/>
            <a:ext cx="3953510" cy="856615"/>
          </a:xfrm>
          <a:custGeom>
            <a:avLst/>
            <a:gdLst/>
            <a:ahLst/>
            <a:cxnLst/>
            <a:rect l="l" t="t" r="r" b="b"/>
            <a:pathLst>
              <a:path w="3953509" h="856614">
                <a:moveTo>
                  <a:pt x="3878710" y="42158"/>
                </a:moveTo>
                <a:lnTo>
                  <a:pt x="3876720" y="33111"/>
                </a:lnTo>
                <a:lnTo>
                  <a:pt x="0" y="847343"/>
                </a:lnTo>
                <a:lnTo>
                  <a:pt x="3047" y="856487"/>
                </a:lnTo>
                <a:lnTo>
                  <a:pt x="3878710" y="42158"/>
                </a:lnTo>
                <a:close/>
              </a:path>
              <a:path w="3953509" h="856614">
                <a:moveTo>
                  <a:pt x="3953255" y="22859"/>
                </a:moveTo>
                <a:lnTo>
                  <a:pt x="3869435" y="0"/>
                </a:lnTo>
                <a:lnTo>
                  <a:pt x="3876720" y="33111"/>
                </a:lnTo>
                <a:lnTo>
                  <a:pt x="3889247" y="30479"/>
                </a:lnTo>
                <a:lnTo>
                  <a:pt x="3890771" y="39623"/>
                </a:lnTo>
                <a:lnTo>
                  <a:pt x="3890771" y="72563"/>
                </a:lnTo>
                <a:lnTo>
                  <a:pt x="3953255" y="22859"/>
                </a:lnTo>
                <a:close/>
              </a:path>
              <a:path w="3953509" h="856614">
                <a:moveTo>
                  <a:pt x="3890771" y="39623"/>
                </a:moveTo>
                <a:lnTo>
                  <a:pt x="3889247" y="30479"/>
                </a:lnTo>
                <a:lnTo>
                  <a:pt x="3876720" y="33111"/>
                </a:lnTo>
                <a:lnTo>
                  <a:pt x="3878710" y="42158"/>
                </a:lnTo>
                <a:lnTo>
                  <a:pt x="3890771" y="39623"/>
                </a:lnTo>
                <a:close/>
              </a:path>
              <a:path w="3953509" h="856614">
                <a:moveTo>
                  <a:pt x="3890771" y="72563"/>
                </a:moveTo>
                <a:lnTo>
                  <a:pt x="3890771" y="39623"/>
                </a:lnTo>
                <a:lnTo>
                  <a:pt x="3878710" y="42158"/>
                </a:lnTo>
                <a:lnTo>
                  <a:pt x="3886199" y="76199"/>
                </a:lnTo>
                <a:lnTo>
                  <a:pt x="3890771" y="72563"/>
                </a:lnTo>
                <a:close/>
              </a:path>
            </a:pathLst>
          </a:custGeom>
          <a:solidFill>
            <a:srgbClr val="F693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619" y="3930395"/>
            <a:ext cx="1649095" cy="1219200"/>
          </a:xfrm>
          <a:custGeom>
            <a:avLst/>
            <a:gdLst/>
            <a:ahLst/>
            <a:cxnLst/>
            <a:rect l="l" t="t" r="r" b="b"/>
            <a:pathLst>
              <a:path w="1649095" h="1219200">
                <a:moveTo>
                  <a:pt x="0" y="0"/>
                </a:moveTo>
                <a:lnTo>
                  <a:pt x="0" y="1219199"/>
                </a:lnTo>
                <a:lnTo>
                  <a:pt x="1648967" y="1219199"/>
                </a:lnTo>
                <a:lnTo>
                  <a:pt x="1648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C6F1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0" y="3924300"/>
            <a:ext cx="1664335" cy="1231900"/>
          </a:xfrm>
          <a:custGeom>
            <a:avLst/>
            <a:gdLst/>
            <a:ahLst/>
            <a:cxnLst/>
            <a:rect l="l" t="t" r="r" b="b"/>
            <a:pathLst>
              <a:path w="1664335" h="1231900">
                <a:moveTo>
                  <a:pt x="1664207" y="1231391"/>
                </a:moveTo>
                <a:lnTo>
                  <a:pt x="1664207" y="0"/>
                </a:lnTo>
                <a:lnTo>
                  <a:pt x="0" y="0"/>
                </a:lnTo>
                <a:lnTo>
                  <a:pt x="0" y="1231391"/>
                </a:lnTo>
                <a:lnTo>
                  <a:pt x="7619" y="1231391"/>
                </a:lnTo>
                <a:lnTo>
                  <a:pt x="7619" y="12191"/>
                </a:lnTo>
                <a:lnTo>
                  <a:pt x="13715" y="6095"/>
                </a:lnTo>
                <a:lnTo>
                  <a:pt x="13715" y="12191"/>
                </a:lnTo>
                <a:lnTo>
                  <a:pt x="1650491" y="12191"/>
                </a:lnTo>
                <a:lnTo>
                  <a:pt x="1650491" y="6095"/>
                </a:lnTo>
                <a:lnTo>
                  <a:pt x="1656587" y="12191"/>
                </a:lnTo>
                <a:lnTo>
                  <a:pt x="1656587" y="1231391"/>
                </a:lnTo>
                <a:lnTo>
                  <a:pt x="1664207" y="1231391"/>
                </a:lnTo>
                <a:close/>
              </a:path>
              <a:path w="1664335" h="1231900">
                <a:moveTo>
                  <a:pt x="13715" y="12191"/>
                </a:moveTo>
                <a:lnTo>
                  <a:pt x="13715" y="6095"/>
                </a:lnTo>
                <a:lnTo>
                  <a:pt x="7619" y="12191"/>
                </a:lnTo>
                <a:lnTo>
                  <a:pt x="13715" y="12191"/>
                </a:lnTo>
                <a:close/>
              </a:path>
              <a:path w="1664335" h="1231900">
                <a:moveTo>
                  <a:pt x="13715" y="1219199"/>
                </a:moveTo>
                <a:lnTo>
                  <a:pt x="13715" y="12191"/>
                </a:lnTo>
                <a:lnTo>
                  <a:pt x="7619" y="12191"/>
                </a:lnTo>
                <a:lnTo>
                  <a:pt x="7619" y="1219199"/>
                </a:lnTo>
                <a:lnTo>
                  <a:pt x="13715" y="1219199"/>
                </a:lnTo>
                <a:close/>
              </a:path>
              <a:path w="1664335" h="1231900">
                <a:moveTo>
                  <a:pt x="1656587" y="1219199"/>
                </a:moveTo>
                <a:lnTo>
                  <a:pt x="7619" y="1219199"/>
                </a:lnTo>
                <a:lnTo>
                  <a:pt x="13715" y="1225295"/>
                </a:lnTo>
                <a:lnTo>
                  <a:pt x="13715" y="1231391"/>
                </a:lnTo>
                <a:lnTo>
                  <a:pt x="1650491" y="1231391"/>
                </a:lnTo>
                <a:lnTo>
                  <a:pt x="1650491" y="1225295"/>
                </a:lnTo>
                <a:lnTo>
                  <a:pt x="1656587" y="1219199"/>
                </a:lnTo>
                <a:close/>
              </a:path>
              <a:path w="1664335" h="1231900">
                <a:moveTo>
                  <a:pt x="13715" y="1231391"/>
                </a:moveTo>
                <a:lnTo>
                  <a:pt x="13715" y="1225295"/>
                </a:lnTo>
                <a:lnTo>
                  <a:pt x="7619" y="1219199"/>
                </a:lnTo>
                <a:lnTo>
                  <a:pt x="7619" y="1231391"/>
                </a:lnTo>
                <a:lnTo>
                  <a:pt x="13715" y="1231391"/>
                </a:lnTo>
                <a:close/>
              </a:path>
              <a:path w="1664335" h="1231900">
                <a:moveTo>
                  <a:pt x="1656587" y="12191"/>
                </a:moveTo>
                <a:lnTo>
                  <a:pt x="1650491" y="6095"/>
                </a:lnTo>
                <a:lnTo>
                  <a:pt x="1650491" y="12191"/>
                </a:lnTo>
                <a:lnTo>
                  <a:pt x="1656587" y="12191"/>
                </a:lnTo>
                <a:close/>
              </a:path>
              <a:path w="1664335" h="1231900">
                <a:moveTo>
                  <a:pt x="1656587" y="1219199"/>
                </a:moveTo>
                <a:lnTo>
                  <a:pt x="1656587" y="12191"/>
                </a:lnTo>
                <a:lnTo>
                  <a:pt x="1650491" y="12191"/>
                </a:lnTo>
                <a:lnTo>
                  <a:pt x="1650491" y="1219199"/>
                </a:lnTo>
                <a:lnTo>
                  <a:pt x="1656587" y="1219199"/>
                </a:lnTo>
                <a:close/>
              </a:path>
              <a:path w="1664335" h="1231900">
                <a:moveTo>
                  <a:pt x="1656587" y="1231391"/>
                </a:moveTo>
                <a:lnTo>
                  <a:pt x="1656587" y="1219199"/>
                </a:lnTo>
                <a:lnTo>
                  <a:pt x="1650491" y="1225295"/>
                </a:lnTo>
                <a:lnTo>
                  <a:pt x="1650491" y="1231391"/>
                </a:lnTo>
                <a:lnTo>
                  <a:pt x="1656587" y="1231391"/>
                </a:lnTo>
                <a:close/>
              </a:path>
            </a:pathLst>
          </a:custGeom>
          <a:solidFill>
            <a:srgbClr val="00A8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86359" y="3968403"/>
            <a:ext cx="1115060" cy="847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Different  </a:t>
            </a:r>
            <a:r>
              <a:rPr dirty="0" sz="1800" spc="-15">
                <a:solidFill>
                  <a:srgbClr val="323B40"/>
                </a:solidFill>
                <a:latin typeface="Segoe UI"/>
                <a:cs typeface="Segoe UI"/>
              </a:rPr>
              <a:t>Tranches  </a:t>
            </a:r>
            <a:r>
              <a:rPr dirty="0" sz="1800">
                <a:solidFill>
                  <a:srgbClr val="323B40"/>
                </a:solidFill>
                <a:latin typeface="Segoe UI"/>
                <a:cs typeface="Segoe UI"/>
              </a:rPr>
              <a:t>increase</a:t>
            </a:r>
            <a:r>
              <a:rPr dirty="0" sz="1800" spc="-5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at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6359" y="4808218"/>
            <a:ext cx="145034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different</a:t>
            </a:r>
            <a:r>
              <a:rPr dirty="0" sz="18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rates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8522207" y="3837432"/>
            <a:ext cx="1341120" cy="669290"/>
          </a:xfrm>
          <a:custGeom>
            <a:avLst/>
            <a:gdLst/>
            <a:ahLst/>
            <a:cxnLst/>
            <a:rect l="l" t="t" r="r" b="b"/>
            <a:pathLst>
              <a:path w="1341120" h="669289">
                <a:moveTo>
                  <a:pt x="1341119" y="669035"/>
                </a:moveTo>
                <a:lnTo>
                  <a:pt x="1341119" y="0"/>
                </a:lnTo>
                <a:lnTo>
                  <a:pt x="0" y="0"/>
                </a:lnTo>
                <a:lnTo>
                  <a:pt x="0" y="669035"/>
                </a:lnTo>
                <a:lnTo>
                  <a:pt x="6095" y="669035"/>
                </a:lnTo>
                <a:lnTo>
                  <a:pt x="6095" y="13715"/>
                </a:lnTo>
                <a:lnTo>
                  <a:pt x="12191" y="6095"/>
                </a:lnTo>
                <a:lnTo>
                  <a:pt x="12191" y="13715"/>
                </a:lnTo>
                <a:lnTo>
                  <a:pt x="1328927" y="13715"/>
                </a:lnTo>
                <a:lnTo>
                  <a:pt x="1328927" y="6095"/>
                </a:lnTo>
                <a:lnTo>
                  <a:pt x="1335023" y="13715"/>
                </a:lnTo>
                <a:lnTo>
                  <a:pt x="1335023" y="669035"/>
                </a:lnTo>
                <a:lnTo>
                  <a:pt x="1341119" y="669035"/>
                </a:lnTo>
                <a:close/>
              </a:path>
              <a:path w="1341120" h="669289">
                <a:moveTo>
                  <a:pt x="12191" y="13715"/>
                </a:moveTo>
                <a:lnTo>
                  <a:pt x="12191" y="6095"/>
                </a:lnTo>
                <a:lnTo>
                  <a:pt x="6095" y="13715"/>
                </a:lnTo>
                <a:lnTo>
                  <a:pt x="12191" y="13715"/>
                </a:lnTo>
                <a:close/>
              </a:path>
              <a:path w="1341120" h="669289">
                <a:moveTo>
                  <a:pt x="12191" y="656843"/>
                </a:moveTo>
                <a:lnTo>
                  <a:pt x="12191" y="13715"/>
                </a:lnTo>
                <a:lnTo>
                  <a:pt x="6095" y="13715"/>
                </a:lnTo>
                <a:lnTo>
                  <a:pt x="6095" y="656843"/>
                </a:lnTo>
                <a:lnTo>
                  <a:pt x="12191" y="656843"/>
                </a:lnTo>
                <a:close/>
              </a:path>
              <a:path w="1341120" h="669289">
                <a:moveTo>
                  <a:pt x="1335023" y="656843"/>
                </a:moveTo>
                <a:lnTo>
                  <a:pt x="6095" y="656843"/>
                </a:lnTo>
                <a:lnTo>
                  <a:pt x="12191" y="662939"/>
                </a:lnTo>
                <a:lnTo>
                  <a:pt x="12191" y="669035"/>
                </a:lnTo>
                <a:lnTo>
                  <a:pt x="1328927" y="669035"/>
                </a:lnTo>
                <a:lnTo>
                  <a:pt x="1328927" y="662939"/>
                </a:lnTo>
                <a:lnTo>
                  <a:pt x="1335023" y="656843"/>
                </a:lnTo>
                <a:close/>
              </a:path>
              <a:path w="1341120" h="669289">
                <a:moveTo>
                  <a:pt x="12191" y="669035"/>
                </a:moveTo>
                <a:lnTo>
                  <a:pt x="12191" y="662939"/>
                </a:lnTo>
                <a:lnTo>
                  <a:pt x="6095" y="656843"/>
                </a:lnTo>
                <a:lnTo>
                  <a:pt x="6095" y="669035"/>
                </a:lnTo>
                <a:lnTo>
                  <a:pt x="12191" y="669035"/>
                </a:lnTo>
                <a:close/>
              </a:path>
              <a:path w="1341120" h="669289">
                <a:moveTo>
                  <a:pt x="1335023" y="13715"/>
                </a:moveTo>
                <a:lnTo>
                  <a:pt x="1328927" y="6095"/>
                </a:lnTo>
                <a:lnTo>
                  <a:pt x="1328927" y="13715"/>
                </a:lnTo>
                <a:lnTo>
                  <a:pt x="1335023" y="13715"/>
                </a:lnTo>
                <a:close/>
              </a:path>
              <a:path w="1341120" h="669289">
                <a:moveTo>
                  <a:pt x="1335023" y="656843"/>
                </a:moveTo>
                <a:lnTo>
                  <a:pt x="1335023" y="13715"/>
                </a:lnTo>
                <a:lnTo>
                  <a:pt x="1328927" y="13715"/>
                </a:lnTo>
                <a:lnTo>
                  <a:pt x="1328927" y="656843"/>
                </a:lnTo>
                <a:lnTo>
                  <a:pt x="1335023" y="656843"/>
                </a:lnTo>
                <a:close/>
              </a:path>
              <a:path w="1341120" h="669289">
                <a:moveTo>
                  <a:pt x="1335023" y="669035"/>
                </a:moveTo>
                <a:lnTo>
                  <a:pt x="1335023" y="656843"/>
                </a:lnTo>
                <a:lnTo>
                  <a:pt x="1328927" y="662939"/>
                </a:lnTo>
                <a:lnTo>
                  <a:pt x="1328927" y="669035"/>
                </a:lnTo>
                <a:lnTo>
                  <a:pt x="1335023" y="669035"/>
                </a:lnTo>
                <a:close/>
              </a:path>
            </a:pathLst>
          </a:custGeom>
          <a:solidFill>
            <a:srgbClr val="00A8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8528303" y="3843527"/>
            <a:ext cx="1329055" cy="657225"/>
          </a:xfrm>
          <a:prstGeom prst="rect">
            <a:avLst/>
          </a:prstGeom>
          <a:solidFill>
            <a:srgbClr val="C6F1FF"/>
          </a:solidFill>
        </p:spPr>
        <p:txBody>
          <a:bodyPr wrap="square" lIns="0" tIns="33655" rIns="0" bIns="0" rtlCol="0" vert="horz">
            <a:spAutoFit/>
          </a:bodyPr>
          <a:lstStyle/>
          <a:p>
            <a:pPr marL="90805" marR="101600">
              <a:lnSpc>
                <a:spcPct val="101099"/>
              </a:lnSpc>
              <a:spcBef>
                <a:spcPts val="265"/>
              </a:spcBef>
            </a:pPr>
            <a:r>
              <a:rPr dirty="0" sz="1800" spc="5">
                <a:solidFill>
                  <a:srgbClr val="323B40"/>
                </a:solidFill>
                <a:latin typeface="Calibri"/>
                <a:cs typeface="Calibri"/>
              </a:rPr>
              <a:t>£234</a:t>
            </a:r>
            <a:r>
              <a:rPr dirty="0" sz="1800" spc="-50">
                <a:solidFill>
                  <a:srgbClr val="323B40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323B40"/>
                </a:solidFill>
                <a:latin typeface="Calibri"/>
                <a:cs typeface="Calibri"/>
              </a:rPr>
              <a:t>higher  </a:t>
            </a:r>
            <a:r>
              <a:rPr dirty="0" sz="1800" spc="-10">
                <a:solidFill>
                  <a:srgbClr val="323B40"/>
                </a:solidFill>
                <a:latin typeface="Calibri"/>
                <a:cs typeface="Calibri"/>
              </a:rPr>
              <a:t>for</a:t>
            </a:r>
            <a:r>
              <a:rPr dirty="0" sz="1800" spc="-70">
                <a:solidFill>
                  <a:srgbClr val="323B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23B40"/>
                </a:solidFill>
                <a:latin typeface="Calibri"/>
                <a:cs typeface="Calibri"/>
              </a:rPr>
              <a:t>female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6903719"/>
            <a:ext cx="128015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8447" y="6903719"/>
            <a:ext cx="214884" cy="2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59052" y="6899147"/>
            <a:ext cx="81533" cy="3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772" y="6711695"/>
            <a:ext cx="1176527" cy="192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8991" y="6903719"/>
            <a:ext cx="13716" cy="2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903719"/>
            <a:ext cx="77723" cy="27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0432" y="6903719"/>
            <a:ext cx="86868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1772" y="6903719"/>
            <a:ext cx="301752" cy="137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7773" y="7036307"/>
            <a:ext cx="66294" cy="4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5800" y="7036307"/>
            <a:ext cx="82296" cy="45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40098" y="1875027"/>
            <a:ext cx="4713605" cy="3863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05104">
              <a:lnSpc>
                <a:spcPts val="2200"/>
              </a:lnSpc>
            </a:pPr>
            <a:r>
              <a:rPr dirty="0" sz="2000" spc="-15">
                <a:solidFill>
                  <a:srgbClr val="323B40"/>
                </a:solidFill>
                <a:latin typeface="Segoe UI"/>
                <a:cs typeface="Segoe UI"/>
              </a:rPr>
              <a:t>In</a:t>
            </a:r>
            <a:r>
              <a:rPr dirty="0" sz="20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20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previous</a:t>
            </a:r>
            <a:r>
              <a:rPr dirty="0" sz="20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example,</a:t>
            </a:r>
            <a:r>
              <a:rPr dirty="0" sz="20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15">
                <a:solidFill>
                  <a:srgbClr val="323B40"/>
                </a:solidFill>
                <a:latin typeface="Segoe UI"/>
                <a:cs typeface="Segoe UI"/>
              </a:rPr>
              <a:t>we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looked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15">
                <a:solidFill>
                  <a:srgbClr val="323B40"/>
                </a:solidFill>
                <a:latin typeface="Segoe UI"/>
                <a:cs typeface="Segoe UI"/>
              </a:rPr>
              <a:t>at</a:t>
            </a:r>
            <a:r>
              <a:rPr dirty="0" sz="20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the 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difference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that could occur from date of 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leaving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to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date of</a:t>
            </a:r>
            <a:r>
              <a:rPr dirty="0" sz="2000" spc="-33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323B40"/>
                </a:solidFill>
                <a:latin typeface="Segoe UI"/>
                <a:cs typeface="Segoe UI"/>
              </a:rPr>
              <a:t>retirement.</a:t>
            </a:r>
            <a:endParaRPr sz="2000">
              <a:latin typeface="Segoe UI"/>
              <a:cs typeface="Segoe UI"/>
            </a:endParaRPr>
          </a:p>
          <a:p>
            <a:pPr marL="12700" marR="26670">
              <a:lnSpc>
                <a:spcPts val="2200"/>
              </a:lnSpc>
              <a:spcBef>
                <a:spcPts val="1000"/>
              </a:spcBef>
            </a:pPr>
            <a:r>
              <a:rPr dirty="0" sz="2000" spc="-15">
                <a:solidFill>
                  <a:srgbClr val="323B40"/>
                </a:solidFill>
                <a:latin typeface="Segoe UI"/>
                <a:cs typeface="Segoe UI"/>
              </a:rPr>
              <a:t>In</a:t>
            </a:r>
            <a:r>
              <a:rPr dirty="0" sz="20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that</a:t>
            </a:r>
            <a:r>
              <a:rPr dirty="0" sz="20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example,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female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member</a:t>
            </a:r>
            <a:r>
              <a:rPr dirty="0" sz="20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ended  </a:t>
            </a:r>
            <a:r>
              <a:rPr dirty="0" sz="2000" spc="-10">
                <a:solidFill>
                  <a:srgbClr val="323B40"/>
                </a:solidFill>
                <a:latin typeface="Segoe UI"/>
                <a:cs typeface="Segoe UI"/>
              </a:rPr>
              <a:t>up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better</a:t>
            </a:r>
            <a:r>
              <a:rPr dirty="0" sz="2000" spc="-26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70">
                <a:solidFill>
                  <a:srgbClr val="323B40"/>
                </a:solidFill>
                <a:latin typeface="Segoe UI"/>
                <a:cs typeface="Segoe UI"/>
              </a:rPr>
              <a:t>off.</a:t>
            </a:r>
            <a:endParaRPr sz="2000">
              <a:latin typeface="Segoe UI"/>
              <a:cs typeface="Segoe UI"/>
            </a:endParaRPr>
          </a:p>
          <a:p>
            <a:pPr marL="12700" marR="73025">
              <a:lnSpc>
                <a:spcPct val="91200"/>
              </a:lnSpc>
              <a:spcBef>
                <a:spcPts val="975"/>
              </a:spcBef>
            </a:pPr>
            <a:r>
              <a:rPr dirty="0" sz="2000" spc="-55">
                <a:solidFill>
                  <a:srgbClr val="323B40"/>
                </a:solidFill>
                <a:latin typeface="Segoe UI"/>
                <a:cs typeface="Segoe UI"/>
              </a:rPr>
              <a:t>However,</a:t>
            </a:r>
            <a:r>
              <a:rPr dirty="0" sz="2000" spc="-7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there</a:t>
            </a:r>
            <a:r>
              <a:rPr dirty="0" sz="20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are</a:t>
            </a:r>
            <a:r>
              <a:rPr dirty="0" sz="20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other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ways</a:t>
            </a:r>
            <a:r>
              <a:rPr dirty="0" sz="20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15">
                <a:solidFill>
                  <a:srgbClr val="323B40"/>
                </a:solidFill>
                <a:latin typeface="Segoe UI"/>
                <a:cs typeface="Segoe UI"/>
              </a:rPr>
              <a:t>in</a:t>
            </a:r>
            <a:r>
              <a:rPr dirty="0" sz="20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which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0">
                <a:solidFill>
                  <a:srgbClr val="323B40"/>
                </a:solidFill>
                <a:latin typeface="Segoe UI"/>
                <a:cs typeface="Segoe UI"/>
              </a:rPr>
              <a:t>the 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tranches behave </a:t>
            </a:r>
            <a:r>
              <a:rPr dirty="0" sz="2000" spc="-45">
                <a:solidFill>
                  <a:srgbClr val="323B40"/>
                </a:solidFill>
                <a:latin typeface="Segoe UI"/>
                <a:cs typeface="Segoe UI"/>
              </a:rPr>
              <a:t>differently,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for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example, 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2000" spc="-13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323B40"/>
                </a:solidFill>
                <a:latin typeface="Segoe UI"/>
                <a:cs typeface="Segoe UI"/>
              </a:rPr>
              <a:t>increases.</a:t>
            </a:r>
            <a:endParaRPr sz="2000">
              <a:latin typeface="Segoe UI"/>
              <a:cs typeface="Segoe UI"/>
            </a:endParaRPr>
          </a:p>
          <a:p>
            <a:pPr marL="12700" marR="5080">
              <a:lnSpc>
                <a:spcPts val="2180"/>
              </a:lnSpc>
              <a:spcBef>
                <a:spcPts val="1070"/>
              </a:spcBef>
            </a:pP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Scheme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pension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increases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are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generally 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higher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for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non-GMP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pension,</a:t>
            </a:r>
            <a:r>
              <a:rPr dirty="0" sz="20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than</a:t>
            </a:r>
            <a:r>
              <a:rPr dirty="0" sz="20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for</a:t>
            </a:r>
            <a:r>
              <a:rPr dirty="0" sz="20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100">
                <a:solidFill>
                  <a:srgbClr val="323B40"/>
                </a:solidFill>
                <a:latin typeface="Segoe UI"/>
                <a:cs typeface="Segoe UI"/>
              </a:rPr>
              <a:t>GMP.</a:t>
            </a:r>
            <a:endParaRPr sz="2000">
              <a:latin typeface="Segoe UI"/>
              <a:cs typeface="Segoe UI"/>
            </a:endParaRPr>
          </a:p>
          <a:p>
            <a:pPr marL="12700" marR="106045">
              <a:lnSpc>
                <a:spcPts val="2180"/>
              </a:lnSpc>
              <a:spcBef>
                <a:spcPts val="1035"/>
              </a:spcBef>
            </a:pP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Sometimes female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members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are</a:t>
            </a:r>
            <a:r>
              <a:rPr dirty="0" sz="2000" spc="-4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better </a:t>
            </a:r>
            <a:r>
              <a:rPr dirty="0" sz="2000" spc="-70">
                <a:solidFill>
                  <a:srgbClr val="323B40"/>
                </a:solidFill>
                <a:latin typeface="Segoe UI"/>
                <a:cs typeface="Segoe UI"/>
              </a:rPr>
              <a:t>off, 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sometimes </a:t>
            </a:r>
            <a:r>
              <a:rPr dirty="0" sz="2000" spc="-25">
                <a:solidFill>
                  <a:srgbClr val="323B40"/>
                </a:solidFill>
                <a:latin typeface="Segoe UI"/>
                <a:cs typeface="Segoe UI"/>
              </a:rPr>
              <a:t>male members </a:t>
            </a:r>
            <a:r>
              <a:rPr dirty="0" sz="2000" spc="-30">
                <a:solidFill>
                  <a:srgbClr val="323B40"/>
                </a:solidFill>
                <a:latin typeface="Segoe UI"/>
                <a:cs typeface="Segoe UI"/>
              </a:rPr>
              <a:t>are </a:t>
            </a:r>
            <a:r>
              <a:rPr dirty="0" sz="2000" spc="-35">
                <a:solidFill>
                  <a:srgbClr val="323B40"/>
                </a:solidFill>
                <a:latin typeface="Segoe UI"/>
                <a:cs typeface="Segoe UI"/>
              </a:rPr>
              <a:t>better</a:t>
            </a:r>
            <a:r>
              <a:rPr dirty="0" sz="2000" spc="-35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323B40"/>
                </a:solidFill>
                <a:latin typeface="Segoe UI"/>
                <a:cs typeface="Segoe UI"/>
              </a:rPr>
              <a:t>off!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">
              <a:lnSpc>
                <a:spcPct val="100000"/>
              </a:lnSpc>
            </a:pPr>
            <a:r>
              <a:rPr dirty="0" spc="-50"/>
              <a:t>Why</a:t>
            </a:r>
            <a:r>
              <a:rPr dirty="0" spc="-200"/>
              <a:t> </a:t>
            </a:r>
            <a:r>
              <a:rPr dirty="0" spc="-40"/>
              <a:t>is</a:t>
            </a:r>
            <a:r>
              <a:rPr dirty="0" spc="-180"/>
              <a:t> </a:t>
            </a:r>
            <a:r>
              <a:rPr dirty="0" spc="-40"/>
              <a:t>it</a:t>
            </a:r>
            <a:r>
              <a:rPr dirty="0" spc="-190"/>
              <a:t> </a:t>
            </a:r>
            <a:r>
              <a:rPr dirty="0" spc="-75"/>
              <a:t>unequal?</a:t>
            </a:r>
            <a:r>
              <a:rPr dirty="0" spc="-180"/>
              <a:t> </a:t>
            </a:r>
            <a:r>
              <a:rPr dirty="0" spc="5"/>
              <a:t>–</a:t>
            </a:r>
            <a:r>
              <a:rPr dirty="0" spc="-180"/>
              <a:t> </a:t>
            </a:r>
            <a:r>
              <a:rPr dirty="0" spc="-65"/>
              <a:t>Other</a:t>
            </a:r>
            <a:r>
              <a:rPr dirty="0" spc="-175"/>
              <a:t> </a:t>
            </a:r>
            <a:r>
              <a:rPr dirty="0" spc="-70"/>
              <a:t>reasons</a:t>
            </a:r>
          </a:p>
        </p:txBody>
      </p:sp>
      <p:sp>
        <p:nvSpPr>
          <p:cNvPr id="15" name="object 15"/>
          <p:cNvSpPr/>
          <p:nvPr/>
        </p:nvSpPr>
        <p:spPr>
          <a:xfrm>
            <a:off x="9264395" y="649223"/>
            <a:ext cx="539495" cy="4404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4548" y="4239767"/>
            <a:ext cx="2468879" cy="21351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4255" y="1769363"/>
            <a:ext cx="2569464" cy="22235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 spc="10"/>
              <a:t>21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6903719"/>
            <a:ext cx="128015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8447" y="6903719"/>
            <a:ext cx="214884" cy="2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59052" y="6899147"/>
            <a:ext cx="81533" cy="3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772" y="6711695"/>
            <a:ext cx="1176527" cy="192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8991" y="6903719"/>
            <a:ext cx="13716" cy="2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903719"/>
            <a:ext cx="77723" cy="27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0432" y="6903719"/>
            <a:ext cx="86868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1772" y="6903719"/>
            <a:ext cx="301752" cy="137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7773" y="7036307"/>
            <a:ext cx="66294" cy="4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5800" y="7036307"/>
            <a:ext cx="82296" cy="45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30723" y="3151632"/>
            <a:ext cx="3500628" cy="1642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How </a:t>
            </a:r>
            <a:r>
              <a:rPr dirty="0" spc="-30"/>
              <a:t>will </a:t>
            </a:r>
            <a:r>
              <a:rPr dirty="0" spc="-20"/>
              <a:t>the </a:t>
            </a:r>
            <a:r>
              <a:rPr dirty="0" spc="-30"/>
              <a:t>pensions </a:t>
            </a:r>
            <a:r>
              <a:rPr dirty="0" spc="-15"/>
              <a:t>be</a:t>
            </a:r>
            <a:r>
              <a:rPr dirty="0" spc="-380"/>
              <a:t> </a:t>
            </a:r>
            <a:r>
              <a:rPr dirty="0" spc="-35"/>
              <a:t>equalised?</a:t>
            </a:r>
          </a:p>
          <a:p>
            <a:pPr marL="12700" marR="5080">
              <a:lnSpc>
                <a:spcPct val="81200"/>
              </a:lnSpc>
              <a:spcBef>
                <a:spcPts val="1015"/>
              </a:spcBef>
            </a:pPr>
            <a:r>
              <a:rPr dirty="0" spc="-15">
                <a:solidFill>
                  <a:srgbClr val="323B40"/>
                </a:solidFill>
              </a:rPr>
              <a:t>The </a:t>
            </a:r>
            <a:r>
              <a:rPr dirty="0" spc="-25">
                <a:solidFill>
                  <a:srgbClr val="323B40"/>
                </a:solidFill>
              </a:rPr>
              <a:t>Scheme </a:t>
            </a:r>
            <a:r>
              <a:rPr dirty="0" spc="-30">
                <a:solidFill>
                  <a:srgbClr val="323B40"/>
                </a:solidFill>
              </a:rPr>
              <a:t>will undergo </a:t>
            </a:r>
            <a:r>
              <a:rPr dirty="0" spc="-10">
                <a:solidFill>
                  <a:srgbClr val="323B40"/>
                </a:solidFill>
              </a:rPr>
              <a:t>an </a:t>
            </a:r>
            <a:r>
              <a:rPr dirty="0" spc="-40">
                <a:solidFill>
                  <a:srgbClr val="323B40"/>
                </a:solidFill>
              </a:rPr>
              <a:t>exercise </a:t>
            </a:r>
            <a:r>
              <a:rPr dirty="0" spc="-20">
                <a:solidFill>
                  <a:srgbClr val="323B40"/>
                </a:solidFill>
              </a:rPr>
              <a:t>to </a:t>
            </a:r>
            <a:r>
              <a:rPr dirty="0" spc="-35">
                <a:solidFill>
                  <a:srgbClr val="323B40"/>
                </a:solidFill>
              </a:rPr>
              <a:t>review </a:t>
            </a:r>
            <a:r>
              <a:rPr dirty="0" spc="-45">
                <a:solidFill>
                  <a:srgbClr val="323B40"/>
                </a:solidFill>
              </a:rPr>
              <a:t>everyone's </a:t>
            </a:r>
            <a:r>
              <a:rPr dirty="0" spc="-35">
                <a:solidFill>
                  <a:srgbClr val="323B40"/>
                </a:solidFill>
              </a:rPr>
              <a:t>pension. </a:t>
            </a:r>
            <a:r>
              <a:rPr dirty="0" spc="-20">
                <a:solidFill>
                  <a:srgbClr val="323B40"/>
                </a:solidFill>
              </a:rPr>
              <a:t>If any </a:t>
            </a:r>
            <a:r>
              <a:rPr dirty="0" spc="-30">
                <a:solidFill>
                  <a:srgbClr val="323B40"/>
                </a:solidFill>
              </a:rPr>
              <a:t>member</a:t>
            </a:r>
            <a:r>
              <a:rPr dirty="0" spc="-280">
                <a:solidFill>
                  <a:srgbClr val="323B40"/>
                </a:solidFill>
              </a:rPr>
              <a:t> </a:t>
            </a:r>
            <a:r>
              <a:rPr dirty="0" spc="-20">
                <a:solidFill>
                  <a:srgbClr val="323B40"/>
                </a:solidFill>
              </a:rPr>
              <a:t>is  </a:t>
            </a:r>
            <a:r>
              <a:rPr dirty="0" spc="-25">
                <a:solidFill>
                  <a:srgbClr val="323B40"/>
                </a:solidFill>
              </a:rPr>
              <a:t>found </a:t>
            </a:r>
            <a:r>
              <a:rPr dirty="0" spc="-20">
                <a:solidFill>
                  <a:srgbClr val="323B40"/>
                </a:solidFill>
              </a:rPr>
              <a:t>to </a:t>
            </a:r>
            <a:r>
              <a:rPr dirty="0" spc="-15">
                <a:solidFill>
                  <a:srgbClr val="323B40"/>
                </a:solidFill>
              </a:rPr>
              <a:t>be </a:t>
            </a:r>
            <a:r>
              <a:rPr dirty="0" spc="-30">
                <a:solidFill>
                  <a:srgbClr val="323B40"/>
                </a:solidFill>
              </a:rPr>
              <a:t>worse </a:t>
            </a:r>
            <a:r>
              <a:rPr dirty="0" spc="-35">
                <a:solidFill>
                  <a:srgbClr val="323B40"/>
                </a:solidFill>
              </a:rPr>
              <a:t>off </a:t>
            </a:r>
            <a:r>
              <a:rPr dirty="0" spc="-30">
                <a:solidFill>
                  <a:srgbClr val="323B40"/>
                </a:solidFill>
              </a:rPr>
              <a:t>because of their </a:t>
            </a:r>
            <a:r>
              <a:rPr dirty="0" spc="-55">
                <a:solidFill>
                  <a:srgbClr val="323B40"/>
                </a:solidFill>
              </a:rPr>
              <a:t>gender, </a:t>
            </a:r>
            <a:r>
              <a:rPr dirty="0" spc="-35">
                <a:solidFill>
                  <a:srgbClr val="323B40"/>
                </a:solidFill>
              </a:rPr>
              <a:t>their </a:t>
            </a:r>
            <a:r>
              <a:rPr dirty="0" spc="-30">
                <a:solidFill>
                  <a:srgbClr val="323B40"/>
                </a:solidFill>
              </a:rPr>
              <a:t>pension will </a:t>
            </a:r>
            <a:r>
              <a:rPr dirty="0" spc="-15">
                <a:solidFill>
                  <a:srgbClr val="323B40"/>
                </a:solidFill>
              </a:rPr>
              <a:t>be </a:t>
            </a:r>
            <a:r>
              <a:rPr dirty="0" spc="-35">
                <a:solidFill>
                  <a:srgbClr val="323B40"/>
                </a:solidFill>
              </a:rPr>
              <a:t>increased </a:t>
            </a:r>
            <a:r>
              <a:rPr dirty="0" spc="-20">
                <a:solidFill>
                  <a:srgbClr val="323B40"/>
                </a:solidFill>
              </a:rPr>
              <a:t>and  </a:t>
            </a:r>
            <a:r>
              <a:rPr dirty="0" spc="-35">
                <a:solidFill>
                  <a:srgbClr val="323B40"/>
                </a:solidFill>
              </a:rPr>
              <a:t>arrears </a:t>
            </a:r>
            <a:r>
              <a:rPr dirty="0" spc="-30">
                <a:solidFill>
                  <a:srgbClr val="323B40"/>
                </a:solidFill>
              </a:rPr>
              <a:t>will </a:t>
            </a:r>
            <a:r>
              <a:rPr dirty="0" spc="-15">
                <a:solidFill>
                  <a:srgbClr val="323B40"/>
                </a:solidFill>
              </a:rPr>
              <a:t>be</a:t>
            </a:r>
            <a:r>
              <a:rPr dirty="0" spc="-254">
                <a:solidFill>
                  <a:srgbClr val="323B40"/>
                </a:solidFill>
              </a:rPr>
              <a:t> </a:t>
            </a:r>
            <a:r>
              <a:rPr dirty="0" spc="-35">
                <a:solidFill>
                  <a:srgbClr val="323B40"/>
                </a:solidFill>
              </a:rPr>
              <a:t>paid.</a:t>
            </a: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pc="-15"/>
              <a:t>Who </a:t>
            </a:r>
            <a:r>
              <a:rPr dirty="0" spc="-25"/>
              <a:t>might </a:t>
            </a:r>
            <a:r>
              <a:rPr dirty="0" spc="-15"/>
              <a:t>be</a:t>
            </a:r>
            <a:r>
              <a:rPr dirty="0" spc="-315"/>
              <a:t> </a:t>
            </a:r>
            <a:r>
              <a:rPr dirty="0" spc="-35"/>
              <a:t>affected?</a:t>
            </a:r>
          </a:p>
          <a:p>
            <a:pPr marL="12700" marR="4713605">
              <a:lnSpc>
                <a:spcPct val="81200"/>
              </a:lnSpc>
              <a:spcBef>
                <a:spcPts val="1015"/>
              </a:spcBef>
            </a:pPr>
            <a:r>
              <a:rPr dirty="0" spc="-25">
                <a:solidFill>
                  <a:srgbClr val="323B40"/>
                </a:solidFill>
              </a:rPr>
              <a:t>Members </a:t>
            </a:r>
            <a:r>
              <a:rPr dirty="0" spc="-15">
                <a:solidFill>
                  <a:srgbClr val="323B40"/>
                </a:solidFill>
              </a:rPr>
              <a:t>who </a:t>
            </a:r>
            <a:r>
              <a:rPr dirty="0" spc="-30">
                <a:solidFill>
                  <a:srgbClr val="323B40"/>
                </a:solidFill>
              </a:rPr>
              <a:t>accrued pension</a:t>
            </a:r>
            <a:r>
              <a:rPr dirty="0" spc="-340">
                <a:solidFill>
                  <a:srgbClr val="323B40"/>
                </a:solidFill>
              </a:rPr>
              <a:t> </a:t>
            </a:r>
            <a:r>
              <a:rPr dirty="0" spc="-35">
                <a:solidFill>
                  <a:srgbClr val="323B40"/>
                </a:solidFill>
              </a:rPr>
              <a:t>between  </a:t>
            </a:r>
            <a:r>
              <a:rPr dirty="0" spc="-10">
                <a:solidFill>
                  <a:srgbClr val="323B40"/>
                </a:solidFill>
              </a:rPr>
              <a:t>15 </a:t>
            </a:r>
            <a:r>
              <a:rPr dirty="0" spc="-15">
                <a:solidFill>
                  <a:srgbClr val="323B40"/>
                </a:solidFill>
              </a:rPr>
              <a:t>May </a:t>
            </a:r>
            <a:r>
              <a:rPr dirty="0" spc="-25">
                <a:solidFill>
                  <a:srgbClr val="323B40"/>
                </a:solidFill>
              </a:rPr>
              <a:t>1990 </a:t>
            </a:r>
            <a:r>
              <a:rPr dirty="0" spc="-20">
                <a:solidFill>
                  <a:srgbClr val="323B40"/>
                </a:solidFill>
              </a:rPr>
              <a:t>and </a:t>
            </a:r>
            <a:r>
              <a:rPr dirty="0" spc="15">
                <a:solidFill>
                  <a:srgbClr val="323B40"/>
                </a:solidFill>
              </a:rPr>
              <a:t>6 </a:t>
            </a:r>
            <a:r>
              <a:rPr dirty="0" spc="-30">
                <a:solidFill>
                  <a:srgbClr val="323B40"/>
                </a:solidFill>
              </a:rPr>
              <a:t>April </a:t>
            </a:r>
            <a:r>
              <a:rPr dirty="0" spc="-25">
                <a:solidFill>
                  <a:srgbClr val="323B40"/>
                </a:solidFill>
              </a:rPr>
              <a:t>1997 </a:t>
            </a:r>
            <a:r>
              <a:rPr dirty="0" spc="-30">
                <a:solidFill>
                  <a:srgbClr val="323B40"/>
                </a:solidFill>
              </a:rPr>
              <a:t>could </a:t>
            </a:r>
            <a:r>
              <a:rPr dirty="0" spc="-15">
                <a:solidFill>
                  <a:srgbClr val="323B40"/>
                </a:solidFill>
              </a:rPr>
              <a:t>be  </a:t>
            </a:r>
            <a:r>
              <a:rPr dirty="0" spc="-35">
                <a:solidFill>
                  <a:srgbClr val="323B40"/>
                </a:solidFill>
              </a:rPr>
              <a:t>affected.</a:t>
            </a: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pc="-15"/>
              <a:t>How</a:t>
            </a:r>
            <a:r>
              <a:rPr dirty="0" spc="-90"/>
              <a:t> </a:t>
            </a:r>
            <a:r>
              <a:rPr dirty="0" spc="-25"/>
              <a:t>big</a:t>
            </a:r>
            <a:r>
              <a:rPr dirty="0" spc="-95"/>
              <a:t> </a:t>
            </a:r>
            <a:r>
              <a:rPr dirty="0" spc="-30"/>
              <a:t>of</a:t>
            </a:r>
            <a:r>
              <a:rPr dirty="0" spc="-100"/>
              <a:t> </a:t>
            </a:r>
            <a:r>
              <a:rPr dirty="0" spc="-10"/>
              <a:t>an</a:t>
            </a:r>
            <a:r>
              <a:rPr dirty="0" spc="-95"/>
              <a:t> </a:t>
            </a:r>
            <a:r>
              <a:rPr dirty="0" spc="-35"/>
              <a:t>impact</a:t>
            </a:r>
            <a:r>
              <a:rPr dirty="0" spc="-114"/>
              <a:t> </a:t>
            </a:r>
            <a:r>
              <a:rPr dirty="0" spc="-30"/>
              <a:t>will</a:t>
            </a:r>
            <a:r>
              <a:rPr dirty="0" spc="-100"/>
              <a:t> </a:t>
            </a:r>
            <a:r>
              <a:rPr dirty="0" spc="-30"/>
              <a:t>this</a:t>
            </a:r>
            <a:r>
              <a:rPr dirty="0" spc="-95"/>
              <a:t> </a:t>
            </a:r>
            <a:r>
              <a:rPr dirty="0" spc="-30"/>
              <a:t>have?</a:t>
            </a:r>
          </a:p>
          <a:p>
            <a:pPr marL="12700" marR="220345">
              <a:lnSpc>
                <a:spcPts val="1939"/>
              </a:lnSpc>
              <a:spcBef>
                <a:spcPts val="1010"/>
              </a:spcBef>
            </a:pPr>
            <a:r>
              <a:rPr dirty="0" spc="-15">
                <a:solidFill>
                  <a:srgbClr val="323B40"/>
                </a:solidFill>
              </a:rPr>
              <a:t>The</a:t>
            </a:r>
            <a:r>
              <a:rPr dirty="0" spc="-100">
                <a:solidFill>
                  <a:srgbClr val="323B40"/>
                </a:solidFill>
              </a:rPr>
              <a:t> </a:t>
            </a:r>
            <a:r>
              <a:rPr dirty="0" spc="-35">
                <a:solidFill>
                  <a:srgbClr val="323B40"/>
                </a:solidFill>
              </a:rPr>
              <a:t>effect</a:t>
            </a:r>
            <a:r>
              <a:rPr dirty="0" spc="-85">
                <a:solidFill>
                  <a:srgbClr val="323B40"/>
                </a:solidFill>
              </a:rPr>
              <a:t> </a:t>
            </a:r>
            <a:r>
              <a:rPr dirty="0" spc="-20">
                <a:solidFill>
                  <a:srgbClr val="323B40"/>
                </a:solidFill>
              </a:rPr>
              <a:t>is</a:t>
            </a:r>
            <a:r>
              <a:rPr dirty="0" spc="-90">
                <a:solidFill>
                  <a:srgbClr val="323B40"/>
                </a:solidFill>
              </a:rPr>
              <a:t> </a:t>
            </a:r>
            <a:r>
              <a:rPr dirty="0" spc="-20">
                <a:solidFill>
                  <a:srgbClr val="323B40"/>
                </a:solidFill>
              </a:rPr>
              <a:t>not</a:t>
            </a:r>
            <a:r>
              <a:rPr dirty="0" spc="-95">
                <a:solidFill>
                  <a:srgbClr val="323B40"/>
                </a:solidFill>
              </a:rPr>
              <a:t> </a:t>
            </a:r>
            <a:r>
              <a:rPr dirty="0" spc="-35">
                <a:solidFill>
                  <a:srgbClr val="323B40"/>
                </a:solidFill>
              </a:rPr>
              <a:t>expected</a:t>
            </a:r>
            <a:r>
              <a:rPr dirty="0" spc="-90">
                <a:solidFill>
                  <a:srgbClr val="323B40"/>
                </a:solidFill>
              </a:rPr>
              <a:t> </a:t>
            </a:r>
            <a:r>
              <a:rPr dirty="0" spc="-20">
                <a:solidFill>
                  <a:srgbClr val="323B40"/>
                </a:solidFill>
              </a:rPr>
              <a:t>to</a:t>
            </a:r>
            <a:r>
              <a:rPr dirty="0" spc="-95">
                <a:solidFill>
                  <a:srgbClr val="323B40"/>
                </a:solidFill>
              </a:rPr>
              <a:t> </a:t>
            </a:r>
            <a:r>
              <a:rPr dirty="0" spc="-15">
                <a:solidFill>
                  <a:srgbClr val="323B40"/>
                </a:solidFill>
              </a:rPr>
              <a:t>be</a:t>
            </a:r>
            <a:r>
              <a:rPr dirty="0" spc="-85">
                <a:solidFill>
                  <a:srgbClr val="323B40"/>
                </a:solidFill>
              </a:rPr>
              <a:t> </a:t>
            </a:r>
            <a:r>
              <a:rPr dirty="0" spc="-30">
                <a:solidFill>
                  <a:srgbClr val="323B40"/>
                </a:solidFill>
              </a:rPr>
              <a:t>big.</a:t>
            </a:r>
            <a:r>
              <a:rPr dirty="0" spc="-90">
                <a:solidFill>
                  <a:srgbClr val="323B40"/>
                </a:solidFill>
              </a:rPr>
              <a:t> </a:t>
            </a:r>
            <a:r>
              <a:rPr dirty="0" spc="-20">
                <a:solidFill>
                  <a:srgbClr val="323B40"/>
                </a:solidFill>
              </a:rPr>
              <a:t>Some</a:t>
            </a:r>
            <a:r>
              <a:rPr dirty="0" spc="-100">
                <a:solidFill>
                  <a:srgbClr val="323B40"/>
                </a:solidFill>
              </a:rPr>
              <a:t> </a:t>
            </a:r>
            <a:r>
              <a:rPr dirty="0" spc="-30">
                <a:solidFill>
                  <a:srgbClr val="323B40"/>
                </a:solidFill>
              </a:rPr>
              <a:t>pension</a:t>
            </a:r>
            <a:r>
              <a:rPr dirty="0" spc="-80">
                <a:solidFill>
                  <a:srgbClr val="323B40"/>
                </a:solidFill>
              </a:rPr>
              <a:t> </a:t>
            </a:r>
            <a:r>
              <a:rPr dirty="0" spc="-15">
                <a:solidFill>
                  <a:srgbClr val="323B40"/>
                </a:solidFill>
              </a:rPr>
              <a:t>may</a:t>
            </a:r>
            <a:r>
              <a:rPr dirty="0" spc="-114">
                <a:solidFill>
                  <a:srgbClr val="323B40"/>
                </a:solidFill>
              </a:rPr>
              <a:t> </a:t>
            </a:r>
            <a:r>
              <a:rPr dirty="0" spc="-40">
                <a:solidFill>
                  <a:srgbClr val="323B40"/>
                </a:solidFill>
              </a:rPr>
              <a:t>increase,</a:t>
            </a:r>
            <a:r>
              <a:rPr dirty="0" spc="-90">
                <a:solidFill>
                  <a:srgbClr val="323B40"/>
                </a:solidFill>
              </a:rPr>
              <a:t> </a:t>
            </a:r>
            <a:r>
              <a:rPr dirty="0" spc="-20">
                <a:solidFill>
                  <a:srgbClr val="323B40"/>
                </a:solidFill>
              </a:rPr>
              <a:t>but</a:t>
            </a:r>
            <a:r>
              <a:rPr dirty="0" spc="-85">
                <a:solidFill>
                  <a:srgbClr val="323B40"/>
                </a:solidFill>
              </a:rPr>
              <a:t> </a:t>
            </a:r>
            <a:r>
              <a:rPr dirty="0" spc="-25">
                <a:solidFill>
                  <a:srgbClr val="323B40"/>
                </a:solidFill>
              </a:rPr>
              <a:t>only</a:t>
            </a:r>
            <a:r>
              <a:rPr dirty="0" spc="-105">
                <a:solidFill>
                  <a:srgbClr val="323B40"/>
                </a:solidFill>
              </a:rPr>
              <a:t> </a:t>
            </a:r>
            <a:r>
              <a:rPr dirty="0" spc="-15">
                <a:solidFill>
                  <a:srgbClr val="323B40"/>
                </a:solidFill>
              </a:rPr>
              <a:t>by</a:t>
            </a:r>
            <a:r>
              <a:rPr dirty="0" spc="-90">
                <a:solidFill>
                  <a:srgbClr val="323B40"/>
                </a:solidFill>
              </a:rPr>
              <a:t> </a:t>
            </a:r>
            <a:r>
              <a:rPr dirty="0" spc="10">
                <a:solidFill>
                  <a:srgbClr val="323B40"/>
                </a:solidFill>
              </a:rPr>
              <a:t>a</a:t>
            </a:r>
            <a:r>
              <a:rPr dirty="0" spc="-95">
                <a:solidFill>
                  <a:srgbClr val="323B40"/>
                </a:solidFill>
              </a:rPr>
              <a:t> </a:t>
            </a:r>
            <a:r>
              <a:rPr dirty="0" spc="-25">
                <a:solidFill>
                  <a:srgbClr val="323B40"/>
                </a:solidFill>
              </a:rPr>
              <a:t>few  </a:t>
            </a:r>
            <a:r>
              <a:rPr dirty="0" spc="-35">
                <a:solidFill>
                  <a:srgbClr val="323B40"/>
                </a:solidFill>
              </a:rPr>
              <a:t>percent</a:t>
            </a:r>
            <a:r>
              <a:rPr dirty="0" spc="-85">
                <a:solidFill>
                  <a:srgbClr val="323B40"/>
                </a:solidFill>
              </a:rPr>
              <a:t> </a:t>
            </a:r>
            <a:r>
              <a:rPr dirty="0" spc="-25">
                <a:solidFill>
                  <a:srgbClr val="323B40"/>
                </a:solidFill>
              </a:rPr>
              <a:t>(our</a:t>
            </a:r>
            <a:r>
              <a:rPr dirty="0" spc="-90">
                <a:solidFill>
                  <a:srgbClr val="323B40"/>
                </a:solidFill>
              </a:rPr>
              <a:t> </a:t>
            </a:r>
            <a:r>
              <a:rPr dirty="0" spc="-35">
                <a:solidFill>
                  <a:srgbClr val="323B40"/>
                </a:solidFill>
              </a:rPr>
              <a:t>earlier</a:t>
            </a:r>
            <a:r>
              <a:rPr dirty="0" spc="-80">
                <a:solidFill>
                  <a:srgbClr val="323B40"/>
                </a:solidFill>
              </a:rPr>
              <a:t> </a:t>
            </a:r>
            <a:r>
              <a:rPr dirty="0" spc="-30">
                <a:solidFill>
                  <a:srgbClr val="323B40"/>
                </a:solidFill>
              </a:rPr>
              <a:t>example</a:t>
            </a:r>
            <a:r>
              <a:rPr dirty="0" spc="-100">
                <a:solidFill>
                  <a:srgbClr val="323B40"/>
                </a:solidFill>
              </a:rPr>
              <a:t> </a:t>
            </a:r>
            <a:r>
              <a:rPr dirty="0" spc="-30">
                <a:solidFill>
                  <a:srgbClr val="323B40"/>
                </a:solidFill>
              </a:rPr>
              <a:t>showed</a:t>
            </a:r>
            <a:r>
              <a:rPr dirty="0" spc="-90">
                <a:solidFill>
                  <a:srgbClr val="323B40"/>
                </a:solidFill>
              </a:rPr>
              <a:t> </a:t>
            </a:r>
            <a:r>
              <a:rPr dirty="0" spc="-10">
                <a:solidFill>
                  <a:srgbClr val="323B40"/>
                </a:solidFill>
              </a:rPr>
              <a:t>an</a:t>
            </a:r>
            <a:r>
              <a:rPr dirty="0" spc="-90">
                <a:solidFill>
                  <a:srgbClr val="323B40"/>
                </a:solidFill>
              </a:rPr>
              <a:t> </a:t>
            </a:r>
            <a:r>
              <a:rPr dirty="0" spc="-35">
                <a:solidFill>
                  <a:srgbClr val="323B40"/>
                </a:solidFill>
              </a:rPr>
              <a:t>extreme</a:t>
            </a:r>
            <a:r>
              <a:rPr dirty="0" spc="-100">
                <a:solidFill>
                  <a:srgbClr val="323B40"/>
                </a:solidFill>
              </a:rPr>
              <a:t> </a:t>
            </a:r>
            <a:r>
              <a:rPr dirty="0" spc="-35">
                <a:solidFill>
                  <a:srgbClr val="323B40"/>
                </a:solidFill>
              </a:rPr>
              <a:t>case).</a:t>
            </a:r>
            <a:r>
              <a:rPr dirty="0" spc="-100">
                <a:solidFill>
                  <a:srgbClr val="323B40"/>
                </a:solidFill>
              </a:rPr>
              <a:t> </a:t>
            </a:r>
            <a:r>
              <a:rPr dirty="0" spc="-10" u="heavy">
                <a:solidFill>
                  <a:srgbClr val="323B40"/>
                </a:solidFill>
              </a:rPr>
              <a:t>No</a:t>
            </a:r>
            <a:r>
              <a:rPr dirty="0" spc="-80" u="heavy">
                <a:solidFill>
                  <a:srgbClr val="323B40"/>
                </a:solidFill>
              </a:rPr>
              <a:t> </a:t>
            </a:r>
            <a:r>
              <a:rPr dirty="0" spc="-30" u="heavy">
                <a:solidFill>
                  <a:srgbClr val="323B40"/>
                </a:solidFill>
              </a:rPr>
              <a:t>pension</a:t>
            </a:r>
            <a:r>
              <a:rPr dirty="0" spc="-80" u="heavy">
                <a:solidFill>
                  <a:srgbClr val="323B40"/>
                </a:solidFill>
              </a:rPr>
              <a:t> </a:t>
            </a:r>
            <a:r>
              <a:rPr dirty="0" spc="-30" u="heavy">
                <a:solidFill>
                  <a:srgbClr val="323B40"/>
                </a:solidFill>
              </a:rPr>
              <a:t>will</a:t>
            </a:r>
            <a:r>
              <a:rPr dirty="0" spc="-80" u="heavy">
                <a:solidFill>
                  <a:srgbClr val="323B40"/>
                </a:solidFill>
              </a:rPr>
              <a:t> </a:t>
            </a:r>
            <a:r>
              <a:rPr dirty="0" spc="-35" u="heavy">
                <a:solidFill>
                  <a:srgbClr val="323B40"/>
                </a:solidFill>
              </a:rPr>
              <a:t>decrease</a:t>
            </a:r>
            <a:r>
              <a:rPr dirty="0" spc="-35">
                <a:solidFill>
                  <a:srgbClr val="323B40"/>
                </a:solidFill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pc="-25"/>
              <a:t>When?</a:t>
            </a:r>
          </a:p>
          <a:p>
            <a:pPr marL="12700" marR="398780">
              <a:lnSpc>
                <a:spcPts val="1939"/>
              </a:lnSpc>
              <a:spcBef>
                <a:spcPts val="1010"/>
              </a:spcBef>
            </a:pPr>
            <a:r>
              <a:rPr dirty="0" spc="-30">
                <a:solidFill>
                  <a:srgbClr val="323B40"/>
                </a:solidFill>
              </a:rPr>
              <a:t>We</a:t>
            </a:r>
            <a:r>
              <a:rPr dirty="0" spc="-100">
                <a:solidFill>
                  <a:srgbClr val="323B40"/>
                </a:solidFill>
              </a:rPr>
              <a:t> </a:t>
            </a:r>
            <a:r>
              <a:rPr dirty="0" spc="-30">
                <a:solidFill>
                  <a:srgbClr val="323B40"/>
                </a:solidFill>
              </a:rPr>
              <a:t>are</a:t>
            </a:r>
            <a:r>
              <a:rPr dirty="0" spc="-100">
                <a:solidFill>
                  <a:srgbClr val="323B40"/>
                </a:solidFill>
              </a:rPr>
              <a:t> </a:t>
            </a:r>
            <a:r>
              <a:rPr dirty="0" spc="-35">
                <a:solidFill>
                  <a:srgbClr val="323B40"/>
                </a:solidFill>
              </a:rPr>
              <a:t>still</a:t>
            </a:r>
            <a:r>
              <a:rPr dirty="0" spc="-95">
                <a:solidFill>
                  <a:srgbClr val="323B40"/>
                </a:solidFill>
              </a:rPr>
              <a:t> </a:t>
            </a:r>
            <a:r>
              <a:rPr dirty="0" spc="-30">
                <a:solidFill>
                  <a:srgbClr val="323B40"/>
                </a:solidFill>
              </a:rPr>
              <a:t>waiting</a:t>
            </a:r>
            <a:r>
              <a:rPr dirty="0" spc="-100">
                <a:solidFill>
                  <a:srgbClr val="323B40"/>
                </a:solidFill>
              </a:rPr>
              <a:t> </a:t>
            </a:r>
            <a:r>
              <a:rPr dirty="0" spc="-10">
                <a:solidFill>
                  <a:srgbClr val="323B40"/>
                </a:solidFill>
              </a:rPr>
              <a:t>on</a:t>
            </a:r>
            <a:r>
              <a:rPr dirty="0" spc="-80">
                <a:solidFill>
                  <a:srgbClr val="323B40"/>
                </a:solidFill>
              </a:rPr>
              <a:t> </a:t>
            </a:r>
            <a:r>
              <a:rPr dirty="0" spc="-30">
                <a:solidFill>
                  <a:srgbClr val="323B40"/>
                </a:solidFill>
              </a:rPr>
              <a:t>Government</a:t>
            </a:r>
            <a:r>
              <a:rPr dirty="0" spc="-85">
                <a:solidFill>
                  <a:srgbClr val="323B40"/>
                </a:solidFill>
              </a:rPr>
              <a:t> </a:t>
            </a:r>
            <a:r>
              <a:rPr dirty="0" spc="-30">
                <a:solidFill>
                  <a:srgbClr val="323B40"/>
                </a:solidFill>
              </a:rPr>
              <a:t>guidance</a:t>
            </a:r>
            <a:r>
              <a:rPr dirty="0" spc="-125">
                <a:solidFill>
                  <a:srgbClr val="323B40"/>
                </a:solidFill>
              </a:rPr>
              <a:t> </a:t>
            </a:r>
            <a:r>
              <a:rPr dirty="0" spc="-35">
                <a:solidFill>
                  <a:srgbClr val="323B40"/>
                </a:solidFill>
              </a:rPr>
              <a:t>before</a:t>
            </a:r>
            <a:r>
              <a:rPr dirty="0" spc="-90">
                <a:solidFill>
                  <a:srgbClr val="323B40"/>
                </a:solidFill>
              </a:rPr>
              <a:t> </a:t>
            </a:r>
            <a:r>
              <a:rPr dirty="0" spc="-15">
                <a:solidFill>
                  <a:srgbClr val="323B40"/>
                </a:solidFill>
              </a:rPr>
              <a:t>we</a:t>
            </a:r>
            <a:r>
              <a:rPr dirty="0" spc="-75">
                <a:solidFill>
                  <a:srgbClr val="323B40"/>
                </a:solidFill>
              </a:rPr>
              <a:t> </a:t>
            </a:r>
            <a:r>
              <a:rPr dirty="0" spc="-20">
                <a:solidFill>
                  <a:srgbClr val="323B40"/>
                </a:solidFill>
              </a:rPr>
              <a:t>can</a:t>
            </a:r>
            <a:r>
              <a:rPr dirty="0" spc="-100">
                <a:solidFill>
                  <a:srgbClr val="323B40"/>
                </a:solidFill>
              </a:rPr>
              <a:t> </a:t>
            </a:r>
            <a:r>
              <a:rPr dirty="0" spc="-20">
                <a:solidFill>
                  <a:srgbClr val="323B40"/>
                </a:solidFill>
              </a:rPr>
              <a:t>get</a:t>
            </a:r>
            <a:r>
              <a:rPr dirty="0" spc="-95">
                <a:solidFill>
                  <a:srgbClr val="323B40"/>
                </a:solidFill>
              </a:rPr>
              <a:t> </a:t>
            </a:r>
            <a:r>
              <a:rPr dirty="0" spc="-30">
                <a:solidFill>
                  <a:srgbClr val="323B40"/>
                </a:solidFill>
              </a:rPr>
              <a:t>started.</a:t>
            </a:r>
            <a:r>
              <a:rPr dirty="0" spc="-100">
                <a:solidFill>
                  <a:srgbClr val="323B40"/>
                </a:solidFill>
              </a:rPr>
              <a:t> </a:t>
            </a:r>
            <a:r>
              <a:rPr dirty="0" spc="-40">
                <a:solidFill>
                  <a:srgbClr val="323B40"/>
                </a:solidFill>
              </a:rPr>
              <a:t>Likely</a:t>
            </a:r>
            <a:r>
              <a:rPr dirty="0" spc="-105">
                <a:solidFill>
                  <a:srgbClr val="323B40"/>
                </a:solidFill>
              </a:rPr>
              <a:t> </a:t>
            </a:r>
            <a:r>
              <a:rPr dirty="0" spc="-20">
                <a:solidFill>
                  <a:srgbClr val="323B40"/>
                </a:solidFill>
              </a:rPr>
              <a:t>to  </a:t>
            </a:r>
            <a:r>
              <a:rPr dirty="0" spc="-35">
                <a:solidFill>
                  <a:srgbClr val="323B40"/>
                </a:solidFill>
              </a:rPr>
              <a:t>take</a:t>
            </a:r>
            <a:r>
              <a:rPr dirty="0" spc="-100">
                <a:solidFill>
                  <a:srgbClr val="323B40"/>
                </a:solidFill>
              </a:rPr>
              <a:t> </a:t>
            </a:r>
            <a:r>
              <a:rPr dirty="0" spc="-30">
                <a:solidFill>
                  <a:srgbClr val="323B40"/>
                </a:solidFill>
              </a:rPr>
              <a:t>place</a:t>
            </a:r>
            <a:r>
              <a:rPr dirty="0" spc="-85">
                <a:solidFill>
                  <a:srgbClr val="323B40"/>
                </a:solidFill>
              </a:rPr>
              <a:t> </a:t>
            </a:r>
            <a:r>
              <a:rPr dirty="0" spc="-20">
                <a:solidFill>
                  <a:srgbClr val="323B40"/>
                </a:solidFill>
              </a:rPr>
              <a:t>mid</a:t>
            </a:r>
            <a:r>
              <a:rPr dirty="0" spc="-100">
                <a:solidFill>
                  <a:srgbClr val="323B40"/>
                </a:solidFill>
              </a:rPr>
              <a:t> </a:t>
            </a:r>
            <a:r>
              <a:rPr dirty="0" spc="-20">
                <a:solidFill>
                  <a:srgbClr val="323B40"/>
                </a:solidFill>
              </a:rPr>
              <a:t>to</a:t>
            </a:r>
            <a:r>
              <a:rPr dirty="0" spc="-95">
                <a:solidFill>
                  <a:srgbClr val="323B40"/>
                </a:solidFill>
              </a:rPr>
              <a:t> </a:t>
            </a:r>
            <a:r>
              <a:rPr dirty="0" spc="-30">
                <a:solidFill>
                  <a:srgbClr val="323B40"/>
                </a:solidFill>
              </a:rPr>
              <a:t>late</a:t>
            </a:r>
            <a:r>
              <a:rPr dirty="0" spc="-100">
                <a:solidFill>
                  <a:srgbClr val="323B40"/>
                </a:solidFill>
              </a:rPr>
              <a:t> </a:t>
            </a:r>
            <a:r>
              <a:rPr dirty="0" spc="-25">
                <a:solidFill>
                  <a:srgbClr val="323B40"/>
                </a:solidFill>
              </a:rPr>
              <a:t>next</a:t>
            </a:r>
            <a:r>
              <a:rPr dirty="0" spc="-110">
                <a:solidFill>
                  <a:srgbClr val="323B40"/>
                </a:solidFill>
              </a:rPr>
              <a:t> </a:t>
            </a:r>
            <a:r>
              <a:rPr dirty="0" spc="-65">
                <a:solidFill>
                  <a:srgbClr val="323B40"/>
                </a:solidFill>
              </a:rPr>
              <a:t>year.</a:t>
            </a:r>
            <a:r>
              <a:rPr dirty="0" spc="-90">
                <a:solidFill>
                  <a:srgbClr val="323B40"/>
                </a:solidFill>
              </a:rPr>
              <a:t> </a:t>
            </a:r>
            <a:r>
              <a:rPr dirty="0" spc="-80">
                <a:solidFill>
                  <a:srgbClr val="323B40"/>
                </a:solidFill>
              </a:rPr>
              <a:t>You</a:t>
            </a:r>
            <a:r>
              <a:rPr dirty="0" spc="-90">
                <a:solidFill>
                  <a:srgbClr val="323B40"/>
                </a:solidFill>
              </a:rPr>
              <a:t> </a:t>
            </a:r>
            <a:r>
              <a:rPr dirty="0" spc="-30">
                <a:solidFill>
                  <a:srgbClr val="323B40"/>
                </a:solidFill>
              </a:rPr>
              <a:t>will</a:t>
            </a:r>
            <a:r>
              <a:rPr dirty="0" spc="-80">
                <a:solidFill>
                  <a:srgbClr val="323B40"/>
                </a:solidFill>
              </a:rPr>
              <a:t> </a:t>
            </a:r>
            <a:r>
              <a:rPr dirty="0" spc="-40">
                <a:solidFill>
                  <a:srgbClr val="323B40"/>
                </a:solidFill>
              </a:rPr>
              <a:t>receive</a:t>
            </a:r>
            <a:r>
              <a:rPr dirty="0" spc="-80">
                <a:solidFill>
                  <a:srgbClr val="323B40"/>
                </a:solidFill>
              </a:rPr>
              <a:t> </a:t>
            </a:r>
            <a:r>
              <a:rPr dirty="0" spc="10">
                <a:solidFill>
                  <a:srgbClr val="323B40"/>
                </a:solidFill>
              </a:rPr>
              <a:t>a</a:t>
            </a:r>
            <a:r>
              <a:rPr dirty="0" spc="-105">
                <a:solidFill>
                  <a:srgbClr val="323B40"/>
                </a:solidFill>
              </a:rPr>
              <a:t> </a:t>
            </a:r>
            <a:r>
              <a:rPr dirty="0" spc="-40">
                <a:solidFill>
                  <a:srgbClr val="323B40"/>
                </a:solidFill>
              </a:rPr>
              <a:t>letter</a:t>
            </a:r>
            <a:r>
              <a:rPr dirty="0" spc="-80">
                <a:solidFill>
                  <a:srgbClr val="323B40"/>
                </a:solidFill>
              </a:rPr>
              <a:t> </a:t>
            </a:r>
            <a:r>
              <a:rPr dirty="0" spc="-20">
                <a:solidFill>
                  <a:srgbClr val="323B40"/>
                </a:solidFill>
              </a:rPr>
              <a:t>if</a:t>
            </a:r>
            <a:r>
              <a:rPr dirty="0" spc="-95">
                <a:solidFill>
                  <a:srgbClr val="323B40"/>
                </a:solidFill>
              </a:rPr>
              <a:t> </a:t>
            </a:r>
            <a:r>
              <a:rPr dirty="0" spc="-25">
                <a:solidFill>
                  <a:srgbClr val="323B40"/>
                </a:solidFill>
              </a:rPr>
              <a:t>you</a:t>
            </a:r>
            <a:r>
              <a:rPr dirty="0" spc="-90">
                <a:solidFill>
                  <a:srgbClr val="323B40"/>
                </a:solidFill>
              </a:rPr>
              <a:t> </a:t>
            </a:r>
            <a:r>
              <a:rPr dirty="0" spc="-25">
                <a:solidFill>
                  <a:srgbClr val="323B40"/>
                </a:solidFill>
              </a:rPr>
              <a:t>have</a:t>
            </a:r>
            <a:r>
              <a:rPr dirty="0" spc="-100">
                <a:solidFill>
                  <a:srgbClr val="323B40"/>
                </a:solidFill>
              </a:rPr>
              <a:t> </a:t>
            </a:r>
            <a:r>
              <a:rPr dirty="0" spc="-30">
                <a:solidFill>
                  <a:srgbClr val="323B40"/>
                </a:solidFill>
              </a:rPr>
              <a:t>been</a:t>
            </a:r>
            <a:r>
              <a:rPr dirty="0" spc="-65">
                <a:solidFill>
                  <a:srgbClr val="323B40"/>
                </a:solidFill>
              </a:rPr>
              <a:t> </a:t>
            </a:r>
            <a:r>
              <a:rPr dirty="0" spc="-35">
                <a:solidFill>
                  <a:srgbClr val="323B40"/>
                </a:solidFill>
              </a:rPr>
              <a:t>affected.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">
              <a:lnSpc>
                <a:spcPct val="100000"/>
              </a:lnSpc>
            </a:pPr>
            <a:r>
              <a:rPr dirty="0" spc="-50"/>
              <a:t>GMP</a:t>
            </a:r>
            <a:r>
              <a:rPr dirty="0" spc="-275"/>
              <a:t> </a:t>
            </a:r>
            <a:r>
              <a:rPr dirty="0" spc="-75"/>
              <a:t>Equalisation</a:t>
            </a:r>
          </a:p>
        </p:txBody>
      </p:sp>
      <p:sp>
        <p:nvSpPr>
          <p:cNvPr id="16" name="object 16"/>
          <p:cNvSpPr/>
          <p:nvPr/>
        </p:nvSpPr>
        <p:spPr>
          <a:xfrm>
            <a:off x="9264395" y="649223"/>
            <a:ext cx="539495" cy="4404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 spc="10"/>
              <a:t>21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6123" y="3445254"/>
            <a:ext cx="2306955" cy="891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500"/>
              </a:lnSpc>
            </a:pPr>
            <a:r>
              <a:rPr dirty="0" sz="3250" spc="-70">
                <a:solidFill>
                  <a:srgbClr val="00A9E0"/>
                </a:solidFill>
                <a:latin typeface="Segoe UI Semibold"/>
                <a:cs typeface="Segoe UI Semibold"/>
              </a:rPr>
              <a:t>Risks </a:t>
            </a:r>
            <a:r>
              <a:rPr dirty="0" sz="3250" spc="-45">
                <a:solidFill>
                  <a:srgbClr val="00A9E0"/>
                </a:solidFill>
                <a:latin typeface="Segoe UI Semibold"/>
                <a:cs typeface="Segoe UI Semibold"/>
              </a:rPr>
              <a:t>to</a:t>
            </a:r>
            <a:r>
              <a:rPr dirty="0" sz="3250" spc="-365">
                <a:solidFill>
                  <a:srgbClr val="00A9E0"/>
                </a:solidFill>
                <a:latin typeface="Segoe UI Semibold"/>
                <a:cs typeface="Segoe UI Semibold"/>
              </a:rPr>
              <a:t> </a:t>
            </a:r>
            <a:r>
              <a:rPr dirty="0" sz="3250" spc="-65">
                <a:solidFill>
                  <a:srgbClr val="00A9E0"/>
                </a:solidFill>
                <a:latin typeface="Segoe UI Semibold"/>
                <a:cs typeface="Segoe UI Semibold"/>
              </a:rPr>
              <a:t>your  </a:t>
            </a:r>
            <a:r>
              <a:rPr dirty="0" sz="3250" spc="-75">
                <a:solidFill>
                  <a:srgbClr val="00A9E0"/>
                </a:solidFill>
                <a:latin typeface="Segoe UI Semibold"/>
                <a:cs typeface="Segoe UI Semibold"/>
              </a:rPr>
              <a:t>pension</a:t>
            </a:r>
            <a:endParaRPr sz="325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83835" y="2287523"/>
            <a:ext cx="3185160" cy="299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35"/>
              </a:lnSpc>
            </a:pPr>
            <a:fld id="{81D60167-4931-47E6-BA6A-407CBD079E47}" type="slidenum">
              <a:rPr dirty="0" spc="10"/>
              <a:t>21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02352" y="5489447"/>
            <a:ext cx="4168140" cy="1243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">
              <a:lnSpc>
                <a:spcPct val="100000"/>
              </a:lnSpc>
            </a:pPr>
            <a:r>
              <a:rPr dirty="0" spc="-70"/>
              <a:t>Beware pension</a:t>
            </a:r>
            <a:r>
              <a:rPr dirty="0" spc="-345"/>
              <a:t> </a:t>
            </a:r>
            <a:r>
              <a:rPr dirty="0" spc="-65"/>
              <a:t>scams</a:t>
            </a:r>
          </a:p>
        </p:txBody>
      </p:sp>
      <p:sp>
        <p:nvSpPr>
          <p:cNvPr id="5" name="object 5"/>
          <p:cNvSpPr/>
          <p:nvPr/>
        </p:nvSpPr>
        <p:spPr>
          <a:xfrm>
            <a:off x="821436" y="1588008"/>
            <a:ext cx="4099559" cy="4020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75503" y="1588008"/>
            <a:ext cx="4154423" cy="4020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9431" y="5608320"/>
            <a:ext cx="4166615" cy="10972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29928" y="522731"/>
            <a:ext cx="545591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6903719"/>
            <a:ext cx="128015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8447" y="6903719"/>
            <a:ext cx="214884" cy="2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59052" y="6899147"/>
            <a:ext cx="81533" cy="3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772" y="6711695"/>
            <a:ext cx="1176527" cy="192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8991" y="6903719"/>
            <a:ext cx="13716" cy="2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903719"/>
            <a:ext cx="77723" cy="27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0432" y="6903719"/>
            <a:ext cx="86868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1772" y="6903719"/>
            <a:ext cx="306324" cy="137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/>
              <a:t>Tell tale signs </a:t>
            </a:r>
            <a:r>
              <a:rPr dirty="0" spc="-45"/>
              <a:t>of </a:t>
            </a:r>
            <a:r>
              <a:rPr dirty="0" spc="5"/>
              <a:t>a</a:t>
            </a:r>
            <a:r>
              <a:rPr dirty="0" spc="-690"/>
              <a:t> </a:t>
            </a:r>
            <a:r>
              <a:rPr dirty="0" spc="-60"/>
              <a:t>scam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07140" y="6781796"/>
            <a:ext cx="205104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0" b="1">
                <a:latin typeface="Segoe UI"/>
                <a:cs typeface="Segoe UI"/>
              </a:rPr>
              <a:t>25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21536" y="1627632"/>
            <a:ext cx="2977895" cy="2438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76417" y="2152745"/>
            <a:ext cx="479425" cy="1800860"/>
          </a:xfrm>
          <a:custGeom>
            <a:avLst/>
            <a:gdLst/>
            <a:ahLst/>
            <a:cxnLst/>
            <a:rect l="l" t="t" r="r" b="b"/>
            <a:pathLst>
              <a:path w="479425" h="1800860">
                <a:moveTo>
                  <a:pt x="163965" y="81891"/>
                </a:moveTo>
                <a:lnTo>
                  <a:pt x="154880" y="43959"/>
                </a:lnTo>
                <a:lnTo>
                  <a:pt x="126587" y="12858"/>
                </a:lnTo>
                <a:lnTo>
                  <a:pt x="86610" y="45"/>
                </a:lnTo>
                <a:lnTo>
                  <a:pt x="81179" y="0"/>
                </a:lnTo>
                <a:lnTo>
                  <a:pt x="75703" y="335"/>
                </a:lnTo>
                <a:lnTo>
                  <a:pt x="39257" y="12152"/>
                </a:lnTo>
                <a:lnTo>
                  <a:pt x="10145" y="42332"/>
                </a:lnTo>
                <a:lnTo>
                  <a:pt x="0" y="83221"/>
                </a:lnTo>
                <a:lnTo>
                  <a:pt x="335" y="88698"/>
                </a:lnTo>
                <a:lnTo>
                  <a:pt x="12763" y="125969"/>
                </a:lnTo>
                <a:lnTo>
                  <a:pt x="44960" y="155023"/>
                </a:lnTo>
                <a:lnTo>
                  <a:pt x="55530" y="159449"/>
                </a:lnTo>
                <a:lnTo>
                  <a:pt x="55530" y="87534"/>
                </a:lnTo>
                <a:lnTo>
                  <a:pt x="108870" y="76866"/>
                </a:lnTo>
                <a:lnTo>
                  <a:pt x="125153" y="152114"/>
                </a:lnTo>
                <a:lnTo>
                  <a:pt x="125969" y="151637"/>
                </a:lnTo>
                <a:lnTo>
                  <a:pt x="130540" y="148520"/>
                </a:lnTo>
                <a:lnTo>
                  <a:pt x="157330" y="114456"/>
                </a:lnTo>
                <a:lnTo>
                  <a:pt x="163766" y="87549"/>
                </a:lnTo>
                <a:lnTo>
                  <a:pt x="163965" y="81891"/>
                </a:lnTo>
                <a:close/>
              </a:path>
              <a:path w="479425" h="1800860">
                <a:moveTo>
                  <a:pt x="125153" y="152114"/>
                </a:moveTo>
                <a:lnTo>
                  <a:pt x="108870" y="76866"/>
                </a:lnTo>
                <a:lnTo>
                  <a:pt x="55530" y="87534"/>
                </a:lnTo>
                <a:lnTo>
                  <a:pt x="71901" y="163257"/>
                </a:lnTo>
                <a:lnTo>
                  <a:pt x="76852" y="163766"/>
                </a:lnTo>
                <a:lnTo>
                  <a:pt x="82510" y="163965"/>
                </a:lnTo>
                <a:lnTo>
                  <a:pt x="88220" y="163779"/>
                </a:lnTo>
                <a:lnTo>
                  <a:pt x="125153" y="152114"/>
                </a:lnTo>
                <a:close/>
              </a:path>
              <a:path w="479425" h="1800860">
                <a:moveTo>
                  <a:pt x="71901" y="163257"/>
                </a:moveTo>
                <a:lnTo>
                  <a:pt x="55530" y="87534"/>
                </a:lnTo>
                <a:lnTo>
                  <a:pt x="55530" y="159449"/>
                </a:lnTo>
                <a:lnTo>
                  <a:pt x="60362" y="160954"/>
                </a:lnTo>
                <a:lnTo>
                  <a:pt x="65760" y="162251"/>
                </a:lnTo>
                <a:lnTo>
                  <a:pt x="71263" y="163192"/>
                </a:lnTo>
                <a:lnTo>
                  <a:pt x="71901" y="163257"/>
                </a:lnTo>
                <a:close/>
              </a:path>
              <a:path w="479425" h="1800860">
                <a:moveTo>
                  <a:pt x="479202" y="1788318"/>
                </a:moveTo>
                <a:lnTo>
                  <a:pt x="125153" y="152114"/>
                </a:lnTo>
                <a:lnTo>
                  <a:pt x="121160" y="154443"/>
                </a:lnTo>
                <a:lnTo>
                  <a:pt x="116121" y="156921"/>
                </a:lnTo>
                <a:lnTo>
                  <a:pt x="82510" y="163965"/>
                </a:lnTo>
                <a:lnTo>
                  <a:pt x="76852" y="163766"/>
                </a:lnTo>
                <a:lnTo>
                  <a:pt x="71901" y="163257"/>
                </a:lnTo>
                <a:lnTo>
                  <a:pt x="425862" y="1800510"/>
                </a:lnTo>
                <a:lnTo>
                  <a:pt x="479202" y="1788318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42616" y="1933955"/>
            <a:ext cx="1572767" cy="13731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701799" y="4108702"/>
            <a:ext cx="274002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0" b="1">
                <a:solidFill>
                  <a:srgbClr val="001F5F"/>
                </a:solidFill>
                <a:latin typeface="Segoe UI"/>
                <a:cs typeface="Segoe UI"/>
              </a:rPr>
              <a:t>Cold </a:t>
            </a:r>
            <a:r>
              <a:rPr dirty="0" sz="1800" spc="5" b="1">
                <a:solidFill>
                  <a:srgbClr val="001F5F"/>
                </a:solidFill>
                <a:latin typeface="Segoe UI"/>
                <a:cs typeface="Segoe UI"/>
              </a:rPr>
              <a:t>call from </a:t>
            </a:r>
            <a:r>
              <a:rPr dirty="0" sz="1800" spc="10" b="1">
                <a:solidFill>
                  <a:srgbClr val="001F5F"/>
                </a:solidFill>
                <a:latin typeface="Segoe UI"/>
                <a:cs typeface="Segoe UI"/>
              </a:rPr>
              <a:t>an</a:t>
            </a:r>
            <a:r>
              <a:rPr dirty="0" sz="1800" spc="-5" b="1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dirty="0" sz="1800" spc="5" b="1">
                <a:solidFill>
                  <a:srgbClr val="001F5F"/>
                </a:solidFill>
                <a:latin typeface="Segoe UI"/>
                <a:cs typeface="Segoe UI"/>
              </a:rPr>
              <a:t>advisor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97652" y="1981200"/>
            <a:ext cx="3473196" cy="20040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087868" y="1808988"/>
            <a:ext cx="1132332" cy="13898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264652" y="2174431"/>
            <a:ext cx="717803" cy="638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528561" y="4108702"/>
            <a:ext cx="353822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0" b="1">
                <a:solidFill>
                  <a:srgbClr val="001F5F"/>
                </a:solidFill>
                <a:latin typeface="Segoe UI"/>
                <a:cs typeface="Segoe UI"/>
              </a:rPr>
              <a:t>Courier </a:t>
            </a:r>
            <a:r>
              <a:rPr dirty="0" sz="1800" spc="5" b="1">
                <a:solidFill>
                  <a:srgbClr val="001F5F"/>
                </a:solidFill>
                <a:latin typeface="Segoe UI"/>
                <a:cs typeface="Segoe UI"/>
              </a:rPr>
              <a:t>collected </a:t>
            </a:r>
            <a:r>
              <a:rPr dirty="0" sz="1800" spc="10" b="1">
                <a:solidFill>
                  <a:srgbClr val="001F5F"/>
                </a:solidFill>
                <a:latin typeface="Segoe UI"/>
                <a:cs typeface="Segoe UI"/>
              </a:rPr>
              <a:t>the paperwork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03323" y="6487665"/>
            <a:ext cx="295592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" b="1">
                <a:solidFill>
                  <a:srgbClr val="001F5F"/>
                </a:solidFill>
                <a:latin typeface="Segoe UI"/>
                <a:cs typeface="Segoe UI"/>
              </a:rPr>
              <a:t>Forms </a:t>
            </a:r>
            <a:r>
              <a:rPr dirty="0" sz="1800" b="1">
                <a:solidFill>
                  <a:srgbClr val="001F5F"/>
                </a:solidFill>
                <a:latin typeface="Segoe UI"/>
                <a:cs typeface="Segoe UI"/>
              </a:rPr>
              <a:t>were</a:t>
            </a:r>
            <a:r>
              <a:rPr dirty="0" sz="1800" spc="10" b="1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dirty="0" sz="1800" spc="5" b="1">
                <a:solidFill>
                  <a:srgbClr val="001F5F"/>
                </a:solidFill>
                <a:latin typeface="Segoe UI"/>
                <a:cs typeface="Segoe UI"/>
              </a:rPr>
              <a:t>pre-completed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76044" y="4622291"/>
            <a:ext cx="2610611" cy="17419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233159" y="5451601"/>
            <a:ext cx="2022347" cy="9156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809231" y="4494276"/>
            <a:ext cx="902207" cy="6202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897369" y="6487665"/>
            <a:ext cx="258826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" b="1">
                <a:solidFill>
                  <a:srgbClr val="001F5F"/>
                </a:solidFill>
                <a:latin typeface="Segoe UI"/>
                <a:cs typeface="Segoe UI"/>
              </a:rPr>
              <a:t>Never </a:t>
            </a:r>
            <a:r>
              <a:rPr dirty="0" sz="1800" spc="10" b="1">
                <a:solidFill>
                  <a:srgbClr val="001F5F"/>
                </a:solidFill>
                <a:latin typeface="Segoe UI"/>
                <a:cs typeface="Segoe UI"/>
              </a:rPr>
              <a:t>met your</a:t>
            </a:r>
            <a:r>
              <a:rPr dirty="0" sz="1800" spc="-35" b="1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dirty="0" sz="1800" spc="5" b="1">
                <a:solidFill>
                  <a:srgbClr val="001F5F"/>
                </a:solidFill>
                <a:latin typeface="Segoe UI"/>
                <a:cs typeface="Segoe UI"/>
              </a:rPr>
              <a:t>advisor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26775" y="2195417"/>
            <a:ext cx="480695" cy="1800860"/>
          </a:xfrm>
          <a:custGeom>
            <a:avLst/>
            <a:gdLst/>
            <a:ahLst/>
            <a:cxnLst/>
            <a:rect l="l" t="t" r="r" b="b"/>
            <a:pathLst>
              <a:path w="480695" h="1800860">
                <a:moveTo>
                  <a:pt x="164983" y="81891"/>
                </a:moveTo>
                <a:lnTo>
                  <a:pt x="155897" y="43959"/>
                </a:lnTo>
                <a:lnTo>
                  <a:pt x="127604" y="12858"/>
                </a:lnTo>
                <a:lnTo>
                  <a:pt x="87627" y="45"/>
                </a:lnTo>
                <a:lnTo>
                  <a:pt x="82197" y="0"/>
                </a:lnTo>
                <a:lnTo>
                  <a:pt x="76720" y="335"/>
                </a:lnTo>
                <a:lnTo>
                  <a:pt x="39264" y="12763"/>
                </a:lnTo>
                <a:lnTo>
                  <a:pt x="12208" y="40149"/>
                </a:lnTo>
                <a:lnTo>
                  <a:pt x="250" y="76852"/>
                </a:lnTo>
                <a:lnTo>
                  <a:pt x="0" y="82510"/>
                </a:lnTo>
                <a:lnTo>
                  <a:pt x="148" y="88220"/>
                </a:lnTo>
                <a:lnTo>
                  <a:pt x="12881" y="125969"/>
                </a:lnTo>
                <a:lnTo>
                  <a:pt x="40405" y="152399"/>
                </a:lnTo>
                <a:lnTo>
                  <a:pt x="56548" y="159678"/>
                </a:lnTo>
                <a:lnTo>
                  <a:pt x="56548" y="87534"/>
                </a:lnTo>
                <a:lnTo>
                  <a:pt x="109888" y="76866"/>
                </a:lnTo>
                <a:lnTo>
                  <a:pt x="126170" y="152114"/>
                </a:lnTo>
                <a:lnTo>
                  <a:pt x="126987" y="151637"/>
                </a:lnTo>
                <a:lnTo>
                  <a:pt x="131558" y="148520"/>
                </a:lnTo>
                <a:lnTo>
                  <a:pt x="158348" y="114456"/>
                </a:lnTo>
                <a:lnTo>
                  <a:pt x="164784" y="87549"/>
                </a:lnTo>
                <a:lnTo>
                  <a:pt x="164983" y="81891"/>
                </a:lnTo>
                <a:close/>
              </a:path>
              <a:path w="480695" h="1800860">
                <a:moveTo>
                  <a:pt x="126170" y="152114"/>
                </a:moveTo>
                <a:lnTo>
                  <a:pt x="109888" y="76866"/>
                </a:lnTo>
                <a:lnTo>
                  <a:pt x="56548" y="87534"/>
                </a:lnTo>
                <a:lnTo>
                  <a:pt x="72932" y="163321"/>
                </a:lnTo>
                <a:lnTo>
                  <a:pt x="77319" y="163766"/>
                </a:lnTo>
                <a:lnTo>
                  <a:pt x="83073" y="163965"/>
                </a:lnTo>
                <a:lnTo>
                  <a:pt x="88905" y="163779"/>
                </a:lnTo>
                <a:lnTo>
                  <a:pt x="126170" y="152114"/>
                </a:lnTo>
                <a:close/>
              </a:path>
              <a:path w="480695" h="1800860">
                <a:moveTo>
                  <a:pt x="72932" y="163321"/>
                </a:moveTo>
                <a:lnTo>
                  <a:pt x="56548" y="87534"/>
                </a:lnTo>
                <a:lnTo>
                  <a:pt x="56548" y="159678"/>
                </a:lnTo>
                <a:lnTo>
                  <a:pt x="60663" y="160954"/>
                </a:lnTo>
                <a:lnTo>
                  <a:pt x="66099" y="162251"/>
                </a:lnTo>
                <a:lnTo>
                  <a:pt x="71656" y="163192"/>
                </a:lnTo>
                <a:lnTo>
                  <a:pt x="72932" y="163321"/>
                </a:lnTo>
                <a:close/>
              </a:path>
              <a:path w="480695" h="1800860">
                <a:moveTo>
                  <a:pt x="480220" y="1788318"/>
                </a:moveTo>
                <a:lnTo>
                  <a:pt x="126170" y="152114"/>
                </a:lnTo>
                <a:lnTo>
                  <a:pt x="122177" y="154443"/>
                </a:lnTo>
                <a:lnTo>
                  <a:pt x="117138" y="156921"/>
                </a:lnTo>
                <a:lnTo>
                  <a:pt x="83073" y="163965"/>
                </a:lnTo>
                <a:lnTo>
                  <a:pt x="77319" y="163766"/>
                </a:lnTo>
                <a:lnTo>
                  <a:pt x="72932" y="163321"/>
                </a:lnTo>
                <a:lnTo>
                  <a:pt x="426880" y="1800510"/>
                </a:lnTo>
                <a:lnTo>
                  <a:pt x="480220" y="1788318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90943" y="1975104"/>
            <a:ext cx="1575816" cy="13731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05224" y="4696807"/>
            <a:ext cx="478790" cy="1802130"/>
          </a:xfrm>
          <a:custGeom>
            <a:avLst/>
            <a:gdLst/>
            <a:ahLst/>
            <a:cxnLst/>
            <a:rect l="l" t="t" r="r" b="b"/>
            <a:pathLst>
              <a:path w="478789" h="1802129">
                <a:moveTo>
                  <a:pt x="163965" y="82197"/>
                </a:moveTo>
                <a:lnTo>
                  <a:pt x="154008" y="44136"/>
                </a:lnTo>
                <a:lnTo>
                  <a:pt x="128437" y="15238"/>
                </a:lnTo>
                <a:lnTo>
                  <a:pt x="92702" y="887"/>
                </a:lnTo>
                <a:lnTo>
                  <a:pt x="81455" y="0"/>
                </a:lnTo>
                <a:lnTo>
                  <a:pt x="75745" y="148"/>
                </a:lnTo>
                <a:lnTo>
                  <a:pt x="37996" y="12865"/>
                </a:lnTo>
                <a:lnTo>
                  <a:pt x="8942" y="44942"/>
                </a:lnTo>
                <a:lnTo>
                  <a:pt x="0" y="82071"/>
                </a:lnTo>
                <a:lnTo>
                  <a:pt x="186" y="87745"/>
                </a:lnTo>
                <a:lnTo>
                  <a:pt x="11717" y="125248"/>
                </a:lnTo>
                <a:lnTo>
                  <a:pt x="41896" y="154511"/>
                </a:lnTo>
                <a:lnTo>
                  <a:pt x="55095" y="160385"/>
                </a:lnTo>
                <a:lnTo>
                  <a:pt x="55095" y="88552"/>
                </a:lnTo>
                <a:lnTo>
                  <a:pt x="108435" y="76360"/>
                </a:lnTo>
                <a:lnTo>
                  <a:pt x="125018" y="153064"/>
                </a:lnTo>
                <a:lnTo>
                  <a:pt x="129199" y="150345"/>
                </a:lnTo>
                <a:lnTo>
                  <a:pt x="133468" y="147151"/>
                </a:lnTo>
                <a:lnTo>
                  <a:pt x="158346" y="113564"/>
                </a:lnTo>
                <a:lnTo>
                  <a:pt x="163920" y="87627"/>
                </a:lnTo>
                <a:lnTo>
                  <a:pt x="163965" y="82197"/>
                </a:lnTo>
                <a:close/>
              </a:path>
              <a:path w="478789" h="1802129">
                <a:moveTo>
                  <a:pt x="125018" y="153064"/>
                </a:moveTo>
                <a:lnTo>
                  <a:pt x="108435" y="76360"/>
                </a:lnTo>
                <a:lnTo>
                  <a:pt x="55095" y="88552"/>
                </a:lnTo>
                <a:lnTo>
                  <a:pt x="71463" y="164263"/>
                </a:lnTo>
                <a:lnTo>
                  <a:pt x="71985" y="164346"/>
                </a:lnTo>
                <a:lnTo>
                  <a:pt x="77355" y="164836"/>
                </a:lnTo>
                <a:lnTo>
                  <a:pt x="82786" y="164978"/>
                </a:lnTo>
                <a:lnTo>
                  <a:pt x="88262" y="164762"/>
                </a:lnTo>
                <a:lnTo>
                  <a:pt x="124708" y="153266"/>
                </a:lnTo>
                <a:lnTo>
                  <a:pt x="125018" y="153064"/>
                </a:lnTo>
                <a:close/>
              </a:path>
              <a:path w="478789" h="1802129">
                <a:moveTo>
                  <a:pt x="71463" y="164263"/>
                </a:moveTo>
                <a:lnTo>
                  <a:pt x="55095" y="88552"/>
                </a:lnTo>
                <a:lnTo>
                  <a:pt x="55095" y="160385"/>
                </a:lnTo>
                <a:lnTo>
                  <a:pt x="56393" y="160857"/>
                </a:lnTo>
                <a:lnTo>
                  <a:pt x="61489" y="162348"/>
                </a:lnTo>
                <a:lnTo>
                  <a:pt x="66691" y="163513"/>
                </a:lnTo>
                <a:lnTo>
                  <a:pt x="71463" y="164263"/>
                </a:lnTo>
                <a:close/>
              </a:path>
              <a:path w="478789" h="1802129">
                <a:moveTo>
                  <a:pt x="478767" y="1789336"/>
                </a:moveTo>
                <a:lnTo>
                  <a:pt x="125018" y="153064"/>
                </a:lnTo>
                <a:lnTo>
                  <a:pt x="124708" y="153266"/>
                </a:lnTo>
                <a:lnTo>
                  <a:pt x="120006" y="155897"/>
                </a:lnTo>
                <a:lnTo>
                  <a:pt x="82786" y="164978"/>
                </a:lnTo>
                <a:lnTo>
                  <a:pt x="77355" y="164836"/>
                </a:lnTo>
                <a:lnTo>
                  <a:pt x="71985" y="164346"/>
                </a:lnTo>
                <a:lnTo>
                  <a:pt x="71463" y="164263"/>
                </a:lnTo>
                <a:lnTo>
                  <a:pt x="425427" y="1801528"/>
                </a:lnTo>
                <a:lnTo>
                  <a:pt x="478767" y="1789336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572511" y="4477511"/>
            <a:ext cx="1575816" cy="13731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569737" y="4721120"/>
            <a:ext cx="480695" cy="1800225"/>
          </a:xfrm>
          <a:custGeom>
            <a:avLst/>
            <a:gdLst/>
            <a:ahLst/>
            <a:cxnLst/>
            <a:rect l="l" t="t" r="r" b="b"/>
            <a:pathLst>
              <a:path w="480695" h="1800225">
                <a:moveTo>
                  <a:pt x="164978" y="81455"/>
                </a:moveTo>
                <a:lnTo>
                  <a:pt x="154984" y="42805"/>
                </a:lnTo>
                <a:lnTo>
                  <a:pt x="129361" y="14498"/>
                </a:lnTo>
                <a:lnTo>
                  <a:pt x="88518" y="199"/>
                </a:lnTo>
                <a:lnTo>
                  <a:pt x="82906" y="0"/>
                </a:lnTo>
                <a:lnTo>
                  <a:pt x="77232" y="186"/>
                </a:lnTo>
                <a:lnTo>
                  <a:pt x="39729" y="11717"/>
                </a:lnTo>
                <a:lnTo>
                  <a:pt x="10466" y="41896"/>
                </a:lnTo>
                <a:lnTo>
                  <a:pt x="0" y="82786"/>
                </a:lnTo>
                <a:lnTo>
                  <a:pt x="215" y="88262"/>
                </a:lnTo>
                <a:lnTo>
                  <a:pt x="12931" y="125703"/>
                </a:lnTo>
                <a:lnTo>
                  <a:pt x="40254" y="152558"/>
                </a:lnTo>
                <a:lnTo>
                  <a:pt x="55090" y="159578"/>
                </a:lnTo>
                <a:lnTo>
                  <a:pt x="55090" y="87099"/>
                </a:lnTo>
                <a:lnTo>
                  <a:pt x="109954" y="76431"/>
                </a:lnTo>
                <a:lnTo>
                  <a:pt x="126067" y="150964"/>
                </a:lnTo>
                <a:lnTo>
                  <a:pt x="130357" y="148085"/>
                </a:lnTo>
                <a:lnTo>
                  <a:pt x="134759" y="144674"/>
                </a:lnTo>
                <a:lnTo>
                  <a:pt x="157896" y="114021"/>
                </a:lnTo>
                <a:lnTo>
                  <a:pt x="164728" y="87113"/>
                </a:lnTo>
                <a:lnTo>
                  <a:pt x="164978" y="81455"/>
                </a:lnTo>
                <a:close/>
              </a:path>
              <a:path w="480695" h="1800225">
                <a:moveTo>
                  <a:pt x="126067" y="150964"/>
                </a:moveTo>
                <a:lnTo>
                  <a:pt x="109954" y="76431"/>
                </a:lnTo>
                <a:lnTo>
                  <a:pt x="55090" y="87099"/>
                </a:lnTo>
                <a:lnTo>
                  <a:pt x="71590" y="163420"/>
                </a:lnTo>
                <a:lnTo>
                  <a:pt x="76526" y="163874"/>
                </a:lnTo>
                <a:lnTo>
                  <a:pt x="82137" y="163981"/>
                </a:lnTo>
                <a:lnTo>
                  <a:pt x="87811" y="163675"/>
                </a:lnTo>
                <a:lnTo>
                  <a:pt x="125714" y="151202"/>
                </a:lnTo>
                <a:lnTo>
                  <a:pt x="126067" y="150964"/>
                </a:lnTo>
                <a:close/>
              </a:path>
              <a:path w="480695" h="1800225">
                <a:moveTo>
                  <a:pt x="71590" y="163420"/>
                </a:moveTo>
                <a:lnTo>
                  <a:pt x="55090" y="87099"/>
                </a:lnTo>
                <a:lnTo>
                  <a:pt x="55090" y="159578"/>
                </a:lnTo>
                <a:lnTo>
                  <a:pt x="60216" y="161192"/>
                </a:lnTo>
                <a:lnTo>
                  <a:pt x="65550" y="162467"/>
                </a:lnTo>
                <a:lnTo>
                  <a:pt x="70991" y="163365"/>
                </a:lnTo>
                <a:lnTo>
                  <a:pt x="71590" y="163420"/>
                </a:lnTo>
                <a:close/>
              </a:path>
              <a:path w="480695" h="1800225">
                <a:moveTo>
                  <a:pt x="480286" y="1789407"/>
                </a:moveTo>
                <a:lnTo>
                  <a:pt x="126067" y="150964"/>
                </a:lnTo>
                <a:lnTo>
                  <a:pt x="125714" y="151202"/>
                </a:lnTo>
                <a:lnTo>
                  <a:pt x="120841" y="154008"/>
                </a:lnTo>
                <a:lnTo>
                  <a:pt x="82137" y="163981"/>
                </a:lnTo>
                <a:lnTo>
                  <a:pt x="76526" y="163874"/>
                </a:lnTo>
                <a:lnTo>
                  <a:pt x="71590" y="163420"/>
                </a:lnTo>
                <a:lnTo>
                  <a:pt x="425422" y="1800075"/>
                </a:lnTo>
                <a:lnTo>
                  <a:pt x="480286" y="178940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637019" y="4503420"/>
            <a:ext cx="1577339" cy="13731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329928" y="522731"/>
            <a:ext cx="545591" cy="4998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5751" y="5752620"/>
            <a:ext cx="5970270" cy="1275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</a:pP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XPS Pensions Group, XPS Pensions, XPS Administration, XPS Investment and XPS Transactions </a:t>
            </a:r>
            <a:r>
              <a:rPr dirty="0" sz="700" spc="5">
                <a:solidFill>
                  <a:srgbClr val="323B40"/>
                </a:solidFill>
                <a:latin typeface="Segoe UI"/>
                <a:cs typeface="Segoe UI"/>
              </a:rPr>
              <a:t>are </a:t>
            </a: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the trading names </a:t>
            </a:r>
            <a:r>
              <a:rPr dirty="0" sz="700" spc="5">
                <a:solidFill>
                  <a:srgbClr val="323B40"/>
                </a:solidFill>
                <a:latin typeface="Segoe UI"/>
                <a:cs typeface="Segoe UI"/>
              </a:rPr>
              <a:t>of </a:t>
            </a: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Xafinity Consulting Ltd, Punter  Southall Ltd and Punter Southall Investment Consulting</a:t>
            </a:r>
            <a:r>
              <a:rPr dirty="0" sz="700" spc="13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Ltd.</a:t>
            </a:r>
            <a:endParaRPr sz="7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XPS Administration is the trading name </a:t>
            </a:r>
            <a:r>
              <a:rPr dirty="0" sz="700" spc="5">
                <a:solidFill>
                  <a:srgbClr val="323B40"/>
                </a:solidFill>
                <a:latin typeface="Segoe UI"/>
                <a:cs typeface="Segoe UI"/>
              </a:rPr>
              <a:t>of </a:t>
            </a: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PS Administration</a:t>
            </a:r>
            <a:r>
              <a:rPr dirty="0" sz="700" spc="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Ltd.</a:t>
            </a:r>
            <a:endParaRPr sz="7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700" b="1">
                <a:solidFill>
                  <a:srgbClr val="323B40"/>
                </a:solidFill>
                <a:latin typeface="Segoe UI"/>
                <a:cs typeface="Segoe UI"/>
              </a:rPr>
              <a:t>Registration</a:t>
            </a:r>
            <a:endParaRPr sz="7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Xafinity Consulting Ltd, Registered No. 2459442. Registered </a:t>
            </a:r>
            <a:r>
              <a:rPr dirty="0" sz="700" spc="-5">
                <a:solidFill>
                  <a:srgbClr val="323B40"/>
                </a:solidFill>
                <a:latin typeface="Segoe UI"/>
                <a:cs typeface="Segoe UI"/>
              </a:rPr>
              <a:t>office: </a:t>
            </a: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Phoenix House, 1 Station </a:t>
            </a:r>
            <a:r>
              <a:rPr dirty="0" sz="700" spc="-5">
                <a:solidFill>
                  <a:srgbClr val="323B40"/>
                </a:solidFill>
                <a:latin typeface="Segoe UI"/>
                <a:cs typeface="Segoe UI"/>
              </a:rPr>
              <a:t>Hill, </a:t>
            </a: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Reading </a:t>
            </a:r>
            <a:r>
              <a:rPr dirty="0" sz="700" spc="-5">
                <a:solidFill>
                  <a:srgbClr val="323B40"/>
                </a:solidFill>
                <a:latin typeface="Segoe UI"/>
                <a:cs typeface="Segoe UI"/>
              </a:rPr>
              <a:t>RG1 </a:t>
            </a:r>
            <a:r>
              <a:rPr dirty="0" sz="700" spc="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1NB.</a:t>
            </a:r>
            <a:endParaRPr sz="700">
              <a:latin typeface="Segoe UI"/>
              <a:cs typeface="Segoe UI"/>
            </a:endParaRPr>
          </a:p>
          <a:p>
            <a:pPr marL="12700" marR="718185">
              <a:lnSpc>
                <a:spcPct val="125699"/>
              </a:lnSpc>
            </a:pP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Punter Southall Investment Consulting Ltd Registered No. 6242672, Punter Southall Ltd Registered No. 03842603, PS Administration  Ltd Registered No. 9428346. </a:t>
            </a:r>
            <a:r>
              <a:rPr dirty="0" sz="700" spc="-5">
                <a:solidFill>
                  <a:srgbClr val="323B40"/>
                </a:solidFill>
                <a:latin typeface="Segoe UI"/>
                <a:cs typeface="Segoe UI"/>
              </a:rPr>
              <a:t>All </a:t>
            </a: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registered at: 11 Strand, </a:t>
            </a:r>
            <a:r>
              <a:rPr dirty="0" sz="700" spc="5">
                <a:solidFill>
                  <a:srgbClr val="323B40"/>
                </a:solidFill>
                <a:latin typeface="Segoe UI"/>
                <a:cs typeface="Segoe UI"/>
              </a:rPr>
              <a:t>London WC2N </a:t>
            </a: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5HR. </a:t>
            </a:r>
            <a:r>
              <a:rPr dirty="0" sz="700" spc="-5">
                <a:solidFill>
                  <a:srgbClr val="323B40"/>
                </a:solidFill>
                <a:latin typeface="Segoe UI"/>
                <a:cs typeface="Segoe UI"/>
              </a:rPr>
              <a:t>All </a:t>
            </a: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companies registered in England and</a:t>
            </a:r>
            <a:r>
              <a:rPr dirty="0" sz="700" spc="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Wales.</a:t>
            </a:r>
            <a:endParaRPr sz="7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700" b="1">
                <a:solidFill>
                  <a:srgbClr val="323B40"/>
                </a:solidFill>
                <a:latin typeface="Segoe UI"/>
                <a:cs typeface="Segoe UI"/>
              </a:rPr>
              <a:t>Authorisation</a:t>
            </a:r>
            <a:endParaRPr sz="700">
              <a:latin typeface="Segoe UI"/>
              <a:cs typeface="Segoe UI"/>
            </a:endParaRPr>
          </a:p>
          <a:p>
            <a:pPr marL="12700" marR="697865">
              <a:lnSpc>
                <a:spcPct val="125699"/>
              </a:lnSpc>
            </a:pP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Punter Southall Investment Consulting Ltd </a:t>
            </a:r>
            <a:r>
              <a:rPr dirty="0" sz="700" spc="5">
                <a:solidFill>
                  <a:srgbClr val="323B40"/>
                </a:solidFill>
                <a:latin typeface="Segoe UI"/>
                <a:cs typeface="Segoe UI"/>
              </a:rPr>
              <a:t>(FCA </a:t>
            </a: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Register number 528774) and Xafinity Consulting Ltd (FCA Register number 194270)  </a:t>
            </a:r>
            <a:r>
              <a:rPr dirty="0" sz="700" spc="5">
                <a:solidFill>
                  <a:srgbClr val="323B40"/>
                </a:solidFill>
                <a:latin typeface="Segoe UI"/>
                <a:cs typeface="Segoe UI"/>
              </a:rPr>
              <a:t>are both </a:t>
            </a: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authorised and regulated by the Financial Conduct Authority (FCA) for investment</a:t>
            </a:r>
            <a:r>
              <a:rPr dirty="0" sz="700" spc="14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700">
                <a:solidFill>
                  <a:srgbClr val="323B40"/>
                </a:solidFill>
                <a:latin typeface="Segoe UI"/>
                <a:cs typeface="Segoe UI"/>
              </a:rPr>
              <a:t>business.</a:t>
            </a:r>
            <a:endParaRPr sz="7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0783" y="1216152"/>
            <a:ext cx="1014983" cy="192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1500" y="1611630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48C1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1500" y="1014983"/>
            <a:ext cx="1056132" cy="598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9798" y="1609344"/>
            <a:ext cx="52577" cy="4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2980" y="1609344"/>
            <a:ext cx="148590" cy="45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55751" y="3490212"/>
            <a:ext cx="1892300" cy="5035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50" spc="-70"/>
              <a:t>Thank</a:t>
            </a:r>
            <a:r>
              <a:rPr dirty="0" sz="3250" spc="-260"/>
              <a:t> </a:t>
            </a:r>
            <a:r>
              <a:rPr dirty="0" sz="3250" spc="-60"/>
              <a:t>you</a:t>
            </a:r>
            <a:endParaRPr sz="3250"/>
          </a:p>
        </p:txBody>
      </p:sp>
      <p:sp>
        <p:nvSpPr>
          <p:cNvPr id="10" name="object 10"/>
          <p:cNvSpPr txBox="1"/>
          <p:nvPr/>
        </p:nvSpPr>
        <p:spPr>
          <a:xfrm>
            <a:off x="555751" y="4601970"/>
            <a:ext cx="2691130" cy="723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35" b="1">
                <a:solidFill>
                  <a:srgbClr val="323B40"/>
                </a:solidFill>
                <a:latin typeface="Segoe UI"/>
                <a:cs typeface="Segoe UI"/>
              </a:rPr>
              <a:t>Jonathan</a:t>
            </a:r>
            <a:r>
              <a:rPr dirty="0" sz="1600" spc="-140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600" spc="-25" b="1">
                <a:solidFill>
                  <a:srgbClr val="323B40"/>
                </a:solidFill>
                <a:latin typeface="Segoe UI"/>
                <a:cs typeface="Segoe UI"/>
              </a:rPr>
              <a:t>Seed</a:t>
            </a:r>
            <a:r>
              <a:rPr dirty="0" sz="1600" spc="-125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600" spc="-55" b="1">
                <a:solidFill>
                  <a:srgbClr val="323B40"/>
                </a:solidFill>
                <a:latin typeface="Segoe UI"/>
                <a:cs typeface="Segoe UI"/>
              </a:rPr>
              <a:t>FFA</a:t>
            </a:r>
            <a:r>
              <a:rPr dirty="0" sz="1600" spc="-95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600" spc="5" b="1">
                <a:solidFill>
                  <a:srgbClr val="323B40"/>
                </a:solidFill>
                <a:latin typeface="Segoe UI"/>
                <a:cs typeface="Segoe UI"/>
              </a:rPr>
              <a:t>/</a:t>
            </a:r>
            <a:r>
              <a:rPr dirty="0" sz="1600" spc="-105" b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600" spc="-25" b="1">
                <a:solidFill>
                  <a:srgbClr val="323B40"/>
                </a:solidFill>
                <a:latin typeface="Segoe UI"/>
                <a:cs typeface="Segoe UI"/>
              </a:rPr>
              <a:t>Actuary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ts val="1610"/>
              </a:lnSpc>
              <a:spcBef>
                <a:spcPts val="475"/>
              </a:spcBef>
            </a:pPr>
            <a:r>
              <a:rPr dirty="0" sz="1400" spc="-25">
                <a:solidFill>
                  <a:srgbClr val="323B40"/>
                </a:solidFill>
                <a:latin typeface="Segoe UI"/>
                <a:cs typeface="Segoe UI"/>
              </a:rPr>
              <a:t>T:</a:t>
            </a:r>
            <a:r>
              <a:rPr dirty="0" sz="14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35">
                <a:solidFill>
                  <a:srgbClr val="323B40"/>
                </a:solidFill>
                <a:latin typeface="Segoe UI"/>
                <a:cs typeface="Segoe UI"/>
              </a:rPr>
              <a:t>01786</a:t>
            </a:r>
            <a:r>
              <a:rPr dirty="0" sz="1400" spc="-15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25">
                <a:solidFill>
                  <a:srgbClr val="323B40"/>
                </a:solidFill>
                <a:latin typeface="Segoe UI"/>
                <a:cs typeface="Segoe UI"/>
              </a:rPr>
              <a:t>237</a:t>
            </a:r>
            <a:r>
              <a:rPr dirty="0" sz="1400" spc="-13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25">
                <a:solidFill>
                  <a:srgbClr val="323B40"/>
                </a:solidFill>
                <a:latin typeface="Segoe UI"/>
                <a:cs typeface="Segoe UI"/>
              </a:rPr>
              <a:t>014</a:t>
            </a:r>
            <a:endParaRPr sz="1400">
              <a:latin typeface="Segoe UI"/>
              <a:cs typeface="Segoe UI"/>
            </a:endParaRPr>
          </a:p>
          <a:p>
            <a:pPr marL="12700">
              <a:lnSpc>
                <a:spcPts val="1610"/>
              </a:lnSpc>
            </a:pPr>
            <a:r>
              <a:rPr dirty="0" sz="1400" spc="-20">
                <a:solidFill>
                  <a:srgbClr val="323B40"/>
                </a:solidFill>
                <a:latin typeface="Segoe UI"/>
                <a:cs typeface="Segoe UI"/>
              </a:rPr>
              <a:t>E:</a:t>
            </a:r>
            <a:r>
              <a:rPr dirty="0" sz="1400" spc="-15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400" spc="-40">
                <a:solidFill>
                  <a:srgbClr val="323B40"/>
                </a:solidFill>
                <a:latin typeface="Segoe UI"/>
                <a:cs typeface="Segoe UI"/>
                <a:hlinkClick r:id="rId7"/>
              </a:rPr>
              <a:t>Jonathan.Seed@xpspensions.com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6903719"/>
            <a:ext cx="128015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8447" y="6903719"/>
            <a:ext cx="214884" cy="2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59052" y="6899147"/>
            <a:ext cx="81533" cy="3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772" y="6711695"/>
            <a:ext cx="1176527" cy="192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8991" y="6903719"/>
            <a:ext cx="13716" cy="2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903719"/>
            <a:ext cx="77723" cy="27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0432" y="6903719"/>
            <a:ext cx="86868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1772" y="6903719"/>
            <a:ext cx="306324" cy="137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Today’s</a:t>
            </a:r>
            <a:r>
              <a:rPr dirty="0" spc="-215"/>
              <a:t> </a:t>
            </a:r>
            <a:r>
              <a:rPr dirty="0" spc="-70"/>
              <a:t>session</a:t>
            </a:r>
          </a:p>
        </p:txBody>
      </p:sp>
      <p:sp>
        <p:nvSpPr>
          <p:cNvPr id="12" name="object 12"/>
          <p:cNvSpPr/>
          <p:nvPr/>
        </p:nvSpPr>
        <p:spPr>
          <a:xfrm>
            <a:off x="5029961" y="1769363"/>
            <a:ext cx="0" cy="4822190"/>
          </a:xfrm>
          <a:custGeom>
            <a:avLst/>
            <a:gdLst/>
            <a:ahLst/>
            <a:cxnLst/>
            <a:rect l="l" t="t" r="r" b="b"/>
            <a:pathLst>
              <a:path w="0" h="4822190">
                <a:moveTo>
                  <a:pt x="0" y="0"/>
                </a:moveTo>
                <a:lnTo>
                  <a:pt x="0" y="4821935"/>
                </a:lnTo>
              </a:path>
            </a:pathLst>
          </a:custGeom>
          <a:ln w="38099">
            <a:solidFill>
              <a:srgbClr val="00AF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3127" y="4180332"/>
            <a:ext cx="8773795" cy="0"/>
          </a:xfrm>
          <a:custGeom>
            <a:avLst/>
            <a:gdLst/>
            <a:ahLst/>
            <a:cxnLst/>
            <a:rect l="l" t="t" r="r" b="b"/>
            <a:pathLst>
              <a:path w="8773795" h="0">
                <a:moveTo>
                  <a:pt x="0" y="0"/>
                </a:moveTo>
                <a:lnTo>
                  <a:pt x="8773667" y="0"/>
                </a:lnTo>
              </a:path>
            </a:pathLst>
          </a:custGeom>
          <a:ln w="39623">
            <a:solidFill>
              <a:srgbClr val="00AF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549399" y="1840991"/>
            <a:ext cx="223964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30">
                <a:solidFill>
                  <a:srgbClr val="A83D05"/>
                </a:solidFill>
                <a:latin typeface="Segoe UI"/>
                <a:cs typeface="Segoe UI"/>
              </a:rPr>
              <a:t>Your </a:t>
            </a:r>
            <a:r>
              <a:rPr dirty="0" sz="1800" spc="10">
                <a:solidFill>
                  <a:srgbClr val="A83D05"/>
                </a:solidFill>
                <a:latin typeface="Segoe UI"/>
                <a:cs typeface="Segoe UI"/>
              </a:rPr>
              <a:t>UASLAS</a:t>
            </a:r>
            <a:r>
              <a:rPr dirty="0" sz="1800" spc="5">
                <a:solidFill>
                  <a:srgbClr val="A83D05"/>
                </a:solidFill>
                <a:latin typeface="Segoe UI"/>
                <a:cs typeface="Segoe UI"/>
              </a:rPr>
              <a:t> benefits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86559" y="4354066"/>
            <a:ext cx="192468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30">
                <a:solidFill>
                  <a:srgbClr val="A83D05"/>
                </a:solidFill>
                <a:latin typeface="Segoe UI"/>
                <a:cs typeface="Segoe UI"/>
              </a:rPr>
              <a:t>Your </a:t>
            </a:r>
            <a:r>
              <a:rPr dirty="0" sz="1800" spc="-5">
                <a:solidFill>
                  <a:srgbClr val="A83D05"/>
                </a:solidFill>
                <a:latin typeface="Segoe UI"/>
                <a:cs typeface="Segoe UI"/>
              </a:rPr>
              <a:t>State</a:t>
            </a:r>
            <a:r>
              <a:rPr dirty="0" sz="1800" spc="-5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800" spc="5">
                <a:solidFill>
                  <a:srgbClr val="A83D05"/>
                </a:solidFill>
                <a:latin typeface="Segoe UI"/>
                <a:cs typeface="Segoe UI"/>
              </a:rPr>
              <a:t>pension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38771" y="4354066"/>
            <a:ext cx="220027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">
                <a:solidFill>
                  <a:srgbClr val="A83D05"/>
                </a:solidFill>
                <a:latin typeface="Segoe UI"/>
                <a:cs typeface="Segoe UI"/>
              </a:rPr>
              <a:t>Risks to your</a:t>
            </a:r>
            <a:r>
              <a:rPr dirty="0" sz="1800" spc="-6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800" spc="5">
                <a:solidFill>
                  <a:srgbClr val="A83D05"/>
                </a:solidFill>
                <a:latin typeface="Segoe UI"/>
                <a:cs typeface="Segoe UI"/>
              </a:rPr>
              <a:t>pension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29528" y="4710684"/>
            <a:ext cx="2054351" cy="19339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926325" y="1840991"/>
            <a:ext cx="222123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0">
                <a:solidFill>
                  <a:srgbClr val="A83D05"/>
                </a:solidFill>
                <a:latin typeface="Segoe UI"/>
                <a:cs typeface="Segoe UI"/>
              </a:rPr>
              <a:t>Options </a:t>
            </a:r>
            <a:r>
              <a:rPr dirty="0" sz="1800" spc="5">
                <a:solidFill>
                  <a:srgbClr val="A83D05"/>
                </a:solidFill>
                <a:latin typeface="Segoe UI"/>
                <a:cs typeface="Segoe UI"/>
              </a:rPr>
              <a:t>at</a:t>
            </a:r>
            <a:r>
              <a:rPr dirty="0" sz="1800" spc="-5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A83D05"/>
                </a:solidFill>
                <a:latin typeface="Segoe UI"/>
                <a:cs typeface="Segoe UI"/>
              </a:rPr>
              <a:t>retirement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24355" y="2046731"/>
            <a:ext cx="2686811" cy="19842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63267" y="4902708"/>
            <a:ext cx="1810511" cy="14813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30823" y="2455163"/>
            <a:ext cx="2414016" cy="13350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6903719"/>
            <a:ext cx="128015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8447" y="6903719"/>
            <a:ext cx="214884" cy="2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59052" y="6899147"/>
            <a:ext cx="81533" cy="3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772" y="6711695"/>
            <a:ext cx="1176527" cy="192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8991" y="6903719"/>
            <a:ext cx="13716" cy="2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903719"/>
            <a:ext cx="77723" cy="27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0432" y="6903719"/>
            <a:ext cx="86868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1772" y="6903719"/>
            <a:ext cx="306324" cy="137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0"/>
              <a:t>Advice</a:t>
            </a:r>
          </a:p>
        </p:txBody>
      </p:sp>
      <p:sp>
        <p:nvSpPr>
          <p:cNvPr id="12" name="object 12"/>
          <p:cNvSpPr/>
          <p:nvPr/>
        </p:nvSpPr>
        <p:spPr>
          <a:xfrm>
            <a:off x="457200" y="2720339"/>
            <a:ext cx="175260" cy="1706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7200" y="3281171"/>
            <a:ext cx="175260" cy="1722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7200" y="3842003"/>
            <a:ext cx="175260" cy="1722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7200" y="5280659"/>
            <a:ext cx="175260" cy="1706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49071" y="1988311"/>
            <a:ext cx="9137650" cy="351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35" b="1" i="1">
                <a:solidFill>
                  <a:srgbClr val="323B40"/>
                </a:solidFill>
                <a:latin typeface="Segoe UI"/>
                <a:cs typeface="Segoe UI"/>
              </a:rPr>
              <a:t>We</a:t>
            </a:r>
            <a:r>
              <a:rPr dirty="0" sz="2200" spc="-180" b="1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5" b="1" i="1">
                <a:solidFill>
                  <a:srgbClr val="323B40"/>
                </a:solidFill>
                <a:latin typeface="Segoe UI"/>
                <a:cs typeface="Segoe UI"/>
              </a:rPr>
              <a:t>can...</a:t>
            </a:r>
            <a:endParaRPr sz="2200">
              <a:latin typeface="Segoe UI"/>
              <a:cs typeface="Segoe UI"/>
            </a:endParaRPr>
          </a:p>
          <a:p>
            <a:pPr marL="360045" marR="3987165">
              <a:lnSpc>
                <a:spcPct val="204400"/>
              </a:lnSpc>
              <a:spcBef>
                <a:spcPts val="365"/>
              </a:spcBef>
            </a:pP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Provide</a:t>
            </a:r>
            <a:r>
              <a:rPr dirty="0" sz="1800" spc="-12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information</a:t>
            </a:r>
            <a:r>
              <a:rPr dirty="0" sz="1800" spc="-15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15">
                <a:solidFill>
                  <a:srgbClr val="323B40"/>
                </a:solidFill>
                <a:latin typeface="Segoe UI"/>
                <a:cs typeface="Segoe UI"/>
              </a:rPr>
              <a:t>on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your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entitlements  Provide</a:t>
            </a:r>
            <a:r>
              <a:rPr dirty="0" sz="18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information</a:t>
            </a:r>
            <a:r>
              <a:rPr dirty="0" sz="1800" spc="-15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15">
                <a:solidFill>
                  <a:srgbClr val="323B40"/>
                </a:solidFill>
                <a:latin typeface="Segoe UI"/>
                <a:cs typeface="Segoe UI"/>
              </a:rPr>
              <a:t>on</a:t>
            </a:r>
            <a:r>
              <a:rPr dirty="0" sz="18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5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18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options</a:t>
            </a:r>
            <a:r>
              <a:rPr dirty="0" sz="1800" spc="-13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5">
                <a:solidFill>
                  <a:srgbClr val="323B40"/>
                </a:solidFill>
                <a:latin typeface="Segoe UI"/>
                <a:cs typeface="Segoe UI"/>
              </a:rPr>
              <a:t>you</a:t>
            </a:r>
            <a:r>
              <a:rPr dirty="0" sz="18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have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360045" marR="5080">
              <a:lnSpc>
                <a:spcPts val="1750"/>
              </a:lnSpc>
            </a:pPr>
            <a:r>
              <a:rPr dirty="0" sz="1800" spc="-25">
                <a:solidFill>
                  <a:srgbClr val="323B40"/>
                </a:solidFill>
                <a:latin typeface="Segoe UI"/>
                <a:cs typeface="Segoe UI"/>
              </a:rPr>
              <a:t>Set</a:t>
            </a:r>
            <a:r>
              <a:rPr dirty="0" sz="18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5">
                <a:solidFill>
                  <a:srgbClr val="323B40"/>
                </a:solidFill>
                <a:latin typeface="Segoe UI"/>
                <a:cs typeface="Segoe UI"/>
              </a:rPr>
              <a:t>out</a:t>
            </a:r>
            <a:r>
              <a:rPr dirty="0" sz="18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5">
                <a:solidFill>
                  <a:srgbClr val="323B40"/>
                </a:solidFill>
                <a:latin typeface="Segoe UI"/>
                <a:cs typeface="Segoe UI"/>
              </a:rPr>
              <a:t>some</a:t>
            </a:r>
            <a:r>
              <a:rPr dirty="0" sz="18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5">
                <a:solidFill>
                  <a:srgbClr val="323B40"/>
                </a:solidFill>
                <a:latin typeface="Segoe UI"/>
                <a:cs typeface="Segoe UI"/>
              </a:rPr>
              <a:t>high</a:t>
            </a:r>
            <a:r>
              <a:rPr dirty="0" sz="1800" spc="-12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level</a:t>
            </a:r>
            <a:r>
              <a:rPr dirty="0" sz="18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40">
                <a:solidFill>
                  <a:srgbClr val="323B40"/>
                </a:solidFill>
                <a:latin typeface="Segoe UI"/>
                <a:cs typeface="Segoe UI"/>
              </a:rPr>
              <a:t>considerations</a:t>
            </a:r>
            <a:r>
              <a:rPr dirty="0" sz="1800" spc="-13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5">
                <a:solidFill>
                  <a:srgbClr val="323B40"/>
                </a:solidFill>
                <a:latin typeface="Segoe UI"/>
                <a:cs typeface="Segoe UI"/>
              </a:rPr>
              <a:t>you</a:t>
            </a:r>
            <a:r>
              <a:rPr dirty="0" sz="18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5">
                <a:solidFill>
                  <a:srgbClr val="323B40"/>
                </a:solidFill>
                <a:latin typeface="Segoe UI"/>
                <a:cs typeface="Segoe UI"/>
              </a:rPr>
              <a:t>may</a:t>
            </a:r>
            <a:r>
              <a:rPr dirty="0" sz="18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wish</a:t>
            </a:r>
            <a:r>
              <a:rPr dirty="0" sz="18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0">
                <a:solidFill>
                  <a:srgbClr val="323B40"/>
                </a:solidFill>
                <a:latin typeface="Segoe UI"/>
                <a:cs typeface="Segoe UI"/>
              </a:rPr>
              <a:t>to</a:t>
            </a:r>
            <a:r>
              <a:rPr dirty="0" sz="18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make</a:t>
            </a:r>
            <a:r>
              <a:rPr dirty="0" sz="18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5">
                <a:solidFill>
                  <a:srgbClr val="323B40"/>
                </a:solidFill>
                <a:latin typeface="Segoe UI"/>
                <a:cs typeface="Segoe UI"/>
              </a:rPr>
              <a:t>when</a:t>
            </a:r>
            <a:r>
              <a:rPr dirty="0" sz="18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deciding</a:t>
            </a:r>
            <a:r>
              <a:rPr dirty="0" sz="18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0">
                <a:solidFill>
                  <a:srgbClr val="323B40"/>
                </a:solidFill>
                <a:latin typeface="Segoe UI"/>
                <a:cs typeface="Segoe UI"/>
              </a:rPr>
              <a:t>how</a:t>
            </a:r>
            <a:r>
              <a:rPr dirty="0" sz="18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20">
                <a:solidFill>
                  <a:srgbClr val="323B40"/>
                </a:solidFill>
                <a:latin typeface="Segoe UI"/>
                <a:cs typeface="Segoe UI"/>
              </a:rPr>
              <a:t>to</a:t>
            </a:r>
            <a:r>
              <a:rPr dirty="0" sz="18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access  </a:t>
            </a:r>
            <a:r>
              <a:rPr dirty="0" sz="1800" spc="-30">
                <a:solidFill>
                  <a:srgbClr val="323B40"/>
                </a:solidFill>
                <a:latin typeface="Segoe UI"/>
                <a:cs typeface="Segoe UI"/>
              </a:rPr>
              <a:t>your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1800" spc="-25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savings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00" spc="-35" b="1" i="1">
                <a:solidFill>
                  <a:srgbClr val="323B40"/>
                </a:solidFill>
                <a:latin typeface="Segoe UI"/>
                <a:cs typeface="Segoe UI"/>
              </a:rPr>
              <a:t>We</a:t>
            </a:r>
            <a:r>
              <a:rPr dirty="0" sz="2200" spc="-175" b="1" i="1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5" b="1" i="1">
                <a:solidFill>
                  <a:srgbClr val="323B40"/>
                </a:solidFill>
                <a:latin typeface="Segoe UI"/>
                <a:cs typeface="Segoe UI"/>
              </a:rPr>
              <a:t>cannot...</a:t>
            </a:r>
            <a:endParaRPr sz="22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360045">
              <a:lnSpc>
                <a:spcPct val="100000"/>
              </a:lnSpc>
              <a:spcBef>
                <a:spcPts val="5"/>
              </a:spcBef>
            </a:pP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Provide individual </a:t>
            </a:r>
            <a:r>
              <a:rPr dirty="0" sz="1800" spc="-40">
                <a:solidFill>
                  <a:srgbClr val="323B40"/>
                </a:solidFill>
                <a:latin typeface="Segoe UI"/>
                <a:cs typeface="Segoe UI"/>
              </a:rPr>
              <a:t>financial</a:t>
            </a:r>
            <a:r>
              <a:rPr dirty="0" sz="1800" spc="-32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-35">
                <a:solidFill>
                  <a:srgbClr val="323B40"/>
                </a:solidFill>
                <a:latin typeface="Segoe UI"/>
                <a:cs typeface="Segoe UI"/>
              </a:rPr>
              <a:t>advice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935">
              <a:lnSpc>
                <a:spcPts val="1335"/>
              </a:lnSpc>
            </a:pPr>
            <a:fld id="{81D60167-4931-47E6-BA6A-407CBD079E47}" type="slidenum">
              <a:rPr dirty="0" spc="10"/>
              <a:t>4</a:t>
            </a:fld>
          </a:p>
        </p:txBody>
      </p:sp>
      <p:sp>
        <p:nvSpPr>
          <p:cNvPr id="17" name="object 17"/>
          <p:cNvSpPr txBox="1"/>
          <p:nvPr/>
        </p:nvSpPr>
        <p:spPr>
          <a:xfrm>
            <a:off x="1642363" y="6259573"/>
            <a:ext cx="6219825" cy="629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1585" marR="5080" indent="-1239520">
              <a:lnSpc>
                <a:spcPct val="101499"/>
              </a:lnSpc>
            </a:pPr>
            <a:r>
              <a:rPr dirty="0" sz="2000" spc="10" b="1" i="1">
                <a:solidFill>
                  <a:srgbClr val="A83D05"/>
                </a:solidFill>
                <a:latin typeface="Segoe UI"/>
                <a:cs typeface="Segoe UI"/>
              </a:rPr>
              <a:t>If you require individual advice, you should contact  </a:t>
            </a:r>
            <a:r>
              <a:rPr dirty="0" sz="2000" spc="10" b="1" i="1">
                <a:solidFill>
                  <a:srgbClr val="A83D05"/>
                </a:solidFill>
                <a:latin typeface="Segoe UI"/>
                <a:cs typeface="Segoe UI"/>
              </a:rPr>
              <a:t>an independent </a:t>
            </a:r>
            <a:r>
              <a:rPr dirty="0" sz="2000" spc="5" b="1" i="1">
                <a:solidFill>
                  <a:srgbClr val="A83D05"/>
                </a:solidFill>
                <a:latin typeface="Segoe UI"/>
                <a:cs typeface="Segoe UI"/>
              </a:rPr>
              <a:t>financial</a:t>
            </a:r>
            <a:r>
              <a:rPr dirty="0" sz="2000" spc="35" b="1" i="1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2000" spc="10" b="1" i="1">
                <a:solidFill>
                  <a:srgbClr val="A83D05"/>
                </a:solidFill>
                <a:latin typeface="Segoe UI"/>
                <a:cs typeface="Segoe UI"/>
              </a:rPr>
              <a:t>advisor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1005077"/>
            <a:ext cx="563879" cy="598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4483" y="3507739"/>
            <a:ext cx="310895" cy="27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6123" y="3388104"/>
            <a:ext cx="3896995" cy="5035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50" spc="-70"/>
              <a:t>Your Scheme</a:t>
            </a:r>
            <a:r>
              <a:rPr dirty="0" sz="3250" spc="-320"/>
              <a:t> </a:t>
            </a:r>
            <a:r>
              <a:rPr dirty="0" sz="3250" spc="-80"/>
              <a:t>benefits</a:t>
            </a:r>
            <a:endParaRPr sz="3250"/>
          </a:p>
        </p:txBody>
      </p:sp>
      <p:sp>
        <p:nvSpPr>
          <p:cNvPr id="5" name="object 5"/>
          <p:cNvSpPr/>
          <p:nvPr/>
        </p:nvSpPr>
        <p:spPr>
          <a:xfrm>
            <a:off x="5090159" y="2645664"/>
            <a:ext cx="3601211" cy="2615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935">
              <a:lnSpc>
                <a:spcPts val="1335"/>
              </a:lnSpc>
            </a:pPr>
            <a:fld id="{81D60167-4931-47E6-BA6A-407CBD079E47}" type="slidenum">
              <a:rPr dirty="0" spc="10"/>
              <a:t>4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6903719"/>
            <a:ext cx="128015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8447" y="6903719"/>
            <a:ext cx="214884" cy="2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59052" y="6899147"/>
            <a:ext cx="81533" cy="3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772" y="6711695"/>
            <a:ext cx="1176527" cy="192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8991" y="6903719"/>
            <a:ext cx="13716" cy="2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903719"/>
            <a:ext cx="77723" cy="27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0432" y="6903719"/>
            <a:ext cx="86868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1772" y="6903719"/>
            <a:ext cx="306324" cy="137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0"/>
              <a:t>Defined </a:t>
            </a:r>
            <a:r>
              <a:rPr dirty="0" spc="-75"/>
              <a:t>Benefit </a:t>
            </a:r>
            <a:r>
              <a:rPr dirty="0" spc="-65"/>
              <a:t>(DB) </a:t>
            </a:r>
            <a:r>
              <a:rPr dirty="0" spc="-70"/>
              <a:t>pension</a:t>
            </a:r>
            <a:r>
              <a:rPr dirty="0" spc="-490"/>
              <a:t> </a:t>
            </a:r>
            <a:r>
              <a:rPr dirty="0" spc="-70"/>
              <a:t>scheme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9071" y="5332382"/>
            <a:ext cx="868680" cy="56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94945">
              <a:lnSpc>
                <a:spcPct val="101699"/>
              </a:lnSpc>
            </a:pPr>
            <a:r>
              <a:rPr dirty="0" sz="1800" spc="10" b="1">
                <a:solidFill>
                  <a:srgbClr val="323B40"/>
                </a:solidFill>
                <a:latin typeface="Segoe UI"/>
                <a:cs typeface="Segoe UI"/>
              </a:rPr>
              <a:t>Join  </a:t>
            </a:r>
            <a:r>
              <a:rPr dirty="0" sz="1800" spc="5" b="1">
                <a:solidFill>
                  <a:srgbClr val="323B40"/>
                </a:solidFill>
                <a:latin typeface="Segoe UI"/>
                <a:cs typeface="Segoe UI"/>
              </a:rPr>
              <a:t>S</a:t>
            </a:r>
            <a:r>
              <a:rPr dirty="0" sz="1800" spc="10" b="1">
                <a:solidFill>
                  <a:srgbClr val="323B40"/>
                </a:solidFill>
                <a:latin typeface="Segoe UI"/>
                <a:cs typeface="Segoe UI"/>
              </a:rPr>
              <a:t>c</a:t>
            </a:r>
            <a:r>
              <a:rPr dirty="0" sz="1800" spc="15" b="1">
                <a:solidFill>
                  <a:srgbClr val="323B40"/>
                </a:solidFill>
                <a:latin typeface="Segoe UI"/>
                <a:cs typeface="Segoe UI"/>
              </a:rPr>
              <a:t>h</a:t>
            </a:r>
            <a:r>
              <a:rPr dirty="0" sz="1800" spc="10" b="1">
                <a:solidFill>
                  <a:srgbClr val="323B40"/>
                </a:solidFill>
                <a:latin typeface="Segoe UI"/>
                <a:cs typeface="Segoe UI"/>
              </a:rPr>
              <a:t>em</a:t>
            </a:r>
            <a:r>
              <a:rPr dirty="0" sz="1800" spc="10" b="1">
                <a:solidFill>
                  <a:srgbClr val="323B40"/>
                </a:solidFill>
                <a:latin typeface="Segoe UI"/>
                <a:cs typeface="Segoe UI"/>
              </a:rPr>
              <a:t>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32578" y="5451345"/>
            <a:ext cx="66611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40" b="1">
                <a:solidFill>
                  <a:srgbClr val="323B40"/>
                </a:solidFill>
                <a:latin typeface="Segoe UI"/>
                <a:cs typeface="Segoe UI"/>
              </a:rPr>
              <a:t>R</a:t>
            </a:r>
            <a:r>
              <a:rPr dirty="0" sz="1800" b="1">
                <a:solidFill>
                  <a:srgbClr val="323B40"/>
                </a:solidFill>
                <a:latin typeface="Segoe UI"/>
                <a:cs typeface="Segoe UI"/>
              </a:rPr>
              <a:t>eti</a:t>
            </a:r>
            <a:r>
              <a:rPr dirty="0" sz="1800" spc="-15" b="1">
                <a:solidFill>
                  <a:srgbClr val="323B40"/>
                </a:solidFill>
                <a:latin typeface="Segoe UI"/>
                <a:cs typeface="Segoe UI"/>
              </a:rPr>
              <a:t>r</a:t>
            </a:r>
            <a:r>
              <a:rPr dirty="0" sz="1800" spc="10" b="1">
                <a:solidFill>
                  <a:srgbClr val="323B40"/>
                </a:solidFill>
                <a:latin typeface="Segoe UI"/>
                <a:cs typeface="Segoe UI"/>
              </a:rPr>
              <a:t>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40468" y="5451345"/>
            <a:ext cx="67564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0" b="1">
                <a:solidFill>
                  <a:srgbClr val="A83D05"/>
                </a:solidFill>
                <a:latin typeface="Segoe UI"/>
                <a:cs typeface="Segoe UI"/>
              </a:rPr>
              <a:t>De</a:t>
            </a:r>
            <a:r>
              <a:rPr dirty="0" sz="1800" spc="10" b="1">
                <a:solidFill>
                  <a:srgbClr val="A83D05"/>
                </a:solidFill>
                <a:latin typeface="Segoe UI"/>
                <a:cs typeface="Segoe UI"/>
              </a:rPr>
              <a:t>a</a:t>
            </a:r>
            <a:r>
              <a:rPr dirty="0" sz="1800" b="1">
                <a:solidFill>
                  <a:srgbClr val="A83D05"/>
                </a:solidFill>
                <a:latin typeface="Segoe UI"/>
                <a:cs typeface="Segoe UI"/>
              </a:rPr>
              <a:t>t</a:t>
            </a:r>
            <a:r>
              <a:rPr dirty="0" sz="1800" spc="10" b="1">
                <a:solidFill>
                  <a:srgbClr val="A83D05"/>
                </a:solidFill>
                <a:latin typeface="Segoe UI"/>
                <a:cs typeface="Segoe UI"/>
              </a:rPr>
              <a:t>h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80192" y="5451345"/>
            <a:ext cx="67564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0" b="1">
                <a:solidFill>
                  <a:srgbClr val="8EA000"/>
                </a:solidFill>
                <a:latin typeface="Segoe UI"/>
                <a:cs typeface="Segoe UI"/>
              </a:rPr>
              <a:t>De</a:t>
            </a:r>
            <a:r>
              <a:rPr dirty="0" sz="1800" spc="10" b="1">
                <a:solidFill>
                  <a:srgbClr val="8EA000"/>
                </a:solidFill>
                <a:latin typeface="Segoe UI"/>
                <a:cs typeface="Segoe UI"/>
              </a:rPr>
              <a:t>a</a:t>
            </a:r>
            <a:r>
              <a:rPr dirty="0" sz="1800" b="1">
                <a:solidFill>
                  <a:srgbClr val="8EA000"/>
                </a:solidFill>
                <a:latin typeface="Segoe UI"/>
                <a:cs typeface="Segoe UI"/>
              </a:rPr>
              <a:t>t</a:t>
            </a:r>
            <a:r>
              <a:rPr dirty="0" sz="1800" spc="10" b="1">
                <a:solidFill>
                  <a:srgbClr val="8EA000"/>
                </a:solidFill>
                <a:latin typeface="Segoe UI"/>
                <a:cs typeface="Segoe UI"/>
              </a:rPr>
              <a:t>h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92427" y="3950115"/>
            <a:ext cx="2389505" cy="56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25425">
              <a:lnSpc>
                <a:spcPct val="101699"/>
              </a:lnSpc>
            </a:pPr>
            <a:r>
              <a:rPr dirty="0" sz="1800" spc="-5" b="1">
                <a:solidFill>
                  <a:srgbClr val="00B0F0"/>
                </a:solidFill>
                <a:latin typeface="Segoe UI"/>
                <a:cs typeface="Segoe UI"/>
              </a:rPr>
              <a:t>Pay </a:t>
            </a:r>
            <a:r>
              <a:rPr dirty="0" sz="1800" spc="10" b="1">
                <a:solidFill>
                  <a:srgbClr val="00B0F0"/>
                </a:solidFill>
                <a:latin typeface="Segoe UI"/>
                <a:cs typeface="Segoe UI"/>
              </a:rPr>
              <a:t>contributions  </a:t>
            </a:r>
            <a:r>
              <a:rPr dirty="0" sz="1800" spc="5" b="1">
                <a:solidFill>
                  <a:srgbClr val="00B0F0"/>
                </a:solidFill>
                <a:latin typeface="Segoe UI"/>
                <a:cs typeface="Segoe UI"/>
              </a:rPr>
              <a:t>whilst in</a:t>
            </a:r>
            <a:r>
              <a:rPr dirty="0" sz="1800" spc="-30" b="1">
                <a:solidFill>
                  <a:srgbClr val="00B0F0"/>
                </a:solidFill>
                <a:latin typeface="Segoe UI"/>
                <a:cs typeface="Segoe UI"/>
              </a:rPr>
              <a:t> </a:t>
            </a:r>
            <a:r>
              <a:rPr dirty="0" sz="1800" spc="10" b="1">
                <a:solidFill>
                  <a:srgbClr val="00B0F0"/>
                </a:solidFill>
                <a:latin typeface="Segoe UI"/>
                <a:cs typeface="Segoe UI"/>
              </a:rPr>
              <a:t>employment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05758" y="1842423"/>
            <a:ext cx="3121025" cy="56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4550" marR="5080" indent="-832485">
              <a:lnSpc>
                <a:spcPct val="101699"/>
              </a:lnSpc>
            </a:pPr>
            <a:r>
              <a:rPr dirty="0" sz="1800" spc="-30" b="1">
                <a:solidFill>
                  <a:srgbClr val="004D43"/>
                </a:solidFill>
                <a:latin typeface="Segoe UI"/>
                <a:cs typeface="Segoe UI"/>
              </a:rPr>
              <a:t>(Tax </a:t>
            </a:r>
            <a:r>
              <a:rPr dirty="0" sz="1800" b="1">
                <a:solidFill>
                  <a:srgbClr val="004D43"/>
                </a:solidFill>
                <a:latin typeface="Segoe UI"/>
                <a:cs typeface="Segoe UI"/>
              </a:rPr>
              <a:t>free) </a:t>
            </a:r>
            <a:r>
              <a:rPr dirty="0" sz="1800" spc="10" b="1">
                <a:solidFill>
                  <a:srgbClr val="004D43"/>
                </a:solidFill>
                <a:latin typeface="Segoe UI"/>
                <a:cs typeface="Segoe UI"/>
              </a:rPr>
              <a:t>lump </a:t>
            </a:r>
            <a:r>
              <a:rPr dirty="0" sz="1800" spc="15" b="1">
                <a:solidFill>
                  <a:srgbClr val="004D43"/>
                </a:solidFill>
                <a:latin typeface="Segoe UI"/>
                <a:cs typeface="Segoe UI"/>
              </a:rPr>
              <a:t>sum </a:t>
            </a:r>
            <a:r>
              <a:rPr dirty="0" sz="1800" spc="5" b="1">
                <a:solidFill>
                  <a:srgbClr val="004D43"/>
                </a:solidFill>
                <a:latin typeface="Segoe UI"/>
                <a:cs typeface="Segoe UI"/>
              </a:rPr>
              <a:t>payable  </a:t>
            </a:r>
            <a:r>
              <a:rPr dirty="0" sz="1800" spc="10" b="1">
                <a:solidFill>
                  <a:srgbClr val="004D43"/>
                </a:solidFill>
                <a:latin typeface="Segoe UI"/>
                <a:cs typeface="Segoe UI"/>
              </a:rPr>
              <a:t>at</a:t>
            </a:r>
            <a:r>
              <a:rPr dirty="0" sz="1800" spc="-95" b="1">
                <a:solidFill>
                  <a:srgbClr val="004D43"/>
                </a:solidFill>
                <a:latin typeface="Segoe UI"/>
                <a:cs typeface="Segoe UI"/>
              </a:rPr>
              <a:t> </a:t>
            </a:r>
            <a:r>
              <a:rPr dirty="0" sz="1800" spc="5" b="1">
                <a:solidFill>
                  <a:srgbClr val="004D43"/>
                </a:solidFill>
                <a:latin typeface="Segoe UI"/>
                <a:cs typeface="Segoe UI"/>
              </a:rPr>
              <a:t>retirement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91530" y="3383187"/>
            <a:ext cx="2895600" cy="56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6075" marR="5080" indent="-334010">
              <a:lnSpc>
                <a:spcPct val="101699"/>
              </a:lnSpc>
            </a:pPr>
            <a:r>
              <a:rPr dirty="0" sz="1800" spc="10" b="1">
                <a:solidFill>
                  <a:srgbClr val="A83D05"/>
                </a:solidFill>
                <a:latin typeface="Segoe UI"/>
                <a:cs typeface="Segoe UI"/>
              </a:rPr>
              <a:t>Annual pension</a:t>
            </a:r>
            <a:r>
              <a:rPr dirty="0" sz="1800" spc="-30" b="1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800" spc="5" b="1">
                <a:solidFill>
                  <a:srgbClr val="A83D05"/>
                </a:solidFill>
                <a:latin typeface="Segoe UI"/>
                <a:cs typeface="Segoe UI"/>
              </a:rPr>
              <a:t>increasing  in line with</a:t>
            </a:r>
            <a:r>
              <a:rPr dirty="0" sz="1800" spc="15" b="1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800" spc="5" b="1">
                <a:solidFill>
                  <a:srgbClr val="A83D05"/>
                </a:solidFill>
                <a:latin typeface="Segoe UI"/>
                <a:cs typeface="Segoe UI"/>
              </a:rPr>
              <a:t>inflation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71532" y="2451048"/>
            <a:ext cx="1397000" cy="140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1499"/>
              </a:lnSpc>
            </a:pPr>
            <a:r>
              <a:rPr dirty="0" sz="1800" spc="5" b="1">
                <a:solidFill>
                  <a:srgbClr val="8EA000"/>
                </a:solidFill>
                <a:latin typeface="Segoe UI"/>
                <a:cs typeface="Segoe UI"/>
              </a:rPr>
              <a:t>Depe</a:t>
            </a:r>
            <a:r>
              <a:rPr dirty="0" sz="1800" spc="10" b="1">
                <a:solidFill>
                  <a:srgbClr val="8EA000"/>
                </a:solidFill>
                <a:latin typeface="Segoe UI"/>
                <a:cs typeface="Segoe UI"/>
              </a:rPr>
              <a:t>n</a:t>
            </a:r>
            <a:r>
              <a:rPr dirty="0" sz="1800" spc="5" b="1">
                <a:solidFill>
                  <a:srgbClr val="8EA000"/>
                </a:solidFill>
                <a:latin typeface="Segoe UI"/>
                <a:cs typeface="Segoe UI"/>
              </a:rPr>
              <a:t>d</a:t>
            </a:r>
            <a:r>
              <a:rPr dirty="0" sz="1800" spc="10" b="1">
                <a:solidFill>
                  <a:srgbClr val="8EA000"/>
                </a:solidFill>
                <a:latin typeface="Segoe UI"/>
                <a:cs typeface="Segoe UI"/>
              </a:rPr>
              <a:t>an</a:t>
            </a:r>
            <a:r>
              <a:rPr dirty="0" sz="1800" b="1">
                <a:solidFill>
                  <a:srgbClr val="8EA000"/>
                </a:solidFill>
                <a:latin typeface="Segoe UI"/>
                <a:cs typeface="Segoe UI"/>
              </a:rPr>
              <a:t>t</a:t>
            </a:r>
            <a:r>
              <a:rPr dirty="0" sz="1800" spc="5" b="1">
                <a:solidFill>
                  <a:srgbClr val="8EA000"/>
                </a:solidFill>
                <a:latin typeface="Segoe UI"/>
                <a:cs typeface="Segoe UI"/>
              </a:rPr>
              <a:t>s’  </a:t>
            </a:r>
            <a:r>
              <a:rPr dirty="0" sz="1800" spc="10" b="1">
                <a:solidFill>
                  <a:srgbClr val="8EA000"/>
                </a:solidFill>
                <a:latin typeface="Segoe UI"/>
                <a:cs typeface="Segoe UI"/>
              </a:rPr>
              <a:t>pension  </a:t>
            </a:r>
            <a:r>
              <a:rPr dirty="0" sz="1800" spc="5" b="1">
                <a:solidFill>
                  <a:srgbClr val="8EA000"/>
                </a:solidFill>
                <a:latin typeface="Segoe UI"/>
                <a:cs typeface="Segoe UI"/>
              </a:rPr>
              <a:t>payable  </a:t>
            </a:r>
            <a:r>
              <a:rPr dirty="0" sz="1800" spc="10" b="1">
                <a:solidFill>
                  <a:srgbClr val="8EA000"/>
                </a:solidFill>
                <a:latin typeface="Segoe UI"/>
                <a:cs typeface="Segoe UI"/>
              </a:rPr>
              <a:t>when you  </a:t>
            </a:r>
            <a:r>
              <a:rPr dirty="0" sz="1800" spc="5" b="1">
                <a:solidFill>
                  <a:srgbClr val="8EA000"/>
                </a:solidFill>
                <a:latin typeface="Segoe UI"/>
                <a:cs typeface="Segoe UI"/>
              </a:rPr>
              <a:t>die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1115" y="6151877"/>
            <a:ext cx="8408035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200" spc="15" i="1">
                <a:solidFill>
                  <a:srgbClr val="A83D05"/>
                </a:solidFill>
                <a:latin typeface="Segoe UI"/>
                <a:cs typeface="Segoe UI"/>
              </a:rPr>
              <a:t>The Scheme </a:t>
            </a:r>
            <a:r>
              <a:rPr dirty="0" sz="2200" spc="10" i="1" u="heavy">
                <a:solidFill>
                  <a:srgbClr val="A83D05"/>
                </a:solidFill>
                <a:latin typeface="Segoe UI"/>
                <a:cs typeface="Segoe UI"/>
              </a:rPr>
              <a:t>promises </a:t>
            </a:r>
            <a:r>
              <a:rPr dirty="0" sz="2200" spc="10" i="1">
                <a:solidFill>
                  <a:srgbClr val="A83D05"/>
                </a:solidFill>
                <a:latin typeface="Segoe UI"/>
                <a:cs typeface="Segoe UI"/>
              </a:rPr>
              <a:t>to </a:t>
            </a:r>
            <a:r>
              <a:rPr dirty="0" sz="2200" spc="20" i="1">
                <a:solidFill>
                  <a:srgbClr val="A83D05"/>
                </a:solidFill>
                <a:latin typeface="Segoe UI"/>
                <a:cs typeface="Segoe UI"/>
              </a:rPr>
              <a:t>pay you </a:t>
            </a:r>
            <a:r>
              <a:rPr dirty="0" sz="2200" spc="15" i="1">
                <a:solidFill>
                  <a:srgbClr val="A83D05"/>
                </a:solidFill>
                <a:latin typeface="Segoe UI"/>
                <a:cs typeface="Segoe UI"/>
              </a:rPr>
              <a:t>a </a:t>
            </a:r>
            <a:r>
              <a:rPr dirty="0" sz="2200" spc="10" b="1" i="1">
                <a:solidFill>
                  <a:srgbClr val="A83D05"/>
                </a:solidFill>
                <a:latin typeface="Segoe UI"/>
                <a:cs typeface="Segoe UI"/>
              </a:rPr>
              <a:t>defined pension </a:t>
            </a:r>
            <a:r>
              <a:rPr dirty="0" sz="2200" spc="15" b="1" i="1">
                <a:solidFill>
                  <a:srgbClr val="A83D05"/>
                </a:solidFill>
                <a:latin typeface="Segoe UI"/>
                <a:cs typeface="Segoe UI"/>
              </a:rPr>
              <a:t>and </a:t>
            </a:r>
            <a:r>
              <a:rPr dirty="0" sz="2200" spc="10" b="1" i="1">
                <a:solidFill>
                  <a:srgbClr val="A83D05"/>
                </a:solidFill>
                <a:latin typeface="Segoe UI"/>
                <a:cs typeface="Segoe UI"/>
              </a:rPr>
              <a:t>lump</a:t>
            </a:r>
            <a:r>
              <a:rPr dirty="0" sz="2200" spc="-110" b="1" i="1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2200" spc="15" b="1" i="1">
                <a:solidFill>
                  <a:srgbClr val="A83D05"/>
                </a:solidFill>
                <a:latin typeface="Segoe UI"/>
                <a:cs typeface="Segoe UI"/>
              </a:rPr>
              <a:t>sum</a:t>
            </a:r>
            <a:endParaRPr sz="2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2200" spc="10" i="1">
                <a:solidFill>
                  <a:srgbClr val="A83D05"/>
                </a:solidFill>
                <a:latin typeface="Segoe UI"/>
                <a:cs typeface="Segoe UI"/>
              </a:rPr>
              <a:t>based </a:t>
            </a:r>
            <a:r>
              <a:rPr dirty="0" sz="2200" spc="20" i="1">
                <a:solidFill>
                  <a:srgbClr val="A83D05"/>
                </a:solidFill>
                <a:latin typeface="Segoe UI"/>
                <a:cs typeface="Segoe UI"/>
              </a:rPr>
              <a:t>on </a:t>
            </a:r>
            <a:r>
              <a:rPr dirty="0" sz="2200" spc="15" i="1">
                <a:solidFill>
                  <a:srgbClr val="A83D05"/>
                </a:solidFill>
                <a:latin typeface="Segoe UI"/>
                <a:cs typeface="Segoe UI"/>
              </a:rPr>
              <a:t>your </a:t>
            </a:r>
            <a:r>
              <a:rPr dirty="0" sz="2200" spc="10" i="1">
                <a:solidFill>
                  <a:srgbClr val="A83D05"/>
                </a:solidFill>
                <a:latin typeface="Segoe UI"/>
                <a:cs typeface="Segoe UI"/>
              </a:rPr>
              <a:t>service </a:t>
            </a:r>
            <a:r>
              <a:rPr dirty="0" sz="2200" spc="15" i="1">
                <a:solidFill>
                  <a:srgbClr val="A83D05"/>
                </a:solidFill>
                <a:latin typeface="Segoe UI"/>
                <a:cs typeface="Segoe UI"/>
              </a:rPr>
              <a:t>and</a:t>
            </a:r>
            <a:r>
              <a:rPr dirty="0" sz="2200" spc="-120" i="1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2200" spc="15" i="1">
                <a:solidFill>
                  <a:srgbClr val="A83D05"/>
                </a:solidFill>
                <a:latin typeface="Segoe UI"/>
                <a:cs typeface="Segoe UI"/>
              </a:rPr>
              <a:t>salary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10600" y="405384"/>
            <a:ext cx="1447799" cy="1130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36675" y="4802123"/>
            <a:ext cx="3529965" cy="325120"/>
          </a:xfrm>
          <a:custGeom>
            <a:avLst/>
            <a:gdLst/>
            <a:ahLst/>
            <a:cxnLst/>
            <a:rect l="l" t="t" r="r" b="b"/>
            <a:pathLst>
              <a:path w="3529965" h="325120">
                <a:moveTo>
                  <a:pt x="0" y="0"/>
                </a:moveTo>
                <a:lnTo>
                  <a:pt x="0" y="324611"/>
                </a:lnTo>
                <a:lnTo>
                  <a:pt x="3529583" y="324611"/>
                </a:lnTo>
                <a:lnTo>
                  <a:pt x="352958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8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366259" y="3154679"/>
            <a:ext cx="212090" cy="1972310"/>
          </a:xfrm>
          <a:custGeom>
            <a:avLst/>
            <a:gdLst/>
            <a:ahLst/>
            <a:cxnLst/>
            <a:rect l="l" t="t" r="r" b="b"/>
            <a:pathLst>
              <a:path w="212089" h="1972310">
                <a:moveTo>
                  <a:pt x="0" y="0"/>
                </a:moveTo>
                <a:lnTo>
                  <a:pt x="0" y="1972055"/>
                </a:lnTo>
                <a:lnTo>
                  <a:pt x="211835" y="1972055"/>
                </a:lnTo>
                <a:lnTo>
                  <a:pt x="2118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82667" y="4082795"/>
            <a:ext cx="4419599" cy="10485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935">
              <a:lnSpc>
                <a:spcPts val="1335"/>
              </a:lnSpc>
            </a:pPr>
            <a:fld id="{81D60167-4931-47E6-BA6A-407CBD079E47}" type="slidenum">
              <a:rPr dirty="0" spc="10"/>
              <a:t>4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6903719"/>
            <a:ext cx="128015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8447" y="6903719"/>
            <a:ext cx="214884" cy="2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59052" y="6899147"/>
            <a:ext cx="81533" cy="3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772" y="6711695"/>
            <a:ext cx="1176527" cy="192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8991" y="6903719"/>
            <a:ext cx="13716" cy="2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903719"/>
            <a:ext cx="77723" cy="27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0432" y="6903719"/>
            <a:ext cx="86868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1772" y="6903719"/>
            <a:ext cx="306324" cy="137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0"/>
              <a:t>UASLAS </a:t>
            </a:r>
            <a:r>
              <a:rPr dirty="0"/>
              <a:t>-</a:t>
            </a:r>
            <a:r>
              <a:rPr dirty="0" spc="-320"/>
              <a:t> </a:t>
            </a:r>
            <a:r>
              <a:rPr dirty="0" spc="-75"/>
              <a:t>Benefits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38631" y="1811527"/>
            <a:ext cx="1891664" cy="346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30" u="heavy">
                <a:solidFill>
                  <a:srgbClr val="006FC0"/>
                </a:solidFill>
                <a:latin typeface="Segoe UI"/>
                <a:cs typeface="Segoe UI"/>
              </a:rPr>
              <a:t>Annual</a:t>
            </a:r>
            <a:r>
              <a:rPr dirty="0" sz="2200" spc="-155" u="heavy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2200" spc="-30" u="heavy">
                <a:solidFill>
                  <a:srgbClr val="006FC0"/>
                </a:solidFill>
                <a:latin typeface="Segoe UI"/>
                <a:cs typeface="Segoe UI"/>
              </a:rPr>
              <a:t>pension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5335" y="3152138"/>
            <a:ext cx="2818130" cy="3324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0960" marR="55244">
              <a:lnSpc>
                <a:spcPts val="1750"/>
              </a:lnSpc>
            </a:pPr>
            <a:r>
              <a:rPr dirty="0" sz="1600" spc="-35">
                <a:solidFill>
                  <a:srgbClr val="006FC0"/>
                </a:solidFill>
                <a:latin typeface="Segoe UI"/>
                <a:cs typeface="Segoe UI"/>
              </a:rPr>
              <a:t>1/80ths</a:t>
            </a:r>
            <a:r>
              <a:rPr dirty="0" sz="1600" spc="-130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30">
                <a:solidFill>
                  <a:srgbClr val="006FC0"/>
                </a:solidFill>
                <a:latin typeface="Segoe UI"/>
                <a:cs typeface="Segoe UI"/>
              </a:rPr>
              <a:t>of</a:t>
            </a:r>
            <a:r>
              <a:rPr dirty="0" sz="1600" spc="-120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006FC0"/>
                </a:solidFill>
                <a:latin typeface="Segoe UI"/>
                <a:cs typeface="Segoe UI"/>
              </a:rPr>
              <a:t>your</a:t>
            </a:r>
            <a:r>
              <a:rPr dirty="0" sz="1600" spc="-90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006FC0"/>
                </a:solidFill>
                <a:latin typeface="Segoe UI"/>
                <a:cs typeface="Segoe UI"/>
              </a:rPr>
              <a:t>salary</a:t>
            </a:r>
            <a:r>
              <a:rPr dirty="0" sz="1600" spc="-120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30">
                <a:solidFill>
                  <a:srgbClr val="006FC0"/>
                </a:solidFill>
                <a:latin typeface="Segoe UI"/>
                <a:cs typeface="Segoe UI"/>
              </a:rPr>
              <a:t>each</a:t>
            </a:r>
            <a:r>
              <a:rPr dirty="0" sz="1600" spc="-120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30">
                <a:solidFill>
                  <a:srgbClr val="006FC0"/>
                </a:solidFill>
                <a:latin typeface="Segoe UI"/>
                <a:cs typeface="Segoe UI"/>
              </a:rPr>
              <a:t>year  of </a:t>
            </a:r>
            <a:r>
              <a:rPr dirty="0" sz="1600" spc="-25">
                <a:solidFill>
                  <a:srgbClr val="006FC0"/>
                </a:solidFill>
                <a:latin typeface="Segoe UI"/>
                <a:cs typeface="Segoe UI"/>
              </a:rPr>
              <a:t>service</a:t>
            </a:r>
            <a:r>
              <a:rPr dirty="0" sz="1600" spc="-330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006FC0"/>
                </a:solidFill>
                <a:latin typeface="Segoe UI"/>
                <a:cs typeface="Segoe UI"/>
              </a:rPr>
              <a:t>until </a:t>
            </a:r>
            <a:r>
              <a:rPr dirty="0" sz="1600" spc="-30">
                <a:solidFill>
                  <a:srgbClr val="006FC0"/>
                </a:solidFill>
                <a:latin typeface="Segoe UI"/>
                <a:cs typeface="Segoe UI"/>
              </a:rPr>
              <a:t>2019</a:t>
            </a:r>
            <a:endParaRPr sz="1600">
              <a:latin typeface="Segoe UI"/>
              <a:cs typeface="Segoe UI"/>
            </a:endParaRPr>
          </a:p>
          <a:p>
            <a:pPr algn="ctr" marL="132715" marR="128270">
              <a:lnSpc>
                <a:spcPts val="1750"/>
              </a:lnSpc>
              <a:spcBef>
                <a:spcPts val="1019"/>
              </a:spcBef>
            </a:pPr>
            <a:r>
              <a:rPr dirty="0" sz="1600" spc="-35" b="1">
                <a:solidFill>
                  <a:srgbClr val="006FC0"/>
                </a:solidFill>
                <a:latin typeface="Segoe UI"/>
                <a:cs typeface="Segoe UI"/>
              </a:rPr>
              <a:t>1/100ths</a:t>
            </a:r>
            <a:r>
              <a:rPr dirty="0" sz="1600" spc="-110" b="1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25" b="1">
                <a:solidFill>
                  <a:srgbClr val="006FC0"/>
                </a:solidFill>
                <a:latin typeface="Segoe UI"/>
                <a:cs typeface="Segoe UI"/>
              </a:rPr>
              <a:t>of</a:t>
            </a:r>
            <a:r>
              <a:rPr dirty="0" sz="1600" spc="-125" b="1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25" b="1">
                <a:solidFill>
                  <a:srgbClr val="006FC0"/>
                </a:solidFill>
                <a:latin typeface="Segoe UI"/>
                <a:cs typeface="Segoe UI"/>
              </a:rPr>
              <a:t>salary</a:t>
            </a:r>
            <a:r>
              <a:rPr dirty="0" sz="1600" spc="-114" b="1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30" b="1">
                <a:solidFill>
                  <a:srgbClr val="006FC0"/>
                </a:solidFill>
                <a:latin typeface="Segoe UI"/>
                <a:cs typeface="Segoe UI"/>
              </a:rPr>
              <a:t>each</a:t>
            </a:r>
            <a:r>
              <a:rPr dirty="0" sz="1600" spc="-120" b="1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30" b="1">
                <a:solidFill>
                  <a:srgbClr val="006FC0"/>
                </a:solidFill>
                <a:latin typeface="Segoe UI"/>
                <a:cs typeface="Segoe UI"/>
              </a:rPr>
              <a:t>year  from</a:t>
            </a:r>
            <a:r>
              <a:rPr dirty="0" sz="1600" spc="-140" b="1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10" b="1">
                <a:solidFill>
                  <a:srgbClr val="006FC0"/>
                </a:solidFill>
                <a:latin typeface="Segoe UI"/>
                <a:cs typeface="Segoe UI"/>
              </a:rPr>
              <a:t>1</a:t>
            </a:r>
            <a:r>
              <a:rPr dirty="0" sz="1600" spc="-114" b="1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25" b="1">
                <a:solidFill>
                  <a:srgbClr val="006FC0"/>
                </a:solidFill>
                <a:latin typeface="Segoe UI"/>
                <a:cs typeface="Segoe UI"/>
              </a:rPr>
              <a:t>January</a:t>
            </a:r>
            <a:r>
              <a:rPr dirty="0" sz="1600" spc="-145" b="1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25" b="1">
                <a:solidFill>
                  <a:srgbClr val="006FC0"/>
                </a:solidFill>
                <a:latin typeface="Segoe UI"/>
                <a:cs typeface="Segoe UI"/>
              </a:rPr>
              <a:t>2019</a:t>
            </a:r>
            <a:endParaRPr sz="1600">
              <a:latin typeface="Segoe UI"/>
              <a:cs typeface="Segoe UI"/>
            </a:endParaRPr>
          </a:p>
          <a:p>
            <a:pPr algn="ctr" marL="65405" marR="60325">
              <a:lnSpc>
                <a:spcPts val="1750"/>
              </a:lnSpc>
              <a:spcBef>
                <a:spcPts val="1019"/>
              </a:spcBef>
            </a:pPr>
            <a:r>
              <a:rPr dirty="0" sz="1600" spc="-35">
                <a:solidFill>
                  <a:srgbClr val="006FC0"/>
                </a:solidFill>
                <a:latin typeface="Segoe UI"/>
                <a:cs typeface="Segoe UI"/>
              </a:rPr>
              <a:t>Pre</a:t>
            </a:r>
            <a:r>
              <a:rPr dirty="0" sz="1600" spc="-105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006FC0"/>
                </a:solidFill>
                <a:latin typeface="Segoe UI"/>
                <a:cs typeface="Segoe UI"/>
              </a:rPr>
              <a:t>August</a:t>
            </a:r>
            <a:r>
              <a:rPr dirty="0" sz="1600" spc="-114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30">
                <a:solidFill>
                  <a:srgbClr val="006FC0"/>
                </a:solidFill>
                <a:latin typeface="Segoe UI"/>
                <a:cs typeface="Segoe UI"/>
              </a:rPr>
              <a:t>2011</a:t>
            </a:r>
            <a:r>
              <a:rPr dirty="0" sz="1600" spc="-114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006FC0"/>
                </a:solidFill>
                <a:latin typeface="Segoe UI"/>
                <a:cs typeface="Segoe UI"/>
              </a:rPr>
              <a:t>pension</a:t>
            </a:r>
            <a:r>
              <a:rPr dirty="0" sz="1600" spc="-125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40">
                <a:solidFill>
                  <a:srgbClr val="006FC0"/>
                </a:solidFill>
                <a:latin typeface="Segoe UI"/>
                <a:cs typeface="Segoe UI"/>
              </a:rPr>
              <a:t>linked  </a:t>
            </a:r>
            <a:r>
              <a:rPr dirty="0" sz="1600" spc="-25">
                <a:solidFill>
                  <a:srgbClr val="006FC0"/>
                </a:solidFill>
                <a:latin typeface="Segoe UI"/>
                <a:cs typeface="Segoe UI"/>
              </a:rPr>
              <a:t>to </a:t>
            </a:r>
            <a:r>
              <a:rPr dirty="0" sz="1600" spc="-35">
                <a:solidFill>
                  <a:srgbClr val="006FC0"/>
                </a:solidFill>
                <a:latin typeface="Segoe UI"/>
                <a:cs typeface="Segoe UI"/>
              </a:rPr>
              <a:t>final</a:t>
            </a:r>
            <a:r>
              <a:rPr dirty="0" sz="1600" spc="-254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006FC0"/>
                </a:solidFill>
                <a:latin typeface="Segoe UI"/>
                <a:cs typeface="Segoe UI"/>
              </a:rPr>
              <a:t>salary</a:t>
            </a:r>
            <a:endParaRPr sz="1600">
              <a:latin typeface="Segoe UI"/>
              <a:cs typeface="Segoe UI"/>
            </a:endParaRPr>
          </a:p>
          <a:p>
            <a:pPr algn="ctr" marL="56515" marR="49530">
              <a:lnSpc>
                <a:spcPts val="1750"/>
              </a:lnSpc>
              <a:spcBef>
                <a:spcPts val="1019"/>
              </a:spcBef>
            </a:pPr>
            <a:r>
              <a:rPr dirty="0" sz="1600" spc="-45">
                <a:solidFill>
                  <a:srgbClr val="006FC0"/>
                </a:solidFill>
                <a:latin typeface="Segoe UI"/>
                <a:cs typeface="Segoe UI"/>
              </a:rPr>
              <a:t>Post</a:t>
            </a:r>
            <a:r>
              <a:rPr dirty="0" sz="1600" spc="-110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006FC0"/>
                </a:solidFill>
                <a:latin typeface="Segoe UI"/>
                <a:cs typeface="Segoe UI"/>
              </a:rPr>
              <a:t>July</a:t>
            </a:r>
            <a:r>
              <a:rPr dirty="0" sz="1600" spc="-105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30">
                <a:solidFill>
                  <a:srgbClr val="006FC0"/>
                </a:solidFill>
                <a:latin typeface="Segoe UI"/>
                <a:cs typeface="Segoe UI"/>
              </a:rPr>
              <a:t>2011</a:t>
            </a:r>
            <a:r>
              <a:rPr dirty="0" sz="1600" spc="-125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006FC0"/>
                </a:solidFill>
                <a:latin typeface="Segoe UI"/>
                <a:cs typeface="Segoe UI"/>
              </a:rPr>
              <a:t>pension</a:t>
            </a:r>
            <a:r>
              <a:rPr dirty="0" sz="1600" spc="-120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40">
                <a:solidFill>
                  <a:srgbClr val="006FC0"/>
                </a:solidFill>
                <a:latin typeface="Segoe UI"/>
                <a:cs typeface="Segoe UI"/>
              </a:rPr>
              <a:t>linked</a:t>
            </a:r>
            <a:r>
              <a:rPr dirty="0" sz="1600" spc="-120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006FC0"/>
                </a:solidFill>
                <a:latin typeface="Segoe UI"/>
                <a:cs typeface="Segoe UI"/>
              </a:rPr>
              <a:t>to  </a:t>
            </a:r>
            <a:r>
              <a:rPr dirty="0" sz="1600" spc="-40">
                <a:solidFill>
                  <a:srgbClr val="006FC0"/>
                </a:solidFill>
                <a:latin typeface="Segoe UI"/>
                <a:cs typeface="Segoe UI"/>
              </a:rPr>
              <a:t>revalued </a:t>
            </a:r>
            <a:r>
              <a:rPr dirty="0" sz="1600" spc="-35">
                <a:solidFill>
                  <a:srgbClr val="006FC0"/>
                </a:solidFill>
                <a:latin typeface="Segoe UI"/>
                <a:cs typeface="Segoe UI"/>
              </a:rPr>
              <a:t>average</a:t>
            </a:r>
            <a:r>
              <a:rPr dirty="0" sz="1600" spc="-254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006FC0"/>
                </a:solidFill>
                <a:latin typeface="Segoe UI"/>
                <a:cs typeface="Segoe UI"/>
              </a:rPr>
              <a:t>salary</a:t>
            </a:r>
            <a:endParaRPr sz="1600">
              <a:latin typeface="Segoe UI"/>
              <a:cs typeface="Segoe UI"/>
            </a:endParaRPr>
          </a:p>
          <a:p>
            <a:pPr algn="ctr" marL="12700" marR="5080">
              <a:lnSpc>
                <a:spcPts val="1750"/>
              </a:lnSpc>
              <a:spcBef>
                <a:spcPts val="1019"/>
              </a:spcBef>
            </a:pPr>
            <a:r>
              <a:rPr dirty="0" sz="1600" spc="-40">
                <a:solidFill>
                  <a:srgbClr val="006FC0"/>
                </a:solidFill>
                <a:latin typeface="Segoe UI"/>
                <a:cs typeface="Segoe UI"/>
              </a:rPr>
              <a:t>Inflation linked </a:t>
            </a:r>
            <a:r>
              <a:rPr dirty="0" sz="1600" spc="-35">
                <a:solidFill>
                  <a:srgbClr val="006FC0"/>
                </a:solidFill>
                <a:latin typeface="Segoe UI"/>
                <a:cs typeface="Segoe UI"/>
              </a:rPr>
              <a:t>pension</a:t>
            </a:r>
            <a:r>
              <a:rPr dirty="0" sz="1600" spc="-290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40">
                <a:solidFill>
                  <a:srgbClr val="006FC0"/>
                </a:solidFill>
                <a:latin typeface="Segoe UI"/>
                <a:cs typeface="Segoe UI"/>
              </a:rPr>
              <a:t>increases  </a:t>
            </a:r>
            <a:r>
              <a:rPr dirty="0" sz="1600" spc="-15">
                <a:solidFill>
                  <a:srgbClr val="006FC0"/>
                </a:solidFill>
                <a:latin typeface="Segoe UI"/>
                <a:cs typeface="Segoe UI"/>
              </a:rPr>
              <a:t>in</a:t>
            </a:r>
            <a:r>
              <a:rPr dirty="0" sz="1600" spc="-204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40">
                <a:solidFill>
                  <a:srgbClr val="006FC0"/>
                </a:solidFill>
                <a:latin typeface="Segoe UI"/>
                <a:cs typeface="Segoe UI"/>
              </a:rPr>
              <a:t>retirement</a:t>
            </a:r>
            <a:endParaRPr sz="1600">
              <a:latin typeface="Segoe UI"/>
              <a:cs typeface="Segoe UI"/>
            </a:endParaRPr>
          </a:p>
          <a:p>
            <a:pPr algn="ctr" marL="121920" marR="116839">
              <a:lnSpc>
                <a:spcPts val="1750"/>
              </a:lnSpc>
              <a:spcBef>
                <a:spcPts val="1019"/>
              </a:spcBef>
            </a:pPr>
            <a:r>
              <a:rPr dirty="0" sz="1600" spc="-40">
                <a:solidFill>
                  <a:srgbClr val="006FC0"/>
                </a:solidFill>
                <a:latin typeface="Segoe UI"/>
                <a:cs typeface="Segoe UI"/>
              </a:rPr>
              <a:t>Frozen</a:t>
            </a:r>
            <a:r>
              <a:rPr dirty="0" sz="1600" spc="-110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006FC0"/>
                </a:solidFill>
                <a:latin typeface="Segoe UI"/>
                <a:cs typeface="Segoe UI"/>
              </a:rPr>
              <a:t>pension</a:t>
            </a:r>
            <a:r>
              <a:rPr dirty="0" sz="1600" spc="-125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20">
                <a:solidFill>
                  <a:srgbClr val="006FC0"/>
                </a:solidFill>
                <a:latin typeface="Segoe UI"/>
                <a:cs typeface="Segoe UI"/>
              </a:rPr>
              <a:t>if</a:t>
            </a:r>
            <a:r>
              <a:rPr dirty="0" sz="1600" spc="-110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30">
                <a:solidFill>
                  <a:srgbClr val="006FC0"/>
                </a:solidFill>
                <a:latin typeface="Segoe UI"/>
                <a:cs typeface="Segoe UI"/>
              </a:rPr>
              <a:t>leave</a:t>
            </a:r>
            <a:r>
              <a:rPr dirty="0" sz="1600" spc="-140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006FC0"/>
                </a:solidFill>
                <a:latin typeface="Segoe UI"/>
                <a:cs typeface="Segoe UI"/>
              </a:rPr>
              <a:t>service  </a:t>
            </a:r>
            <a:r>
              <a:rPr dirty="0" sz="1600" spc="-40">
                <a:solidFill>
                  <a:srgbClr val="006FC0"/>
                </a:solidFill>
                <a:latin typeface="Segoe UI"/>
                <a:cs typeface="Segoe UI"/>
              </a:rPr>
              <a:t>before</a:t>
            </a:r>
            <a:r>
              <a:rPr dirty="0" sz="1600" spc="-165">
                <a:solidFill>
                  <a:srgbClr val="006FC0"/>
                </a:solidFill>
                <a:latin typeface="Segoe UI"/>
                <a:cs typeface="Segoe UI"/>
              </a:rPr>
              <a:t> </a:t>
            </a:r>
            <a:r>
              <a:rPr dirty="0" sz="1600" spc="-40">
                <a:solidFill>
                  <a:srgbClr val="006FC0"/>
                </a:solidFill>
                <a:latin typeface="Segoe UI"/>
                <a:cs typeface="Segoe UI"/>
              </a:rPr>
              <a:t>retirement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61182" y="1844039"/>
            <a:ext cx="0" cy="4394200"/>
          </a:xfrm>
          <a:custGeom>
            <a:avLst/>
            <a:gdLst/>
            <a:ahLst/>
            <a:cxnLst/>
            <a:rect l="l" t="t" r="r" b="b"/>
            <a:pathLst>
              <a:path w="0" h="4394200">
                <a:moveTo>
                  <a:pt x="0" y="0"/>
                </a:moveTo>
                <a:lnTo>
                  <a:pt x="0" y="4393691"/>
                </a:lnTo>
              </a:path>
            </a:pathLst>
          </a:custGeom>
          <a:ln w="38099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21602" y="1844039"/>
            <a:ext cx="0" cy="4394200"/>
          </a:xfrm>
          <a:custGeom>
            <a:avLst/>
            <a:gdLst/>
            <a:ahLst/>
            <a:cxnLst/>
            <a:rect l="l" t="t" r="r" b="b"/>
            <a:pathLst>
              <a:path w="0" h="4394200">
                <a:moveTo>
                  <a:pt x="0" y="0"/>
                </a:moveTo>
                <a:lnTo>
                  <a:pt x="0" y="4393691"/>
                </a:lnTo>
              </a:path>
            </a:pathLst>
          </a:custGeom>
          <a:ln w="38099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946650" y="1811527"/>
            <a:ext cx="2194560" cy="346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00" u="heavy">
                <a:solidFill>
                  <a:srgbClr val="A83D05"/>
                </a:solidFill>
                <a:latin typeface="Segoe UI"/>
                <a:cs typeface="Segoe UI"/>
              </a:rPr>
              <a:t>Tax </a:t>
            </a:r>
            <a:r>
              <a:rPr dirty="0" sz="2200" spc="-35" u="heavy">
                <a:solidFill>
                  <a:srgbClr val="A83D05"/>
                </a:solidFill>
                <a:latin typeface="Segoe UI"/>
                <a:cs typeface="Segoe UI"/>
              </a:rPr>
              <a:t>free </a:t>
            </a:r>
            <a:r>
              <a:rPr dirty="0" sz="2200" spc="-25" u="heavy">
                <a:solidFill>
                  <a:srgbClr val="A83D05"/>
                </a:solidFill>
                <a:latin typeface="Segoe UI"/>
                <a:cs typeface="Segoe UI"/>
              </a:rPr>
              <a:t>lump</a:t>
            </a:r>
            <a:r>
              <a:rPr dirty="0" sz="2200" spc="-215" u="heavy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2200" spc="-20" u="heavy">
                <a:solidFill>
                  <a:srgbClr val="A83D05"/>
                </a:solidFill>
                <a:latin typeface="Segoe UI"/>
                <a:cs typeface="Segoe UI"/>
              </a:rPr>
              <a:t>sum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14418" y="3152138"/>
            <a:ext cx="2858770" cy="262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5720" marR="38100" indent="-635">
              <a:lnSpc>
                <a:spcPts val="1750"/>
              </a:lnSpc>
            </a:pPr>
            <a:r>
              <a:rPr dirty="0" sz="1600" spc="-40">
                <a:solidFill>
                  <a:srgbClr val="A83D05"/>
                </a:solidFill>
                <a:latin typeface="Segoe UI"/>
                <a:cs typeface="Segoe UI"/>
              </a:rPr>
              <a:t>Additional </a:t>
            </a:r>
            <a:r>
              <a:rPr dirty="0" sz="1600" spc="-30">
                <a:solidFill>
                  <a:srgbClr val="A83D05"/>
                </a:solidFill>
                <a:latin typeface="Segoe UI"/>
                <a:cs typeface="Segoe UI"/>
              </a:rPr>
              <a:t>cash lump </a:t>
            </a:r>
            <a:r>
              <a:rPr dirty="0" sz="1600" spc="-25">
                <a:solidFill>
                  <a:srgbClr val="A83D05"/>
                </a:solidFill>
                <a:latin typeface="Segoe UI"/>
                <a:cs typeface="Segoe UI"/>
              </a:rPr>
              <a:t>sum </a:t>
            </a:r>
            <a:r>
              <a:rPr dirty="0" sz="1600" spc="-30">
                <a:solidFill>
                  <a:srgbClr val="A83D05"/>
                </a:solidFill>
                <a:latin typeface="Segoe UI"/>
                <a:cs typeface="Segoe UI"/>
              </a:rPr>
              <a:t>of </a:t>
            </a:r>
            <a:r>
              <a:rPr dirty="0" sz="1600" spc="10">
                <a:solidFill>
                  <a:srgbClr val="A83D05"/>
                </a:solidFill>
                <a:latin typeface="Segoe UI"/>
                <a:cs typeface="Segoe UI"/>
              </a:rPr>
              <a:t>3  </a:t>
            </a:r>
            <a:r>
              <a:rPr dirty="0" sz="1600" spc="-30">
                <a:solidFill>
                  <a:srgbClr val="A83D05"/>
                </a:solidFill>
                <a:latin typeface="Segoe UI"/>
                <a:cs typeface="Segoe UI"/>
              </a:rPr>
              <a:t>times</a:t>
            </a:r>
            <a:r>
              <a:rPr dirty="0" sz="1600" spc="-135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A83D05"/>
                </a:solidFill>
                <a:latin typeface="Segoe UI"/>
                <a:cs typeface="Segoe UI"/>
              </a:rPr>
              <a:t>your</a:t>
            </a:r>
            <a:r>
              <a:rPr dirty="0" sz="1600" spc="-10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A83D05"/>
                </a:solidFill>
                <a:latin typeface="Segoe UI"/>
                <a:cs typeface="Segoe UI"/>
              </a:rPr>
              <a:t>pension</a:t>
            </a:r>
            <a:r>
              <a:rPr dirty="0" sz="1600" spc="-13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15">
                <a:solidFill>
                  <a:srgbClr val="A83D05"/>
                </a:solidFill>
                <a:latin typeface="Segoe UI"/>
                <a:cs typeface="Segoe UI"/>
              </a:rPr>
              <a:t>at</a:t>
            </a:r>
            <a:r>
              <a:rPr dirty="0" sz="1600" spc="-135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40">
                <a:solidFill>
                  <a:srgbClr val="A83D05"/>
                </a:solidFill>
                <a:latin typeface="Segoe UI"/>
                <a:cs typeface="Segoe UI"/>
              </a:rPr>
              <a:t>retirement</a:t>
            </a:r>
            <a:endParaRPr sz="1600">
              <a:latin typeface="Segoe UI"/>
              <a:cs typeface="Segoe UI"/>
            </a:endParaRPr>
          </a:p>
          <a:p>
            <a:pPr algn="ctr" marL="12700" marR="5080" indent="1270">
              <a:lnSpc>
                <a:spcPts val="1750"/>
              </a:lnSpc>
              <a:spcBef>
                <a:spcPts val="1019"/>
              </a:spcBef>
            </a:pPr>
            <a:r>
              <a:rPr dirty="0" sz="1600" spc="-30">
                <a:solidFill>
                  <a:srgbClr val="A83D05"/>
                </a:solidFill>
                <a:latin typeface="Segoe UI"/>
                <a:cs typeface="Segoe UI"/>
              </a:rPr>
              <a:t>Able </a:t>
            </a:r>
            <a:r>
              <a:rPr dirty="0" sz="1600" spc="-25">
                <a:solidFill>
                  <a:srgbClr val="A83D05"/>
                </a:solidFill>
                <a:latin typeface="Segoe UI"/>
                <a:cs typeface="Segoe UI"/>
              </a:rPr>
              <a:t>to </a:t>
            </a:r>
            <a:r>
              <a:rPr dirty="0" sz="1600" spc="-35">
                <a:solidFill>
                  <a:srgbClr val="A83D05"/>
                </a:solidFill>
                <a:latin typeface="Segoe UI"/>
                <a:cs typeface="Segoe UI"/>
              </a:rPr>
              <a:t>give </a:t>
            </a:r>
            <a:r>
              <a:rPr dirty="0" sz="1600" spc="-20">
                <a:solidFill>
                  <a:srgbClr val="A83D05"/>
                </a:solidFill>
                <a:latin typeface="Segoe UI"/>
                <a:cs typeface="Segoe UI"/>
              </a:rPr>
              <a:t>up </a:t>
            </a:r>
            <a:r>
              <a:rPr dirty="0" sz="1600" spc="-35">
                <a:solidFill>
                  <a:srgbClr val="A83D05"/>
                </a:solidFill>
                <a:latin typeface="Segoe UI"/>
                <a:cs typeface="Segoe UI"/>
              </a:rPr>
              <a:t>pension </a:t>
            </a:r>
            <a:r>
              <a:rPr dirty="0" sz="1600" spc="-30">
                <a:solidFill>
                  <a:srgbClr val="A83D05"/>
                </a:solidFill>
                <a:latin typeface="Segoe UI"/>
                <a:cs typeface="Segoe UI"/>
              </a:rPr>
              <a:t>for </a:t>
            </a:r>
            <a:r>
              <a:rPr dirty="0" sz="1600" spc="10">
                <a:solidFill>
                  <a:srgbClr val="A83D05"/>
                </a:solidFill>
                <a:latin typeface="Segoe UI"/>
                <a:cs typeface="Segoe UI"/>
              </a:rPr>
              <a:t>a  </a:t>
            </a:r>
            <a:r>
              <a:rPr dirty="0" sz="1600" spc="-35">
                <a:solidFill>
                  <a:srgbClr val="A83D05"/>
                </a:solidFill>
                <a:latin typeface="Segoe UI"/>
                <a:cs typeface="Segoe UI"/>
              </a:rPr>
              <a:t>higher</a:t>
            </a:r>
            <a:r>
              <a:rPr dirty="0" sz="1600" spc="-11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A83D05"/>
                </a:solidFill>
                <a:latin typeface="Segoe UI"/>
                <a:cs typeface="Segoe UI"/>
              </a:rPr>
              <a:t>tax</a:t>
            </a:r>
            <a:r>
              <a:rPr dirty="0" sz="1600" spc="-11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40">
                <a:solidFill>
                  <a:srgbClr val="A83D05"/>
                </a:solidFill>
                <a:latin typeface="Segoe UI"/>
                <a:cs typeface="Segoe UI"/>
              </a:rPr>
              <a:t>free</a:t>
            </a:r>
            <a:r>
              <a:rPr dirty="0" sz="1600" spc="-105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30">
                <a:solidFill>
                  <a:srgbClr val="A83D05"/>
                </a:solidFill>
                <a:latin typeface="Segoe UI"/>
                <a:cs typeface="Segoe UI"/>
              </a:rPr>
              <a:t>lump</a:t>
            </a:r>
            <a:r>
              <a:rPr dirty="0" sz="1600" spc="-10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A83D05"/>
                </a:solidFill>
                <a:latin typeface="Segoe UI"/>
                <a:cs typeface="Segoe UI"/>
              </a:rPr>
              <a:t>sum</a:t>
            </a:r>
            <a:r>
              <a:rPr dirty="0" sz="1600" spc="-114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40">
                <a:solidFill>
                  <a:srgbClr val="A83D05"/>
                </a:solidFill>
                <a:latin typeface="Segoe UI"/>
                <a:cs typeface="Segoe UI"/>
              </a:rPr>
              <a:t>(subject  </a:t>
            </a:r>
            <a:r>
              <a:rPr dirty="0" sz="1600" spc="-25">
                <a:solidFill>
                  <a:srgbClr val="A83D05"/>
                </a:solidFill>
                <a:latin typeface="Segoe UI"/>
                <a:cs typeface="Segoe UI"/>
              </a:rPr>
              <a:t>to</a:t>
            </a:r>
            <a:r>
              <a:rPr dirty="0" sz="1600" spc="-19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A83D05"/>
                </a:solidFill>
                <a:latin typeface="Segoe UI"/>
                <a:cs typeface="Segoe UI"/>
              </a:rPr>
              <a:t>limits)</a:t>
            </a:r>
            <a:endParaRPr sz="1600">
              <a:latin typeface="Segoe UI"/>
              <a:cs typeface="Segoe UI"/>
            </a:endParaRPr>
          </a:p>
          <a:p>
            <a:pPr algn="ctr" marL="202565" marR="195580" indent="1905">
              <a:lnSpc>
                <a:spcPts val="1750"/>
              </a:lnSpc>
              <a:spcBef>
                <a:spcPts val="1019"/>
              </a:spcBef>
            </a:pPr>
            <a:r>
              <a:rPr dirty="0" sz="1600" spc="-20">
                <a:solidFill>
                  <a:srgbClr val="A83D05"/>
                </a:solidFill>
                <a:latin typeface="Segoe UI"/>
                <a:cs typeface="Segoe UI"/>
              </a:rPr>
              <a:t>Can</a:t>
            </a:r>
            <a:r>
              <a:rPr dirty="0" sz="1600" spc="-13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40">
                <a:solidFill>
                  <a:srgbClr val="A83D05"/>
                </a:solidFill>
                <a:latin typeface="Segoe UI"/>
                <a:cs typeface="Segoe UI"/>
              </a:rPr>
              <a:t>take</a:t>
            </a:r>
            <a:r>
              <a:rPr dirty="0" sz="1600" spc="-11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A83D05"/>
                </a:solidFill>
                <a:latin typeface="Segoe UI"/>
                <a:cs typeface="Segoe UI"/>
              </a:rPr>
              <a:t>25%</a:t>
            </a:r>
            <a:r>
              <a:rPr dirty="0" sz="1600" spc="-11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30">
                <a:solidFill>
                  <a:srgbClr val="A83D05"/>
                </a:solidFill>
                <a:latin typeface="Segoe UI"/>
                <a:cs typeface="Segoe UI"/>
              </a:rPr>
              <a:t>of</a:t>
            </a:r>
            <a:r>
              <a:rPr dirty="0" sz="1600" spc="-105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A83D05"/>
                </a:solidFill>
                <a:latin typeface="Segoe UI"/>
                <a:cs typeface="Segoe UI"/>
              </a:rPr>
              <a:t>the</a:t>
            </a:r>
            <a:r>
              <a:rPr dirty="0" sz="1600" spc="-12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A83D05"/>
                </a:solidFill>
                <a:latin typeface="Segoe UI"/>
                <a:cs typeface="Segoe UI"/>
              </a:rPr>
              <a:t>value</a:t>
            </a:r>
            <a:r>
              <a:rPr dirty="0" sz="1600" spc="-135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30">
                <a:solidFill>
                  <a:srgbClr val="A83D05"/>
                </a:solidFill>
                <a:latin typeface="Segoe UI"/>
                <a:cs typeface="Segoe UI"/>
              </a:rPr>
              <a:t>of  </a:t>
            </a:r>
            <a:r>
              <a:rPr dirty="0" sz="1600" spc="-35">
                <a:solidFill>
                  <a:srgbClr val="A83D05"/>
                </a:solidFill>
                <a:latin typeface="Segoe UI"/>
                <a:cs typeface="Segoe UI"/>
              </a:rPr>
              <a:t>pension</a:t>
            </a:r>
            <a:r>
              <a:rPr dirty="0" sz="1600" spc="-12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A83D05"/>
                </a:solidFill>
                <a:latin typeface="Segoe UI"/>
                <a:cs typeface="Segoe UI"/>
              </a:rPr>
              <a:t>benefits</a:t>
            </a:r>
            <a:r>
              <a:rPr dirty="0" sz="1600" spc="-14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15">
                <a:solidFill>
                  <a:srgbClr val="A83D05"/>
                </a:solidFill>
                <a:latin typeface="Segoe UI"/>
                <a:cs typeface="Segoe UI"/>
              </a:rPr>
              <a:t>as</a:t>
            </a:r>
            <a:r>
              <a:rPr dirty="0" sz="1600" spc="-11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10">
                <a:solidFill>
                  <a:srgbClr val="A83D05"/>
                </a:solidFill>
                <a:latin typeface="Segoe UI"/>
                <a:cs typeface="Segoe UI"/>
              </a:rPr>
              <a:t>a</a:t>
            </a:r>
            <a:r>
              <a:rPr dirty="0" sz="1600" spc="-11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A83D05"/>
                </a:solidFill>
                <a:latin typeface="Segoe UI"/>
                <a:cs typeface="Segoe UI"/>
              </a:rPr>
              <a:t>tax</a:t>
            </a:r>
            <a:r>
              <a:rPr dirty="0" sz="1600" spc="-125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40">
                <a:solidFill>
                  <a:srgbClr val="A83D05"/>
                </a:solidFill>
                <a:latin typeface="Segoe UI"/>
                <a:cs typeface="Segoe UI"/>
              </a:rPr>
              <a:t>free  </a:t>
            </a:r>
            <a:r>
              <a:rPr dirty="0" sz="1600" spc="-30">
                <a:solidFill>
                  <a:srgbClr val="A83D05"/>
                </a:solidFill>
                <a:latin typeface="Segoe UI"/>
                <a:cs typeface="Segoe UI"/>
              </a:rPr>
              <a:t>lump</a:t>
            </a:r>
            <a:r>
              <a:rPr dirty="0" sz="1600" spc="-20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A83D05"/>
                </a:solidFill>
                <a:latin typeface="Segoe UI"/>
                <a:cs typeface="Segoe UI"/>
              </a:rPr>
              <a:t>sum</a:t>
            </a:r>
            <a:endParaRPr sz="1600">
              <a:latin typeface="Segoe UI"/>
              <a:cs typeface="Segoe UI"/>
            </a:endParaRPr>
          </a:p>
          <a:p>
            <a:pPr algn="ctr" marL="231775" marR="224154">
              <a:lnSpc>
                <a:spcPts val="1750"/>
              </a:lnSpc>
              <a:spcBef>
                <a:spcPts val="1019"/>
              </a:spcBef>
            </a:pPr>
            <a:r>
              <a:rPr dirty="0" sz="1600" spc="-30">
                <a:solidFill>
                  <a:srgbClr val="A83D05"/>
                </a:solidFill>
                <a:latin typeface="Segoe UI"/>
                <a:cs typeface="Segoe UI"/>
              </a:rPr>
              <a:t>Lump</a:t>
            </a:r>
            <a:r>
              <a:rPr dirty="0" sz="1600" spc="-12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A83D05"/>
                </a:solidFill>
                <a:latin typeface="Segoe UI"/>
                <a:cs typeface="Segoe UI"/>
              </a:rPr>
              <a:t>sum</a:t>
            </a:r>
            <a:r>
              <a:rPr dirty="0" sz="1600" spc="-105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20">
                <a:solidFill>
                  <a:srgbClr val="A83D05"/>
                </a:solidFill>
                <a:latin typeface="Segoe UI"/>
                <a:cs typeface="Segoe UI"/>
              </a:rPr>
              <a:t>is</a:t>
            </a:r>
            <a:r>
              <a:rPr dirty="0" sz="1600" spc="-12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45">
                <a:solidFill>
                  <a:srgbClr val="A83D05"/>
                </a:solidFill>
                <a:latin typeface="Segoe UI"/>
                <a:cs typeface="Segoe UI"/>
              </a:rPr>
              <a:t>NOT</a:t>
            </a:r>
            <a:r>
              <a:rPr dirty="0" sz="1600" spc="-100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40">
                <a:solidFill>
                  <a:srgbClr val="A83D05"/>
                </a:solidFill>
                <a:latin typeface="Segoe UI"/>
                <a:cs typeface="Segoe UI"/>
              </a:rPr>
              <a:t>subject</a:t>
            </a:r>
            <a:r>
              <a:rPr dirty="0" sz="1600" spc="-125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A83D05"/>
                </a:solidFill>
                <a:latin typeface="Segoe UI"/>
                <a:cs typeface="Segoe UI"/>
              </a:rPr>
              <a:t>to  </a:t>
            </a:r>
            <a:r>
              <a:rPr dirty="0" sz="1600" spc="-35">
                <a:solidFill>
                  <a:srgbClr val="A83D05"/>
                </a:solidFill>
                <a:latin typeface="Segoe UI"/>
                <a:cs typeface="Segoe UI"/>
              </a:rPr>
              <a:t>income</a:t>
            </a:r>
            <a:r>
              <a:rPr dirty="0" sz="1600" spc="-175">
                <a:solidFill>
                  <a:srgbClr val="A83D05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A83D05"/>
                </a:solidFill>
                <a:latin typeface="Segoe UI"/>
                <a:cs typeface="Segoe UI"/>
              </a:rPr>
              <a:t>tax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58301" y="1811527"/>
            <a:ext cx="2270760" cy="346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35" u="heavy">
                <a:solidFill>
                  <a:srgbClr val="8EA000"/>
                </a:solidFill>
                <a:latin typeface="Segoe UI"/>
                <a:cs typeface="Segoe UI"/>
              </a:rPr>
              <a:t>Protection</a:t>
            </a:r>
            <a:r>
              <a:rPr dirty="0" sz="2200" spc="-195" u="heavy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2200" spc="-35" u="heavy">
                <a:solidFill>
                  <a:srgbClr val="8EA000"/>
                </a:solidFill>
                <a:latin typeface="Segoe UI"/>
                <a:cs typeface="Segoe UI"/>
              </a:rPr>
              <a:t>benefits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53501" y="3147465"/>
            <a:ext cx="2880360" cy="2719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91500"/>
              </a:lnSpc>
            </a:pPr>
            <a:r>
              <a:rPr dirty="0" sz="1600" spc="-20" b="1">
                <a:solidFill>
                  <a:srgbClr val="8EA000"/>
                </a:solidFill>
                <a:latin typeface="Segoe UI"/>
                <a:cs typeface="Segoe UI"/>
              </a:rPr>
              <a:t>In </a:t>
            </a:r>
            <a:r>
              <a:rPr dirty="0" sz="1600" spc="-30" b="1">
                <a:solidFill>
                  <a:srgbClr val="8EA000"/>
                </a:solidFill>
                <a:latin typeface="Segoe UI"/>
                <a:cs typeface="Segoe UI"/>
              </a:rPr>
              <a:t>service </a:t>
            </a:r>
            <a:r>
              <a:rPr dirty="0" sz="1600" spc="10">
                <a:solidFill>
                  <a:srgbClr val="8EA000"/>
                </a:solidFill>
                <a:latin typeface="Segoe UI"/>
                <a:cs typeface="Segoe UI"/>
              </a:rPr>
              <a:t>– </a:t>
            </a:r>
            <a:r>
              <a:rPr dirty="0" sz="1600" spc="-45">
                <a:solidFill>
                  <a:srgbClr val="8EA000"/>
                </a:solidFill>
                <a:latin typeface="Segoe UI"/>
                <a:cs typeface="Segoe UI"/>
              </a:rPr>
              <a:t>Refund </a:t>
            </a:r>
            <a:r>
              <a:rPr dirty="0" sz="1600" spc="-30">
                <a:solidFill>
                  <a:srgbClr val="8EA000"/>
                </a:solidFill>
                <a:latin typeface="Segoe UI"/>
                <a:cs typeface="Segoe UI"/>
              </a:rPr>
              <a:t>of  </a:t>
            </a:r>
            <a:r>
              <a:rPr dirty="0" sz="1600" spc="-40">
                <a:solidFill>
                  <a:srgbClr val="8EA000"/>
                </a:solidFill>
                <a:latin typeface="Segoe UI"/>
                <a:cs typeface="Segoe UI"/>
              </a:rPr>
              <a:t>contributions, </a:t>
            </a:r>
            <a:r>
              <a:rPr dirty="0" sz="1600" spc="-25">
                <a:solidFill>
                  <a:srgbClr val="8EA000"/>
                </a:solidFill>
                <a:latin typeface="Segoe UI"/>
                <a:cs typeface="Segoe UI"/>
              </a:rPr>
              <a:t>tax </a:t>
            </a:r>
            <a:r>
              <a:rPr dirty="0" sz="1600" spc="-40">
                <a:solidFill>
                  <a:srgbClr val="8EA000"/>
                </a:solidFill>
                <a:latin typeface="Segoe UI"/>
                <a:cs typeface="Segoe UI"/>
              </a:rPr>
              <a:t>free </a:t>
            </a:r>
            <a:r>
              <a:rPr dirty="0" sz="1600" spc="-30">
                <a:solidFill>
                  <a:srgbClr val="8EA000"/>
                </a:solidFill>
                <a:latin typeface="Segoe UI"/>
                <a:cs typeface="Segoe UI"/>
              </a:rPr>
              <a:t>lump </a:t>
            </a:r>
            <a:r>
              <a:rPr dirty="0" sz="1600" spc="-25">
                <a:solidFill>
                  <a:srgbClr val="8EA000"/>
                </a:solidFill>
                <a:latin typeface="Segoe UI"/>
                <a:cs typeface="Segoe UI"/>
              </a:rPr>
              <a:t>sum  </a:t>
            </a:r>
            <a:r>
              <a:rPr dirty="0" sz="1600" spc="-15">
                <a:solidFill>
                  <a:srgbClr val="8EA000"/>
                </a:solidFill>
                <a:latin typeface="Segoe UI"/>
                <a:cs typeface="Segoe UI"/>
              </a:rPr>
              <a:t>(3</a:t>
            </a:r>
            <a:r>
              <a:rPr dirty="0" sz="1600" spc="-95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5">
                <a:solidFill>
                  <a:srgbClr val="8EA000"/>
                </a:solidFill>
                <a:latin typeface="Segoe UI"/>
                <a:cs typeface="Segoe UI"/>
              </a:rPr>
              <a:t>*</a:t>
            </a:r>
            <a:r>
              <a:rPr dirty="0" sz="1600" spc="-114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30">
                <a:solidFill>
                  <a:srgbClr val="8EA000"/>
                </a:solidFill>
                <a:latin typeface="Segoe UI"/>
                <a:cs typeface="Segoe UI"/>
              </a:rPr>
              <a:t>salary)</a:t>
            </a:r>
            <a:r>
              <a:rPr dirty="0" sz="1600" spc="-105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8EA000"/>
                </a:solidFill>
                <a:latin typeface="Segoe UI"/>
                <a:cs typeface="Segoe UI"/>
              </a:rPr>
              <a:t>and</a:t>
            </a:r>
            <a:r>
              <a:rPr dirty="0" sz="1600" spc="-105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10">
                <a:solidFill>
                  <a:srgbClr val="8EA000"/>
                </a:solidFill>
                <a:latin typeface="Segoe UI"/>
                <a:cs typeface="Segoe UI"/>
              </a:rPr>
              <a:t>a</a:t>
            </a:r>
            <a:r>
              <a:rPr dirty="0" sz="1600" spc="-105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8EA000"/>
                </a:solidFill>
                <a:latin typeface="Segoe UI"/>
                <a:cs typeface="Segoe UI"/>
              </a:rPr>
              <a:t>pension</a:t>
            </a:r>
            <a:r>
              <a:rPr dirty="0" sz="1600" spc="-114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30">
                <a:solidFill>
                  <a:srgbClr val="8EA000"/>
                </a:solidFill>
                <a:latin typeface="Segoe UI"/>
                <a:cs typeface="Segoe UI"/>
              </a:rPr>
              <a:t>for</a:t>
            </a:r>
            <a:r>
              <a:rPr dirty="0" sz="1600" spc="-95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8EA000"/>
                </a:solidFill>
                <a:latin typeface="Segoe UI"/>
                <a:cs typeface="Segoe UI"/>
              </a:rPr>
              <a:t>your  spouse</a:t>
            </a:r>
            <a:r>
              <a:rPr dirty="0" sz="1600" spc="-120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8EA000"/>
                </a:solidFill>
                <a:latin typeface="Segoe UI"/>
                <a:cs typeface="Segoe UI"/>
              </a:rPr>
              <a:t>and</a:t>
            </a:r>
            <a:r>
              <a:rPr dirty="0" sz="1600" spc="-125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8EA000"/>
                </a:solidFill>
                <a:latin typeface="Segoe UI"/>
                <a:cs typeface="Segoe UI"/>
              </a:rPr>
              <a:t>any</a:t>
            </a:r>
            <a:r>
              <a:rPr dirty="0" sz="1600" spc="-114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8EA000"/>
                </a:solidFill>
                <a:latin typeface="Segoe UI"/>
                <a:cs typeface="Segoe UI"/>
              </a:rPr>
              <a:t>young</a:t>
            </a:r>
            <a:r>
              <a:rPr dirty="0" sz="1600" spc="-120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40">
                <a:solidFill>
                  <a:srgbClr val="8EA000"/>
                </a:solidFill>
                <a:latin typeface="Segoe UI"/>
                <a:cs typeface="Segoe UI"/>
              </a:rPr>
              <a:t>children</a:t>
            </a:r>
            <a:endParaRPr sz="1600">
              <a:latin typeface="Segoe UI"/>
              <a:cs typeface="Segoe UI"/>
            </a:endParaRPr>
          </a:p>
          <a:p>
            <a:pPr algn="ctr" marL="111125" marR="102235" indent="-1270">
              <a:lnSpc>
                <a:spcPct val="91600"/>
              </a:lnSpc>
              <a:spcBef>
                <a:spcPts val="1000"/>
              </a:spcBef>
            </a:pPr>
            <a:r>
              <a:rPr dirty="0" sz="1600" spc="-20" b="1">
                <a:solidFill>
                  <a:srgbClr val="8EA000"/>
                </a:solidFill>
                <a:latin typeface="Segoe UI"/>
                <a:cs typeface="Segoe UI"/>
              </a:rPr>
              <a:t>In </a:t>
            </a:r>
            <a:r>
              <a:rPr dirty="0" sz="1600" spc="-35" b="1">
                <a:solidFill>
                  <a:srgbClr val="8EA000"/>
                </a:solidFill>
                <a:latin typeface="Segoe UI"/>
                <a:cs typeface="Segoe UI"/>
              </a:rPr>
              <a:t>deferment </a:t>
            </a:r>
            <a:r>
              <a:rPr dirty="0" sz="1600" spc="10">
                <a:solidFill>
                  <a:srgbClr val="8EA000"/>
                </a:solidFill>
                <a:latin typeface="Segoe UI"/>
                <a:cs typeface="Segoe UI"/>
              </a:rPr>
              <a:t>– </a:t>
            </a:r>
            <a:r>
              <a:rPr dirty="0" sz="1600" spc="-45">
                <a:solidFill>
                  <a:srgbClr val="8EA000"/>
                </a:solidFill>
                <a:latin typeface="Segoe UI"/>
                <a:cs typeface="Segoe UI"/>
              </a:rPr>
              <a:t>Refund </a:t>
            </a:r>
            <a:r>
              <a:rPr dirty="0" sz="1600" spc="-30">
                <a:solidFill>
                  <a:srgbClr val="8EA000"/>
                </a:solidFill>
                <a:latin typeface="Segoe UI"/>
                <a:cs typeface="Segoe UI"/>
              </a:rPr>
              <a:t>of  </a:t>
            </a:r>
            <a:r>
              <a:rPr dirty="0" sz="1600" spc="-40">
                <a:solidFill>
                  <a:srgbClr val="8EA000"/>
                </a:solidFill>
                <a:latin typeface="Segoe UI"/>
                <a:cs typeface="Segoe UI"/>
              </a:rPr>
              <a:t>contributions</a:t>
            </a:r>
            <a:r>
              <a:rPr dirty="0" sz="1600" spc="-130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8EA000"/>
                </a:solidFill>
                <a:latin typeface="Segoe UI"/>
                <a:cs typeface="Segoe UI"/>
              </a:rPr>
              <a:t>and</a:t>
            </a:r>
            <a:r>
              <a:rPr dirty="0" sz="1600" spc="-120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10">
                <a:solidFill>
                  <a:srgbClr val="8EA000"/>
                </a:solidFill>
                <a:latin typeface="Segoe UI"/>
                <a:cs typeface="Segoe UI"/>
              </a:rPr>
              <a:t>a</a:t>
            </a:r>
            <a:r>
              <a:rPr dirty="0" sz="1600" spc="-110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8EA000"/>
                </a:solidFill>
                <a:latin typeface="Segoe UI"/>
                <a:cs typeface="Segoe UI"/>
              </a:rPr>
              <a:t>pension</a:t>
            </a:r>
            <a:r>
              <a:rPr dirty="0" sz="1600" spc="-120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30">
                <a:solidFill>
                  <a:srgbClr val="8EA000"/>
                </a:solidFill>
                <a:latin typeface="Segoe UI"/>
                <a:cs typeface="Segoe UI"/>
              </a:rPr>
              <a:t>for  </a:t>
            </a:r>
            <a:r>
              <a:rPr dirty="0" sz="1600" spc="-35">
                <a:solidFill>
                  <a:srgbClr val="8EA000"/>
                </a:solidFill>
                <a:latin typeface="Segoe UI"/>
                <a:cs typeface="Segoe UI"/>
              </a:rPr>
              <a:t>your</a:t>
            </a:r>
            <a:r>
              <a:rPr dirty="0" sz="1600" spc="-170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8EA000"/>
                </a:solidFill>
                <a:latin typeface="Segoe UI"/>
                <a:cs typeface="Segoe UI"/>
              </a:rPr>
              <a:t>spouse</a:t>
            </a:r>
            <a:endParaRPr sz="1600">
              <a:latin typeface="Segoe UI"/>
              <a:cs typeface="Segoe UI"/>
            </a:endParaRPr>
          </a:p>
          <a:p>
            <a:pPr algn="ctr" marL="15240" marR="6350" indent="-1905">
              <a:lnSpc>
                <a:spcPct val="91500"/>
              </a:lnSpc>
              <a:spcBef>
                <a:spcPts val="1000"/>
              </a:spcBef>
            </a:pPr>
            <a:r>
              <a:rPr dirty="0" sz="1600" spc="-20" b="1">
                <a:solidFill>
                  <a:srgbClr val="8EA000"/>
                </a:solidFill>
                <a:latin typeface="Segoe UI"/>
                <a:cs typeface="Segoe UI"/>
              </a:rPr>
              <a:t>In</a:t>
            </a:r>
            <a:r>
              <a:rPr dirty="0" sz="1600" spc="-114" b="1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30" b="1">
                <a:solidFill>
                  <a:srgbClr val="8EA000"/>
                </a:solidFill>
                <a:latin typeface="Segoe UI"/>
                <a:cs typeface="Segoe UI"/>
              </a:rPr>
              <a:t>payment</a:t>
            </a:r>
            <a:r>
              <a:rPr dirty="0" sz="1600" spc="-150" b="1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10">
                <a:solidFill>
                  <a:srgbClr val="8EA000"/>
                </a:solidFill>
                <a:latin typeface="Segoe UI"/>
                <a:cs typeface="Segoe UI"/>
              </a:rPr>
              <a:t>–</a:t>
            </a:r>
            <a:r>
              <a:rPr dirty="0" sz="1600" spc="-95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8EA000"/>
                </a:solidFill>
                <a:latin typeface="Segoe UI"/>
                <a:cs typeface="Segoe UI"/>
              </a:rPr>
              <a:t>tax</a:t>
            </a:r>
            <a:r>
              <a:rPr dirty="0" sz="1600" spc="-125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40">
                <a:solidFill>
                  <a:srgbClr val="8EA000"/>
                </a:solidFill>
                <a:latin typeface="Segoe UI"/>
                <a:cs typeface="Segoe UI"/>
              </a:rPr>
              <a:t>free</a:t>
            </a:r>
            <a:r>
              <a:rPr dirty="0" sz="1600" spc="-100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30">
                <a:solidFill>
                  <a:srgbClr val="8EA000"/>
                </a:solidFill>
                <a:latin typeface="Segoe UI"/>
                <a:cs typeface="Segoe UI"/>
              </a:rPr>
              <a:t>lump</a:t>
            </a:r>
            <a:r>
              <a:rPr dirty="0" sz="1600" spc="-120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8EA000"/>
                </a:solidFill>
                <a:latin typeface="Segoe UI"/>
                <a:cs typeface="Segoe UI"/>
              </a:rPr>
              <a:t>sum  </a:t>
            </a:r>
            <a:r>
              <a:rPr dirty="0" sz="1600" spc="-20">
                <a:solidFill>
                  <a:srgbClr val="8EA000"/>
                </a:solidFill>
                <a:latin typeface="Segoe UI"/>
                <a:cs typeface="Segoe UI"/>
              </a:rPr>
              <a:t>if </a:t>
            </a:r>
            <a:r>
              <a:rPr dirty="0" sz="1600" spc="-30">
                <a:solidFill>
                  <a:srgbClr val="8EA000"/>
                </a:solidFill>
                <a:latin typeface="Segoe UI"/>
                <a:cs typeface="Segoe UI"/>
              </a:rPr>
              <a:t>you </a:t>
            </a:r>
            <a:r>
              <a:rPr dirty="0" sz="1600" spc="-25">
                <a:solidFill>
                  <a:srgbClr val="8EA000"/>
                </a:solidFill>
                <a:latin typeface="Segoe UI"/>
                <a:cs typeface="Segoe UI"/>
              </a:rPr>
              <a:t>die </a:t>
            </a:r>
            <a:r>
              <a:rPr dirty="0" sz="1600" spc="-35">
                <a:solidFill>
                  <a:srgbClr val="8EA000"/>
                </a:solidFill>
                <a:latin typeface="Segoe UI"/>
                <a:cs typeface="Segoe UI"/>
              </a:rPr>
              <a:t>within </a:t>
            </a:r>
            <a:r>
              <a:rPr dirty="0" sz="1600" spc="10">
                <a:solidFill>
                  <a:srgbClr val="8EA000"/>
                </a:solidFill>
                <a:latin typeface="Segoe UI"/>
                <a:cs typeface="Segoe UI"/>
              </a:rPr>
              <a:t>5 </a:t>
            </a:r>
            <a:r>
              <a:rPr dirty="0" sz="1600" spc="-30">
                <a:solidFill>
                  <a:srgbClr val="8EA000"/>
                </a:solidFill>
                <a:latin typeface="Segoe UI"/>
                <a:cs typeface="Segoe UI"/>
              </a:rPr>
              <a:t>years of  </a:t>
            </a:r>
            <a:r>
              <a:rPr dirty="0" sz="1600" spc="-40">
                <a:solidFill>
                  <a:srgbClr val="8EA000"/>
                </a:solidFill>
                <a:latin typeface="Segoe UI"/>
                <a:cs typeface="Segoe UI"/>
              </a:rPr>
              <a:t>retirement</a:t>
            </a:r>
            <a:r>
              <a:rPr dirty="0" sz="1600" spc="-130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8EA000"/>
                </a:solidFill>
                <a:latin typeface="Segoe UI"/>
                <a:cs typeface="Segoe UI"/>
              </a:rPr>
              <a:t>and</a:t>
            </a:r>
            <a:r>
              <a:rPr dirty="0" sz="1600" spc="-125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10">
                <a:solidFill>
                  <a:srgbClr val="8EA000"/>
                </a:solidFill>
                <a:latin typeface="Segoe UI"/>
                <a:cs typeface="Segoe UI"/>
              </a:rPr>
              <a:t>a</a:t>
            </a:r>
            <a:r>
              <a:rPr dirty="0" sz="1600" spc="-114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8EA000"/>
                </a:solidFill>
                <a:latin typeface="Segoe UI"/>
                <a:cs typeface="Segoe UI"/>
              </a:rPr>
              <a:t>pension</a:t>
            </a:r>
            <a:r>
              <a:rPr dirty="0" sz="1600" spc="-125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30">
                <a:solidFill>
                  <a:srgbClr val="8EA000"/>
                </a:solidFill>
                <a:latin typeface="Segoe UI"/>
                <a:cs typeface="Segoe UI"/>
              </a:rPr>
              <a:t>for</a:t>
            </a:r>
            <a:r>
              <a:rPr dirty="0" sz="1600" spc="-105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8EA000"/>
                </a:solidFill>
                <a:latin typeface="Segoe UI"/>
                <a:cs typeface="Segoe UI"/>
              </a:rPr>
              <a:t>your  spouse</a:t>
            </a:r>
            <a:r>
              <a:rPr dirty="0" sz="1600" spc="-120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8EA000"/>
                </a:solidFill>
                <a:latin typeface="Segoe UI"/>
                <a:cs typeface="Segoe UI"/>
              </a:rPr>
              <a:t>and</a:t>
            </a:r>
            <a:r>
              <a:rPr dirty="0" sz="1600" spc="-130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25">
                <a:solidFill>
                  <a:srgbClr val="8EA000"/>
                </a:solidFill>
                <a:latin typeface="Segoe UI"/>
                <a:cs typeface="Segoe UI"/>
              </a:rPr>
              <a:t>any</a:t>
            </a:r>
            <a:r>
              <a:rPr dirty="0" sz="1600" spc="-114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8EA000"/>
                </a:solidFill>
                <a:latin typeface="Segoe UI"/>
                <a:cs typeface="Segoe UI"/>
              </a:rPr>
              <a:t>young</a:t>
            </a:r>
            <a:r>
              <a:rPr dirty="0" sz="1600" spc="-120">
                <a:solidFill>
                  <a:srgbClr val="8EA000"/>
                </a:solidFill>
                <a:latin typeface="Segoe UI"/>
                <a:cs typeface="Segoe UI"/>
              </a:rPr>
              <a:t> </a:t>
            </a:r>
            <a:r>
              <a:rPr dirty="0" sz="1600" spc="-40">
                <a:solidFill>
                  <a:srgbClr val="8EA000"/>
                </a:solidFill>
                <a:latin typeface="Segoe UI"/>
                <a:cs typeface="Segoe UI"/>
              </a:rPr>
              <a:t>children.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55463" y="2595372"/>
            <a:ext cx="220979" cy="111760"/>
          </a:xfrm>
          <a:custGeom>
            <a:avLst/>
            <a:gdLst/>
            <a:ahLst/>
            <a:cxnLst/>
            <a:rect l="l" t="t" r="r" b="b"/>
            <a:pathLst>
              <a:path w="220979" h="111760">
                <a:moveTo>
                  <a:pt x="0" y="0"/>
                </a:moveTo>
                <a:lnTo>
                  <a:pt x="0" y="111251"/>
                </a:lnTo>
                <a:lnTo>
                  <a:pt x="220979" y="111251"/>
                </a:lnTo>
                <a:lnTo>
                  <a:pt x="2209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B92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05171" y="2432303"/>
            <a:ext cx="410209" cy="208915"/>
          </a:xfrm>
          <a:custGeom>
            <a:avLst/>
            <a:gdLst/>
            <a:ahLst/>
            <a:cxnLst/>
            <a:rect l="l" t="t" r="r" b="b"/>
            <a:pathLst>
              <a:path w="410210" h="208914">
                <a:moveTo>
                  <a:pt x="120395" y="59435"/>
                </a:moveTo>
                <a:lnTo>
                  <a:pt x="107932" y="23171"/>
                </a:lnTo>
                <a:lnTo>
                  <a:pt x="70981" y="1045"/>
                </a:lnTo>
                <a:lnTo>
                  <a:pt x="59435" y="0"/>
                </a:lnTo>
                <a:lnTo>
                  <a:pt x="53840" y="265"/>
                </a:lnTo>
                <a:lnTo>
                  <a:pt x="15842" y="19070"/>
                </a:lnTo>
                <a:lnTo>
                  <a:pt x="0" y="59435"/>
                </a:lnTo>
                <a:lnTo>
                  <a:pt x="280" y="65285"/>
                </a:lnTo>
                <a:lnTo>
                  <a:pt x="16001" y="100496"/>
                </a:lnTo>
                <a:lnTo>
                  <a:pt x="49414" y="119291"/>
                </a:lnTo>
                <a:lnTo>
                  <a:pt x="60959" y="120395"/>
                </a:lnTo>
                <a:lnTo>
                  <a:pt x="66793" y="120115"/>
                </a:lnTo>
                <a:lnTo>
                  <a:pt x="105089" y="100496"/>
                </a:lnTo>
                <a:lnTo>
                  <a:pt x="120130" y="65285"/>
                </a:lnTo>
                <a:lnTo>
                  <a:pt x="120395" y="59435"/>
                </a:lnTo>
                <a:close/>
              </a:path>
              <a:path w="410210" h="208914">
                <a:moveTo>
                  <a:pt x="409955" y="149351"/>
                </a:moveTo>
                <a:lnTo>
                  <a:pt x="397598" y="112525"/>
                </a:lnTo>
                <a:lnTo>
                  <a:pt x="361588" y="89496"/>
                </a:lnTo>
                <a:lnTo>
                  <a:pt x="350519" y="88391"/>
                </a:lnTo>
                <a:lnTo>
                  <a:pt x="344670" y="88657"/>
                </a:lnTo>
                <a:lnTo>
                  <a:pt x="309459" y="103698"/>
                </a:lnTo>
                <a:lnTo>
                  <a:pt x="289840" y="141994"/>
                </a:lnTo>
                <a:lnTo>
                  <a:pt x="289559" y="147827"/>
                </a:lnTo>
                <a:lnTo>
                  <a:pt x="289825" y="153677"/>
                </a:lnTo>
                <a:lnTo>
                  <a:pt x="305025" y="188888"/>
                </a:lnTo>
                <a:lnTo>
                  <a:pt x="338555" y="207683"/>
                </a:lnTo>
                <a:lnTo>
                  <a:pt x="350519" y="208787"/>
                </a:lnTo>
                <a:lnTo>
                  <a:pt x="356115" y="208507"/>
                </a:lnTo>
                <a:lnTo>
                  <a:pt x="394113" y="189114"/>
                </a:lnTo>
                <a:lnTo>
                  <a:pt x="409955" y="149351"/>
                </a:lnTo>
                <a:close/>
              </a:path>
            </a:pathLst>
          </a:custGeom>
          <a:solidFill>
            <a:srgbClr val="FCB6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96967" y="2452116"/>
            <a:ext cx="547370" cy="480059"/>
          </a:xfrm>
          <a:custGeom>
            <a:avLst/>
            <a:gdLst/>
            <a:ahLst/>
            <a:cxnLst/>
            <a:rect l="l" t="t" r="r" b="b"/>
            <a:pathLst>
              <a:path w="547370" h="480060">
                <a:moveTo>
                  <a:pt x="528827" y="319102"/>
                </a:moveTo>
                <a:lnTo>
                  <a:pt x="528827" y="306323"/>
                </a:lnTo>
                <a:lnTo>
                  <a:pt x="385571" y="394715"/>
                </a:lnTo>
                <a:lnTo>
                  <a:pt x="128015" y="445007"/>
                </a:lnTo>
                <a:lnTo>
                  <a:pt x="64007" y="445007"/>
                </a:lnTo>
                <a:lnTo>
                  <a:pt x="64007" y="352043"/>
                </a:lnTo>
                <a:lnTo>
                  <a:pt x="63161" y="346117"/>
                </a:lnTo>
                <a:lnTo>
                  <a:pt x="41147" y="329183"/>
                </a:lnTo>
                <a:lnTo>
                  <a:pt x="0" y="329183"/>
                </a:lnTo>
                <a:lnTo>
                  <a:pt x="0" y="480059"/>
                </a:lnTo>
                <a:lnTo>
                  <a:pt x="13715" y="480059"/>
                </a:lnTo>
                <a:lnTo>
                  <a:pt x="13715" y="342899"/>
                </a:lnTo>
                <a:lnTo>
                  <a:pt x="47243" y="342899"/>
                </a:lnTo>
                <a:lnTo>
                  <a:pt x="51815" y="347471"/>
                </a:lnTo>
                <a:lnTo>
                  <a:pt x="51815" y="476770"/>
                </a:lnTo>
                <a:lnTo>
                  <a:pt x="54979" y="474781"/>
                </a:lnTo>
                <a:lnTo>
                  <a:pt x="58729" y="471031"/>
                </a:lnTo>
                <a:lnTo>
                  <a:pt x="61573" y="466508"/>
                </a:lnTo>
                <a:lnTo>
                  <a:pt x="63377" y="461345"/>
                </a:lnTo>
                <a:lnTo>
                  <a:pt x="64007" y="455675"/>
                </a:lnTo>
                <a:lnTo>
                  <a:pt x="128015" y="455675"/>
                </a:lnTo>
                <a:lnTo>
                  <a:pt x="388619" y="405383"/>
                </a:lnTo>
                <a:lnTo>
                  <a:pt x="528827" y="319102"/>
                </a:lnTo>
                <a:close/>
              </a:path>
              <a:path w="547370" h="480060">
                <a:moveTo>
                  <a:pt x="51815" y="476770"/>
                </a:moveTo>
                <a:lnTo>
                  <a:pt x="51815" y="463295"/>
                </a:lnTo>
                <a:lnTo>
                  <a:pt x="47243" y="467867"/>
                </a:lnTo>
                <a:lnTo>
                  <a:pt x="13715" y="467867"/>
                </a:lnTo>
                <a:lnTo>
                  <a:pt x="13715" y="480059"/>
                </a:lnTo>
                <a:lnTo>
                  <a:pt x="39623" y="480059"/>
                </a:lnTo>
                <a:lnTo>
                  <a:pt x="45293" y="479429"/>
                </a:lnTo>
                <a:lnTo>
                  <a:pt x="50456" y="477625"/>
                </a:lnTo>
                <a:lnTo>
                  <a:pt x="51815" y="476770"/>
                </a:lnTo>
                <a:close/>
              </a:path>
              <a:path w="547370" h="480060">
                <a:moveTo>
                  <a:pt x="341375" y="297179"/>
                </a:moveTo>
                <a:lnTo>
                  <a:pt x="341375" y="281939"/>
                </a:lnTo>
                <a:lnTo>
                  <a:pt x="167639" y="281939"/>
                </a:lnTo>
                <a:lnTo>
                  <a:pt x="128155" y="296379"/>
                </a:lnTo>
                <a:lnTo>
                  <a:pt x="64007" y="359663"/>
                </a:lnTo>
                <a:lnTo>
                  <a:pt x="64007" y="377951"/>
                </a:lnTo>
                <a:lnTo>
                  <a:pt x="132587" y="310895"/>
                </a:lnTo>
                <a:lnTo>
                  <a:pt x="136768" y="306692"/>
                </a:lnTo>
                <a:lnTo>
                  <a:pt x="141403" y="303209"/>
                </a:lnTo>
                <a:lnTo>
                  <a:pt x="167639" y="295655"/>
                </a:lnTo>
                <a:lnTo>
                  <a:pt x="327659" y="295655"/>
                </a:lnTo>
                <a:lnTo>
                  <a:pt x="327659" y="326135"/>
                </a:lnTo>
                <a:lnTo>
                  <a:pt x="332231" y="320039"/>
                </a:lnTo>
                <a:lnTo>
                  <a:pt x="339851" y="316117"/>
                </a:lnTo>
                <a:lnTo>
                  <a:pt x="339851" y="301751"/>
                </a:lnTo>
                <a:lnTo>
                  <a:pt x="341375" y="297179"/>
                </a:lnTo>
                <a:close/>
              </a:path>
              <a:path w="547370" h="480060">
                <a:moveTo>
                  <a:pt x="327659" y="326135"/>
                </a:moveTo>
                <a:lnTo>
                  <a:pt x="327659" y="295655"/>
                </a:lnTo>
                <a:lnTo>
                  <a:pt x="326585" y="300887"/>
                </a:lnTo>
                <a:lnTo>
                  <a:pt x="324908" y="305886"/>
                </a:lnTo>
                <a:lnTo>
                  <a:pt x="293581" y="332415"/>
                </a:lnTo>
                <a:lnTo>
                  <a:pt x="281939" y="333755"/>
                </a:lnTo>
                <a:lnTo>
                  <a:pt x="220979" y="333755"/>
                </a:lnTo>
                <a:lnTo>
                  <a:pt x="220979" y="345947"/>
                </a:lnTo>
                <a:lnTo>
                  <a:pt x="320039" y="345947"/>
                </a:lnTo>
                <a:lnTo>
                  <a:pt x="320039" y="333755"/>
                </a:lnTo>
                <a:lnTo>
                  <a:pt x="327659" y="326135"/>
                </a:lnTo>
                <a:close/>
              </a:path>
              <a:path w="547370" h="480060">
                <a:moveTo>
                  <a:pt x="492251" y="294980"/>
                </a:moveTo>
                <a:lnTo>
                  <a:pt x="492251" y="271271"/>
                </a:lnTo>
                <a:lnTo>
                  <a:pt x="464819" y="289559"/>
                </a:lnTo>
                <a:lnTo>
                  <a:pt x="376427" y="333755"/>
                </a:lnTo>
                <a:lnTo>
                  <a:pt x="320039" y="333755"/>
                </a:lnTo>
                <a:lnTo>
                  <a:pt x="320039" y="345947"/>
                </a:lnTo>
                <a:lnTo>
                  <a:pt x="377951" y="345947"/>
                </a:lnTo>
                <a:lnTo>
                  <a:pt x="470915" y="301751"/>
                </a:lnTo>
                <a:lnTo>
                  <a:pt x="476318" y="299144"/>
                </a:lnTo>
                <a:lnTo>
                  <a:pt x="481713" y="297142"/>
                </a:lnTo>
                <a:lnTo>
                  <a:pt x="487094" y="295744"/>
                </a:lnTo>
                <a:lnTo>
                  <a:pt x="492251" y="294980"/>
                </a:lnTo>
                <a:close/>
              </a:path>
              <a:path w="547370" h="480060">
                <a:moveTo>
                  <a:pt x="509015" y="272795"/>
                </a:moveTo>
                <a:lnTo>
                  <a:pt x="505967" y="269747"/>
                </a:lnTo>
                <a:lnTo>
                  <a:pt x="502919" y="265175"/>
                </a:lnTo>
                <a:lnTo>
                  <a:pt x="498347" y="260603"/>
                </a:lnTo>
                <a:lnTo>
                  <a:pt x="493775" y="257555"/>
                </a:lnTo>
                <a:lnTo>
                  <a:pt x="488941" y="254010"/>
                </a:lnTo>
                <a:lnTo>
                  <a:pt x="483654" y="251211"/>
                </a:lnTo>
                <a:lnTo>
                  <a:pt x="478020" y="249158"/>
                </a:lnTo>
                <a:lnTo>
                  <a:pt x="472146" y="247852"/>
                </a:lnTo>
                <a:lnTo>
                  <a:pt x="466139" y="247292"/>
                </a:lnTo>
                <a:lnTo>
                  <a:pt x="460105" y="247478"/>
                </a:lnTo>
                <a:lnTo>
                  <a:pt x="454151" y="248411"/>
                </a:lnTo>
                <a:lnTo>
                  <a:pt x="446531" y="248411"/>
                </a:lnTo>
                <a:lnTo>
                  <a:pt x="431291" y="254507"/>
                </a:lnTo>
                <a:lnTo>
                  <a:pt x="339851" y="301751"/>
                </a:lnTo>
                <a:lnTo>
                  <a:pt x="339851" y="316117"/>
                </a:lnTo>
                <a:lnTo>
                  <a:pt x="435863" y="266699"/>
                </a:lnTo>
                <a:lnTo>
                  <a:pt x="443483" y="263651"/>
                </a:lnTo>
                <a:lnTo>
                  <a:pt x="449579" y="260603"/>
                </a:lnTo>
                <a:lnTo>
                  <a:pt x="455675" y="260603"/>
                </a:lnTo>
                <a:lnTo>
                  <a:pt x="461644" y="260103"/>
                </a:lnTo>
                <a:lnTo>
                  <a:pt x="492251" y="271271"/>
                </a:lnTo>
                <a:lnTo>
                  <a:pt x="492251" y="294980"/>
                </a:lnTo>
                <a:lnTo>
                  <a:pt x="492455" y="294950"/>
                </a:lnTo>
                <a:lnTo>
                  <a:pt x="497789" y="294761"/>
                </a:lnTo>
                <a:lnTo>
                  <a:pt x="498347" y="294805"/>
                </a:lnTo>
                <a:lnTo>
                  <a:pt x="498347" y="281939"/>
                </a:lnTo>
                <a:lnTo>
                  <a:pt x="504443" y="278891"/>
                </a:lnTo>
                <a:lnTo>
                  <a:pt x="507491" y="275843"/>
                </a:lnTo>
                <a:lnTo>
                  <a:pt x="509015" y="272795"/>
                </a:lnTo>
                <a:close/>
              </a:path>
              <a:path w="547370" h="480060">
                <a:moveTo>
                  <a:pt x="547115" y="307847"/>
                </a:moveTo>
                <a:lnTo>
                  <a:pt x="510611" y="284202"/>
                </a:lnTo>
                <a:lnTo>
                  <a:pt x="498347" y="281939"/>
                </a:lnTo>
                <a:lnTo>
                  <a:pt x="498347" y="294805"/>
                </a:lnTo>
                <a:lnTo>
                  <a:pt x="503088" y="295177"/>
                </a:lnTo>
                <a:lnTo>
                  <a:pt x="508346" y="296197"/>
                </a:lnTo>
                <a:lnTo>
                  <a:pt x="513555" y="297822"/>
                </a:lnTo>
                <a:lnTo>
                  <a:pt x="518710" y="300051"/>
                </a:lnTo>
                <a:lnTo>
                  <a:pt x="523803" y="302885"/>
                </a:lnTo>
                <a:lnTo>
                  <a:pt x="528827" y="306323"/>
                </a:lnTo>
                <a:lnTo>
                  <a:pt x="528827" y="319102"/>
                </a:lnTo>
                <a:lnTo>
                  <a:pt x="547115" y="307847"/>
                </a:lnTo>
                <a:close/>
              </a:path>
              <a:path w="547370" h="480060">
                <a:moveTo>
                  <a:pt x="368807" y="245363"/>
                </a:moveTo>
                <a:lnTo>
                  <a:pt x="368807" y="152399"/>
                </a:lnTo>
                <a:lnTo>
                  <a:pt x="169163" y="152399"/>
                </a:lnTo>
                <a:lnTo>
                  <a:pt x="169163" y="245363"/>
                </a:lnTo>
                <a:lnTo>
                  <a:pt x="181355" y="245363"/>
                </a:lnTo>
                <a:lnTo>
                  <a:pt x="181355" y="164591"/>
                </a:lnTo>
                <a:lnTo>
                  <a:pt x="356615" y="164591"/>
                </a:lnTo>
                <a:lnTo>
                  <a:pt x="356615" y="245363"/>
                </a:lnTo>
                <a:lnTo>
                  <a:pt x="368807" y="245363"/>
                </a:lnTo>
                <a:close/>
              </a:path>
              <a:path w="547370" h="480060">
                <a:moveTo>
                  <a:pt x="356615" y="245363"/>
                </a:moveTo>
                <a:lnTo>
                  <a:pt x="356615" y="233171"/>
                </a:lnTo>
                <a:lnTo>
                  <a:pt x="181355" y="233171"/>
                </a:lnTo>
                <a:lnTo>
                  <a:pt x="181355" y="245363"/>
                </a:lnTo>
                <a:lnTo>
                  <a:pt x="356615" y="245363"/>
                </a:lnTo>
                <a:close/>
              </a:path>
              <a:path w="547370" h="480060">
                <a:moveTo>
                  <a:pt x="234695" y="192023"/>
                </a:moveTo>
                <a:lnTo>
                  <a:pt x="234695" y="179831"/>
                </a:lnTo>
                <a:lnTo>
                  <a:pt x="214883" y="179831"/>
                </a:lnTo>
                <a:lnTo>
                  <a:pt x="214883" y="192023"/>
                </a:lnTo>
                <a:lnTo>
                  <a:pt x="234695" y="192023"/>
                </a:lnTo>
                <a:close/>
              </a:path>
              <a:path w="547370" h="480060">
                <a:moveTo>
                  <a:pt x="234695" y="205739"/>
                </a:moveTo>
                <a:lnTo>
                  <a:pt x="234695" y="193547"/>
                </a:lnTo>
                <a:lnTo>
                  <a:pt x="214883" y="193547"/>
                </a:lnTo>
                <a:lnTo>
                  <a:pt x="214883" y="205739"/>
                </a:lnTo>
                <a:lnTo>
                  <a:pt x="234695" y="205739"/>
                </a:lnTo>
                <a:close/>
              </a:path>
              <a:path w="547370" h="480060">
                <a:moveTo>
                  <a:pt x="234695" y="217931"/>
                </a:moveTo>
                <a:lnTo>
                  <a:pt x="234695" y="205739"/>
                </a:lnTo>
                <a:lnTo>
                  <a:pt x="214883" y="205739"/>
                </a:lnTo>
                <a:lnTo>
                  <a:pt x="214883" y="217931"/>
                </a:lnTo>
                <a:lnTo>
                  <a:pt x="234695" y="217931"/>
                </a:lnTo>
                <a:close/>
              </a:path>
              <a:path w="547370" h="480060">
                <a:moveTo>
                  <a:pt x="256031" y="231647"/>
                </a:moveTo>
                <a:lnTo>
                  <a:pt x="256031" y="210311"/>
                </a:lnTo>
                <a:lnTo>
                  <a:pt x="254507" y="214883"/>
                </a:lnTo>
                <a:lnTo>
                  <a:pt x="251459" y="217931"/>
                </a:lnTo>
                <a:lnTo>
                  <a:pt x="248411" y="222503"/>
                </a:lnTo>
                <a:lnTo>
                  <a:pt x="246887" y="224027"/>
                </a:lnTo>
                <a:lnTo>
                  <a:pt x="246887" y="227075"/>
                </a:lnTo>
                <a:lnTo>
                  <a:pt x="248411" y="230123"/>
                </a:lnTo>
                <a:lnTo>
                  <a:pt x="251459" y="233171"/>
                </a:lnTo>
                <a:lnTo>
                  <a:pt x="254507" y="233171"/>
                </a:lnTo>
                <a:lnTo>
                  <a:pt x="256031" y="231647"/>
                </a:lnTo>
                <a:close/>
              </a:path>
              <a:path w="547370" h="480060">
                <a:moveTo>
                  <a:pt x="254507" y="207263"/>
                </a:moveTo>
                <a:lnTo>
                  <a:pt x="254507" y="195071"/>
                </a:lnTo>
                <a:lnTo>
                  <a:pt x="249935" y="195071"/>
                </a:lnTo>
                <a:lnTo>
                  <a:pt x="249935" y="207263"/>
                </a:lnTo>
                <a:lnTo>
                  <a:pt x="254507" y="207263"/>
                </a:lnTo>
                <a:close/>
              </a:path>
              <a:path w="547370" h="480060">
                <a:moveTo>
                  <a:pt x="292607" y="187451"/>
                </a:moveTo>
                <a:lnTo>
                  <a:pt x="271271" y="167639"/>
                </a:lnTo>
                <a:lnTo>
                  <a:pt x="265175" y="167639"/>
                </a:lnTo>
                <a:lnTo>
                  <a:pt x="252193" y="188136"/>
                </a:lnTo>
                <a:lnTo>
                  <a:pt x="252983" y="193547"/>
                </a:lnTo>
                <a:lnTo>
                  <a:pt x="254507" y="195071"/>
                </a:lnTo>
                <a:lnTo>
                  <a:pt x="254507" y="207263"/>
                </a:lnTo>
                <a:lnTo>
                  <a:pt x="256031" y="207263"/>
                </a:lnTo>
                <a:lnTo>
                  <a:pt x="256031" y="231647"/>
                </a:lnTo>
                <a:lnTo>
                  <a:pt x="260603" y="231647"/>
                </a:lnTo>
                <a:lnTo>
                  <a:pt x="263651" y="230631"/>
                </a:lnTo>
                <a:lnTo>
                  <a:pt x="263651" y="185927"/>
                </a:lnTo>
                <a:lnTo>
                  <a:pt x="266699" y="181355"/>
                </a:lnTo>
                <a:lnTo>
                  <a:pt x="269747" y="179831"/>
                </a:lnTo>
                <a:lnTo>
                  <a:pt x="274319" y="178307"/>
                </a:lnTo>
                <a:lnTo>
                  <a:pt x="278891" y="181355"/>
                </a:lnTo>
                <a:lnTo>
                  <a:pt x="278891" y="187451"/>
                </a:lnTo>
                <a:lnTo>
                  <a:pt x="292607" y="187451"/>
                </a:lnTo>
                <a:close/>
              </a:path>
              <a:path w="547370" h="480060">
                <a:moveTo>
                  <a:pt x="294131" y="227075"/>
                </a:moveTo>
                <a:lnTo>
                  <a:pt x="286511" y="217931"/>
                </a:lnTo>
                <a:lnTo>
                  <a:pt x="280415" y="220979"/>
                </a:lnTo>
                <a:lnTo>
                  <a:pt x="277367" y="217931"/>
                </a:lnTo>
                <a:lnTo>
                  <a:pt x="274319" y="217931"/>
                </a:lnTo>
                <a:lnTo>
                  <a:pt x="271271" y="216407"/>
                </a:lnTo>
                <a:lnTo>
                  <a:pt x="266699" y="216407"/>
                </a:lnTo>
                <a:lnTo>
                  <a:pt x="266699" y="193547"/>
                </a:lnTo>
                <a:lnTo>
                  <a:pt x="265175" y="188975"/>
                </a:lnTo>
                <a:lnTo>
                  <a:pt x="263651" y="185927"/>
                </a:lnTo>
                <a:lnTo>
                  <a:pt x="263651" y="230631"/>
                </a:lnTo>
                <a:lnTo>
                  <a:pt x="265175" y="230123"/>
                </a:lnTo>
                <a:lnTo>
                  <a:pt x="269747" y="230123"/>
                </a:lnTo>
                <a:lnTo>
                  <a:pt x="274319" y="231647"/>
                </a:lnTo>
                <a:lnTo>
                  <a:pt x="280415" y="233171"/>
                </a:lnTo>
                <a:lnTo>
                  <a:pt x="288035" y="231647"/>
                </a:lnTo>
                <a:lnTo>
                  <a:pt x="294131" y="227075"/>
                </a:lnTo>
                <a:close/>
              </a:path>
              <a:path w="547370" h="480060">
                <a:moveTo>
                  <a:pt x="280415" y="207263"/>
                </a:moveTo>
                <a:lnTo>
                  <a:pt x="280415" y="195071"/>
                </a:lnTo>
                <a:lnTo>
                  <a:pt x="266699" y="195071"/>
                </a:lnTo>
                <a:lnTo>
                  <a:pt x="266699" y="216407"/>
                </a:lnTo>
                <a:lnTo>
                  <a:pt x="268223" y="213359"/>
                </a:lnTo>
                <a:lnTo>
                  <a:pt x="268223" y="210311"/>
                </a:lnTo>
                <a:lnTo>
                  <a:pt x="269747" y="207263"/>
                </a:lnTo>
                <a:lnTo>
                  <a:pt x="280415" y="207263"/>
                </a:lnTo>
                <a:close/>
              </a:path>
              <a:path w="547370" h="480060">
                <a:moveTo>
                  <a:pt x="323087" y="192023"/>
                </a:moveTo>
                <a:lnTo>
                  <a:pt x="323087" y="179831"/>
                </a:lnTo>
                <a:lnTo>
                  <a:pt x="303275" y="179831"/>
                </a:lnTo>
                <a:lnTo>
                  <a:pt x="303275" y="192023"/>
                </a:lnTo>
                <a:lnTo>
                  <a:pt x="323087" y="192023"/>
                </a:lnTo>
                <a:close/>
              </a:path>
              <a:path w="547370" h="480060">
                <a:moveTo>
                  <a:pt x="323087" y="205739"/>
                </a:moveTo>
                <a:lnTo>
                  <a:pt x="323087" y="193547"/>
                </a:lnTo>
                <a:lnTo>
                  <a:pt x="303275" y="193547"/>
                </a:lnTo>
                <a:lnTo>
                  <a:pt x="303275" y="205739"/>
                </a:lnTo>
                <a:lnTo>
                  <a:pt x="323087" y="205739"/>
                </a:lnTo>
                <a:close/>
              </a:path>
              <a:path w="547370" h="480060">
                <a:moveTo>
                  <a:pt x="323087" y="217931"/>
                </a:moveTo>
                <a:lnTo>
                  <a:pt x="323087" y="205739"/>
                </a:lnTo>
                <a:lnTo>
                  <a:pt x="303275" y="205739"/>
                </a:lnTo>
                <a:lnTo>
                  <a:pt x="303275" y="217931"/>
                </a:lnTo>
                <a:lnTo>
                  <a:pt x="323087" y="217931"/>
                </a:lnTo>
                <a:close/>
              </a:path>
              <a:path w="547370" h="480060">
                <a:moveTo>
                  <a:pt x="150875" y="75691"/>
                </a:moveTo>
                <a:lnTo>
                  <a:pt x="150875" y="50291"/>
                </a:lnTo>
                <a:lnTo>
                  <a:pt x="149351" y="56387"/>
                </a:lnTo>
                <a:lnTo>
                  <a:pt x="146303" y="60959"/>
                </a:lnTo>
                <a:lnTo>
                  <a:pt x="141731" y="67055"/>
                </a:lnTo>
                <a:lnTo>
                  <a:pt x="140207" y="68579"/>
                </a:lnTo>
                <a:lnTo>
                  <a:pt x="140207" y="71627"/>
                </a:lnTo>
                <a:lnTo>
                  <a:pt x="141731" y="74675"/>
                </a:lnTo>
                <a:lnTo>
                  <a:pt x="143255" y="76199"/>
                </a:lnTo>
                <a:lnTo>
                  <a:pt x="149351" y="76199"/>
                </a:lnTo>
                <a:lnTo>
                  <a:pt x="150875" y="75691"/>
                </a:lnTo>
                <a:close/>
              </a:path>
              <a:path w="547370" h="480060">
                <a:moveTo>
                  <a:pt x="149351" y="45719"/>
                </a:moveTo>
                <a:lnTo>
                  <a:pt x="149351" y="33527"/>
                </a:lnTo>
                <a:lnTo>
                  <a:pt x="143255" y="33527"/>
                </a:lnTo>
                <a:lnTo>
                  <a:pt x="143255" y="45719"/>
                </a:lnTo>
                <a:lnTo>
                  <a:pt x="149351" y="45719"/>
                </a:lnTo>
                <a:close/>
              </a:path>
              <a:path w="547370" h="480060">
                <a:moveTo>
                  <a:pt x="193547" y="22859"/>
                </a:moveTo>
                <a:lnTo>
                  <a:pt x="169163" y="0"/>
                </a:lnTo>
                <a:lnTo>
                  <a:pt x="164591" y="0"/>
                </a:lnTo>
                <a:lnTo>
                  <a:pt x="147926" y="24419"/>
                </a:lnTo>
                <a:lnTo>
                  <a:pt x="149351" y="30479"/>
                </a:lnTo>
                <a:lnTo>
                  <a:pt x="149351" y="45719"/>
                </a:lnTo>
                <a:lnTo>
                  <a:pt x="150875" y="45719"/>
                </a:lnTo>
                <a:lnTo>
                  <a:pt x="150875" y="75691"/>
                </a:lnTo>
                <a:lnTo>
                  <a:pt x="153923" y="74675"/>
                </a:lnTo>
                <a:lnTo>
                  <a:pt x="158495" y="73532"/>
                </a:lnTo>
                <a:lnTo>
                  <a:pt x="158495" y="21335"/>
                </a:lnTo>
                <a:lnTo>
                  <a:pt x="161543" y="15239"/>
                </a:lnTo>
                <a:lnTo>
                  <a:pt x="166115" y="13715"/>
                </a:lnTo>
                <a:lnTo>
                  <a:pt x="173735" y="10667"/>
                </a:lnTo>
                <a:lnTo>
                  <a:pt x="181355" y="15239"/>
                </a:lnTo>
                <a:lnTo>
                  <a:pt x="181355" y="22859"/>
                </a:lnTo>
                <a:lnTo>
                  <a:pt x="193547" y="22859"/>
                </a:lnTo>
                <a:close/>
              </a:path>
              <a:path w="547370" h="480060">
                <a:moveTo>
                  <a:pt x="179831" y="45719"/>
                </a:moveTo>
                <a:lnTo>
                  <a:pt x="179831" y="33527"/>
                </a:lnTo>
                <a:lnTo>
                  <a:pt x="163067" y="33527"/>
                </a:lnTo>
                <a:lnTo>
                  <a:pt x="163067" y="32003"/>
                </a:lnTo>
                <a:lnTo>
                  <a:pt x="161543" y="25907"/>
                </a:lnTo>
                <a:lnTo>
                  <a:pt x="158495" y="21335"/>
                </a:lnTo>
                <a:lnTo>
                  <a:pt x="158495" y="73532"/>
                </a:lnTo>
                <a:lnTo>
                  <a:pt x="160019" y="73151"/>
                </a:lnTo>
                <a:lnTo>
                  <a:pt x="160019" y="60959"/>
                </a:lnTo>
                <a:lnTo>
                  <a:pt x="163067" y="56387"/>
                </a:lnTo>
                <a:lnTo>
                  <a:pt x="164591" y="51815"/>
                </a:lnTo>
                <a:lnTo>
                  <a:pt x="164591" y="45719"/>
                </a:lnTo>
                <a:lnTo>
                  <a:pt x="179831" y="45719"/>
                </a:lnTo>
                <a:close/>
              </a:path>
              <a:path w="547370" h="480060">
                <a:moveTo>
                  <a:pt x="195071" y="70103"/>
                </a:moveTo>
                <a:lnTo>
                  <a:pt x="187451" y="60959"/>
                </a:lnTo>
                <a:lnTo>
                  <a:pt x="184403" y="64007"/>
                </a:lnTo>
                <a:lnTo>
                  <a:pt x="179831" y="65531"/>
                </a:lnTo>
                <a:lnTo>
                  <a:pt x="175259" y="64007"/>
                </a:lnTo>
                <a:lnTo>
                  <a:pt x="170687" y="60959"/>
                </a:lnTo>
                <a:lnTo>
                  <a:pt x="160019" y="60959"/>
                </a:lnTo>
                <a:lnTo>
                  <a:pt x="160019" y="73151"/>
                </a:lnTo>
                <a:lnTo>
                  <a:pt x="166115" y="73151"/>
                </a:lnTo>
                <a:lnTo>
                  <a:pt x="172211" y="74675"/>
                </a:lnTo>
                <a:lnTo>
                  <a:pt x="179831" y="77723"/>
                </a:lnTo>
                <a:lnTo>
                  <a:pt x="188975" y="76199"/>
                </a:lnTo>
                <a:lnTo>
                  <a:pt x="195071" y="70103"/>
                </a:lnTo>
                <a:close/>
              </a:path>
              <a:path w="547370" h="480060">
                <a:moveTo>
                  <a:pt x="441959" y="164591"/>
                </a:moveTo>
                <a:lnTo>
                  <a:pt x="441959" y="140207"/>
                </a:lnTo>
                <a:lnTo>
                  <a:pt x="435863" y="149351"/>
                </a:lnTo>
                <a:lnTo>
                  <a:pt x="431291" y="155447"/>
                </a:lnTo>
                <a:lnTo>
                  <a:pt x="429767" y="156971"/>
                </a:lnTo>
                <a:lnTo>
                  <a:pt x="429767" y="160019"/>
                </a:lnTo>
                <a:lnTo>
                  <a:pt x="431291" y="163067"/>
                </a:lnTo>
                <a:lnTo>
                  <a:pt x="434339" y="166115"/>
                </a:lnTo>
                <a:lnTo>
                  <a:pt x="440435" y="166115"/>
                </a:lnTo>
                <a:lnTo>
                  <a:pt x="441959" y="164591"/>
                </a:lnTo>
                <a:close/>
              </a:path>
              <a:path w="547370" h="480060">
                <a:moveTo>
                  <a:pt x="440435" y="134111"/>
                </a:moveTo>
                <a:lnTo>
                  <a:pt x="440435" y="121919"/>
                </a:lnTo>
                <a:lnTo>
                  <a:pt x="432815" y="121919"/>
                </a:lnTo>
                <a:lnTo>
                  <a:pt x="432815" y="134111"/>
                </a:lnTo>
                <a:lnTo>
                  <a:pt x="440435" y="134111"/>
                </a:lnTo>
                <a:close/>
              </a:path>
              <a:path w="547370" h="480060">
                <a:moveTo>
                  <a:pt x="483107" y="111251"/>
                </a:moveTo>
                <a:lnTo>
                  <a:pt x="460247" y="88391"/>
                </a:lnTo>
                <a:lnTo>
                  <a:pt x="454151" y="88391"/>
                </a:lnTo>
                <a:lnTo>
                  <a:pt x="437486" y="112811"/>
                </a:lnTo>
                <a:lnTo>
                  <a:pt x="438911" y="118871"/>
                </a:lnTo>
                <a:lnTo>
                  <a:pt x="440435" y="121919"/>
                </a:lnTo>
                <a:lnTo>
                  <a:pt x="440435" y="134111"/>
                </a:lnTo>
                <a:lnTo>
                  <a:pt x="441959" y="134111"/>
                </a:lnTo>
                <a:lnTo>
                  <a:pt x="441959" y="164591"/>
                </a:lnTo>
                <a:lnTo>
                  <a:pt x="443483" y="163067"/>
                </a:lnTo>
                <a:lnTo>
                  <a:pt x="449579" y="161543"/>
                </a:lnTo>
                <a:lnTo>
                  <a:pt x="449579" y="109727"/>
                </a:lnTo>
                <a:lnTo>
                  <a:pt x="451103" y="103631"/>
                </a:lnTo>
                <a:lnTo>
                  <a:pt x="455675" y="102107"/>
                </a:lnTo>
                <a:lnTo>
                  <a:pt x="463295" y="99059"/>
                </a:lnTo>
                <a:lnTo>
                  <a:pt x="470915" y="105155"/>
                </a:lnTo>
                <a:lnTo>
                  <a:pt x="470915" y="111251"/>
                </a:lnTo>
                <a:lnTo>
                  <a:pt x="483107" y="111251"/>
                </a:lnTo>
                <a:close/>
              </a:path>
              <a:path w="547370" h="480060">
                <a:moveTo>
                  <a:pt x="469391" y="134111"/>
                </a:moveTo>
                <a:lnTo>
                  <a:pt x="469391" y="121919"/>
                </a:lnTo>
                <a:lnTo>
                  <a:pt x="452627" y="121919"/>
                </a:lnTo>
                <a:lnTo>
                  <a:pt x="452627" y="120395"/>
                </a:lnTo>
                <a:lnTo>
                  <a:pt x="451103" y="114299"/>
                </a:lnTo>
                <a:lnTo>
                  <a:pt x="449579" y="109727"/>
                </a:lnTo>
                <a:lnTo>
                  <a:pt x="449579" y="161543"/>
                </a:lnTo>
                <a:lnTo>
                  <a:pt x="451103" y="161543"/>
                </a:lnTo>
                <a:lnTo>
                  <a:pt x="451103" y="149351"/>
                </a:lnTo>
                <a:lnTo>
                  <a:pt x="454151" y="140207"/>
                </a:lnTo>
                <a:lnTo>
                  <a:pt x="454151" y="134111"/>
                </a:lnTo>
                <a:lnTo>
                  <a:pt x="469391" y="134111"/>
                </a:lnTo>
                <a:close/>
              </a:path>
              <a:path w="547370" h="480060">
                <a:moveTo>
                  <a:pt x="484631" y="160019"/>
                </a:moveTo>
                <a:lnTo>
                  <a:pt x="477011" y="149351"/>
                </a:lnTo>
                <a:lnTo>
                  <a:pt x="473963" y="152399"/>
                </a:lnTo>
                <a:lnTo>
                  <a:pt x="469391" y="153923"/>
                </a:lnTo>
                <a:lnTo>
                  <a:pt x="455675" y="149351"/>
                </a:lnTo>
                <a:lnTo>
                  <a:pt x="451103" y="149351"/>
                </a:lnTo>
                <a:lnTo>
                  <a:pt x="451103" y="161543"/>
                </a:lnTo>
                <a:lnTo>
                  <a:pt x="455675" y="161543"/>
                </a:lnTo>
                <a:lnTo>
                  <a:pt x="461771" y="163067"/>
                </a:lnTo>
                <a:lnTo>
                  <a:pt x="469391" y="166115"/>
                </a:lnTo>
                <a:lnTo>
                  <a:pt x="478535" y="164591"/>
                </a:lnTo>
                <a:lnTo>
                  <a:pt x="484631" y="160019"/>
                </a:lnTo>
                <a:close/>
              </a:path>
            </a:pathLst>
          </a:custGeom>
          <a:solidFill>
            <a:srgbClr val="323B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148828" y="2543555"/>
            <a:ext cx="495300" cy="318770"/>
          </a:xfrm>
          <a:custGeom>
            <a:avLst/>
            <a:gdLst/>
            <a:ahLst/>
            <a:cxnLst/>
            <a:rect l="l" t="t" r="r" b="b"/>
            <a:pathLst>
              <a:path w="495300" h="318769">
                <a:moveTo>
                  <a:pt x="495299" y="318515"/>
                </a:moveTo>
                <a:lnTo>
                  <a:pt x="495299" y="295655"/>
                </a:lnTo>
                <a:lnTo>
                  <a:pt x="458723" y="281939"/>
                </a:lnTo>
                <a:lnTo>
                  <a:pt x="387095" y="281939"/>
                </a:lnTo>
                <a:lnTo>
                  <a:pt x="350519" y="294131"/>
                </a:lnTo>
                <a:lnTo>
                  <a:pt x="350519" y="318515"/>
                </a:lnTo>
                <a:lnTo>
                  <a:pt x="495299" y="318515"/>
                </a:lnTo>
                <a:close/>
              </a:path>
              <a:path w="495300" h="318769">
                <a:moveTo>
                  <a:pt x="309371" y="36575"/>
                </a:moveTo>
                <a:lnTo>
                  <a:pt x="309371" y="12191"/>
                </a:lnTo>
                <a:lnTo>
                  <a:pt x="272795" y="0"/>
                </a:lnTo>
                <a:lnTo>
                  <a:pt x="201167" y="0"/>
                </a:lnTo>
                <a:lnTo>
                  <a:pt x="164591" y="12191"/>
                </a:lnTo>
                <a:lnTo>
                  <a:pt x="164591" y="36575"/>
                </a:lnTo>
                <a:lnTo>
                  <a:pt x="309371" y="36575"/>
                </a:lnTo>
                <a:close/>
              </a:path>
              <a:path w="495300" h="318769">
                <a:moveTo>
                  <a:pt x="100583" y="263651"/>
                </a:moveTo>
                <a:lnTo>
                  <a:pt x="100583" y="195071"/>
                </a:lnTo>
                <a:lnTo>
                  <a:pt x="100262" y="189248"/>
                </a:lnTo>
                <a:lnTo>
                  <a:pt x="82527" y="155012"/>
                </a:lnTo>
                <a:lnTo>
                  <a:pt x="51815" y="143255"/>
                </a:lnTo>
                <a:lnTo>
                  <a:pt x="46111" y="143555"/>
                </a:lnTo>
                <a:lnTo>
                  <a:pt x="9899" y="164323"/>
                </a:lnTo>
                <a:lnTo>
                  <a:pt x="0" y="195071"/>
                </a:lnTo>
                <a:lnTo>
                  <a:pt x="0" y="263651"/>
                </a:lnTo>
                <a:lnTo>
                  <a:pt x="12191" y="263651"/>
                </a:lnTo>
                <a:lnTo>
                  <a:pt x="12191" y="201167"/>
                </a:lnTo>
                <a:lnTo>
                  <a:pt x="18287" y="201167"/>
                </a:lnTo>
                <a:lnTo>
                  <a:pt x="56387" y="187451"/>
                </a:lnTo>
                <a:lnTo>
                  <a:pt x="56387" y="201167"/>
                </a:lnTo>
                <a:lnTo>
                  <a:pt x="85343" y="201167"/>
                </a:lnTo>
                <a:lnTo>
                  <a:pt x="85343" y="263651"/>
                </a:lnTo>
                <a:lnTo>
                  <a:pt x="100583" y="263651"/>
                </a:lnTo>
                <a:close/>
              </a:path>
              <a:path w="495300" h="318769">
                <a:moveTo>
                  <a:pt x="38099" y="259079"/>
                </a:moveTo>
                <a:lnTo>
                  <a:pt x="35051" y="256031"/>
                </a:lnTo>
                <a:lnTo>
                  <a:pt x="27431" y="249935"/>
                </a:lnTo>
                <a:lnTo>
                  <a:pt x="22859" y="242315"/>
                </a:lnTo>
                <a:lnTo>
                  <a:pt x="12191" y="202691"/>
                </a:lnTo>
                <a:lnTo>
                  <a:pt x="12191" y="263651"/>
                </a:lnTo>
                <a:lnTo>
                  <a:pt x="32003" y="263651"/>
                </a:lnTo>
                <a:lnTo>
                  <a:pt x="38099" y="259079"/>
                </a:lnTo>
                <a:close/>
              </a:path>
              <a:path w="495300" h="318769">
                <a:moveTo>
                  <a:pt x="56387" y="201167"/>
                </a:moveTo>
                <a:lnTo>
                  <a:pt x="56387" y="187451"/>
                </a:lnTo>
                <a:lnTo>
                  <a:pt x="54863" y="201167"/>
                </a:lnTo>
                <a:lnTo>
                  <a:pt x="56387" y="201167"/>
                </a:lnTo>
                <a:close/>
              </a:path>
              <a:path w="495300" h="318769">
                <a:moveTo>
                  <a:pt x="85343" y="263651"/>
                </a:moveTo>
                <a:lnTo>
                  <a:pt x="85343" y="202691"/>
                </a:lnTo>
                <a:lnTo>
                  <a:pt x="85237" y="208650"/>
                </a:lnTo>
                <a:lnTo>
                  <a:pt x="84864" y="214715"/>
                </a:lnTo>
                <a:lnTo>
                  <a:pt x="73151" y="246887"/>
                </a:lnTo>
                <a:lnTo>
                  <a:pt x="70103" y="251459"/>
                </a:lnTo>
                <a:lnTo>
                  <a:pt x="67055" y="254507"/>
                </a:lnTo>
                <a:lnTo>
                  <a:pt x="67055" y="263651"/>
                </a:lnTo>
                <a:lnTo>
                  <a:pt x="85343" y="263651"/>
                </a:lnTo>
                <a:close/>
              </a:path>
            </a:pathLst>
          </a:custGeom>
          <a:solidFill>
            <a:srgbClr val="8D9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116823" y="2406395"/>
            <a:ext cx="546100" cy="472440"/>
          </a:xfrm>
          <a:custGeom>
            <a:avLst/>
            <a:gdLst/>
            <a:ahLst/>
            <a:cxnLst/>
            <a:rect l="l" t="t" r="r" b="b"/>
            <a:pathLst>
              <a:path w="546100" h="472439">
                <a:moveTo>
                  <a:pt x="348995" y="355091"/>
                </a:moveTo>
                <a:lnTo>
                  <a:pt x="347471" y="350519"/>
                </a:lnTo>
                <a:lnTo>
                  <a:pt x="344423" y="348995"/>
                </a:lnTo>
                <a:lnTo>
                  <a:pt x="271271" y="306323"/>
                </a:lnTo>
                <a:lnTo>
                  <a:pt x="271271" y="217931"/>
                </a:lnTo>
                <a:lnTo>
                  <a:pt x="269747" y="216407"/>
                </a:lnTo>
                <a:lnTo>
                  <a:pt x="262127" y="216407"/>
                </a:lnTo>
                <a:lnTo>
                  <a:pt x="259079" y="219455"/>
                </a:lnTo>
                <a:lnTo>
                  <a:pt x="259079" y="306323"/>
                </a:lnTo>
                <a:lnTo>
                  <a:pt x="185927" y="348995"/>
                </a:lnTo>
                <a:lnTo>
                  <a:pt x="182879" y="350519"/>
                </a:lnTo>
                <a:lnTo>
                  <a:pt x="181355" y="355091"/>
                </a:lnTo>
                <a:lnTo>
                  <a:pt x="184403" y="358139"/>
                </a:lnTo>
                <a:lnTo>
                  <a:pt x="184403" y="359663"/>
                </a:lnTo>
                <a:lnTo>
                  <a:pt x="187451" y="361187"/>
                </a:lnTo>
                <a:lnTo>
                  <a:pt x="192023" y="361187"/>
                </a:lnTo>
                <a:lnTo>
                  <a:pt x="192023" y="359663"/>
                </a:lnTo>
                <a:lnTo>
                  <a:pt x="265175" y="318515"/>
                </a:lnTo>
                <a:lnTo>
                  <a:pt x="338327" y="359663"/>
                </a:lnTo>
                <a:lnTo>
                  <a:pt x="339851" y="361187"/>
                </a:lnTo>
                <a:lnTo>
                  <a:pt x="344423" y="361187"/>
                </a:lnTo>
                <a:lnTo>
                  <a:pt x="347471" y="358139"/>
                </a:lnTo>
                <a:lnTo>
                  <a:pt x="348995" y="355091"/>
                </a:lnTo>
                <a:close/>
              </a:path>
              <a:path w="546100" h="472439">
                <a:moveTo>
                  <a:pt x="347471" y="190499"/>
                </a:moveTo>
                <a:lnTo>
                  <a:pt x="347471" y="178307"/>
                </a:lnTo>
                <a:lnTo>
                  <a:pt x="181355" y="178307"/>
                </a:lnTo>
                <a:lnTo>
                  <a:pt x="178307" y="181355"/>
                </a:lnTo>
                <a:lnTo>
                  <a:pt x="178307" y="188975"/>
                </a:lnTo>
                <a:lnTo>
                  <a:pt x="181355" y="190499"/>
                </a:lnTo>
                <a:lnTo>
                  <a:pt x="347471" y="190499"/>
                </a:lnTo>
                <a:close/>
              </a:path>
              <a:path w="546100" h="472439">
                <a:moveTo>
                  <a:pt x="243839" y="128015"/>
                </a:moveTo>
                <a:lnTo>
                  <a:pt x="243839" y="106679"/>
                </a:lnTo>
                <a:lnTo>
                  <a:pt x="240791" y="106679"/>
                </a:lnTo>
                <a:lnTo>
                  <a:pt x="239267" y="108203"/>
                </a:lnTo>
                <a:lnTo>
                  <a:pt x="233171" y="118871"/>
                </a:lnTo>
                <a:lnTo>
                  <a:pt x="195071" y="132587"/>
                </a:lnTo>
                <a:lnTo>
                  <a:pt x="188975" y="134111"/>
                </a:lnTo>
                <a:lnTo>
                  <a:pt x="179831" y="138683"/>
                </a:lnTo>
                <a:lnTo>
                  <a:pt x="179831" y="170687"/>
                </a:lnTo>
                <a:lnTo>
                  <a:pt x="182879" y="173735"/>
                </a:lnTo>
                <a:lnTo>
                  <a:pt x="190499" y="173735"/>
                </a:lnTo>
                <a:lnTo>
                  <a:pt x="193547" y="169163"/>
                </a:lnTo>
                <a:lnTo>
                  <a:pt x="193547" y="147827"/>
                </a:lnTo>
                <a:lnTo>
                  <a:pt x="199643" y="144779"/>
                </a:lnTo>
                <a:lnTo>
                  <a:pt x="240791" y="131063"/>
                </a:lnTo>
                <a:lnTo>
                  <a:pt x="243839" y="128015"/>
                </a:lnTo>
                <a:close/>
              </a:path>
              <a:path w="546100" h="472439">
                <a:moveTo>
                  <a:pt x="225551" y="78231"/>
                </a:moveTo>
                <a:lnTo>
                  <a:pt x="225551" y="53339"/>
                </a:lnTo>
                <a:lnTo>
                  <a:pt x="222503" y="54863"/>
                </a:lnTo>
                <a:lnTo>
                  <a:pt x="219455" y="57911"/>
                </a:lnTo>
                <a:lnTo>
                  <a:pt x="219455" y="62483"/>
                </a:lnTo>
                <a:lnTo>
                  <a:pt x="224027" y="77723"/>
                </a:lnTo>
                <a:lnTo>
                  <a:pt x="225551" y="78231"/>
                </a:lnTo>
                <a:close/>
              </a:path>
              <a:path w="546100" h="472439">
                <a:moveTo>
                  <a:pt x="318515" y="62483"/>
                </a:moveTo>
                <a:lnTo>
                  <a:pt x="318515" y="59435"/>
                </a:lnTo>
                <a:lnTo>
                  <a:pt x="316991" y="57911"/>
                </a:lnTo>
                <a:lnTo>
                  <a:pt x="315467" y="54863"/>
                </a:lnTo>
                <a:lnTo>
                  <a:pt x="315467" y="53339"/>
                </a:lnTo>
                <a:lnTo>
                  <a:pt x="312419" y="53339"/>
                </a:lnTo>
                <a:lnTo>
                  <a:pt x="312419" y="33527"/>
                </a:lnTo>
                <a:lnTo>
                  <a:pt x="309371" y="27431"/>
                </a:lnTo>
                <a:lnTo>
                  <a:pt x="309371" y="24383"/>
                </a:lnTo>
                <a:lnTo>
                  <a:pt x="306323" y="18287"/>
                </a:lnTo>
                <a:lnTo>
                  <a:pt x="269747" y="0"/>
                </a:lnTo>
                <a:lnTo>
                  <a:pt x="268223" y="0"/>
                </a:lnTo>
                <a:lnTo>
                  <a:pt x="233552" y="17885"/>
                </a:lnTo>
                <a:lnTo>
                  <a:pt x="224027" y="45719"/>
                </a:lnTo>
                <a:lnTo>
                  <a:pt x="224027" y="50291"/>
                </a:lnTo>
                <a:lnTo>
                  <a:pt x="225551" y="53339"/>
                </a:lnTo>
                <a:lnTo>
                  <a:pt x="225551" y="78231"/>
                </a:lnTo>
                <a:lnTo>
                  <a:pt x="233171" y="80771"/>
                </a:lnTo>
                <a:lnTo>
                  <a:pt x="233171" y="65531"/>
                </a:lnTo>
                <a:lnTo>
                  <a:pt x="236219" y="65531"/>
                </a:lnTo>
                <a:lnTo>
                  <a:pt x="236219" y="38099"/>
                </a:lnTo>
                <a:lnTo>
                  <a:pt x="240791" y="28955"/>
                </a:lnTo>
                <a:lnTo>
                  <a:pt x="252983" y="16763"/>
                </a:lnTo>
                <a:lnTo>
                  <a:pt x="260603" y="13715"/>
                </a:lnTo>
                <a:lnTo>
                  <a:pt x="275843" y="13715"/>
                </a:lnTo>
                <a:lnTo>
                  <a:pt x="281939" y="15239"/>
                </a:lnTo>
                <a:lnTo>
                  <a:pt x="288035" y="19811"/>
                </a:lnTo>
                <a:lnTo>
                  <a:pt x="294131" y="25907"/>
                </a:lnTo>
                <a:lnTo>
                  <a:pt x="297179" y="30479"/>
                </a:lnTo>
                <a:lnTo>
                  <a:pt x="297179" y="32003"/>
                </a:lnTo>
                <a:lnTo>
                  <a:pt x="298703" y="36575"/>
                </a:lnTo>
                <a:lnTo>
                  <a:pt x="298703" y="64007"/>
                </a:lnTo>
                <a:lnTo>
                  <a:pt x="303275" y="64007"/>
                </a:lnTo>
                <a:lnTo>
                  <a:pt x="303275" y="85724"/>
                </a:lnTo>
                <a:lnTo>
                  <a:pt x="304799" y="82295"/>
                </a:lnTo>
                <a:lnTo>
                  <a:pt x="315467" y="77723"/>
                </a:lnTo>
                <a:lnTo>
                  <a:pt x="318515" y="62483"/>
                </a:lnTo>
                <a:close/>
              </a:path>
              <a:path w="546100" h="472439">
                <a:moveTo>
                  <a:pt x="303275" y="85724"/>
                </a:moveTo>
                <a:lnTo>
                  <a:pt x="303275" y="67055"/>
                </a:lnTo>
                <a:lnTo>
                  <a:pt x="295655" y="71627"/>
                </a:lnTo>
                <a:lnTo>
                  <a:pt x="284987" y="89915"/>
                </a:lnTo>
                <a:lnTo>
                  <a:pt x="284987" y="91439"/>
                </a:lnTo>
                <a:lnTo>
                  <a:pt x="283463" y="92963"/>
                </a:lnTo>
                <a:lnTo>
                  <a:pt x="280415" y="94487"/>
                </a:lnTo>
                <a:lnTo>
                  <a:pt x="280415" y="105155"/>
                </a:lnTo>
                <a:lnTo>
                  <a:pt x="254507" y="105155"/>
                </a:lnTo>
                <a:lnTo>
                  <a:pt x="254507" y="97535"/>
                </a:lnTo>
                <a:lnTo>
                  <a:pt x="252983" y="94487"/>
                </a:lnTo>
                <a:lnTo>
                  <a:pt x="249935" y="91439"/>
                </a:lnTo>
                <a:lnTo>
                  <a:pt x="249935" y="89915"/>
                </a:lnTo>
                <a:lnTo>
                  <a:pt x="240791" y="73151"/>
                </a:lnTo>
                <a:lnTo>
                  <a:pt x="234695" y="70103"/>
                </a:lnTo>
                <a:lnTo>
                  <a:pt x="233171" y="65531"/>
                </a:lnTo>
                <a:lnTo>
                  <a:pt x="233171" y="80771"/>
                </a:lnTo>
                <a:lnTo>
                  <a:pt x="239267" y="94487"/>
                </a:lnTo>
                <a:lnTo>
                  <a:pt x="240791" y="97535"/>
                </a:lnTo>
                <a:lnTo>
                  <a:pt x="240791" y="99059"/>
                </a:lnTo>
                <a:lnTo>
                  <a:pt x="243839" y="100583"/>
                </a:lnTo>
                <a:lnTo>
                  <a:pt x="243839" y="128015"/>
                </a:lnTo>
                <a:lnTo>
                  <a:pt x="248411" y="118871"/>
                </a:lnTo>
                <a:lnTo>
                  <a:pt x="291083" y="118871"/>
                </a:lnTo>
                <a:lnTo>
                  <a:pt x="294131" y="123443"/>
                </a:lnTo>
                <a:lnTo>
                  <a:pt x="294131" y="100583"/>
                </a:lnTo>
                <a:lnTo>
                  <a:pt x="297179" y="99059"/>
                </a:lnTo>
                <a:lnTo>
                  <a:pt x="297179" y="97535"/>
                </a:lnTo>
                <a:lnTo>
                  <a:pt x="298703" y="96011"/>
                </a:lnTo>
                <a:lnTo>
                  <a:pt x="303275" y="85724"/>
                </a:lnTo>
                <a:close/>
              </a:path>
              <a:path w="546100" h="472439">
                <a:moveTo>
                  <a:pt x="237743" y="65531"/>
                </a:moveTo>
                <a:lnTo>
                  <a:pt x="237743" y="53339"/>
                </a:lnTo>
                <a:lnTo>
                  <a:pt x="236219" y="50291"/>
                </a:lnTo>
                <a:lnTo>
                  <a:pt x="236219" y="65531"/>
                </a:lnTo>
                <a:lnTo>
                  <a:pt x="237743" y="65531"/>
                </a:lnTo>
                <a:close/>
              </a:path>
              <a:path w="546100" h="472439">
                <a:moveTo>
                  <a:pt x="359663" y="187451"/>
                </a:moveTo>
                <a:lnTo>
                  <a:pt x="359663" y="138683"/>
                </a:lnTo>
                <a:lnTo>
                  <a:pt x="350519" y="134111"/>
                </a:lnTo>
                <a:lnTo>
                  <a:pt x="344423" y="132587"/>
                </a:lnTo>
                <a:lnTo>
                  <a:pt x="306323" y="118871"/>
                </a:lnTo>
                <a:lnTo>
                  <a:pt x="298703" y="108203"/>
                </a:lnTo>
                <a:lnTo>
                  <a:pt x="298703" y="106679"/>
                </a:lnTo>
                <a:lnTo>
                  <a:pt x="294131" y="106679"/>
                </a:lnTo>
                <a:lnTo>
                  <a:pt x="294131" y="123443"/>
                </a:lnTo>
                <a:lnTo>
                  <a:pt x="297179" y="128015"/>
                </a:lnTo>
                <a:lnTo>
                  <a:pt x="297179" y="129539"/>
                </a:lnTo>
                <a:lnTo>
                  <a:pt x="298703" y="131063"/>
                </a:lnTo>
                <a:lnTo>
                  <a:pt x="300227" y="131063"/>
                </a:lnTo>
                <a:lnTo>
                  <a:pt x="339851" y="144779"/>
                </a:lnTo>
                <a:lnTo>
                  <a:pt x="347471" y="146303"/>
                </a:lnTo>
                <a:lnTo>
                  <a:pt x="347471" y="190499"/>
                </a:lnTo>
                <a:lnTo>
                  <a:pt x="358139" y="190499"/>
                </a:lnTo>
                <a:lnTo>
                  <a:pt x="359663" y="187451"/>
                </a:lnTo>
                <a:close/>
              </a:path>
              <a:path w="546100" h="472439">
                <a:moveTo>
                  <a:pt x="533399" y="472439"/>
                </a:moveTo>
                <a:lnTo>
                  <a:pt x="533399" y="458723"/>
                </a:lnTo>
                <a:lnTo>
                  <a:pt x="367283" y="458723"/>
                </a:lnTo>
                <a:lnTo>
                  <a:pt x="364235" y="463295"/>
                </a:lnTo>
                <a:lnTo>
                  <a:pt x="364235" y="469391"/>
                </a:lnTo>
                <a:lnTo>
                  <a:pt x="367283" y="472439"/>
                </a:lnTo>
                <a:lnTo>
                  <a:pt x="533399" y="472439"/>
                </a:lnTo>
                <a:close/>
              </a:path>
              <a:path w="546100" h="472439">
                <a:moveTo>
                  <a:pt x="428243" y="411479"/>
                </a:moveTo>
                <a:lnTo>
                  <a:pt x="428243" y="387095"/>
                </a:lnTo>
                <a:lnTo>
                  <a:pt x="425195" y="390143"/>
                </a:lnTo>
                <a:lnTo>
                  <a:pt x="419099" y="400811"/>
                </a:lnTo>
                <a:lnTo>
                  <a:pt x="379475" y="414527"/>
                </a:lnTo>
                <a:lnTo>
                  <a:pt x="373379" y="416051"/>
                </a:lnTo>
                <a:lnTo>
                  <a:pt x="365759" y="419099"/>
                </a:lnTo>
                <a:lnTo>
                  <a:pt x="365759" y="451103"/>
                </a:lnTo>
                <a:lnTo>
                  <a:pt x="368807" y="454151"/>
                </a:lnTo>
                <a:lnTo>
                  <a:pt x="374903" y="454151"/>
                </a:lnTo>
                <a:lnTo>
                  <a:pt x="377951" y="451103"/>
                </a:lnTo>
                <a:lnTo>
                  <a:pt x="377951" y="428243"/>
                </a:lnTo>
                <a:lnTo>
                  <a:pt x="385571" y="425195"/>
                </a:lnTo>
                <a:lnTo>
                  <a:pt x="425195" y="411479"/>
                </a:lnTo>
                <a:lnTo>
                  <a:pt x="428243" y="411479"/>
                </a:lnTo>
                <a:close/>
              </a:path>
              <a:path w="546100" h="472439">
                <a:moveTo>
                  <a:pt x="504443" y="342899"/>
                </a:moveTo>
                <a:lnTo>
                  <a:pt x="504443" y="341375"/>
                </a:lnTo>
                <a:lnTo>
                  <a:pt x="502919" y="338327"/>
                </a:lnTo>
                <a:lnTo>
                  <a:pt x="498347" y="333755"/>
                </a:lnTo>
                <a:lnTo>
                  <a:pt x="498347" y="315467"/>
                </a:lnTo>
                <a:lnTo>
                  <a:pt x="495299" y="307847"/>
                </a:lnTo>
                <a:lnTo>
                  <a:pt x="495299" y="306323"/>
                </a:lnTo>
                <a:lnTo>
                  <a:pt x="492251" y="300227"/>
                </a:lnTo>
                <a:lnTo>
                  <a:pt x="487679" y="294131"/>
                </a:lnTo>
                <a:lnTo>
                  <a:pt x="483107" y="291083"/>
                </a:lnTo>
                <a:lnTo>
                  <a:pt x="478206" y="287792"/>
                </a:lnTo>
                <a:lnTo>
                  <a:pt x="472793" y="285231"/>
                </a:lnTo>
                <a:lnTo>
                  <a:pt x="467087" y="283403"/>
                </a:lnTo>
                <a:lnTo>
                  <a:pt x="461308" y="282305"/>
                </a:lnTo>
                <a:lnTo>
                  <a:pt x="455675" y="281939"/>
                </a:lnTo>
                <a:lnTo>
                  <a:pt x="454151" y="281939"/>
                </a:lnTo>
                <a:lnTo>
                  <a:pt x="419480" y="298943"/>
                </a:lnTo>
                <a:lnTo>
                  <a:pt x="409955" y="327659"/>
                </a:lnTo>
                <a:lnTo>
                  <a:pt x="409955" y="335279"/>
                </a:lnTo>
                <a:lnTo>
                  <a:pt x="406907" y="336803"/>
                </a:lnTo>
                <a:lnTo>
                  <a:pt x="405383" y="339851"/>
                </a:lnTo>
                <a:lnTo>
                  <a:pt x="405383" y="342899"/>
                </a:lnTo>
                <a:lnTo>
                  <a:pt x="409955" y="356615"/>
                </a:lnTo>
                <a:lnTo>
                  <a:pt x="419099" y="362711"/>
                </a:lnTo>
                <a:lnTo>
                  <a:pt x="419099" y="345947"/>
                </a:lnTo>
                <a:lnTo>
                  <a:pt x="422147" y="345947"/>
                </a:lnTo>
                <a:lnTo>
                  <a:pt x="422147" y="318515"/>
                </a:lnTo>
                <a:lnTo>
                  <a:pt x="426719" y="309371"/>
                </a:lnTo>
                <a:lnTo>
                  <a:pt x="438911" y="297179"/>
                </a:lnTo>
                <a:lnTo>
                  <a:pt x="446531" y="294131"/>
                </a:lnTo>
                <a:lnTo>
                  <a:pt x="461771" y="294131"/>
                </a:lnTo>
                <a:lnTo>
                  <a:pt x="467867" y="295655"/>
                </a:lnTo>
                <a:lnTo>
                  <a:pt x="473963" y="300227"/>
                </a:lnTo>
                <a:lnTo>
                  <a:pt x="480059" y="306323"/>
                </a:lnTo>
                <a:lnTo>
                  <a:pt x="483107" y="310895"/>
                </a:lnTo>
                <a:lnTo>
                  <a:pt x="483107" y="312419"/>
                </a:lnTo>
                <a:lnTo>
                  <a:pt x="484631" y="316991"/>
                </a:lnTo>
                <a:lnTo>
                  <a:pt x="484631" y="345947"/>
                </a:lnTo>
                <a:lnTo>
                  <a:pt x="489203" y="345947"/>
                </a:lnTo>
                <a:lnTo>
                  <a:pt x="489203" y="365455"/>
                </a:lnTo>
                <a:lnTo>
                  <a:pt x="490727" y="362711"/>
                </a:lnTo>
                <a:lnTo>
                  <a:pt x="499871" y="358139"/>
                </a:lnTo>
                <a:lnTo>
                  <a:pt x="504443" y="342899"/>
                </a:lnTo>
                <a:close/>
              </a:path>
              <a:path w="546100" h="472439">
                <a:moveTo>
                  <a:pt x="489203" y="365455"/>
                </a:moveTo>
                <a:lnTo>
                  <a:pt x="489203" y="348995"/>
                </a:lnTo>
                <a:lnTo>
                  <a:pt x="481583" y="353567"/>
                </a:lnTo>
                <a:lnTo>
                  <a:pt x="470915" y="371855"/>
                </a:lnTo>
                <a:lnTo>
                  <a:pt x="470915" y="373379"/>
                </a:lnTo>
                <a:lnTo>
                  <a:pt x="469391" y="374903"/>
                </a:lnTo>
                <a:lnTo>
                  <a:pt x="466343" y="376427"/>
                </a:lnTo>
                <a:lnTo>
                  <a:pt x="466343" y="387095"/>
                </a:lnTo>
                <a:lnTo>
                  <a:pt x="440435" y="387095"/>
                </a:lnTo>
                <a:lnTo>
                  <a:pt x="440435" y="377951"/>
                </a:lnTo>
                <a:lnTo>
                  <a:pt x="437387" y="374903"/>
                </a:lnTo>
                <a:lnTo>
                  <a:pt x="435863" y="374903"/>
                </a:lnTo>
                <a:lnTo>
                  <a:pt x="435863" y="371855"/>
                </a:lnTo>
                <a:lnTo>
                  <a:pt x="426719" y="353567"/>
                </a:lnTo>
                <a:lnTo>
                  <a:pt x="420623" y="348995"/>
                </a:lnTo>
                <a:lnTo>
                  <a:pt x="419099" y="345947"/>
                </a:lnTo>
                <a:lnTo>
                  <a:pt x="419099" y="362711"/>
                </a:lnTo>
                <a:lnTo>
                  <a:pt x="425195" y="376427"/>
                </a:lnTo>
                <a:lnTo>
                  <a:pt x="425195" y="377951"/>
                </a:lnTo>
                <a:lnTo>
                  <a:pt x="426719" y="380999"/>
                </a:lnTo>
                <a:lnTo>
                  <a:pt x="428243" y="382523"/>
                </a:lnTo>
                <a:lnTo>
                  <a:pt x="428243" y="409955"/>
                </a:lnTo>
                <a:lnTo>
                  <a:pt x="434339" y="400811"/>
                </a:lnTo>
                <a:lnTo>
                  <a:pt x="475487" y="400811"/>
                </a:lnTo>
                <a:lnTo>
                  <a:pt x="480059" y="407669"/>
                </a:lnTo>
                <a:lnTo>
                  <a:pt x="480059" y="382523"/>
                </a:lnTo>
                <a:lnTo>
                  <a:pt x="481583" y="380999"/>
                </a:lnTo>
                <a:lnTo>
                  <a:pt x="483107" y="377951"/>
                </a:lnTo>
                <a:lnTo>
                  <a:pt x="483107" y="376427"/>
                </a:lnTo>
                <a:lnTo>
                  <a:pt x="489203" y="365455"/>
                </a:lnTo>
                <a:close/>
              </a:path>
              <a:path w="546100" h="472439">
                <a:moveTo>
                  <a:pt x="423671" y="345947"/>
                </a:moveTo>
                <a:lnTo>
                  <a:pt x="423671" y="333755"/>
                </a:lnTo>
                <a:lnTo>
                  <a:pt x="422147" y="330707"/>
                </a:lnTo>
                <a:lnTo>
                  <a:pt x="422147" y="345947"/>
                </a:lnTo>
                <a:lnTo>
                  <a:pt x="423671" y="345947"/>
                </a:lnTo>
                <a:close/>
              </a:path>
              <a:path w="546100" h="472439">
                <a:moveTo>
                  <a:pt x="545591" y="469391"/>
                </a:moveTo>
                <a:lnTo>
                  <a:pt x="545591" y="419099"/>
                </a:lnTo>
                <a:lnTo>
                  <a:pt x="536447" y="416051"/>
                </a:lnTo>
                <a:lnTo>
                  <a:pt x="530351" y="413003"/>
                </a:lnTo>
                <a:lnTo>
                  <a:pt x="490727" y="400811"/>
                </a:lnTo>
                <a:lnTo>
                  <a:pt x="484631" y="390143"/>
                </a:lnTo>
                <a:lnTo>
                  <a:pt x="481583" y="387095"/>
                </a:lnTo>
                <a:lnTo>
                  <a:pt x="480059" y="387095"/>
                </a:lnTo>
                <a:lnTo>
                  <a:pt x="480059" y="407669"/>
                </a:lnTo>
                <a:lnTo>
                  <a:pt x="481583" y="409955"/>
                </a:lnTo>
                <a:lnTo>
                  <a:pt x="484631" y="413003"/>
                </a:lnTo>
                <a:lnTo>
                  <a:pt x="525779" y="425195"/>
                </a:lnTo>
                <a:lnTo>
                  <a:pt x="533399" y="428243"/>
                </a:lnTo>
                <a:lnTo>
                  <a:pt x="533399" y="472439"/>
                </a:lnTo>
                <a:lnTo>
                  <a:pt x="542543" y="472439"/>
                </a:lnTo>
                <a:lnTo>
                  <a:pt x="545591" y="469391"/>
                </a:lnTo>
                <a:close/>
              </a:path>
              <a:path w="546100" h="472439">
                <a:moveTo>
                  <a:pt x="60959" y="472439"/>
                </a:moveTo>
                <a:lnTo>
                  <a:pt x="60959" y="458723"/>
                </a:lnTo>
                <a:lnTo>
                  <a:pt x="1523" y="458723"/>
                </a:lnTo>
                <a:lnTo>
                  <a:pt x="0" y="463295"/>
                </a:lnTo>
                <a:lnTo>
                  <a:pt x="0" y="469391"/>
                </a:lnTo>
                <a:lnTo>
                  <a:pt x="3047" y="472439"/>
                </a:lnTo>
                <a:lnTo>
                  <a:pt x="60959" y="472439"/>
                </a:lnTo>
                <a:close/>
              </a:path>
              <a:path w="546100" h="472439">
                <a:moveTo>
                  <a:pt x="59435" y="420623"/>
                </a:moveTo>
                <a:lnTo>
                  <a:pt x="59435" y="402335"/>
                </a:lnTo>
                <a:lnTo>
                  <a:pt x="50291" y="411479"/>
                </a:lnTo>
                <a:lnTo>
                  <a:pt x="27431" y="419099"/>
                </a:lnTo>
                <a:lnTo>
                  <a:pt x="4571" y="441959"/>
                </a:lnTo>
                <a:lnTo>
                  <a:pt x="4571" y="449579"/>
                </a:lnTo>
                <a:lnTo>
                  <a:pt x="7619" y="449579"/>
                </a:lnTo>
                <a:lnTo>
                  <a:pt x="9143" y="451103"/>
                </a:lnTo>
                <a:lnTo>
                  <a:pt x="13715" y="451103"/>
                </a:lnTo>
                <a:lnTo>
                  <a:pt x="15239" y="449579"/>
                </a:lnTo>
                <a:lnTo>
                  <a:pt x="16763" y="446531"/>
                </a:lnTo>
                <a:lnTo>
                  <a:pt x="19811" y="438911"/>
                </a:lnTo>
                <a:lnTo>
                  <a:pt x="25907" y="434339"/>
                </a:lnTo>
                <a:lnTo>
                  <a:pt x="32003" y="431291"/>
                </a:lnTo>
                <a:lnTo>
                  <a:pt x="42671" y="428243"/>
                </a:lnTo>
                <a:lnTo>
                  <a:pt x="42671" y="448273"/>
                </a:lnTo>
                <a:lnTo>
                  <a:pt x="51815" y="453498"/>
                </a:lnTo>
                <a:lnTo>
                  <a:pt x="51815" y="438911"/>
                </a:lnTo>
                <a:lnTo>
                  <a:pt x="59435" y="420623"/>
                </a:lnTo>
                <a:close/>
              </a:path>
              <a:path w="546100" h="472439">
                <a:moveTo>
                  <a:pt x="42671" y="448273"/>
                </a:moveTo>
                <a:lnTo>
                  <a:pt x="42671" y="428243"/>
                </a:lnTo>
                <a:lnTo>
                  <a:pt x="36575" y="438911"/>
                </a:lnTo>
                <a:lnTo>
                  <a:pt x="36575" y="445007"/>
                </a:lnTo>
                <a:lnTo>
                  <a:pt x="39623" y="446531"/>
                </a:lnTo>
                <a:lnTo>
                  <a:pt x="42671" y="448273"/>
                </a:lnTo>
                <a:close/>
              </a:path>
              <a:path w="546100" h="472439">
                <a:moveTo>
                  <a:pt x="124967" y="338327"/>
                </a:moveTo>
                <a:lnTo>
                  <a:pt x="111251" y="339851"/>
                </a:lnTo>
                <a:lnTo>
                  <a:pt x="111110" y="344889"/>
                </a:lnTo>
                <a:lnTo>
                  <a:pt x="110631" y="350689"/>
                </a:lnTo>
                <a:lnTo>
                  <a:pt x="94487" y="388619"/>
                </a:lnTo>
                <a:lnTo>
                  <a:pt x="89915" y="391667"/>
                </a:lnTo>
                <a:lnTo>
                  <a:pt x="88391" y="391667"/>
                </a:lnTo>
                <a:lnTo>
                  <a:pt x="88391" y="393191"/>
                </a:lnTo>
                <a:lnTo>
                  <a:pt x="76199" y="393191"/>
                </a:lnTo>
                <a:lnTo>
                  <a:pt x="74675" y="391667"/>
                </a:lnTo>
                <a:lnTo>
                  <a:pt x="71627" y="390143"/>
                </a:lnTo>
                <a:lnTo>
                  <a:pt x="51703" y="353398"/>
                </a:lnTo>
                <a:lnTo>
                  <a:pt x="50291" y="339851"/>
                </a:lnTo>
                <a:lnTo>
                  <a:pt x="50291" y="338327"/>
                </a:lnTo>
                <a:lnTo>
                  <a:pt x="38099" y="339851"/>
                </a:lnTo>
                <a:lnTo>
                  <a:pt x="47580" y="379336"/>
                </a:lnTo>
                <a:lnTo>
                  <a:pt x="59435" y="394715"/>
                </a:lnTo>
                <a:lnTo>
                  <a:pt x="59435" y="419099"/>
                </a:lnTo>
                <a:lnTo>
                  <a:pt x="70103" y="451103"/>
                </a:lnTo>
                <a:lnTo>
                  <a:pt x="70103" y="472439"/>
                </a:lnTo>
                <a:lnTo>
                  <a:pt x="71627" y="472439"/>
                </a:lnTo>
                <a:lnTo>
                  <a:pt x="71627" y="405383"/>
                </a:lnTo>
                <a:lnTo>
                  <a:pt x="92963" y="405383"/>
                </a:lnTo>
                <a:lnTo>
                  <a:pt x="92963" y="472439"/>
                </a:lnTo>
                <a:lnTo>
                  <a:pt x="94487" y="472439"/>
                </a:lnTo>
                <a:lnTo>
                  <a:pt x="94487" y="451103"/>
                </a:lnTo>
                <a:lnTo>
                  <a:pt x="105155" y="419099"/>
                </a:lnTo>
                <a:lnTo>
                  <a:pt x="105155" y="394715"/>
                </a:lnTo>
                <a:lnTo>
                  <a:pt x="108203" y="391667"/>
                </a:lnTo>
                <a:lnTo>
                  <a:pt x="111251" y="387095"/>
                </a:lnTo>
                <a:lnTo>
                  <a:pt x="114299" y="384047"/>
                </a:lnTo>
                <a:lnTo>
                  <a:pt x="124884" y="343605"/>
                </a:lnTo>
                <a:lnTo>
                  <a:pt x="124967" y="338327"/>
                </a:lnTo>
                <a:close/>
              </a:path>
              <a:path w="546100" h="472439">
                <a:moveTo>
                  <a:pt x="70103" y="472439"/>
                </a:moveTo>
                <a:lnTo>
                  <a:pt x="70103" y="451103"/>
                </a:lnTo>
                <a:lnTo>
                  <a:pt x="51815" y="438911"/>
                </a:lnTo>
                <a:lnTo>
                  <a:pt x="51815" y="453498"/>
                </a:lnTo>
                <a:lnTo>
                  <a:pt x="60959" y="458723"/>
                </a:lnTo>
                <a:lnTo>
                  <a:pt x="60959" y="472439"/>
                </a:lnTo>
                <a:lnTo>
                  <a:pt x="70103" y="472439"/>
                </a:lnTo>
                <a:close/>
              </a:path>
              <a:path w="546100" h="472439">
                <a:moveTo>
                  <a:pt x="92963" y="472439"/>
                </a:moveTo>
                <a:lnTo>
                  <a:pt x="92963" y="417575"/>
                </a:lnTo>
                <a:lnTo>
                  <a:pt x="82295" y="446531"/>
                </a:lnTo>
                <a:lnTo>
                  <a:pt x="71627" y="417575"/>
                </a:lnTo>
                <a:lnTo>
                  <a:pt x="71627" y="472439"/>
                </a:lnTo>
                <a:lnTo>
                  <a:pt x="92963" y="472439"/>
                </a:lnTo>
                <a:close/>
              </a:path>
              <a:path w="546100" h="472439">
                <a:moveTo>
                  <a:pt x="114299" y="453096"/>
                </a:moveTo>
                <a:lnTo>
                  <a:pt x="114299" y="438911"/>
                </a:lnTo>
                <a:lnTo>
                  <a:pt x="94487" y="451103"/>
                </a:lnTo>
                <a:lnTo>
                  <a:pt x="94487" y="472439"/>
                </a:lnTo>
                <a:lnTo>
                  <a:pt x="105155" y="472439"/>
                </a:lnTo>
                <a:lnTo>
                  <a:pt x="105155" y="458723"/>
                </a:lnTo>
                <a:lnTo>
                  <a:pt x="114299" y="453096"/>
                </a:lnTo>
                <a:close/>
              </a:path>
              <a:path w="546100" h="472439">
                <a:moveTo>
                  <a:pt x="167639" y="457199"/>
                </a:moveTo>
                <a:lnTo>
                  <a:pt x="164591" y="452627"/>
                </a:lnTo>
                <a:lnTo>
                  <a:pt x="156971" y="438911"/>
                </a:lnTo>
                <a:lnTo>
                  <a:pt x="153887" y="433779"/>
                </a:lnTo>
                <a:lnTo>
                  <a:pt x="114299" y="411479"/>
                </a:lnTo>
                <a:lnTo>
                  <a:pt x="105155" y="402335"/>
                </a:lnTo>
                <a:lnTo>
                  <a:pt x="105155" y="419099"/>
                </a:lnTo>
                <a:lnTo>
                  <a:pt x="114299" y="438911"/>
                </a:lnTo>
                <a:lnTo>
                  <a:pt x="114299" y="453096"/>
                </a:lnTo>
                <a:lnTo>
                  <a:pt x="123443" y="447469"/>
                </a:lnTo>
                <a:lnTo>
                  <a:pt x="123443" y="428243"/>
                </a:lnTo>
                <a:lnTo>
                  <a:pt x="132587" y="431291"/>
                </a:lnTo>
                <a:lnTo>
                  <a:pt x="138683" y="432815"/>
                </a:lnTo>
                <a:lnTo>
                  <a:pt x="144779" y="437387"/>
                </a:lnTo>
                <a:lnTo>
                  <a:pt x="146303" y="443483"/>
                </a:lnTo>
                <a:lnTo>
                  <a:pt x="153669" y="458215"/>
                </a:lnTo>
                <a:lnTo>
                  <a:pt x="160019" y="455675"/>
                </a:lnTo>
                <a:lnTo>
                  <a:pt x="160019" y="470407"/>
                </a:lnTo>
                <a:lnTo>
                  <a:pt x="161543" y="469391"/>
                </a:lnTo>
                <a:lnTo>
                  <a:pt x="164591" y="466343"/>
                </a:lnTo>
                <a:lnTo>
                  <a:pt x="167639" y="457199"/>
                </a:lnTo>
                <a:close/>
              </a:path>
              <a:path w="546100" h="472439">
                <a:moveTo>
                  <a:pt x="160019" y="470407"/>
                </a:moveTo>
                <a:lnTo>
                  <a:pt x="160019" y="455675"/>
                </a:lnTo>
                <a:lnTo>
                  <a:pt x="153923" y="458723"/>
                </a:lnTo>
                <a:lnTo>
                  <a:pt x="153669" y="458215"/>
                </a:lnTo>
                <a:lnTo>
                  <a:pt x="152399" y="458723"/>
                </a:lnTo>
                <a:lnTo>
                  <a:pt x="105155" y="458723"/>
                </a:lnTo>
                <a:lnTo>
                  <a:pt x="105155" y="472439"/>
                </a:lnTo>
                <a:lnTo>
                  <a:pt x="156971" y="472439"/>
                </a:lnTo>
                <a:lnTo>
                  <a:pt x="160019" y="470407"/>
                </a:lnTo>
                <a:close/>
              </a:path>
              <a:path w="546100" h="472439">
                <a:moveTo>
                  <a:pt x="129539" y="441959"/>
                </a:moveTo>
                <a:lnTo>
                  <a:pt x="128015" y="438911"/>
                </a:lnTo>
                <a:lnTo>
                  <a:pt x="123443" y="428243"/>
                </a:lnTo>
                <a:lnTo>
                  <a:pt x="123443" y="447469"/>
                </a:lnTo>
                <a:lnTo>
                  <a:pt x="124967" y="446531"/>
                </a:lnTo>
                <a:lnTo>
                  <a:pt x="128015" y="445007"/>
                </a:lnTo>
                <a:lnTo>
                  <a:pt x="129539" y="441959"/>
                </a:lnTo>
                <a:close/>
              </a:path>
            </a:pathLst>
          </a:custGeom>
          <a:solidFill>
            <a:srgbClr val="323B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31036" y="2500883"/>
            <a:ext cx="408940" cy="466725"/>
          </a:xfrm>
          <a:custGeom>
            <a:avLst/>
            <a:gdLst/>
            <a:ahLst/>
            <a:cxnLst/>
            <a:rect l="l" t="t" r="r" b="b"/>
            <a:pathLst>
              <a:path w="408939" h="466725">
                <a:moveTo>
                  <a:pt x="408431" y="384047"/>
                </a:moveTo>
                <a:lnTo>
                  <a:pt x="329183" y="384047"/>
                </a:lnTo>
                <a:lnTo>
                  <a:pt x="329183" y="466343"/>
                </a:lnTo>
                <a:lnTo>
                  <a:pt x="408431" y="384047"/>
                </a:lnTo>
                <a:close/>
              </a:path>
              <a:path w="408939" h="466725">
                <a:moveTo>
                  <a:pt x="96011" y="12191"/>
                </a:moveTo>
                <a:lnTo>
                  <a:pt x="83819" y="0"/>
                </a:lnTo>
                <a:lnTo>
                  <a:pt x="33527" y="51815"/>
                </a:lnTo>
                <a:lnTo>
                  <a:pt x="12191" y="30479"/>
                </a:lnTo>
                <a:lnTo>
                  <a:pt x="0" y="41147"/>
                </a:lnTo>
                <a:lnTo>
                  <a:pt x="32003" y="74675"/>
                </a:lnTo>
                <a:lnTo>
                  <a:pt x="96011" y="12191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62455" y="2427731"/>
            <a:ext cx="485140" cy="548640"/>
          </a:xfrm>
          <a:custGeom>
            <a:avLst/>
            <a:gdLst/>
            <a:ahLst/>
            <a:cxnLst/>
            <a:rect l="l" t="t" r="r" b="b"/>
            <a:pathLst>
              <a:path w="485139" h="548639">
                <a:moveTo>
                  <a:pt x="231647" y="133836"/>
                </a:moveTo>
                <a:lnTo>
                  <a:pt x="231647" y="98699"/>
                </a:lnTo>
                <a:lnTo>
                  <a:pt x="228599" y="87706"/>
                </a:lnTo>
                <a:lnTo>
                  <a:pt x="224027" y="71986"/>
                </a:lnTo>
                <a:lnTo>
                  <a:pt x="220979" y="66978"/>
                </a:lnTo>
                <a:lnTo>
                  <a:pt x="219455" y="62096"/>
                </a:lnTo>
                <a:lnTo>
                  <a:pt x="199643" y="35835"/>
                </a:lnTo>
                <a:lnTo>
                  <a:pt x="196595" y="32026"/>
                </a:lnTo>
                <a:lnTo>
                  <a:pt x="192023" y="28396"/>
                </a:lnTo>
                <a:lnTo>
                  <a:pt x="187451" y="24952"/>
                </a:lnTo>
                <a:lnTo>
                  <a:pt x="184403" y="21701"/>
                </a:lnTo>
                <a:lnTo>
                  <a:pt x="179831" y="18649"/>
                </a:lnTo>
                <a:lnTo>
                  <a:pt x="175259" y="15804"/>
                </a:lnTo>
                <a:lnTo>
                  <a:pt x="169163" y="13171"/>
                </a:lnTo>
                <a:lnTo>
                  <a:pt x="164591" y="10758"/>
                </a:lnTo>
                <a:lnTo>
                  <a:pt x="160019" y="8571"/>
                </a:lnTo>
                <a:lnTo>
                  <a:pt x="153923" y="6616"/>
                </a:lnTo>
                <a:lnTo>
                  <a:pt x="149351" y="4900"/>
                </a:lnTo>
                <a:lnTo>
                  <a:pt x="143255" y="3430"/>
                </a:lnTo>
                <a:lnTo>
                  <a:pt x="138683" y="2213"/>
                </a:lnTo>
                <a:lnTo>
                  <a:pt x="132587" y="1254"/>
                </a:lnTo>
                <a:lnTo>
                  <a:pt x="126491" y="562"/>
                </a:lnTo>
                <a:lnTo>
                  <a:pt x="120395" y="141"/>
                </a:lnTo>
                <a:lnTo>
                  <a:pt x="115823" y="0"/>
                </a:lnTo>
                <a:lnTo>
                  <a:pt x="109727" y="141"/>
                </a:lnTo>
                <a:lnTo>
                  <a:pt x="103631" y="562"/>
                </a:lnTo>
                <a:lnTo>
                  <a:pt x="97535" y="1254"/>
                </a:lnTo>
                <a:lnTo>
                  <a:pt x="92963" y="2213"/>
                </a:lnTo>
                <a:lnTo>
                  <a:pt x="86867" y="3430"/>
                </a:lnTo>
                <a:lnTo>
                  <a:pt x="82295" y="4900"/>
                </a:lnTo>
                <a:lnTo>
                  <a:pt x="76199" y="6616"/>
                </a:lnTo>
                <a:lnTo>
                  <a:pt x="71627" y="8571"/>
                </a:lnTo>
                <a:lnTo>
                  <a:pt x="39623" y="28396"/>
                </a:lnTo>
                <a:lnTo>
                  <a:pt x="35051" y="32026"/>
                </a:lnTo>
                <a:lnTo>
                  <a:pt x="32003" y="35835"/>
                </a:lnTo>
                <a:lnTo>
                  <a:pt x="27431" y="39818"/>
                </a:lnTo>
                <a:lnTo>
                  <a:pt x="24383" y="43967"/>
                </a:lnTo>
                <a:lnTo>
                  <a:pt x="10667" y="66978"/>
                </a:lnTo>
                <a:lnTo>
                  <a:pt x="7619" y="71986"/>
                </a:lnTo>
                <a:lnTo>
                  <a:pt x="4571" y="82357"/>
                </a:lnTo>
                <a:lnTo>
                  <a:pt x="0" y="98699"/>
                </a:lnTo>
                <a:lnTo>
                  <a:pt x="0" y="133836"/>
                </a:lnTo>
                <a:lnTo>
                  <a:pt x="4571" y="150841"/>
                </a:lnTo>
                <a:lnTo>
                  <a:pt x="7619" y="161542"/>
                </a:lnTo>
                <a:lnTo>
                  <a:pt x="10667" y="166685"/>
                </a:lnTo>
                <a:lnTo>
                  <a:pt x="12191" y="169183"/>
                </a:lnTo>
                <a:lnTo>
                  <a:pt x="12191" y="98660"/>
                </a:lnTo>
                <a:lnTo>
                  <a:pt x="16763" y="82336"/>
                </a:lnTo>
                <a:lnTo>
                  <a:pt x="19811" y="77125"/>
                </a:lnTo>
                <a:lnTo>
                  <a:pt x="21335" y="72045"/>
                </a:lnTo>
                <a:lnTo>
                  <a:pt x="24383" y="67105"/>
                </a:lnTo>
                <a:lnTo>
                  <a:pt x="48767" y="37241"/>
                </a:lnTo>
                <a:lnTo>
                  <a:pt x="51815" y="33760"/>
                </a:lnTo>
                <a:lnTo>
                  <a:pt x="56387" y="30504"/>
                </a:lnTo>
                <a:lnTo>
                  <a:pt x="60959" y="27482"/>
                </a:lnTo>
                <a:lnTo>
                  <a:pt x="67055" y="24703"/>
                </a:lnTo>
                <a:lnTo>
                  <a:pt x="71627" y="22177"/>
                </a:lnTo>
                <a:lnTo>
                  <a:pt x="76199" y="19914"/>
                </a:lnTo>
                <a:lnTo>
                  <a:pt x="82295" y="17921"/>
                </a:lnTo>
                <a:lnTo>
                  <a:pt x="86867" y="16209"/>
                </a:lnTo>
                <a:lnTo>
                  <a:pt x="92963" y="14788"/>
                </a:lnTo>
                <a:lnTo>
                  <a:pt x="97535" y="13666"/>
                </a:lnTo>
                <a:lnTo>
                  <a:pt x="103631" y="12853"/>
                </a:lnTo>
                <a:lnTo>
                  <a:pt x="109727" y="12358"/>
                </a:lnTo>
                <a:lnTo>
                  <a:pt x="115823" y="12191"/>
                </a:lnTo>
                <a:lnTo>
                  <a:pt x="120395" y="12348"/>
                </a:lnTo>
                <a:lnTo>
                  <a:pt x="126491" y="12810"/>
                </a:lnTo>
                <a:lnTo>
                  <a:pt x="132587" y="13571"/>
                </a:lnTo>
                <a:lnTo>
                  <a:pt x="137159" y="14621"/>
                </a:lnTo>
                <a:lnTo>
                  <a:pt x="143255" y="15952"/>
                </a:lnTo>
                <a:lnTo>
                  <a:pt x="147827" y="17556"/>
                </a:lnTo>
                <a:lnTo>
                  <a:pt x="153923" y="19424"/>
                </a:lnTo>
                <a:lnTo>
                  <a:pt x="158495" y="21548"/>
                </a:lnTo>
                <a:lnTo>
                  <a:pt x="188975" y="42862"/>
                </a:lnTo>
                <a:lnTo>
                  <a:pt x="193547" y="46726"/>
                </a:lnTo>
                <a:lnTo>
                  <a:pt x="210311" y="73386"/>
                </a:lnTo>
                <a:lnTo>
                  <a:pt x="213359" y="78329"/>
                </a:lnTo>
                <a:lnTo>
                  <a:pt x="217931" y="93846"/>
                </a:lnTo>
                <a:lnTo>
                  <a:pt x="219455" y="99220"/>
                </a:lnTo>
                <a:lnTo>
                  <a:pt x="219455" y="110217"/>
                </a:lnTo>
                <a:lnTo>
                  <a:pt x="220979" y="115823"/>
                </a:lnTo>
                <a:lnTo>
                  <a:pt x="220979" y="166685"/>
                </a:lnTo>
                <a:lnTo>
                  <a:pt x="224027" y="161542"/>
                </a:lnTo>
                <a:lnTo>
                  <a:pt x="227075" y="150841"/>
                </a:lnTo>
                <a:lnTo>
                  <a:pt x="231647" y="133836"/>
                </a:lnTo>
                <a:close/>
              </a:path>
              <a:path w="485139" h="548639">
                <a:moveTo>
                  <a:pt x="220979" y="166685"/>
                </a:moveTo>
                <a:lnTo>
                  <a:pt x="220979" y="115823"/>
                </a:lnTo>
                <a:lnTo>
                  <a:pt x="219455" y="121578"/>
                </a:lnTo>
                <a:lnTo>
                  <a:pt x="219455" y="132840"/>
                </a:lnTo>
                <a:lnTo>
                  <a:pt x="217931" y="138333"/>
                </a:lnTo>
                <a:lnTo>
                  <a:pt x="213359" y="154155"/>
                </a:lnTo>
                <a:lnTo>
                  <a:pt x="210311" y="159184"/>
                </a:lnTo>
                <a:lnTo>
                  <a:pt x="208787" y="164076"/>
                </a:lnTo>
                <a:lnTo>
                  <a:pt x="188975" y="190118"/>
                </a:lnTo>
                <a:lnTo>
                  <a:pt x="185927" y="193831"/>
                </a:lnTo>
                <a:lnTo>
                  <a:pt x="147827" y="215603"/>
                </a:lnTo>
                <a:lnTo>
                  <a:pt x="143255" y="217212"/>
                </a:lnTo>
                <a:lnTo>
                  <a:pt x="137159" y="218547"/>
                </a:lnTo>
                <a:lnTo>
                  <a:pt x="132587" y="219599"/>
                </a:lnTo>
                <a:lnTo>
                  <a:pt x="126491" y="220360"/>
                </a:lnTo>
                <a:lnTo>
                  <a:pt x="120395" y="220823"/>
                </a:lnTo>
                <a:lnTo>
                  <a:pt x="115823" y="220979"/>
                </a:lnTo>
                <a:lnTo>
                  <a:pt x="109727" y="220823"/>
                </a:lnTo>
                <a:lnTo>
                  <a:pt x="103631" y="220360"/>
                </a:lnTo>
                <a:lnTo>
                  <a:pt x="99059" y="219599"/>
                </a:lnTo>
                <a:lnTo>
                  <a:pt x="92963" y="218547"/>
                </a:lnTo>
                <a:lnTo>
                  <a:pt x="88391" y="217212"/>
                </a:lnTo>
                <a:lnTo>
                  <a:pt x="82295" y="215603"/>
                </a:lnTo>
                <a:lnTo>
                  <a:pt x="77723" y="213728"/>
                </a:lnTo>
                <a:lnTo>
                  <a:pt x="73151" y="211594"/>
                </a:lnTo>
                <a:lnTo>
                  <a:pt x="67055" y="209211"/>
                </a:lnTo>
                <a:lnTo>
                  <a:pt x="62483" y="206586"/>
                </a:lnTo>
                <a:lnTo>
                  <a:pt x="57911" y="203727"/>
                </a:lnTo>
                <a:lnTo>
                  <a:pt x="54863" y="200643"/>
                </a:lnTo>
                <a:lnTo>
                  <a:pt x="50291" y="197342"/>
                </a:lnTo>
                <a:lnTo>
                  <a:pt x="45719" y="193831"/>
                </a:lnTo>
                <a:lnTo>
                  <a:pt x="42671" y="190118"/>
                </a:lnTo>
                <a:lnTo>
                  <a:pt x="38099" y="186213"/>
                </a:lnTo>
                <a:lnTo>
                  <a:pt x="21335" y="159184"/>
                </a:lnTo>
                <a:lnTo>
                  <a:pt x="18287" y="154155"/>
                </a:lnTo>
                <a:lnTo>
                  <a:pt x="16763" y="148998"/>
                </a:lnTo>
                <a:lnTo>
                  <a:pt x="12191" y="132840"/>
                </a:lnTo>
                <a:lnTo>
                  <a:pt x="12191" y="169183"/>
                </a:lnTo>
                <a:lnTo>
                  <a:pt x="13715" y="171682"/>
                </a:lnTo>
                <a:lnTo>
                  <a:pt x="15239" y="176526"/>
                </a:lnTo>
                <a:lnTo>
                  <a:pt x="18287" y="181213"/>
                </a:lnTo>
                <a:lnTo>
                  <a:pt x="21335" y="185737"/>
                </a:lnTo>
                <a:lnTo>
                  <a:pt x="25907" y="190092"/>
                </a:lnTo>
                <a:lnTo>
                  <a:pt x="28955" y="194271"/>
                </a:lnTo>
                <a:lnTo>
                  <a:pt x="59435" y="218155"/>
                </a:lnTo>
                <a:lnTo>
                  <a:pt x="70103" y="223079"/>
                </a:lnTo>
                <a:lnTo>
                  <a:pt x="74675" y="225196"/>
                </a:lnTo>
                <a:lnTo>
                  <a:pt x="80771" y="227075"/>
                </a:lnTo>
                <a:lnTo>
                  <a:pt x="80771" y="470615"/>
                </a:lnTo>
                <a:lnTo>
                  <a:pt x="82295" y="476073"/>
                </a:lnTo>
                <a:lnTo>
                  <a:pt x="83819" y="481128"/>
                </a:lnTo>
                <a:lnTo>
                  <a:pt x="86867" y="485717"/>
                </a:lnTo>
                <a:lnTo>
                  <a:pt x="91439" y="489775"/>
                </a:lnTo>
                <a:lnTo>
                  <a:pt x="92963" y="491507"/>
                </a:lnTo>
                <a:lnTo>
                  <a:pt x="92963" y="231647"/>
                </a:lnTo>
                <a:lnTo>
                  <a:pt x="100583" y="233171"/>
                </a:lnTo>
                <a:lnTo>
                  <a:pt x="131063" y="233171"/>
                </a:lnTo>
                <a:lnTo>
                  <a:pt x="138683" y="231647"/>
                </a:lnTo>
                <a:lnTo>
                  <a:pt x="138683" y="491507"/>
                </a:lnTo>
                <a:lnTo>
                  <a:pt x="140207" y="489775"/>
                </a:lnTo>
                <a:lnTo>
                  <a:pt x="152399" y="464819"/>
                </a:lnTo>
                <a:lnTo>
                  <a:pt x="152399" y="227075"/>
                </a:lnTo>
                <a:lnTo>
                  <a:pt x="156971" y="225196"/>
                </a:lnTo>
                <a:lnTo>
                  <a:pt x="161543" y="223079"/>
                </a:lnTo>
                <a:lnTo>
                  <a:pt x="167639" y="220730"/>
                </a:lnTo>
                <a:lnTo>
                  <a:pt x="172211" y="218155"/>
                </a:lnTo>
                <a:lnTo>
                  <a:pt x="202691" y="194271"/>
                </a:lnTo>
                <a:lnTo>
                  <a:pt x="205739" y="190092"/>
                </a:lnTo>
                <a:lnTo>
                  <a:pt x="210311" y="185737"/>
                </a:lnTo>
                <a:lnTo>
                  <a:pt x="213359" y="181213"/>
                </a:lnTo>
                <a:lnTo>
                  <a:pt x="216407" y="176526"/>
                </a:lnTo>
                <a:lnTo>
                  <a:pt x="217931" y="171682"/>
                </a:lnTo>
                <a:lnTo>
                  <a:pt x="220979" y="166685"/>
                </a:lnTo>
                <a:close/>
              </a:path>
              <a:path w="485139" h="548639">
                <a:moveTo>
                  <a:pt x="185927" y="181355"/>
                </a:moveTo>
                <a:lnTo>
                  <a:pt x="185927" y="42671"/>
                </a:lnTo>
                <a:lnTo>
                  <a:pt x="47243" y="42671"/>
                </a:lnTo>
                <a:lnTo>
                  <a:pt x="47243" y="181355"/>
                </a:lnTo>
                <a:lnTo>
                  <a:pt x="59435" y="181355"/>
                </a:lnTo>
                <a:lnTo>
                  <a:pt x="59435" y="56387"/>
                </a:lnTo>
                <a:lnTo>
                  <a:pt x="172211" y="56387"/>
                </a:lnTo>
                <a:lnTo>
                  <a:pt x="172211" y="181355"/>
                </a:lnTo>
                <a:lnTo>
                  <a:pt x="185927" y="181355"/>
                </a:lnTo>
                <a:close/>
              </a:path>
              <a:path w="485139" h="548639">
                <a:moveTo>
                  <a:pt x="172211" y="181355"/>
                </a:moveTo>
                <a:lnTo>
                  <a:pt x="172211" y="169163"/>
                </a:lnTo>
                <a:lnTo>
                  <a:pt x="59435" y="169163"/>
                </a:lnTo>
                <a:lnTo>
                  <a:pt x="59435" y="181355"/>
                </a:lnTo>
                <a:lnTo>
                  <a:pt x="172211" y="181355"/>
                </a:lnTo>
                <a:close/>
              </a:path>
              <a:path w="485139" h="548639">
                <a:moveTo>
                  <a:pt x="138683" y="491507"/>
                </a:moveTo>
                <a:lnTo>
                  <a:pt x="138683" y="464819"/>
                </a:lnTo>
                <a:lnTo>
                  <a:pt x="137159" y="469925"/>
                </a:lnTo>
                <a:lnTo>
                  <a:pt x="135635" y="474683"/>
                </a:lnTo>
                <a:lnTo>
                  <a:pt x="115823" y="487679"/>
                </a:lnTo>
                <a:lnTo>
                  <a:pt x="109727" y="486833"/>
                </a:lnTo>
                <a:lnTo>
                  <a:pt x="103631" y="484462"/>
                </a:lnTo>
                <a:lnTo>
                  <a:pt x="99059" y="480821"/>
                </a:lnTo>
                <a:lnTo>
                  <a:pt x="96011" y="476165"/>
                </a:lnTo>
                <a:lnTo>
                  <a:pt x="92963" y="470746"/>
                </a:lnTo>
                <a:lnTo>
                  <a:pt x="92963" y="491507"/>
                </a:lnTo>
                <a:lnTo>
                  <a:pt x="115823" y="499871"/>
                </a:lnTo>
                <a:lnTo>
                  <a:pt x="120395" y="499425"/>
                </a:lnTo>
                <a:lnTo>
                  <a:pt x="126491" y="498128"/>
                </a:lnTo>
                <a:lnTo>
                  <a:pt x="131063" y="496045"/>
                </a:lnTo>
                <a:lnTo>
                  <a:pt x="137159" y="493239"/>
                </a:lnTo>
                <a:lnTo>
                  <a:pt x="138683" y="491507"/>
                </a:lnTo>
                <a:close/>
              </a:path>
              <a:path w="485139" h="548639">
                <a:moveTo>
                  <a:pt x="121919" y="344423"/>
                </a:moveTo>
                <a:lnTo>
                  <a:pt x="121919" y="338327"/>
                </a:lnTo>
                <a:lnTo>
                  <a:pt x="118871" y="335279"/>
                </a:lnTo>
                <a:lnTo>
                  <a:pt x="114299" y="335279"/>
                </a:lnTo>
                <a:lnTo>
                  <a:pt x="112775" y="336803"/>
                </a:lnTo>
                <a:lnTo>
                  <a:pt x="111251" y="336803"/>
                </a:lnTo>
                <a:lnTo>
                  <a:pt x="109727" y="338327"/>
                </a:lnTo>
                <a:lnTo>
                  <a:pt x="109727" y="344423"/>
                </a:lnTo>
                <a:lnTo>
                  <a:pt x="112775" y="347471"/>
                </a:lnTo>
                <a:lnTo>
                  <a:pt x="118871" y="347471"/>
                </a:lnTo>
                <a:lnTo>
                  <a:pt x="121919" y="344423"/>
                </a:lnTo>
                <a:close/>
              </a:path>
              <a:path w="485139" h="548639">
                <a:moveTo>
                  <a:pt x="121919" y="387095"/>
                </a:moveTo>
                <a:lnTo>
                  <a:pt x="121919" y="379475"/>
                </a:lnTo>
                <a:lnTo>
                  <a:pt x="120395" y="376427"/>
                </a:lnTo>
                <a:lnTo>
                  <a:pt x="112775" y="376427"/>
                </a:lnTo>
                <a:lnTo>
                  <a:pt x="109727" y="379475"/>
                </a:lnTo>
                <a:lnTo>
                  <a:pt x="109727" y="387095"/>
                </a:lnTo>
                <a:lnTo>
                  <a:pt x="112775" y="390143"/>
                </a:lnTo>
                <a:lnTo>
                  <a:pt x="120395" y="390143"/>
                </a:lnTo>
                <a:lnTo>
                  <a:pt x="121919" y="387095"/>
                </a:lnTo>
                <a:close/>
              </a:path>
              <a:path w="485139" h="548639">
                <a:moveTo>
                  <a:pt x="121919" y="428243"/>
                </a:moveTo>
                <a:lnTo>
                  <a:pt x="121919" y="420623"/>
                </a:lnTo>
                <a:lnTo>
                  <a:pt x="120395" y="417575"/>
                </a:lnTo>
                <a:lnTo>
                  <a:pt x="112775" y="417575"/>
                </a:lnTo>
                <a:lnTo>
                  <a:pt x="109727" y="420623"/>
                </a:lnTo>
                <a:lnTo>
                  <a:pt x="109727" y="428243"/>
                </a:lnTo>
                <a:lnTo>
                  <a:pt x="112775" y="431291"/>
                </a:lnTo>
                <a:lnTo>
                  <a:pt x="120395" y="431291"/>
                </a:lnTo>
                <a:lnTo>
                  <a:pt x="121919" y="428243"/>
                </a:lnTo>
                <a:close/>
              </a:path>
              <a:path w="485139" h="548639">
                <a:moveTo>
                  <a:pt x="120395" y="470915"/>
                </a:moveTo>
                <a:lnTo>
                  <a:pt x="120395" y="460247"/>
                </a:lnTo>
                <a:lnTo>
                  <a:pt x="114299" y="460247"/>
                </a:lnTo>
                <a:lnTo>
                  <a:pt x="111251" y="461771"/>
                </a:lnTo>
                <a:lnTo>
                  <a:pt x="109727" y="463295"/>
                </a:lnTo>
                <a:lnTo>
                  <a:pt x="109727" y="469391"/>
                </a:lnTo>
                <a:lnTo>
                  <a:pt x="111251" y="469391"/>
                </a:lnTo>
                <a:lnTo>
                  <a:pt x="114299" y="472439"/>
                </a:lnTo>
                <a:lnTo>
                  <a:pt x="117347" y="472439"/>
                </a:lnTo>
                <a:lnTo>
                  <a:pt x="120395" y="470915"/>
                </a:lnTo>
                <a:close/>
              </a:path>
              <a:path w="485139" h="548639">
                <a:moveTo>
                  <a:pt x="470915" y="477011"/>
                </a:moveTo>
                <a:lnTo>
                  <a:pt x="470915" y="457199"/>
                </a:lnTo>
                <a:lnTo>
                  <a:pt x="394715" y="534923"/>
                </a:lnTo>
                <a:lnTo>
                  <a:pt x="123443" y="534923"/>
                </a:lnTo>
                <a:lnTo>
                  <a:pt x="123443" y="507491"/>
                </a:lnTo>
                <a:lnTo>
                  <a:pt x="120395" y="504443"/>
                </a:lnTo>
                <a:lnTo>
                  <a:pt x="112775" y="504443"/>
                </a:lnTo>
                <a:lnTo>
                  <a:pt x="109727" y="509015"/>
                </a:lnTo>
                <a:lnTo>
                  <a:pt x="109727" y="545591"/>
                </a:lnTo>
                <a:lnTo>
                  <a:pt x="112775" y="548639"/>
                </a:lnTo>
                <a:lnTo>
                  <a:pt x="400811" y="548639"/>
                </a:lnTo>
                <a:lnTo>
                  <a:pt x="400811" y="547115"/>
                </a:lnTo>
                <a:lnTo>
                  <a:pt x="470915" y="477011"/>
                </a:lnTo>
                <a:close/>
              </a:path>
              <a:path w="485139" h="548639">
                <a:moveTo>
                  <a:pt x="121919" y="469391"/>
                </a:moveTo>
                <a:lnTo>
                  <a:pt x="121919" y="463295"/>
                </a:lnTo>
                <a:lnTo>
                  <a:pt x="120395" y="461771"/>
                </a:lnTo>
                <a:lnTo>
                  <a:pt x="120395" y="469391"/>
                </a:lnTo>
                <a:lnTo>
                  <a:pt x="121919" y="469391"/>
                </a:lnTo>
                <a:close/>
              </a:path>
              <a:path w="485139" h="548639">
                <a:moveTo>
                  <a:pt x="233171" y="304799"/>
                </a:moveTo>
                <a:lnTo>
                  <a:pt x="233171" y="243839"/>
                </a:lnTo>
                <a:lnTo>
                  <a:pt x="172211" y="243839"/>
                </a:lnTo>
                <a:lnTo>
                  <a:pt x="172211" y="304799"/>
                </a:lnTo>
                <a:lnTo>
                  <a:pt x="185927" y="304799"/>
                </a:lnTo>
                <a:lnTo>
                  <a:pt x="185927" y="256031"/>
                </a:lnTo>
                <a:lnTo>
                  <a:pt x="220979" y="256031"/>
                </a:lnTo>
                <a:lnTo>
                  <a:pt x="220979" y="304799"/>
                </a:lnTo>
                <a:lnTo>
                  <a:pt x="233171" y="304799"/>
                </a:lnTo>
                <a:close/>
              </a:path>
              <a:path w="485139" h="548639">
                <a:moveTo>
                  <a:pt x="233171" y="377951"/>
                </a:moveTo>
                <a:lnTo>
                  <a:pt x="233171" y="316991"/>
                </a:lnTo>
                <a:lnTo>
                  <a:pt x="172211" y="316991"/>
                </a:lnTo>
                <a:lnTo>
                  <a:pt x="172211" y="377951"/>
                </a:lnTo>
                <a:lnTo>
                  <a:pt x="185927" y="377951"/>
                </a:lnTo>
                <a:lnTo>
                  <a:pt x="185927" y="329183"/>
                </a:lnTo>
                <a:lnTo>
                  <a:pt x="220979" y="329183"/>
                </a:lnTo>
                <a:lnTo>
                  <a:pt x="220979" y="377951"/>
                </a:lnTo>
                <a:lnTo>
                  <a:pt x="233171" y="377951"/>
                </a:lnTo>
                <a:close/>
              </a:path>
              <a:path w="485139" h="548639">
                <a:moveTo>
                  <a:pt x="233171" y="445007"/>
                </a:moveTo>
                <a:lnTo>
                  <a:pt x="233171" y="384047"/>
                </a:lnTo>
                <a:lnTo>
                  <a:pt x="172211" y="384047"/>
                </a:lnTo>
                <a:lnTo>
                  <a:pt x="172211" y="445007"/>
                </a:lnTo>
                <a:lnTo>
                  <a:pt x="184403" y="445007"/>
                </a:lnTo>
                <a:lnTo>
                  <a:pt x="184403" y="397763"/>
                </a:lnTo>
                <a:lnTo>
                  <a:pt x="219455" y="397763"/>
                </a:lnTo>
                <a:lnTo>
                  <a:pt x="219455" y="445007"/>
                </a:lnTo>
                <a:lnTo>
                  <a:pt x="233171" y="445007"/>
                </a:lnTo>
                <a:close/>
              </a:path>
              <a:path w="485139" h="548639">
                <a:moveTo>
                  <a:pt x="219455" y="445007"/>
                </a:moveTo>
                <a:lnTo>
                  <a:pt x="219455" y="432815"/>
                </a:lnTo>
                <a:lnTo>
                  <a:pt x="184403" y="432815"/>
                </a:lnTo>
                <a:lnTo>
                  <a:pt x="184403" y="445007"/>
                </a:lnTo>
                <a:lnTo>
                  <a:pt x="219455" y="445007"/>
                </a:lnTo>
                <a:close/>
              </a:path>
              <a:path w="485139" h="548639">
                <a:moveTo>
                  <a:pt x="220979" y="304799"/>
                </a:moveTo>
                <a:lnTo>
                  <a:pt x="220979" y="292607"/>
                </a:lnTo>
                <a:lnTo>
                  <a:pt x="185927" y="292607"/>
                </a:lnTo>
                <a:lnTo>
                  <a:pt x="185927" y="304799"/>
                </a:lnTo>
                <a:lnTo>
                  <a:pt x="220979" y="304799"/>
                </a:lnTo>
                <a:close/>
              </a:path>
              <a:path w="485139" h="548639">
                <a:moveTo>
                  <a:pt x="220979" y="377951"/>
                </a:moveTo>
                <a:lnTo>
                  <a:pt x="220979" y="364235"/>
                </a:lnTo>
                <a:lnTo>
                  <a:pt x="185927" y="364235"/>
                </a:lnTo>
                <a:lnTo>
                  <a:pt x="185927" y="377951"/>
                </a:lnTo>
                <a:lnTo>
                  <a:pt x="220979" y="377951"/>
                </a:lnTo>
                <a:close/>
              </a:path>
              <a:path w="485139" h="548639">
                <a:moveTo>
                  <a:pt x="484631" y="463295"/>
                </a:moveTo>
                <a:lnTo>
                  <a:pt x="484631" y="47243"/>
                </a:lnTo>
                <a:lnTo>
                  <a:pt x="481583" y="44195"/>
                </a:lnTo>
                <a:lnTo>
                  <a:pt x="224027" y="44195"/>
                </a:lnTo>
                <a:lnTo>
                  <a:pt x="220979" y="47243"/>
                </a:lnTo>
                <a:lnTo>
                  <a:pt x="220979" y="54863"/>
                </a:lnTo>
                <a:lnTo>
                  <a:pt x="224027" y="57911"/>
                </a:lnTo>
                <a:lnTo>
                  <a:pt x="470915" y="57911"/>
                </a:lnTo>
                <a:lnTo>
                  <a:pt x="470915" y="477011"/>
                </a:lnTo>
                <a:lnTo>
                  <a:pt x="484631" y="463295"/>
                </a:lnTo>
                <a:close/>
              </a:path>
              <a:path w="485139" h="548639">
                <a:moveTo>
                  <a:pt x="233171" y="115823"/>
                </a:moveTo>
                <a:lnTo>
                  <a:pt x="231647" y="110039"/>
                </a:lnTo>
                <a:lnTo>
                  <a:pt x="231647" y="121930"/>
                </a:lnTo>
                <a:lnTo>
                  <a:pt x="233171" y="115823"/>
                </a:lnTo>
                <a:close/>
              </a:path>
              <a:path w="485139" h="548639">
                <a:moveTo>
                  <a:pt x="428243" y="198119"/>
                </a:moveTo>
                <a:lnTo>
                  <a:pt x="428243" y="111251"/>
                </a:lnTo>
                <a:lnTo>
                  <a:pt x="240791" y="111251"/>
                </a:lnTo>
                <a:lnTo>
                  <a:pt x="240791" y="198119"/>
                </a:lnTo>
                <a:lnTo>
                  <a:pt x="254507" y="198119"/>
                </a:lnTo>
                <a:lnTo>
                  <a:pt x="254507" y="124967"/>
                </a:lnTo>
                <a:lnTo>
                  <a:pt x="416051" y="124967"/>
                </a:lnTo>
                <a:lnTo>
                  <a:pt x="416051" y="198119"/>
                </a:lnTo>
                <a:lnTo>
                  <a:pt x="428243" y="198119"/>
                </a:lnTo>
                <a:close/>
              </a:path>
              <a:path w="485139" h="548639">
                <a:moveTo>
                  <a:pt x="422147" y="254507"/>
                </a:moveTo>
                <a:lnTo>
                  <a:pt x="422147" y="242315"/>
                </a:lnTo>
                <a:lnTo>
                  <a:pt x="246887" y="242315"/>
                </a:lnTo>
                <a:lnTo>
                  <a:pt x="246887" y="254507"/>
                </a:lnTo>
                <a:lnTo>
                  <a:pt x="422147" y="254507"/>
                </a:lnTo>
                <a:close/>
              </a:path>
              <a:path w="485139" h="548639">
                <a:moveTo>
                  <a:pt x="422147" y="292607"/>
                </a:moveTo>
                <a:lnTo>
                  <a:pt x="422147" y="280415"/>
                </a:lnTo>
                <a:lnTo>
                  <a:pt x="246887" y="280415"/>
                </a:lnTo>
                <a:lnTo>
                  <a:pt x="246887" y="292607"/>
                </a:lnTo>
                <a:lnTo>
                  <a:pt x="422147" y="292607"/>
                </a:lnTo>
                <a:close/>
              </a:path>
              <a:path w="485139" h="548639">
                <a:moveTo>
                  <a:pt x="422147" y="330707"/>
                </a:moveTo>
                <a:lnTo>
                  <a:pt x="422147" y="318515"/>
                </a:lnTo>
                <a:lnTo>
                  <a:pt x="246887" y="318515"/>
                </a:lnTo>
                <a:lnTo>
                  <a:pt x="246887" y="330707"/>
                </a:lnTo>
                <a:lnTo>
                  <a:pt x="422147" y="330707"/>
                </a:lnTo>
                <a:close/>
              </a:path>
              <a:path w="485139" h="548639">
                <a:moveTo>
                  <a:pt x="422147" y="368807"/>
                </a:moveTo>
                <a:lnTo>
                  <a:pt x="422147" y="356615"/>
                </a:lnTo>
                <a:lnTo>
                  <a:pt x="246887" y="356615"/>
                </a:lnTo>
                <a:lnTo>
                  <a:pt x="246887" y="368807"/>
                </a:lnTo>
                <a:lnTo>
                  <a:pt x="422147" y="368807"/>
                </a:lnTo>
                <a:close/>
              </a:path>
              <a:path w="485139" h="548639">
                <a:moveTo>
                  <a:pt x="422147" y="406907"/>
                </a:moveTo>
                <a:lnTo>
                  <a:pt x="422147" y="394715"/>
                </a:lnTo>
                <a:lnTo>
                  <a:pt x="246887" y="394715"/>
                </a:lnTo>
                <a:lnTo>
                  <a:pt x="246887" y="406907"/>
                </a:lnTo>
                <a:lnTo>
                  <a:pt x="422147" y="406907"/>
                </a:lnTo>
                <a:close/>
              </a:path>
              <a:path w="485139" h="548639">
                <a:moveTo>
                  <a:pt x="370331" y="445007"/>
                </a:moveTo>
                <a:lnTo>
                  <a:pt x="370331" y="432815"/>
                </a:lnTo>
                <a:lnTo>
                  <a:pt x="246887" y="432815"/>
                </a:lnTo>
                <a:lnTo>
                  <a:pt x="246887" y="445007"/>
                </a:lnTo>
                <a:lnTo>
                  <a:pt x="370331" y="445007"/>
                </a:lnTo>
                <a:close/>
              </a:path>
              <a:path w="485139" h="548639">
                <a:moveTo>
                  <a:pt x="416051" y="198119"/>
                </a:moveTo>
                <a:lnTo>
                  <a:pt x="416051" y="185927"/>
                </a:lnTo>
                <a:lnTo>
                  <a:pt x="254507" y="185927"/>
                </a:lnTo>
                <a:lnTo>
                  <a:pt x="254507" y="198119"/>
                </a:lnTo>
                <a:lnTo>
                  <a:pt x="416051" y="198119"/>
                </a:lnTo>
                <a:close/>
              </a:path>
              <a:path w="485139" h="548639">
                <a:moveTo>
                  <a:pt x="294131" y="100583"/>
                </a:moveTo>
                <a:lnTo>
                  <a:pt x="294131" y="92963"/>
                </a:lnTo>
                <a:lnTo>
                  <a:pt x="292607" y="92963"/>
                </a:lnTo>
                <a:lnTo>
                  <a:pt x="291083" y="96011"/>
                </a:lnTo>
                <a:lnTo>
                  <a:pt x="291083" y="99059"/>
                </a:lnTo>
                <a:lnTo>
                  <a:pt x="292607" y="100583"/>
                </a:lnTo>
                <a:lnTo>
                  <a:pt x="294131" y="100583"/>
                </a:lnTo>
                <a:close/>
              </a:path>
              <a:path w="485139" h="548639">
                <a:moveTo>
                  <a:pt x="304799" y="97535"/>
                </a:moveTo>
                <a:lnTo>
                  <a:pt x="304799" y="96011"/>
                </a:lnTo>
                <a:lnTo>
                  <a:pt x="303275" y="92963"/>
                </a:lnTo>
                <a:lnTo>
                  <a:pt x="301751" y="91439"/>
                </a:lnTo>
                <a:lnTo>
                  <a:pt x="298703" y="89915"/>
                </a:lnTo>
                <a:lnTo>
                  <a:pt x="295655" y="91439"/>
                </a:lnTo>
                <a:lnTo>
                  <a:pt x="294131" y="91439"/>
                </a:lnTo>
                <a:lnTo>
                  <a:pt x="294131" y="102107"/>
                </a:lnTo>
                <a:lnTo>
                  <a:pt x="295655" y="103631"/>
                </a:lnTo>
                <a:lnTo>
                  <a:pt x="300227" y="103631"/>
                </a:lnTo>
                <a:lnTo>
                  <a:pt x="300227" y="102107"/>
                </a:lnTo>
                <a:lnTo>
                  <a:pt x="301751" y="102107"/>
                </a:lnTo>
                <a:lnTo>
                  <a:pt x="301751" y="100583"/>
                </a:lnTo>
                <a:lnTo>
                  <a:pt x="303275" y="100583"/>
                </a:lnTo>
                <a:lnTo>
                  <a:pt x="303275" y="99059"/>
                </a:lnTo>
                <a:lnTo>
                  <a:pt x="304799" y="97535"/>
                </a:lnTo>
                <a:close/>
              </a:path>
              <a:path w="485139" h="548639">
                <a:moveTo>
                  <a:pt x="345947" y="100583"/>
                </a:moveTo>
                <a:lnTo>
                  <a:pt x="345947" y="92963"/>
                </a:lnTo>
                <a:lnTo>
                  <a:pt x="342899" y="89915"/>
                </a:lnTo>
                <a:lnTo>
                  <a:pt x="335279" y="89915"/>
                </a:lnTo>
                <a:lnTo>
                  <a:pt x="332231" y="92963"/>
                </a:lnTo>
                <a:lnTo>
                  <a:pt x="332231" y="100583"/>
                </a:lnTo>
                <a:lnTo>
                  <a:pt x="335279" y="103631"/>
                </a:lnTo>
                <a:lnTo>
                  <a:pt x="342899" y="103631"/>
                </a:lnTo>
                <a:lnTo>
                  <a:pt x="345947" y="100583"/>
                </a:lnTo>
                <a:close/>
              </a:path>
              <a:path w="485139" h="548639">
                <a:moveTo>
                  <a:pt x="387095" y="100583"/>
                </a:moveTo>
                <a:lnTo>
                  <a:pt x="387095" y="92963"/>
                </a:lnTo>
                <a:lnTo>
                  <a:pt x="384047" y="89915"/>
                </a:lnTo>
                <a:lnTo>
                  <a:pt x="376427" y="89915"/>
                </a:lnTo>
                <a:lnTo>
                  <a:pt x="373379" y="92963"/>
                </a:lnTo>
                <a:lnTo>
                  <a:pt x="373379" y="100583"/>
                </a:lnTo>
                <a:lnTo>
                  <a:pt x="376427" y="103631"/>
                </a:lnTo>
                <a:lnTo>
                  <a:pt x="384047" y="103631"/>
                </a:lnTo>
                <a:lnTo>
                  <a:pt x="387095" y="100583"/>
                </a:lnTo>
                <a:close/>
              </a:path>
              <a:path w="485139" h="548639">
                <a:moveTo>
                  <a:pt x="425195" y="103631"/>
                </a:moveTo>
                <a:lnTo>
                  <a:pt x="425195" y="91439"/>
                </a:lnTo>
                <a:lnTo>
                  <a:pt x="423671" y="91439"/>
                </a:lnTo>
                <a:lnTo>
                  <a:pt x="422147" y="89915"/>
                </a:lnTo>
                <a:lnTo>
                  <a:pt x="419099" y="91439"/>
                </a:lnTo>
                <a:lnTo>
                  <a:pt x="416051" y="94487"/>
                </a:lnTo>
                <a:lnTo>
                  <a:pt x="416051" y="100583"/>
                </a:lnTo>
                <a:lnTo>
                  <a:pt x="417575" y="100583"/>
                </a:lnTo>
                <a:lnTo>
                  <a:pt x="417575" y="102107"/>
                </a:lnTo>
                <a:lnTo>
                  <a:pt x="419099" y="103631"/>
                </a:lnTo>
                <a:lnTo>
                  <a:pt x="425195" y="103631"/>
                </a:lnTo>
                <a:close/>
              </a:path>
              <a:path w="485139" h="548639">
                <a:moveTo>
                  <a:pt x="428243" y="99059"/>
                </a:moveTo>
                <a:lnTo>
                  <a:pt x="428243" y="94487"/>
                </a:lnTo>
                <a:lnTo>
                  <a:pt x="426719" y="92963"/>
                </a:lnTo>
                <a:lnTo>
                  <a:pt x="425195" y="92963"/>
                </a:lnTo>
                <a:lnTo>
                  <a:pt x="425195" y="102107"/>
                </a:lnTo>
                <a:lnTo>
                  <a:pt x="428243" y="99059"/>
                </a:lnTo>
                <a:close/>
              </a:path>
            </a:pathLst>
          </a:custGeom>
          <a:solidFill>
            <a:srgbClr val="323B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610600" y="405384"/>
            <a:ext cx="1447799" cy="1130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935">
              <a:lnSpc>
                <a:spcPts val="1335"/>
              </a:lnSpc>
            </a:pPr>
            <a:fld id="{81D60167-4931-47E6-BA6A-407CBD079E47}" type="slidenum">
              <a:rPr dirty="0" spc="10"/>
              <a:t>4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6903719"/>
            <a:ext cx="128015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8447" y="6903719"/>
            <a:ext cx="214884" cy="2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59052" y="6899147"/>
            <a:ext cx="81533" cy="3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772" y="6711695"/>
            <a:ext cx="1176527" cy="192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8991" y="6903719"/>
            <a:ext cx="13716" cy="2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903719"/>
            <a:ext cx="77723" cy="27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0432" y="6903719"/>
            <a:ext cx="86868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1772" y="6903719"/>
            <a:ext cx="306324" cy="137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1688591"/>
            <a:ext cx="1729739" cy="797560"/>
          </a:xfrm>
          <a:custGeom>
            <a:avLst/>
            <a:gdLst/>
            <a:ahLst/>
            <a:cxnLst/>
            <a:rect l="l" t="t" r="r" b="b"/>
            <a:pathLst>
              <a:path w="1729739" h="797560">
                <a:moveTo>
                  <a:pt x="1729739" y="399287"/>
                </a:moveTo>
                <a:lnTo>
                  <a:pt x="1330451" y="0"/>
                </a:lnTo>
                <a:lnTo>
                  <a:pt x="0" y="0"/>
                </a:lnTo>
                <a:lnTo>
                  <a:pt x="0" y="797051"/>
                </a:lnTo>
                <a:lnTo>
                  <a:pt x="1330451" y="797051"/>
                </a:lnTo>
                <a:lnTo>
                  <a:pt x="1729739" y="399287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1682495"/>
            <a:ext cx="1739264" cy="809625"/>
          </a:xfrm>
          <a:custGeom>
            <a:avLst/>
            <a:gdLst/>
            <a:ahLst/>
            <a:cxnLst/>
            <a:rect l="l" t="t" r="r" b="b"/>
            <a:pathLst>
              <a:path w="1739264" h="809625">
                <a:moveTo>
                  <a:pt x="1738883" y="405383"/>
                </a:moveTo>
                <a:lnTo>
                  <a:pt x="1333499" y="0"/>
                </a:lnTo>
                <a:lnTo>
                  <a:pt x="0" y="0"/>
                </a:lnTo>
                <a:lnTo>
                  <a:pt x="0" y="12191"/>
                </a:lnTo>
                <a:lnTo>
                  <a:pt x="1325879" y="12191"/>
                </a:lnTo>
                <a:lnTo>
                  <a:pt x="1325879" y="10667"/>
                </a:lnTo>
                <a:lnTo>
                  <a:pt x="1330451" y="12191"/>
                </a:lnTo>
                <a:lnTo>
                  <a:pt x="1330451" y="15239"/>
                </a:lnTo>
                <a:lnTo>
                  <a:pt x="1720587" y="405375"/>
                </a:lnTo>
                <a:lnTo>
                  <a:pt x="1725167" y="400811"/>
                </a:lnTo>
                <a:lnTo>
                  <a:pt x="1725167" y="419048"/>
                </a:lnTo>
                <a:lnTo>
                  <a:pt x="1738883" y="405383"/>
                </a:lnTo>
                <a:close/>
              </a:path>
              <a:path w="1739264" h="809625">
                <a:moveTo>
                  <a:pt x="1327409" y="797051"/>
                </a:moveTo>
                <a:lnTo>
                  <a:pt x="0" y="797051"/>
                </a:lnTo>
                <a:lnTo>
                  <a:pt x="0" y="809243"/>
                </a:lnTo>
                <a:lnTo>
                  <a:pt x="1325879" y="809243"/>
                </a:lnTo>
                <a:lnTo>
                  <a:pt x="1325879" y="798575"/>
                </a:lnTo>
                <a:lnTo>
                  <a:pt x="1327409" y="797051"/>
                </a:lnTo>
                <a:close/>
              </a:path>
              <a:path w="1739264" h="809625">
                <a:moveTo>
                  <a:pt x="1330451" y="12191"/>
                </a:moveTo>
                <a:lnTo>
                  <a:pt x="1325879" y="10667"/>
                </a:lnTo>
                <a:lnTo>
                  <a:pt x="1327403" y="12191"/>
                </a:lnTo>
                <a:lnTo>
                  <a:pt x="1330451" y="12191"/>
                </a:lnTo>
                <a:close/>
              </a:path>
              <a:path w="1739264" h="809625">
                <a:moveTo>
                  <a:pt x="1327403" y="12191"/>
                </a:moveTo>
                <a:lnTo>
                  <a:pt x="1325879" y="10667"/>
                </a:lnTo>
                <a:lnTo>
                  <a:pt x="1325879" y="12191"/>
                </a:lnTo>
                <a:lnTo>
                  <a:pt x="1327403" y="12191"/>
                </a:lnTo>
                <a:close/>
              </a:path>
              <a:path w="1739264" h="809625">
                <a:moveTo>
                  <a:pt x="1330451" y="797051"/>
                </a:moveTo>
                <a:lnTo>
                  <a:pt x="1327403" y="797057"/>
                </a:lnTo>
                <a:lnTo>
                  <a:pt x="1325879" y="798575"/>
                </a:lnTo>
                <a:lnTo>
                  <a:pt x="1330451" y="797051"/>
                </a:lnTo>
                <a:close/>
              </a:path>
              <a:path w="1739264" h="809625">
                <a:moveTo>
                  <a:pt x="1330451" y="809243"/>
                </a:moveTo>
                <a:lnTo>
                  <a:pt x="1330451" y="797051"/>
                </a:lnTo>
                <a:lnTo>
                  <a:pt x="1325879" y="798575"/>
                </a:lnTo>
                <a:lnTo>
                  <a:pt x="1325879" y="809243"/>
                </a:lnTo>
                <a:lnTo>
                  <a:pt x="1330451" y="809243"/>
                </a:lnTo>
                <a:close/>
              </a:path>
              <a:path w="1739264" h="809625">
                <a:moveTo>
                  <a:pt x="1330451" y="15239"/>
                </a:moveTo>
                <a:lnTo>
                  <a:pt x="1330451" y="12191"/>
                </a:lnTo>
                <a:lnTo>
                  <a:pt x="1327403" y="12191"/>
                </a:lnTo>
                <a:lnTo>
                  <a:pt x="1330451" y="15239"/>
                </a:lnTo>
                <a:close/>
              </a:path>
              <a:path w="1739264" h="809625">
                <a:moveTo>
                  <a:pt x="1725167" y="419048"/>
                </a:moveTo>
                <a:lnTo>
                  <a:pt x="1725167" y="409955"/>
                </a:lnTo>
                <a:lnTo>
                  <a:pt x="1720587" y="405375"/>
                </a:lnTo>
                <a:lnTo>
                  <a:pt x="1327409" y="797051"/>
                </a:lnTo>
                <a:lnTo>
                  <a:pt x="1330451" y="797051"/>
                </a:lnTo>
                <a:lnTo>
                  <a:pt x="1330451" y="809243"/>
                </a:lnTo>
                <a:lnTo>
                  <a:pt x="1333499" y="809243"/>
                </a:lnTo>
                <a:lnTo>
                  <a:pt x="1725167" y="419048"/>
                </a:lnTo>
                <a:close/>
              </a:path>
              <a:path w="1739264" h="809625">
                <a:moveTo>
                  <a:pt x="1725167" y="409955"/>
                </a:moveTo>
                <a:lnTo>
                  <a:pt x="1725167" y="400811"/>
                </a:lnTo>
                <a:lnTo>
                  <a:pt x="1720587" y="405375"/>
                </a:lnTo>
                <a:lnTo>
                  <a:pt x="1725167" y="4099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0743" y="1946655"/>
            <a:ext cx="1104265" cy="270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5">
                <a:solidFill>
                  <a:srgbClr val="FFFFFF"/>
                </a:solidFill>
                <a:latin typeface="Segoe UI"/>
                <a:cs typeface="Segoe UI"/>
              </a:rPr>
              <a:t>Pre88</a:t>
            </a:r>
            <a:r>
              <a:rPr dirty="0" sz="1700" spc="-7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700" spc="15">
                <a:solidFill>
                  <a:srgbClr val="FFFFFF"/>
                </a:solidFill>
                <a:latin typeface="Segoe UI"/>
                <a:cs typeface="Segoe UI"/>
              </a:rPr>
              <a:t>GMP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68323" y="1688591"/>
            <a:ext cx="2440305" cy="797560"/>
          </a:xfrm>
          <a:custGeom>
            <a:avLst/>
            <a:gdLst/>
            <a:ahLst/>
            <a:cxnLst/>
            <a:rect l="l" t="t" r="r" b="b"/>
            <a:pathLst>
              <a:path w="2440304" h="797560">
                <a:moveTo>
                  <a:pt x="2439923" y="399287"/>
                </a:moveTo>
                <a:lnTo>
                  <a:pt x="2040635" y="0"/>
                </a:lnTo>
                <a:lnTo>
                  <a:pt x="0" y="0"/>
                </a:lnTo>
                <a:lnTo>
                  <a:pt x="397763" y="399287"/>
                </a:lnTo>
                <a:lnTo>
                  <a:pt x="397763" y="797051"/>
                </a:lnTo>
                <a:lnTo>
                  <a:pt x="2040635" y="797051"/>
                </a:lnTo>
                <a:lnTo>
                  <a:pt x="2439923" y="399287"/>
                </a:lnTo>
                <a:close/>
              </a:path>
              <a:path w="2440304" h="797560">
                <a:moveTo>
                  <a:pt x="397763" y="797051"/>
                </a:moveTo>
                <a:lnTo>
                  <a:pt x="397763" y="399287"/>
                </a:lnTo>
                <a:lnTo>
                  <a:pt x="0" y="797051"/>
                </a:lnTo>
                <a:lnTo>
                  <a:pt x="397763" y="797051"/>
                </a:lnTo>
                <a:close/>
              </a:path>
            </a:pathLst>
          </a:custGeom>
          <a:solidFill>
            <a:srgbClr val="00A8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53083" y="1682495"/>
            <a:ext cx="2464435" cy="809625"/>
          </a:xfrm>
          <a:custGeom>
            <a:avLst/>
            <a:gdLst/>
            <a:ahLst/>
            <a:cxnLst/>
            <a:rect l="l" t="t" r="r" b="b"/>
            <a:pathLst>
              <a:path w="2464435" h="809625">
                <a:moveTo>
                  <a:pt x="2464307" y="405383"/>
                </a:moveTo>
                <a:lnTo>
                  <a:pt x="2058923" y="0"/>
                </a:lnTo>
                <a:lnTo>
                  <a:pt x="0" y="0"/>
                </a:lnTo>
                <a:lnTo>
                  <a:pt x="15239" y="15296"/>
                </a:lnTo>
                <a:lnTo>
                  <a:pt x="15239" y="12191"/>
                </a:lnTo>
                <a:lnTo>
                  <a:pt x="19811" y="1523"/>
                </a:lnTo>
                <a:lnTo>
                  <a:pt x="30439" y="12191"/>
                </a:lnTo>
                <a:lnTo>
                  <a:pt x="2051303" y="12191"/>
                </a:lnTo>
                <a:lnTo>
                  <a:pt x="2051303" y="10667"/>
                </a:lnTo>
                <a:lnTo>
                  <a:pt x="2055875" y="12191"/>
                </a:lnTo>
                <a:lnTo>
                  <a:pt x="2055875" y="15239"/>
                </a:lnTo>
                <a:lnTo>
                  <a:pt x="2446011" y="405375"/>
                </a:lnTo>
                <a:lnTo>
                  <a:pt x="2450591" y="400811"/>
                </a:lnTo>
                <a:lnTo>
                  <a:pt x="2450591" y="419048"/>
                </a:lnTo>
                <a:lnTo>
                  <a:pt x="2464307" y="405383"/>
                </a:lnTo>
                <a:close/>
              </a:path>
              <a:path w="2464435" h="809625">
                <a:moveTo>
                  <a:pt x="408431" y="419099"/>
                </a:moveTo>
                <a:lnTo>
                  <a:pt x="408431" y="409955"/>
                </a:lnTo>
                <a:lnTo>
                  <a:pt x="403868" y="405375"/>
                </a:lnTo>
                <a:lnTo>
                  <a:pt x="0" y="809243"/>
                </a:lnTo>
                <a:lnTo>
                  <a:pt x="15239" y="809243"/>
                </a:lnTo>
                <a:lnTo>
                  <a:pt x="15239" y="797051"/>
                </a:lnTo>
                <a:lnTo>
                  <a:pt x="30479" y="797051"/>
                </a:lnTo>
                <a:lnTo>
                  <a:pt x="408431" y="419099"/>
                </a:lnTo>
                <a:close/>
              </a:path>
              <a:path w="2464435" h="809625">
                <a:moveTo>
                  <a:pt x="30439" y="12191"/>
                </a:moveTo>
                <a:lnTo>
                  <a:pt x="19811" y="1523"/>
                </a:lnTo>
                <a:lnTo>
                  <a:pt x="15239" y="12191"/>
                </a:lnTo>
                <a:lnTo>
                  <a:pt x="30439" y="12191"/>
                </a:lnTo>
                <a:close/>
              </a:path>
              <a:path w="2464435" h="809625">
                <a:moveTo>
                  <a:pt x="422147" y="405383"/>
                </a:moveTo>
                <a:lnTo>
                  <a:pt x="30439" y="12191"/>
                </a:lnTo>
                <a:lnTo>
                  <a:pt x="15239" y="12191"/>
                </a:lnTo>
                <a:lnTo>
                  <a:pt x="15239" y="15296"/>
                </a:lnTo>
                <a:lnTo>
                  <a:pt x="403868" y="405375"/>
                </a:lnTo>
                <a:lnTo>
                  <a:pt x="408431" y="400811"/>
                </a:lnTo>
                <a:lnTo>
                  <a:pt x="408431" y="419099"/>
                </a:lnTo>
                <a:lnTo>
                  <a:pt x="422147" y="405383"/>
                </a:lnTo>
                <a:close/>
              </a:path>
              <a:path w="2464435" h="809625">
                <a:moveTo>
                  <a:pt x="30479" y="797051"/>
                </a:moveTo>
                <a:lnTo>
                  <a:pt x="15239" y="797051"/>
                </a:lnTo>
                <a:lnTo>
                  <a:pt x="19811" y="807719"/>
                </a:lnTo>
                <a:lnTo>
                  <a:pt x="30479" y="797051"/>
                </a:lnTo>
                <a:close/>
              </a:path>
              <a:path w="2464435" h="809625">
                <a:moveTo>
                  <a:pt x="2052833" y="797051"/>
                </a:moveTo>
                <a:lnTo>
                  <a:pt x="30479" y="797051"/>
                </a:lnTo>
                <a:lnTo>
                  <a:pt x="19811" y="807719"/>
                </a:lnTo>
                <a:lnTo>
                  <a:pt x="15239" y="797051"/>
                </a:lnTo>
                <a:lnTo>
                  <a:pt x="15239" y="809243"/>
                </a:lnTo>
                <a:lnTo>
                  <a:pt x="2051303" y="809243"/>
                </a:lnTo>
                <a:lnTo>
                  <a:pt x="2051303" y="798575"/>
                </a:lnTo>
                <a:lnTo>
                  <a:pt x="2052833" y="797051"/>
                </a:lnTo>
                <a:close/>
              </a:path>
              <a:path w="2464435" h="809625">
                <a:moveTo>
                  <a:pt x="408431" y="409955"/>
                </a:moveTo>
                <a:lnTo>
                  <a:pt x="408431" y="400811"/>
                </a:lnTo>
                <a:lnTo>
                  <a:pt x="403868" y="405375"/>
                </a:lnTo>
                <a:lnTo>
                  <a:pt x="408431" y="409955"/>
                </a:lnTo>
                <a:close/>
              </a:path>
              <a:path w="2464435" h="809625">
                <a:moveTo>
                  <a:pt x="2055875" y="12191"/>
                </a:moveTo>
                <a:lnTo>
                  <a:pt x="2051303" y="10667"/>
                </a:lnTo>
                <a:lnTo>
                  <a:pt x="2052827" y="12191"/>
                </a:lnTo>
                <a:lnTo>
                  <a:pt x="2055875" y="12191"/>
                </a:lnTo>
                <a:close/>
              </a:path>
              <a:path w="2464435" h="809625">
                <a:moveTo>
                  <a:pt x="2052827" y="12191"/>
                </a:moveTo>
                <a:lnTo>
                  <a:pt x="2051303" y="10667"/>
                </a:lnTo>
                <a:lnTo>
                  <a:pt x="2051303" y="12191"/>
                </a:lnTo>
                <a:lnTo>
                  <a:pt x="2052827" y="12191"/>
                </a:lnTo>
                <a:close/>
              </a:path>
              <a:path w="2464435" h="809625">
                <a:moveTo>
                  <a:pt x="2055875" y="797051"/>
                </a:moveTo>
                <a:lnTo>
                  <a:pt x="2052827" y="797057"/>
                </a:lnTo>
                <a:lnTo>
                  <a:pt x="2051303" y="798575"/>
                </a:lnTo>
                <a:lnTo>
                  <a:pt x="2055875" y="797051"/>
                </a:lnTo>
                <a:close/>
              </a:path>
              <a:path w="2464435" h="809625">
                <a:moveTo>
                  <a:pt x="2055875" y="809243"/>
                </a:moveTo>
                <a:lnTo>
                  <a:pt x="2055875" y="797051"/>
                </a:lnTo>
                <a:lnTo>
                  <a:pt x="2051303" y="798575"/>
                </a:lnTo>
                <a:lnTo>
                  <a:pt x="2051303" y="809243"/>
                </a:lnTo>
                <a:lnTo>
                  <a:pt x="2055875" y="809243"/>
                </a:lnTo>
                <a:close/>
              </a:path>
              <a:path w="2464435" h="809625">
                <a:moveTo>
                  <a:pt x="2055875" y="15239"/>
                </a:moveTo>
                <a:lnTo>
                  <a:pt x="2055875" y="12191"/>
                </a:lnTo>
                <a:lnTo>
                  <a:pt x="2052827" y="12191"/>
                </a:lnTo>
                <a:lnTo>
                  <a:pt x="2055875" y="15239"/>
                </a:lnTo>
                <a:close/>
              </a:path>
              <a:path w="2464435" h="809625">
                <a:moveTo>
                  <a:pt x="2450591" y="419048"/>
                </a:moveTo>
                <a:lnTo>
                  <a:pt x="2450591" y="409955"/>
                </a:lnTo>
                <a:lnTo>
                  <a:pt x="2446011" y="405375"/>
                </a:lnTo>
                <a:lnTo>
                  <a:pt x="2052833" y="797051"/>
                </a:lnTo>
                <a:lnTo>
                  <a:pt x="2055875" y="797051"/>
                </a:lnTo>
                <a:lnTo>
                  <a:pt x="2055875" y="809243"/>
                </a:lnTo>
                <a:lnTo>
                  <a:pt x="2058923" y="809243"/>
                </a:lnTo>
                <a:lnTo>
                  <a:pt x="2450591" y="419048"/>
                </a:lnTo>
                <a:close/>
              </a:path>
              <a:path w="2464435" h="809625">
                <a:moveTo>
                  <a:pt x="2450591" y="409955"/>
                </a:moveTo>
                <a:lnTo>
                  <a:pt x="2450591" y="400811"/>
                </a:lnTo>
                <a:lnTo>
                  <a:pt x="2446011" y="405375"/>
                </a:lnTo>
                <a:lnTo>
                  <a:pt x="2450591" y="4099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738375" y="1946655"/>
            <a:ext cx="1203325" cy="270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FFFFFF"/>
                </a:solidFill>
                <a:latin typeface="Segoe UI"/>
                <a:cs typeface="Segoe UI"/>
              </a:rPr>
              <a:t>Post88</a:t>
            </a:r>
            <a:r>
              <a:rPr dirty="0" sz="1700" spc="-9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700" spc="15">
                <a:solidFill>
                  <a:srgbClr val="FFFFFF"/>
                </a:solidFill>
                <a:latin typeface="Segoe UI"/>
                <a:cs typeface="Segoe UI"/>
              </a:rPr>
              <a:t>GMP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/>
              <a:t>Your</a:t>
            </a:r>
            <a:r>
              <a:rPr dirty="0" spc="-240"/>
              <a:t> </a:t>
            </a:r>
            <a:r>
              <a:rPr dirty="0" spc="-70"/>
              <a:t>pension</a:t>
            </a:r>
          </a:p>
        </p:txBody>
      </p:sp>
      <p:sp>
        <p:nvSpPr>
          <p:cNvPr id="18" name="object 18"/>
          <p:cNvSpPr/>
          <p:nvPr/>
        </p:nvSpPr>
        <p:spPr>
          <a:xfrm>
            <a:off x="8610600" y="405384"/>
            <a:ext cx="1447799" cy="1130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2580131"/>
            <a:ext cx="3953510" cy="797560"/>
          </a:xfrm>
          <a:custGeom>
            <a:avLst/>
            <a:gdLst/>
            <a:ahLst/>
            <a:cxnLst/>
            <a:rect l="l" t="t" r="r" b="b"/>
            <a:pathLst>
              <a:path w="3953510" h="797560">
                <a:moveTo>
                  <a:pt x="3953255" y="399287"/>
                </a:moveTo>
                <a:lnTo>
                  <a:pt x="3553967" y="0"/>
                </a:lnTo>
                <a:lnTo>
                  <a:pt x="0" y="0"/>
                </a:lnTo>
                <a:lnTo>
                  <a:pt x="0" y="797051"/>
                </a:lnTo>
                <a:lnTo>
                  <a:pt x="3553967" y="797051"/>
                </a:lnTo>
                <a:lnTo>
                  <a:pt x="3953255" y="399287"/>
                </a:lnTo>
                <a:close/>
              </a:path>
            </a:pathLst>
          </a:custGeom>
          <a:solidFill>
            <a:srgbClr val="006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2574035"/>
            <a:ext cx="3962400" cy="810895"/>
          </a:xfrm>
          <a:custGeom>
            <a:avLst/>
            <a:gdLst/>
            <a:ahLst/>
            <a:cxnLst/>
            <a:rect l="l" t="t" r="r" b="b"/>
            <a:pathLst>
              <a:path w="3962400" h="810895">
                <a:moveTo>
                  <a:pt x="3962399" y="405383"/>
                </a:moveTo>
                <a:lnTo>
                  <a:pt x="3557015" y="0"/>
                </a:lnTo>
                <a:lnTo>
                  <a:pt x="0" y="0"/>
                </a:lnTo>
                <a:lnTo>
                  <a:pt x="0" y="13715"/>
                </a:lnTo>
                <a:lnTo>
                  <a:pt x="3549395" y="13715"/>
                </a:lnTo>
                <a:lnTo>
                  <a:pt x="3549395" y="10667"/>
                </a:lnTo>
                <a:lnTo>
                  <a:pt x="3553967" y="13715"/>
                </a:lnTo>
                <a:lnTo>
                  <a:pt x="3553967" y="15239"/>
                </a:lnTo>
                <a:lnTo>
                  <a:pt x="3944103" y="405375"/>
                </a:lnTo>
                <a:lnTo>
                  <a:pt x="3948683" y="400811"/>
                </a:lnTo>
                <a:lnTo>
                  <a:pt x="3948683" y="419099"/>
                </a:lnTo>
                <a:lnTo>
                  <a:pt x="3962399" y="405383"/>
                </a:lnTo>
                <a:close/>
              </a:path>
              <a:path w="3962400" h="810895">
                <a:moveTo>
                  <a:pt x="3550925" y="797051"/>
                </a:moveTo>
                <a:lnTo>
                  <a:pt x="0" y="797051"/>
                </a:lnTo>
                <a:lnTo>
                  <a:pt x="0" y="810767"/>
                </a:lnTo>
                <a:lnTo>
                  <a:pt x="3549395" y="810767"/>
                </a:lnTo>
                <a:lnTo>
                  <a:pt x="3549395" y="798575"/>
                </a:lnTo>
                <a:lnTo>
                  <a:pt x="3550925" y="797051"/>
                </a:lnTo>
                <a:close/>
              </a:path>
              <a:path w="3962400" h="810895">
                <a:moveTo>
                  <a:pt x="3553967" y="13715"/>
                </a:moveTo>
                <a:lnTo>
                  <a:pt x="3549395" y="10667"/>
                </a:lnTo>
                <a:lnTo>
                  <a:pt x="3552443" y="13715"/>
                </a:lnTo>
                <a:lnTo>
                  <a:pt x="3553967" y="13715"/>
                </a:lnTo>
                <a:close/>
              </a:path>
              <a:path w="3962400" h="810895">
                <a:moveTo>
                  <a:pt x="3552443" y="13715"/>
                </a:moveTo>
                <a:lnTo>
                  <a:pt x="3549395" y="10667"/>
                </a:lnTo>
                <a:lnTo>
                  <a:pt x="3549395" y="13715"/>
                </a:lnTo>
                <a:lnTo>
                  <a:pt x="3552443" y="13715"/>
                </a:lnTo>
                <a:close/>
              </a:path>
              <a:path w="3962400" h="810895">
                <a:moveTo>
                  <a:pt x="3553967" y="797051"/>
                </a:moveTo>
                <a:lnTo>
                  <a:pt x="3550925" y="797051"/>
                </a:lnTo>
                <a:lnTo>
                  <a:pt x="3549395" y="798575"/>
                </a:lnTo>
                <a:lnTo>
                  <a:pt x="3553967" y="797051"/>
                </a:lnTo>
                <a:close/>
              </a:path>
              <a:path w="3962400" h="810895">
                <a:moveTo>
                  <a:pt x="3553967" y="810767"/>
                </a:moveTo>
                <a:lnTo>
                  <a:pt x="3553967" y="797051"/>
                </a:lnTo>
                <a:lnTo>
                  <a:pt x="3549395" y="798575"/>
                </a:lnTo>
                <a:lnTo>
                  <a:pt x="3549395" y="810767"/>
                </a:lnTo>
                <a:lnTo>
                  <a:pt x="3553967" y="810767"/>
                </a:lnTo>
                <a:close/>
              </a:path>
              <a:path w="3962400" h="810895">
                <a:moveTo>
                  <a:pt x="3948683" y="419099"/>
                </a:moveTo>
                <a:lnTo>
                  <a:pt x="3948683" y="409955"/>
                </a:lnTo>
                <a:lnTo>
                  <a:pt x="3944103" y="405375"/>
                </a:lnTo>
                <a:lnTo>
                  <a:pt x="3550925" y="797051"/>
                </a:lnTo>
                <a:lnTo>
                  <a:pt x="3553967" y="797051"/>
                </a:lnTo>
                <a:lnTo>
                  <a:pt x="3553967" y="810767"/>
                </a:lnTo>
                <a:lnTo>
                  <a:pt x="3557015" y="810767"/>
                </a:lnTo>
                <a:lnTo>
                  <a:pt x="3948683" y="419099"/>
                </a:lnTo>
                <a:close/>
              </a:path>
              <a:path w="3962400" h="810895">
                <a:moveTo>
                  <a:pt x="3553967" y="15239"/>
                </a:moveTo>
                <a:lnTo>
                  <a:pt x="3553967" y="13715"/>
                </a:lnTo>
                <a:lnTo>
                  <a:pt x="3552443" y="13715"/>
                </a:lnTo>
                <a:lnTo>
                  <a:pt x="3553967" y="15239"/>
                </a:lnTo>
                <a:close/>
              </a:path>
              <a:path w="3962400" h="810895">
                <a:moveTo>
                  <a:pt x="3948683" y="409955"/>
                </a:moveTo>
                <a:lnTo>
                  <a:pt x="3948683" y="400811"/>
                </a:lnTo>
                <a:lnTo>
                  <a:pt x="3944103" y="405375"/>
                </a:lnTo>
                <a:lnTo>
                  <a:pt x="3948683" y="4099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275079" y="2838194"/>
            <a:ext cx="1245235" cy="270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5">
                <a:solidFill>
                  <a:srgbClr val="FFFFFF"/>
                </a:solidFill>
                <a:latin typeface="Segoe UI"/>
                <a:cs typeface="Segoe UI"/>
              </a:rPr>
              <a:t>Pre97</a:t>
            </a:r>
            <a:r>
              <a:rPr dirty="0" sz="1700" spc="-7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700" spc="5">
                <a:solidFill>
                  <a:srgbClr val="FFFFFF"/>
                </a:solidFill>
                <a:latin typeface="Segoe UI"/>
                <a:cs typeface="Segoe UI"/>
              </a:rPr>
              <a:t>Excess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39439" y="2580131"/>
            <a:ext cx="4398645" cy="797560"/>
          </a:xfrm>
          <a:custGeom>
            <a:avLst/>
            <a:gdLst/>
            <a:ahLst/>
            <a:cxnLst/>
            <a:rect l="l" t="t" r="r" b="b"/>
            <a:pathLst>
              <a:path w="4398645" h="797560">
                <a:moveTo>
                  <a:pt x="4398263" y="399287"/>
                </a:moveTo>
                <a:lnTo>
                  <a:pt x="3998975" y="0"/>
                </a:lnTo>
                <a:lnTo>
                  <a:pt x="0" y="0"/>
                </a:lnTo>
                <a:lnTo>
                  <a:pt x="399287" y="399287"/>
                </a:lnTo>
                <a:lnTo>
                  <a:pt x="399287" y="797051"/>
                </a:lnTo>
                <a:lnTo>
                  <a:pt x="3998975" y="797051"/>
                </a:lnTo>
                <a:lnTo>
                  <a:pt x="4398263" y="399287"/>
                </a:lnTo>
                <a:close/>
              </a:path>
              <a:path w="4398645" h="797560">
                <a:moveTo>
                  <a:pt x="399287" y="797051"/>
                </a:moveTo>
                <a:lnTo>
                  <a:pt x="399287" y="399287"/>
                </a:lnTo>
                <a:lnTo>
                  <a:pt x="0" y="797051"/>
                </a:lnTo>
                <a:lnTo>
                  <a:pt x="399287" y="797051"/>
                </a:lnTo>
                <a:close/>
              </a:path>
            </a:pathLst>
          </a:custGeom>
          <a:solidFill>
            <a:srgbClr val="E05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124200" y="2574035"/>
            <a:ext cx="4422775" cy="810895"/>
          </a:xfrm>
          <a:custGeom>
            <a:avLst/>
            <a:gdLst/>
            <a:ahLst/>
            <a:cxnLst/>
            <a:rect l="l" t="t" r="r" b="b"/>
            <a:pathLst>
              <a:path w="4422775" h="810895">
                <a:moveTo>
                  <a:pt x="4422647" y="405383"/>
                </a:moveTo>
                <a:lnTo>
                  <a:pt x="4017263" y="0"/>
                </a:lnTo>
                <a:lnTo>
                  <a:pt x="0" y="0"/>
                </a:lnTo>
                <a:lnTo>
                  <a:pt x="15239" y="15239"/>
                </a:lnTo>
                <a:lnTo>
                  <a:pt x="15239" y="13715"/>
                </a:lnTo>
                <a:lnTo>
                  <a:pt x="19811" y="1523"/>
                </a:lnTo>
                <a:lnTo>
                  <a:pt x="32003" y="13715"/>
                </a:lnTo>
                <a:lnTo>
                  <a:pt x="4009643" y="13715"/>
                </a:lnTo>
                <a:lnTo>
                  <a:pt x="4009643" y="10667"/>
                </a:lnTo>
                <a:lnTo>
                  <a:pt x="4014215" y="13715"/>
                </a:lnTo>
                <a:lnTo>
                  <a:pt x="4014215" y="15239"/>
                </a:lnTo>
                <a:lnTo>
                  <a:pt x="4404351" y="405375"/>
                </a:lnTo>
                <a:lnTo>
                  <a:pt x="4408931" y="400811"/>
                </a:lnTo>
                <a:lnTo>
                  <a:pt x="4408931" y="419099"/>
                </a:lnTo>
                <a:lnTo>
                  <a:pt x="4422647" y="405383"/>
                </a:lnTo>
                <a:close/>
              </a:path>
              <a:path w="4422775" h="810895">
                <a:moveTo>
                  <a:pt x="409955" y="419048"/>
                </a:moveTo>
                <a:lnTo>
                  <a:pt x="409955" y="409955"/>
                </a:lnTo>
                <a:lnTo>
                  <a:pt x="405383" y="405383"/>
                </a:lnTo>
                <a:lnTo>
                  <a:pt x="0" y="810767"/>
                </a:lnTo>
                <a:lnTo>
                  <a:pt x="15239" y="810767"/>
                </a:lnTo>
                <a:lnTo>
                  <a:pt x="15239" y="797051"/>
                </a:lnTo>
                <a:lnTo>
                  <a:pt x="30520" y="797051"/>
                </a:lnTo>
                <a:lnTo>
                  <a:pt x="409955" y="419048"/>
                </a:lnTo>
                <a:close/>
              </a:path>
              <a:path w="4422775" h="810895">
                <a:moveTo>
                  <a:pt x="32003" y="13715"/>
                </a:moveTo>
                <a:lnTo>
                  <a:pt x="19811" y="1523"/>
                </a:lnTo>
                <a:lnTo>
                  <a:pt x="15239" y="13715"/>
                </a:lnTo>
                <a:lnTo>
                  <a:pt x="32003" y="13715"/>
                </a:lnTo>
                <a:close/>
              </a:path>
              <a:path w="4422775" h="810895">
                <a:moveTo>
                  <a:pt x="423671" y="405383"/>
                </a:moveTo>
                <a:lnTo>
                  <a:pt x="32003" y="13715"/>
                </a:lnTo>
                <a:lnTo>
                  <a:pt x="15239" y="13715"/>
                </a:lnTo>
                <a:lnTo>
                  <a:pt x="15239" y="15239"/>
                </a:lnTo>
                <a:lnTo>
                  <a:pt x="405383" y="405383"/>
                </a:lnTo>
                <a:lnTo>
                  <a:pt x="409955" y="400811"/>
                </a:lnTo>
                <a:lnTo>
                  <a:pt x="409955" y="419048"/>
                </a:lnTo>
                <a:lnTo>
                  <a:pt x="423671" y="405383"/>
                </a:lnTo>
                <a:close/>
              </a:path>
              <a:path w="4422775" h="810895">
                <a:moveTo>
                  <a:pt x="30520" y="797051"/>
                </a:moveTo>
                <a:lnTo>
                  <a:pt x="15239" y="797051"/>
                </a:lnTo>
                <a:lnTo>
                  <a:pt x="19811" y="807719"/>
                </a:lnTo>
                <a:lnTo>
                  <a:pt x="30520" y="797051"/>
                </a:lnTo>
                <a:close/>
              </a:path>
              <a:path w="4422775" h="810895">
                <a:moveTo>
                  <a:pt x="4011173" y="797051"/>
                </a:moveTo>
                <a:lnTo>
                  <a:pt x="30520" y="797051"/>
                </a:lnTo>
                <a:lnTo>
                  <a:pt x="19811" y="807719"/>
                </a:lnTo>
                <a:lnTo>
                  <a:pt x="15239" y="797051"/>
                </a:lnTo>
                <a:lnTo>
                  <a:pt x="15239" y="810767"/>
                </a:lnTo>
                <a:lnTo>
                  <a:pt x="4009643" y="810767"/>
                </a:lnTo>
                <a:lnTo>
                  <a:pt x="4009643" y="798575"/>
                </a:lnTo>
                <a:lnTo>
                  <a:pt x="4011173" y="797051"/>
                </a:lnTo>
                <a:close/>
              </a:path>
              <a:path w="4422775" h="810895">
                <a:moveTo>
                  <a:pt x="409955" y="409955"/>
                </a:moveTo>
                <a:lnTo>
                  <a:pt x="409955" y="400811"/>
                </a:lnTo>
                <a:lnTo>
                  <a:pt x="405383" y="405383"/>
                </a:lnTo>
                <a:lnTo>
                  <a:pt x="409955" y="409955"/>
                </a:lnTo>
                <a:close/>
              </a:path>
              <a:path w="4422775" h="810895">
                <a:moveTo>
                  <a:pt x="4014215" y="13715"/>
                </a:moveTo>
                <a:lnTo>
                  <a:pt x="4009643" y="10667"/>
                </a:lnTo>
                <a:lnTo>
                  <a:pt x="4012691" y="13715"/>
                </a:lnTo>
                <a:lnTo>
                  <a:pt x="4014215" y="13715"/>
                </a:lnTo>
                <a:close/>
              </a:path>
              <a:path w="4422775" h="810895">
                <a:moveTo>
                  <a:pt x="4012691" y="13715"/>
                </a:moveTo>
                <a:lnTo>
                  <a:pt x="4009643" y="10667"/>
                </a:lnTo>
                <a:lnTo>
                  <a:pt x="4009643" y="13715"/>
                </a:lnTo>
                <a:lnTo>
                  <a:pt x="4012691" y="13715"/>
                </a:lnTo>
                <a:close/>
              </a:path>
              <a:path w="4422775" h="810895">
                <a:moveTo>
                  <a:pt x="4014215" y="797051"/>
                </a:moveTo>
                <a:lnTo>
                  <a:pt x="4011173" y="797051"/>
                </a:lnTo>
                <a:lnTo>
                  <a:pt x="4009643" y="798575"/>
                </a:lnTo>
                <a:lnTo>
                  <a:pt x="4014215" y="797051"/>
                </a:lnTo>
                <a:close/>
              </a:path>
              <a:path w="4422775" h="810895">
                <a:moveTo>
                  <a:pt x="4014215" y="810767"/>
                </a:moveTo>
                <a:lnTo>
                  <a:pt x="4014215" y="797051"/>
                </a:lnTo>
                <a:lnTo>
                  <a:pt x="4009643" y="798575"/>
                </a:lnTo>
                <a:lnTo>
                  <a:pt x="4009643" y="810767"/>
                </a:lnTo>
                <a:lnTo>
                  <a:pt x="4014215" y="810767"/>
                </a:lnTo>
                <a:close/>
              </a:path>
              <a:path w="4422775" h="810895">
                <a:moveTo>
                  <a:pt x="4408931" y="419099"/>
                </a:moveTo>
                <a:lnTo>
                  <a:pt x="4408931" y="409955"/>
                </a:lnTo>
                <a:lnTo>
                  <a:pt x="4404351" y="405375"/>
                </a:lnTo>
                <a:lnTo>
                  <a:pt x="4011173" y="797051"/>
                </a:lnTo>
                <a:lnTo>
                  <a:pt x="4014215" y="797051"/>
                </a:lnTo>
                <a:lnTo>
                  <a:pt x="4014215" y="810767"/>
                </a:lnTo>
                <a:lnTo>
                  <a:pt x="4017263" y="810767"/>
                </a:lnTo>
                <a:lnTo>
                  <a:pt x="4408931" y="419099"/>
                </a:lnTo>
                <a:close/>
              </a:path>
              <a:path w="4422775" h="810895">
                <a:moveTo>
                  <a:pt x="4014215" y="15239"/>
                </a:moveTo>
                <a:lnTo>
                  <a:pt x="4014215" y="13715"/>
                </a:lnTo>
                <a:lnTo>
                  <a:pt x="4012691" y="13715"/>
                </a:lnTo>
                <a:lnTo>
                  <a:pt x="4014215" y="15239"/>
                </a:lnTo>
                <a:close/>
              </a:path>
              <a:path w="4422775" h="810895">
                <a:moveTo>
                  <a:pt x="4408931" y="409955"/>
                </a:moveTo>
                <a:lnTo>
                  <a:pt x="4408931" y="400811"/>
                </a:lnTo>
                <a:lnTo>
                  <a:pt x="4404351" y="405375"/>
                </a:lnTo>
                <a:lnTo>
                  <a:pt x="4408931" y="4099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54598" y="2838194"/>
            <a:ext cx="674370" cy="270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45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dirty="0" sz="1700" spc="5">
                <a:solidFill>
                  <a:srgbClr val="FFFFFF"/>
                </a:solidFill>
                <a:latin typeface="Segoe UI"/>
                <a:cs typeface="Segoe UI"/>
              </a:rPr>
              <a:t>os</a:t>
            </a:r>
            <a:r>
              <a:rPr dirty="0" sz="1700" spc="10">
                <a:solidFill>
                  <a:srgbClr val="FFFFFF"/>
                </a:solidFill>
                <a:latin typeface="Segoe UI"/>
                <a:cs typeface="Segoe UI"/>
              </a:rPr>
              <a:t>t97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723888" y="2580131"/>
            <a:ext cx="2484120" cy="797560"/>
          </a:xfrm>
          <a:custGeom>
            <a:avLst/>
            <a:gdLst/>
            <a:ahLst/>
            <a:cxnLst/>
            <a:rect l="l" t="t" r="r" b="b"/>
            <a:pathLst>
              <a:path w="2484120" h="797560">
                <a:moveTo>
                  <a:pt x="2484119" y="399287"/>
                </a:moveTo>
                <a:lnTo>
                  <a:pt x="2086355" y="0"/>
                </a:lnTo>
                <a:lnTo>
                  <a:pt x="0" y="0"/>
                </a:lnTo>
                <a:lnTo>
                  <a:pt x="397763" y="399287"/>
                </a:lnTo>
                <a:lnTo>
                  <a:pt x="397763" y="797051"/>
                </a:lnTo>
                <a:lnTo>
                  <a:pt x="2086355" y="797051"/>
                </a:lnTo>
                <a:lnTo>
                  <a:pt x="2484119" y="399287"/>
                </a:lnTo>
                <a:close/>
              </a:path>
              <a:path w="2484120" h="797560">
                <a:moveTo>
                  <a:pt x="397763" y="797051"/>
                </a:moveTo>
                <a:lnTo>
                  <a:pt x="397763" y="399287"/>
                </a:lnTo>
                <a:lnTo>
                  <a:pt x="0" y="797051"/>
                </a:lnTo>
                <a:lnTo>
                  <a:pt x="397763" y="797051"/>
                </a:lnTo>
                <a:close/>
              </a:path>
            </a:pathLst>
          </a:custGeom>
          <a:solidFill>
            <a:srgbClr val="BDD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708647" y="2574035"/>
            <a:ext cx="2508885" cy="810895"/>
          </a:xfrm>
          <a:custGeom>
            <a:avLst/>
            <a:gdLst/>
            <a:ahLst/>
            <a:cxnLst/>
            <a:rect l="l" t="t" r="r" b="b"/>
            <a:pathLst>
              <a:path w="2508884" h="810895">
                <a:moveTo>
                  <a:pt x="2508503" y="405383"/>
                </a:moveTo>
                <a:lnTo>
                  <a:pt x="2104643" y="0"/>
                </a:lnTo>
                <a:lnTo>
                  <a:pt x="0" y="0"/>
                </a:lnTo>
                <a:lnTo>
                  <a:pt x="15239" y="15296"/>
                </a:lnTo>
                <a:lnTo>
                  <a:pt x="15239" y="13715"/>
                </a:lnTo>
                <a:lnTo>
                  <a:pt x="19811" y="1523"/>
                </a:lnTo>
                <a:lnTo>
                  <a:pt x="30479" y="12232"/>
                </a:lnTo>
                <a:lnTo>
                  <a:pt x="30479" y="13715"/>
                </a:lnTo>
                <a:lnTo>
                  <a:pt x="2097023" y="13715"/>
                </a:lnTo>
                <a:lnTo>
                  <a:pt x="2097023" y="10667"/>
                </a:lnTo>
                <a:lnTo>
                  <a:pt x="2101595" y="13715"/>
                </a:lnTo>
                <a:lnTo>
                  <a:pt x="2101595" y="15257"/>
                </a:lnTo>
                <a:lnTo>
                  <a:pt x="2490224" y="405375"/>
                </a:lnTo>
                <a:lnTo>
                  <a:pt x="2494787" y="400811"/>
                </a:lnTo>
                <a:lnTo>
                  <a:pt x="2494787" y="419151"/>
                </a:lnTo>
                <a:lnTo>
                  <a:pt x="2508503" y="405383"/>
                </a:lnTo>
                <a:close/>
              </a:path>
              <a:path w="2508884" h="810895">
                <a:moveTo>
                  <a:pt x="30479" y="797051"/>
                </a:moveTo>
                <a:lnTo>
                  <a:pt x="30479" y="780174"/>
                </a:lnTo>
                <a:lnTo>
                  <a:pt x="0" y="810767"/>
                </a:lnTo>
                <a:lnTo>
                  <a:pt x="15239" y="810767"/>
                </a:lnTo>
                <a:lnTo>
                  <a:pt x="15239" y="797051"/>
                </a:lnTo>
                <a:lnTo>
                  <a:pt x="30479" y="797051"/>
                </a:lnTo>
                <a:close/>
              </a:path>
              <a:path w="2508884" h="810895">
                <a:moveTo>
                  <a:pt x="30479" y="13715"/>
                </a:moveTo>
                <a:lnTo>
                  <a:pt x="30479" y="12232"/>
                </a:lnTo>
                <a:lnTo>
                  <a:pt x="19811" y="1523"/>
                </a:lnTo>
                <a:lnTo>
                  <a:pt x="15239" y="13715"/>
                </a:lnTo>
                <a:lnTo>
                  <a:pt x="30479" y="13715"/>
                </a:lnTo>
                <a:close/>
              </a:path>
              <a:path w="2508884" h="810895">
                <a:moveTo>
                  <a:pt x="30479" y="30593"/>
                </a:moveTo>
                <a:lnTo>
                  <a:pt x="30479" y="13715"/>
                </a:lnTo>
                <a:lnTo>
                  <a:pt x="15239" y="13715"/>
                </a:lnTo>
                <a:lnTo>
                  <a:pt x="15239" y="15296"/>
                </a:lnTo>
                <a:lnTo>
                  <a:pt x="30479" y="30593"/>
                </a:lnTo>
                <a:close/>
              </a:path>
              <a:path w="2508884" h="810895">
                <a:moveTo>
                  <a:pt x="30479" y="797051"/>
                </a:moveTo>
                <a:lnTo>
                  <a:pt x="15239" y="797051"/>
                </a:lnTo>
                <a:lnTo>
                  <a:pt x="19811" y="807719"/>
                </a:lnTo>
                <a:lnTo>
                  <a:pt x="30479" y="797051"/>
                </a:lnTo>
                <a:close/>
              </a:path>
              <a:path w="2508884" h="810895">
                <a:moveTo>
                  <a:pt x="30479" y="810767"/>
                </a:moveTo>
                <a:lnTo>
                  <a:pt x="30479" y="797051"/>
                </a:lnTo>
                <a:lnTo>
                  <a:pt x="19811" y="807719"/>
                </a:lnTo>
                <a:lnTo>
                  <a:pt x="15239" y="797051"/>
                </a:lnTo>
                <a:lnTo>
                  <a:pt x="15239" y="810767"/>
                </a:lnTo>
                <a:lnTo>
                  <a:pt x="30479" y="810767"/>
                </a:lnTo>
                <a:close/>
              </a:path>
              <a:path w="2508884" h="810895">
                <a:moveTo>
                  <a:pt x="31957" y="778690"/>
                </a:moveTo>
                <a:lnTo>
                  <a:pt x="31957" y="32077"/>
                </a:lnTo>
                <a:lnTo>
                  <a:pt x="30479" y="30593"/>
                </a:lnTo>
                <a:lnTo>
                  <a:pt x="30479" y="780174"/>
                </a:lnTo>
                <a:lnTo>
                  <a:pt x="31957" y="778690"/>
                </a:lnTo>
                <a:close/>
              </a:path>
              <a:path w="2508884" h="810895">
                <a:moveTo>
                  <a:pt x="31957" y="797051"/>
                </a:moveTo>
                <a:lnTo>
                  <a:pt x="31957" y="795573"/>
                </a:lnTo>
                <a:lnTo>
                  <a:pt x="30479" y="797051"/>
                </a:lnTo>
                <a:lnTo>
                  <a:pt x="31957" y="797051"/>
                </a:lnTo>
                <a:close/>
              </a:path>
              <a:path w="2508884" h="810895">
                <a:moveTo>
                  <a:pt x="422147" y="405383"/>
                </a:moveTo>
                <a:lnTo>
                  <a:pt x="31957" y="13715"/>
                </a:lnTo>
                <a:lnTo>
                  <a:pt x="31957" y="32077"/>
                </a:lnTo>
                <a:lnTo>
                  <a:pt x="403876" y="405383"/>
                </a:lnTo>
                <a:lnTo>
                  <a:pt x="408431" y="400811"/>
                </a:lnTo>
                <a:lnTo>
                  <a:pt x="408431" y="419099"/>
                </a:lnTo>
                <a:lnTo>
                  <a:pt x="422147" y="405383"/>
                </a:lnTo>
                <a:close/>
              </a:path>
              <a:path w="2508884" h="810895">
                <a:moveTo>
                  <a:pt x="408431" y="419099"/>
                </a:moveTo>
                <a:lnTo>
                  <a:pt x="408431" y="409955"/>
                </a:lnTo>
                <a:lnTo>
                  <a:pt x="403876" y="405383"/>
                </a:lnTo>
                <a:lnTo>
                  <a:pt x="31957" y="778690"/>
                </a:lnTo>
                <a:lnTo>
                  <a:pt x="31957" y="795573"/>
                </a:lnTo>
                <a:lnTo>
                  <a:pt x="408431" y="419099"/>
                </a:lnTo>
                <a:close/>
              </a:path>
              <a:path w="2508884" h="810895">
                <a:moveTo>
                  <a:pt x="2098547" y="797051"/>
                </a:moveTo>
                <a:lnTo>
                  <a:pt x="31957" y="797051"/>
                </a:lnTo>
                <a:lnTo>
                  <a:pt x="31957" y="810767"/>
                </a:lnTo>
                <a:lnTo>
                  <a:pt x="2097023" y="810767"/>
                </a:lnTo>
                <a:lnTo>
                  <a:pt x="2097023" y="798575"/>
                </a:lnTo>
                <a:lnTo>
                  <a:pt x="2098547" y="797051"/>
                </a:lnTo>
                <a:close/>
              </a:path>
              <a:path w="2508884" h="810895">
                <a:moveTo>
                  <a:pt x="408431" y="409955"/>
                </a:moveTo>
                <a:lnTo>
                  <a:pt x="408431" y="400811"/>
                </a:lnTo>
                <a:lnTo>
                  <a:pt x="403876" y="405383"/>
                </a:lnTo>
                <a:lnTo>
                  <a:pt x="408431" y="409955"/>
                </a:lnTo>
                <a:close/>
              </a:path>
              <a:path w="2508884" h="810895">
                <a:moveTo>
                  <a:pt x="2101595" y="13715"/>
                </a:moveTo>
                <a:lnTo>
                  <a:pt x="2097023" y="10667"/>
                </a:lnTo>
                <a:lnTo>
                  <a:pt x="2100060" y="13715"/>
                </a:lnTo>
                <a:lnTo>
                  <a:pt x="2101595" y="13715"/>
                </a:lnTo>
                <a:close/>
              </a:path>
              <a:path w="2508884" h="810895">
                <a:moveTo>
                  <a:pt x="2100060" y="13715"/>
                </a:moveTo>
                <a:lnTo>
                  <a:pt x="2097023" y="10667"/>
                </a:lnTo>
                <a:lnTo>
                  <a:pt x="2097023" y="13715"/>
                </a:lnTo>
                <a:lnTo>
                  <a:pt x="2100060" y="13715"/>
                </a:lnTo>
                <a:close/>
              </a:path>
              <a:path w="2508884" h="810895">
                <a:moveTo>
                  <a:pt x="2101595" y="797051"/>
                </a:moveTo>
                <a:lnTo>
                  <a:pt x="2098547" y="797051"/>
                </a:lnTo>
                <a:lnTo>
                  <a:pt x="2097023" y="798575"/>
                </a:lnTo>
                <a:lnTo>
                  <a:pt x="2101595" y="797051"/>
                </a:lnTo>
                <a:close/>
              </a:path>
              <a:path w="2508884" h="810895">
                <a:moveTo>
                  <a:pt x="2101595" y="810767"/>
                </a:moveTo>
                <a:lnTo>
                  <a:pt x="2101595" y="797051"/>
                </a:lnTo>
                <a:lnTo>
                  <a:pt x="2097023" y="798575"/>
                </a:lnTo>
                <a:lnTo>
                  <a:pt x="2097023" y="810767"/>
                </a:lnTo>
                <a:lnTo>
                  <a:pt x="2101595" y="810767"/>
                </a:lnTo>
                <a:close/>
              </a:path>
              <a:path w="2508884" h="810895">
                <a:moveTo>
                  <a:pt x="2494787" y="419151"/>
                </a:moveTo>
                <a:lnTo>
                  <a:pt x="2494787" y="409955"/>
                </a:lnTo>
                <a:lnTo>
                  <a:pt x="2490224" y="405375"/>
                </a:lnTo>
                <a:lnTo>
                  <a:pt x="2098547" y="797051"/>
                </a:lnTo>
                <a:lnTo>
                  <a:pt x="2101595" y="797051"/>
                </a:lnTo>
                <a:lnTo>
                  <a:pt x="2101595" y="810767"/>
                </a:lnTo>
                <a:lnTo>
                  <a:pt x="2104643" y="810767"/>
                </a:lnTo>
                <a:lnTo>
                  <a:pt x="2494787" y="419151"/>
                </a:lnTo>
                <a:close/>
              </a:path>
              <a:path w="2508884" h="810895">
                <a:moveTo>
                  <a:pt x="2101595" y="15257"/>
                </a:moveTo>
                <a:lnTo>
                  <a:pt x="2101595" y="13715"/>
                </a:lnTo>
                <a:lnTo>
                  <a:pt x="2100060" y="13715"/>
                </a:lnTo>
                <a:lnTo>
                  <a:pt x="2101595" y="15257"/>
                </a:lnTo>
                <a:close/>
              </a:path>
              <a:path w="2508884" h="810895">
                <a:moveTo>
                  <a:pt x="2494787" y="409955"/>
                </a:moveTo>
                <a:lnTo>
                  <a:pt x="2494787" y="400811"/>
                </a:lnTo>
                <a:lnTo>
                  <a:pt x="2490224" y="405375"/>
                </a:lnTo>
                <a:lnTo>
                  <a:pt x="2494787" y="4099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395715" y="2580131"/>
            <a:ext cx="1633855" cy="797560"/>
          </a:xfrm>
          <a:custGeom>
            <a:avLst/>
            <a:gdLst/>
            <a:ahLst/>
            <a:cxnLst/>
            <a:rect l="l" t="t" r="r" b="b"/>
            <a:pathLst>
              <a:path w="1633854" h="797560">
                <a:moveTo>
                  <a:pt x="1633727" y="399287"/>
                </a:moveTo>
                <a:lnTo>
                  <a:pt x="1234439" y="0"/>
                </a:lnTo>
                <a:lnTo>
                  <a:pt x="0" y="0"/>
                </a:lnTo>
                <a:lnTo>
                  <a:pt x="397763" y="399287"/>
                </a:lnTo>
                <a:lnTo>
                  <a:pt x="397763" y="797051"/>
                </a:lnTo>
                <a:lnTo>
                  <a:pt x="1234439" y="797051"/>
                </a:lnTo>
                <a:lnTo>
                  <a:pt x="1633727" y="399287"/>
                </a:lnTo>
                <a:close/>
              </a:path>
              <a:path w="1633854" h="797560">
                <a:moveTo>
                  <a:pt x="397763" y="797051"/>
                </a:moveTo>
                <a:lnTo>
                  <a:pt x="397763" y="399287"/>
                </a:lnTo>
                <a:lnTo>
                  <a:pt x="0" y="797051"/>
                </a:lnTo>
                <a:lnTo>
                  <a:pt x="397763" y="797051"/>
                </a:lnTo>
                <a:close/>
              </a:path>
            </a:pathLst>
          </a:custGeom>
          <a:solidFill>
            <a:srgbClr val="FDC8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380476" y="2574035"/>
            <a:ext cx="1658620" cy="810895"/>
          </a:xfrm>
          <a:custGeom>
            <a:avLst/>
            <a:gdLst/>
            <a:ahLst/>
            <a:cxnLst/>
            <a:rect l="l" t="t" r="r" b="b"/>
            <a:pathLst>
              <a:path w="1658620" h="810895">
                <a:moveTo>
                  <a:pt x="1658111" y="405383"/>
                </a:moveTo>
                <a:lnTo>
                  <a:pt x="1252727" y="0"/>
                </a:lnTo>
                <a:lnTo>
                  <a:pt x="0" y="0"/>
                </a:lnTo>
                <a:lnTo>
                  <a:pt x="15239" y="15296"/>
                </a:lnTo>
                <a:lnTo>
                  <a:pt x="15239" y="13715"/>
                </a:lnTo>
                <a:lnTo>
                  <a:pt x="19811" y="1523"/>
                </a:lnTo>
                <a:lnTo>
                  <a:pt x="31957" y="13715"/>
                </a:lnTo>
                <a:lnTo>
                  <a:pt x="1245107" y="13715"/>
                </a:lnTo>
                <a:lnTo>
                  <a:pt x="1245107" y="10667"/>
                </a:lnTo>
                <a:lnTo>
                  <a:pt x="1249679" y="13715"/>
                </a:lnTo>
                <a:lnTo>
                  <a:pt x="1249679" y="15239"/>
                </a:lnTo>
                <a:lnTo>
                  <a:pt x="1639815" y="405375"/>
                </a:lnTo>
                <a:lnTo>
                  <a:pt x="1644395" y="400811"/>
                </a:lnTo>
                <a:lnTo>
                  <a:pt x="1644395" y="419099"/>
                </a:lnTo>
                <a:lnTo>
                  <a:pt x="1658111" y="405383"/>
                </a:lnTo>
                <a:close/>
              </a:path>
              <a:path w="1658620" h="810895">
                <a:moveTo>
                  <a:pt x="408431" y="419099"/>
                </a:moveTo>
                <a:lnTo>
                  <a:pt x="408431" y="409955"/>
                </a:lnTo>
                <a:lnTo>
                  <a:pt x="403876" y="405383"/>
                </a:lnTo>
                <a:lnTo>
                  <a:pt x="0" y="810767"/>
                </a:lnTo>
                <a:lnTo>
                  <a:pt x="15239" y="810767"/>
                </a:lnTo>
                <a:lnTo>
                  <a:pt x="15239" y="797051"/>
                </a:lnTo>
                <a:lnTo>
                  <a:pt x="30479" y="797051"/>
                </a:lnTo>
                <a:lnTo>
                  <a:pt x="408431" y="419099"/>
                </a:lnTo>
                <a:close/>
              </a:path>
              <a:path w="1658620" h="810895">
                <a:moveTo>
                  <a:pt x="31957" y="13715"/>
                </a:moveTo>
                <a:lnTo>
                  <a:pt x="19811" y="1523"/>
                </a:lnTo>
                <a:lnTo>
                  <a:pt x="15239" y="13715"/>
                </a:lnTo>
                <a:lnTo>
                  <a:pt x="31957" y="13715"/>
                </a:lnTo>
                <a:close/>
              </a:path>
              <a:path w="1658620" h="810895">
                <a:moveTo>
                  <a:pt x="422147" y="405383"/>
                </a:moveTo>
                <a:lnTo>
                  <a:pt x="31957" y="13715"/>
                </a:lnTo>
                <a:lnTo>
                  <a:pt x="15239" y="13715"/>
                </a:lnTo>
                <a:lnTo>
                  <a:pt x="15239" y="15296"/>
                </a:lnTo>
                <a:lnTo>
                  <a:pt x="403876" y="405383"/>
                </a:lnTo>
                <a:lnTo>
                  <a:pt x="408431" y="400811"/>
                </a:lnTo>
                <a:lnTo>
                  <a:pt x="408431" y="419099"/>
                </a:lnTo>
                <a:lnTo>
                  <a:pt x="422147" y="405383"/>
                </a:lnTo>
                <a:close/>
              </a:path>
              <a:path w="1658620" h="810895">
                <a:moveTo>
                  <a:pt x="30479" y="797051"/>
                </a:moveTo>
                <a:lnTo>
                  <a:pt x="15239" y="797051"/>
                </a:lnTo>
                <a:lnTo>
                  <a:pt x="19811" y="807719"/>
                </a:lnTo>
                <a:lnTo>
                  <a:pt x="30479" y="797051"/>
                </a:lnTo>
                <a:close/>
              </a:path>
              <a:path w="1658620" h="810895">
                <a:moveTo>
                  <a:pt x="1246637" y="797051"/>
                </a:moveTo>
                <a:lnTo>
                  <a:pt x="30479" y="797051"/>
                </a:lnTo>
                <a:lnTo>
                  <a:pt x="19811" y="807719"/>
                </a:lnTo>
                <a:lnTo>
                  <a:pt x="15239" y="797051"/>
                </a:lnTo>
                <a:lnTo>
                  <a:pt x="15239" y="810767"/>
                </a:lnTo>
                <a:lnTo>
                  <a:pt x="1245107" y="810767"/>
                </a:lnTo>
                <a:lnTo>
                  <a:pt x="1245107" y="798575"/>
                </a:lnTo>
                <a:lnTo>
                  <a:pt x="1246637" y="797051"/>
                </a:lnTo>
                <a:close/>
              </a:path>
              <a:path w="1658620" h="810895">
                <a:moveTo>
                  <a:pt x="408431" y="409955"/>
                </a:moveTo>
                <a:lnTo>
                  <a:pt x="408431" y="400811"/>
                </a:lnTo>
                <a:lnTo>
                  <a:pt x="403876" y="405383"/>
                </a:lnTo>
                <a:lnTo>
                  <a:pt x="408431" y="409955"/>
                </a:lnTo>
                <a:close/>
              </a:path>
              <a:path w="1658620" h="810895">
                <a:moveTo>
                  <a:pt x="1249679" y="13715"/>
                </a:moveTo>
                <a:lnTo>
                  <a:pt x="1245107" y="10667"/>
                </a:lnTo>
                <a:lnTo>
                  <a:pt x="1248155" y="13715"/>
                </a:lnTo>
                <a:lnTo>
                  <a:pt x="1249679" y="13715"/>
                </a:lnTo>
                <a:close/>
              </a:path>
              <a:path w="1658620" h="810895">
                <a:moveTo>
                  <a:pt x="1248155" y="13715"/>
                </a:moveTo>
                <a:lnTo>
                  <a:pt x="1245107" y="10667"/>
                </a:lnTo>
                <a:lnTo>
                  <a:pt x="1245107" y="13715"/>
                </a:lnTo>
                <a:lnTo>
                  <a:pt x="1248155" y="13715"/>
                </a:lnTo>
                <a:close/>
              </a:path>
              <a:path w="1658620" h="810895">
                <a:moveTo>
                  <a:pt x="1249679" y="797051"/>
                </a:moveTo>
                <a:lnTo>
                  <a:pt x="1246637" y="797051"/>
                </a:lnTo>
                <a:lnTo>
                  <a:pt x="1245107" y="798575"/>
                </a:lnTo>
                <a:lnTo>
                  <a:pt x="1249679" y="797051"/>
                </a:lnTo>
                <a:close/>
              </a:path>
              <a:path w="1658620" h="810895">
                <a:moveTo>
                  <a:pt x="1249679" y="810767"/>
                </a:moveTo>
                <a:lnTo>
                  <a:pt x="1249679" y="797051"/>
                </a:lnTo>
                <a:lnTo>
                  <a:pt x="1245107" y="798575"/>
                </a:lnTo>
                <a:lnTo>
                  <a:pt x="1245107" y="810767"/>
                </a:lnTo>
                <a:lnTo>
                  <a:pt x="1249679" y="810767"/>
                </a:lnTo>
                <a:close/>
              </a:path>
              <a:path w="1658620" h="810895">
                <a:moveTo>
                  <a:pt x="1644395" y="419099"/>
                </a:moveTo>
                <a:lnTo>
                  <a:pt x="1644395" y="409955"/>
                </a:lnTo>
                <a:lnTo>
                  <a:pt x="1639815" y="405375"/>
                </a:lnTo>
                <a:lnTo>
                  <a:pt x="1246637" y="797051"/>
                </a:lnTo>
                <a:lnTo>
                  <a:pt x="1249679" y="797051"/>
                </a:lnTo>
                <a:lnTo>
                  <a:pt x="1249679" y="810767"/>
                </a:lnTo>
                <a:lnTo>
                  <a:pt x="1252727" y="810767"/>
                </a:lnTo>
                <a:lnTo>
                  <a:pt x="1644395" y="419099"/>
                </a:lnTo>
                <a:close/>
              </a:path>
              <a:path w="1658620" h="810895">
                <a:moveTo>
                  <a:pt x="1249679" y="15239"/>
                </a:moveTo>
                <a:lnTo>
                  <a:pt x="1249679" y="13715"/>
                </a:lnTo>
                <a:lnTo>
                  <a:pt x="1248155" y="13715"/>
                </a:lnTo>
                <a:lnTo>
                  <a:pt x="1249679" y="15239"/>
                </a:lnTo>
                <a:close/>
              </a:path>
              <a:path w="1658620" h="810895">
                <a:moveTo>
                  <a:pt x="1644395" y="409955"/>
                </a:moveTo>
                <a:lnTo>
                  <a:pt x="1644395" y="400811"/>
                </a:lnTo>
                <a:lnTo>
                  <a:pt x="1639815" y="405375"/>
                </a:lnTo>
                <a:lnTo>
                  <a:pt x="1644395" y="4099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542035" y="3419854"/>
            <a:ext cx="680148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52955" algn="l"/>
                <a:tab pos="5641975" algn="l"/>
              </a:tabLst>
            </a:pPr>
            <a:r>
              <a:rPr dirty="0" sz="1800" spc="10">
                <a:solidFill>
                  <a:srgbClr val="323B40"/>
                </a:solidFill>
                <a:latin typeface="Segoe UI"/>
                <a:cs typeface="Segoe UI"/>
              </a:rPr>
              <a:t>5</a:t>
            </a:r>
            <a:r>
              <a:rPr dirty="0" sz="1800" spc="1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Apr</a:t>
            </a:r>
            <a:r>
              <a:rPr dirty="0" sz="1800" spc="1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10">
                <a:solidFill>
                  <a:srgbClr val="323B40"/>
                </a:solidFill>
                <a:latin typeface="Segoe UI"/>
                <a:cs typeface="Segoe UI"/>
              </a:rPr>
              <a:t>1988	5</a:t>
            </a:r>
            <a:r>
              <a:rPr dirty="0" sz="1800" spc="1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Apr</a:t>
            </a:r>
            <a:r>
              <a:rPr dirty="0" sz="1800" spc="1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10">
                <a:solidFill>
                  <a:srgbClr val="323B40"/>
                </a:solidFill>
                <a:latin typeface="Segoe UI"/>
                <a:cs typeface="Segoe UI"/>
              </a:rPr>
              <a:t>1997	31 </a:t>
            </a: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Jul</a:t>
            </a:r>
            <a:r>
              <a:rPr dirty="0" sz="1800" spc="-7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10">
                <a:solidFill>
                  <a:srgbClr val="323B40"/>
                </a:solidFill>
                <a:latin typeface="Segoe UI"/>
                <a:cs typeface="Segoe UI"/>
              </a:rPr>
              <a:t>2011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935">
              <a:lnSpc>
                <a:spcPts val="1335"/>
              </a:lnSpc>
            </a:pPr>
            <a:fld id="{81D60167-4931-47E6-BA6A-407CBD079E47}" type="slidenum">
              <a:rPr dirty="0" spc="10"/>
              <a:t>4</a:t>
            </a:fld>
          </a:p>
        </p:txBody>
      </p:sp>
      <p:sp>
        <p:nvSpPr>
          <p:cNvPr id="30" name="object 30"/>
          <p:cNvSpPr txBox="1"/>
          <p:nvPr/>
        </p:nvSpPr>
        <p:spPr>
          <a:xfrm>
            <a:off x="7681972" y="2838194"/>
            <a:ext cx="1890395" cy="866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28725" algn="l"/>
              </a:tabLst>
            </a:pPr>
            <a:r>
              <a:rPr dirty="0" sz="1700" spc="-45">
                <a:solidFill>
                  <a:srgbClr val="161616"/>
                </a:solidFill>
                <a:latin typeface="Segoe UI"/>
                <a:cs typeface="Segoe UI"/>
              </a:rPr>
              <a:t>P</a:t>
            </a:r>
            <a:r>
              <a:rPr dirty="0" sz="1700" spc="5">
                <a:solidFill>
                  <a:srgbClr val="161616"/>
                </a:solidFill>
                <a:latin typeface="Segoe UI"/>
                <a:cs typeface="Segoe UI"/>
              </a:rPr>
              <a:t>os</a:t>
            </a:r>
            <a:r>
              <a:rPr dirty="0" sz="1700" spc="10">
                <a:solidFill>
                  <a:srgbClr val="161616"/>
                </a:solidFill>
                <a:latin typeface="Segoe UI"/>
                <a:cs typeface="Segoe UI"/>
              </a:rPr>
              <a:t>t11</a:t>
            </a:r>
            <a:r>
              <a:rPr dirty="0" sz="1700">
                <a:solidFill>
                  <a:srgbClr val="161616"/>
                </a:solidFill>
                <a:latin typeface="Segoe UI"/>
                <a:cs typeface="Segoe UI"/>
              </a:rPr>
              <a:t>	</a:t>
            </a:r>
            <a:r>
              <a:rPr dirty="0" sz="1700" spc="-45">
                <a:solidFill>
                  <a:srgbClr val="161616"/>
                </a:solidFill>
                <a:latin typeface="Segoe UI"/>
                <a:cs typeface="Segoe UI"/>
              </a:rPr>
              <a:t>P</a:t>
            </a:r>
            <a:r>
              <a:rPr dirty="0" sz="1700" spc="5">
                <a:solidFill>
                  <a:srgbClr val="161616"/>
                </a:solidFill>
                <a:latin typeface="Segoe UI"/>
                <a:cs typeface="Segoe UI"/>
              </a:rPr>
              <a:t>os</a:t>
            </a:r>
            <a:r>
              <a:rPr dirty="0" sz="1700" spc="10">
                <a:solidFill>
                  <a:srgbClr val="161616"/>
                </a:solidFill>
                <a:latin typeface="Segoe UI"/>
                <a:cs typeface="Segoe UI"/>
              </a:rPr>
              <a:t>t18</a:t>
            </a:r>
            <a:endParaRPr sz="17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105410">
              <a:lnSpc>
                <a:spcPct val="100000"/>
              </a:lnSpc>
            </a:pPr>
            <a:r>
              <a:rPr dirty="0" sz="1800" spc="10">
                <a:solidFill>
                  <a:srgbClr val="323B40"/>
                </a:solidFill>
                <a:latin typeface="Segoe UI"/>
                <a:cs typeface="Segoe UI"/>
              </a:rPr>
              <a:t>31 Dec</a:t>
            </a:r>
            <a:r>
              <a:rPr dirty="0" sz="18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 spc="10">
                <a:solidFill>
                  <a:srgbClr val="323B40"/>
                </a:solidFill>
                <a:latin typeface="Segoe UI"/>
                <a:cs typeface="Segoe UI"/>
              </a:rPr>
              <a:t>2018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9071" y="4098542"/>
            <a:ext cx="9281795" cy="2358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0045" marR="818515" indent="-347345">
              <a:lnSpc>
                <a:spcPts val="2410"/>
              </a:lnSpc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2200" spc="-75">
                <a:solidFill>
                  <a:srgbClr val="323B40"/>
                </a:solidFill>
                <a:latin typeface="Segoe UI"/>
                <a:cs typeface="Segoe UI"/>
              </a:rPr>
              <a:t>Total</a:t>
            </a:r>
            <a:r>
              <a:rPr dirty="0" sz="22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15">
                <a:solidFill>
                  <a:srgbClr val="323B40"/>
                </a:solidFill>
                <a:latin typeface="Segoe UI"/>
                <a:cs typeface="Segoe UI"/>
              </a:rPr>
              <a:t>is</a:t>
            </a:r>
            <a:r>
              <a:rPr dirty="0" sz="22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20">
                <a:solidFill>
                  <a:srgbClr val="323B40"/>
                </a:solidFill>
                <a:latin typeface="Segoe UI"/>
                <a:cs typeface="Segoe UI"/>
              </a:rPr>
              <a:t>made</a:t>
            </a:r>
            <a:r>
              <a:rPr dirty="0" sz="22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10">
                <a:solidFill>
                  <a:srgbClr val="323B40"/>
                </a:solidFill>
                <a:latin typeface="Segoe UI"/>
                <a:cs typeface="Segoe UI"/>
              </a:rPr>
              <a:t>up</a:t>
            </a:r>
            <a:r>
              <a:rPr dirty="0" sz="22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0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z="2200" spc="-12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0">
                <a:solidFill>
                  <a:srgbClr val="323B40"/>
                </a:solidFill>
                <a:latin typeface="Segoe UI"/>
                <a:cs typeface="Segoe UI"/>
              </a:rPr>
              <a:t>pieces</a:t>
            </a:r>
            <a:r>
              <a:rPr dirty="0" sz="22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0">
                <a:solidFill>
                  <a:srgbClr val="323B40"/>
                </a:solidFill>
                <a:latin typeface="Segoe UI"/>
                <a:cs typeface="Segoe UI"/>
              </a:rPr>
              <a:t>(called</a:t>
            </a:r>
            <a:r>
              <a:rPr dirty="0" sz="22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55">
                <a:solidFill>
                  <a:srgbClr val="323B40"/>
                </a:solidFill>
                <a:latin typeface="Segoe UI"/>
                <a:cs typeface="Segoe UI"/>
              </a:rPr>
              <a:t>Tranches)</a:t>
            </a:r>
            <a:r>
              <a:rPr dirty="0" sz="22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0">
                <a:solidFill>
                  <a:srgbClr val="323B40"/>
                </a:solidFill>
                <a:latin typeface="Segoe UI"/>
                <a:cs typeface="Segoe UI"/>
              </a:rPr>
              <a:t>depending</a:t>
            </a:r>
            <a:r>
              <a:rPr dirty="0" sz="22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10">
                <a:solidFill>
                  <a:srgbClr val="323B40"/>
                </a:solidFill>
                <a:latin typeface="Segoe UI"/>
                <a:cs typeface="Segoe UI"/>
              </a:rPr>
              <a:t>on</a:t>
            </a:r>
            <a:r>
              <a:rPr dirty="0" sz="22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25">
                <a:solidFill>
                  <a:srgbClr val="323B40"/>
                </a:solidFill>
                <a:latin typeface="Segoe UI"/>
                <a:cs typeface="Segoe UI"/>
              </a:rPr>
              <a:t>when</a:t>
            </a:r>
            <a:r>
              <a:rPr dirty="0" sz="22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20">
                <a:solidFill>
                  <a:srgbClr val="323B40"/>
                </a:solidFill>
                <a:latin typeface="Segoe UI"/>
                <a:cs typeface="Segoe UI"/>
              </a:rPr>
              <a:t>you  </a:t>
            </a:r>
            <a:r>
              <a:rPr dirty="0" sz="2200" spc="-30">
                <a:solidFill>
                  <a:srgbClr val="323B40"/>
                </a:solidFill>
                <a:latin typeface="Segoe UI"/>
                <a:cs typeface="Segoe UI"/>
              </a:rPr>
              <a:t>earned</a:t>
            </a:r>
            <a:r>
              <a:rPr dirty="0" sz="22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20">
                <a:solidFill>
                  <a:srgbClr val="323B40"/>
                </a:solidFill>
                <a:latin typeface="Segoe UI"/>
                <a:cs typeface="Segoe UI"/>
              </a:rPr>
              <a:t>it</a:t>
            </a:r>
            <a:r>
              <a:rPr dirty="0" sz="22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5">
                <a:solidFill>
                  <a:srgbClr val="323B40"/>
                </a:solidFill>
                <a:latin typeface="Segoe UI"/>
                <a:cs typeface="Segoe UI"/>
              </a:rPr>
              <a:t>(i.e.</a:t>
            </a:r>
            <a:r>
              <a:rPr dirty="0" sz="22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25">
                <a:solidFill>
                  <a:srgbClr val="323B40"/>
                </a:solidFill>
                <a:latin typeface="Segoe UI"/>
                <a:cs typeface="Segoe UI"/>
              </a:rPr>
              <a:t>when</a:t>
            </a:r>
            <a:r>
              <a:rPr dirty="0" sz="22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20">
                <a:solidFill>
                  <a:srgbClr val="323B40"/>
                </a:solidFill>
                <a:latin typeface="Segoe UI"/>
                <a:cs typeface="Segoe UI"/>
              </a:rPr>
              <a:t>you</a:t>
            </a:r>
            <a:r>
              <a:rPr dirty="0" sz="22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5">
                <a:solidFill>
                  <a:srgbClr val="323B40"/>
                </a:solidFill>
                <a:latin typeface="Segoe UI"/>
                <a:cs typeface="Segoe UI"/>
              </a:rPr>
              <a:t>were</a:t>
            </a:r>
            <a:r>
              <a:rPr dirty="0" sz="22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5">
                <a:solidFill>
                  <a:srgbClr val="323B40"/>
                </a:solidFill>
                <a:latin typeface="Segoe UI"/>
                <a:cs typeface="Segoe UI"/>
              </a:rPr>
              <a:t>paying</a:t>
            </a:r>
            <a:r>
              <a:rPr dirty="0" sz="22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0">
                <a:solidFill>
                  <a:srgbClr val="323B40"/>
                </a:solidFill>
                <a:latin typeface="Segoe UI"/>
                <a:cs typeface="Segoe UI"/>
              </a:rPr>
              <a:t>into</a:t>
            </a:r>
            <a:r>
              <a:rPr dirty="0" sz="22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20">
                <a:solidFill>
                  <a:srgbClr val="323B40"/>
                </a:solidFill>
                <a:latin typeface="Segoe UI"/>
                <a:cs typeface="Segoe UI"/>
              </a:rPr>
              <a:t>the</a:t>
            </a:r>
            <a:r>
              <a:rPr dirty="0" sz="22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0">
                <a:solidFill>
                  <a:srgbClr val="323B40"/>
                </a:solidFill>
                <a:latin typeface="Segoe UI"/>
                <a:cs typeface="Segoe UI"/>
              </a:rPr>
              <a:t>Scheme)</a:t>
            </a:r>
            <a:endParaRPr sz="2200">
              <a:latin typeface="Segoe UI"/>
              <a:cs typeface="Segoe UI"/>
            </a:endParaRPr>
          </a:p>
          <a:p>
            <a:pPr marL="360045" indent="-347345">
              <a:lnSpc>
                <a:spcPct val="100000"/>
              </a:lnSpc>
              <a:spcBef>
                <a:spcPts val="735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2200" spc="-25">
                <a:solidFill>
                  <a:srgbClr val="323B40"/>
                </a:solidFill>
                <a:latin typeface="Segoe UI"/>
                <a:cs typeface="Segoe UI"/>
              </a:rPr>
              <a:t>Once</a:t>
            </a:r>
            <a:r>
              <a:rPr dirty="0" sz="22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0">
                <a:solidFill>
                  <a:srgbClr val="323B40"/>
                </a:solidFill>
                <a:latin typeface="Segoe UI"/>
                <a:cs typeface="Segoe UI"/>
              </a:rPr>
              <a:t>earned,</a:t>
            </a:r>
            <a:r>
              <a:rPr dirty="0" sz="2200" spc="-114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0">
                <a:solidFill>
                  <a:srgbClr val="323B40"/>
                </a:solidFill>
                <a:latin typeface="Segoe UI"/>
                <a:cs typeface="Segoe UI"/>
              </a:rPr>
              <a:t>your</a:t>
            </a:r>
            <a:r>
              <a:rPr dirty="0" sz="22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0">
                <a:solidFill>
                  <a:srgbClr val="323B40"/>
                </a:solidFill>
                <a:latin typeface="Segoe UI"/>
                <a:cs typeface="Segoe UI"/>
              </a:rPr>
              <a:t>pension</a:t>
            </a:r>
            <a:r>
              <a:rPr dirty="0" sz="22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5">
                <a:solidFill>
                  <a:srgbClr val="323B40"/>
                </a:solidFill>
                <a:latin typeface="Segoe UI"/>
                <a:cs typeface="Segoe UI"/>
              </a:rPr>
              <a:t>increases</a:t>
            </a:r>
            <a:r>
              <a:rPr dirty="0" sz="22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25">
                <a:solidFill>
                  <a:srgbClr val="323B40"/>
                </a:solidFill>
                <a:latin typeface="Segoe UI"/>
                <a:cs typeface="Segoe UI"/>
              </a:rPr>
              <a:t>each</a:t>
            </a:r>
            <a:r>
              <a:rPr dirty="0" sz="22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25">
                <a:solidFill>
                  <a:srgbClr val="323B40"/>
                </a:solidFill>
                <a:latin typeface="Segoe UI"/>
                <a:cs typeface="Segoe UI"/>
              </a:rPr>
              <a:t>year</a:t>
            </a:r>
            <a:r>
              <a:rPr dirty="0" sz="22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0">
                <a:solidFill>
                  <a:srgbClr val="323B40"/>
                </a:solidFill>
                <a:latin typeface="Segoe UI"/>
                <a:cs typeface="Segoe UI"/>
              </a:rPr>
              <a:t>until</a:t>
            </a:r>
            <a:r>
              <a:rPr dirty="0" sz="22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20">
                <a:solidFill>
                  <a:srgbClr val="323B40"/>
                </a:solidFill>
                <a:latin typeface="Segoe UI"/>
                <a:cs typeface="Segoe UI"/>
              </a:rPr>
              <a:t>you</a:t>
            </a:r>
            <a:r>
              <a:rPr dirty="0" sz="22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40">
                <a:solidFill>
                  <a:srgbClr val="323B40"/>
                </a:solidFill>
                <a:latin typeface="Segoe UI"/>
                <a:cs typeface="Segoe UI"/>
              </a:rPr>
              <a:t>retire</a:t>
            </a:r>
            <a:endParaRPr sz="2200">
              <a:latin typeface="Segoe UI"/>
              <a:cs typeface="Segoe UI"/>
            </a:endParaRPr>
          </a:p>
          <a:p>
            <a:pPr marL="360045" indent="-347345">
              <a:lnSpc>
                <a:spcPct val="100000"/>
              </a:lnSpc>
              <a:spcBef>
                <a:spcPts val="790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2200" spc="-35">
                <a:solidFill>
                  <a:srgbClr val="323B40"/>
                </a:solidFill>
                <a:latin typeface="Segoe UI"/>
                <a:cs typeface="Segoe UI"/>
              </a:rPr>
              <a:t>Increases </a:t>
            </a:r>
            <a:r>
              <a:rPr dirty="0" sz="2200" spc="-15">
                <a:solidFill>
                  <a:srgbClr val="323B40"/>
                </a:solidFill>
                <a:latin typeface="Segoe UI"/>
                <a:cs typeface="Segoe UI"/>
              </a:rPr>
              <a:t>every </a:t>
            </a:r>
            <a:r>
              <a:rPr dirty="0" sz="2200" spc="-25">
                <a:solidFill>
                  <a:srgbClr val="323B40"/>
                </a:solidFill>
                <a:latin typeface="Segoe UI"/>
                <a:cs typeface="Segoe UI"/>
              </a:rPr>
              <a:t>year after</a:t>
            </a:r>
            <a:r>
              <a:rPr dirty="0" sz="2200" spc="-36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40">
                <a:solidFill>
                  <a:srgbClr val="323B40"/>
                </a:solidFill>
                <a:latin typeface="Segoe UI"/>
                <a:cs typeface="Segoe UI"/>
              </a:rPr>
              <a:t>retirement</a:t>
            </a:r>
            <a:endParaRPr sz="2200">
              <a:latin typeface="Segoe UI"/>
              <a:cs typeface="Segoe UI"/>
            </a:endParaRPr>
          </a:p>
          <a:p>
            <a:pPr marL="360045" indent="-347345">
              <a:lnSpc>
                <a:spcPct val="100000"/>
              </a:lnSpc>
              <a:spcBef>
                <a:spcPts val="780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2200" spc="-30">
                <a:solidFill>
                  <a:srgbClr val="323B40"/>
                </a:solidFill>
                <a:latin typeface="Segoe UI"/>
                <a:cs typeface="Segoe UI"/>
              </a:rPr>
              <a:t>This</a:t>
            </a:r>
            <a:r>
              <a:rPr dirty="0" sz="22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15">
                <a:solidFill>
                  <a:srgbClr val="323B40"/>
                </a:solidFill>
                <a:latin typeface="Segoe UI"/>
                <a:cs typeface="Segoe UI"/>
              </a:rPr>
              <a:t>is</a:t>
            </a:r>
            <a:r>
              <a:rPr dirty="0" sz="22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20">
                <a:solidFill>
                  <a:srgbClr val="323B40"/>
                </a:solidFill>
                <a:latin typeface="Segoe UI"/>
                <a:cs typeface="Segoe UI"/>
              </a:rPr>
              <a:t>to</a:t>
            </a:r>
            <a:r>
              <a:rPr dirty="0" sz="22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5">
                <a:solidFill>
                  <a:srgbClr val="323B40"/>
                </a:solidFill>
                <a:latin typeface="Segoe UI"/>
                <a:cs typeface="Segoe UI"/>
              </a:rPr>
              <a:t>protect</a:t>
            </a:r>
            <a:r>
              <a:rPr dirty="0" sz="2200" spc="-12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20">
                <a:solidFill>
                  <a:srgbClr val="323B40"/>
                </a:solidFill>
                <a:latin typeface="Segoe UI"/>
                <a:cs typeface="Segoe UI"/>
              </a:rPr>
              <a:t>it</a:t>
            </a:r>
            <a:r>
              <a:rPr dirty="0" sz="22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0">
                <a:solidFill>
                  <a:srgbClr val="323B40"/>
                </a:solidFill>
                <a:latin typeface="Segoe UI"/>
                <a:cs typeface="Segoe UI"/>
              </a:rPr>
              <a:t>from</a:t>
            </a:r>
            <a:r>
              <a:rPr dirty="0" sz="22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0">
                <a:solidFill>
                  <a:srgbClr val="323B40"/>
                </a:solidFill>
                <a:latin typeface="Segoe UI"/>
                <a:cs typeface="Segoe UI"/>
              </a:rPr>
              <a:t>losing</a:t>
            </a:r>
            <a:r>
              <a:rPr dirty="0" sz="22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25">
                <a:solidFill>
                  <a:srgbClr val="323B40"/>
                </a:solidFill>
                <a:latin typeface="Segoe UI"/>
                <a:cs typeface="Segoe UI"/>
              </a:rPr>
              <a:t>its</a:t>
            </a:r>
            <a:r>
              <a:rPr dirty="0" sz="2200" spc="-9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5">
                <a:solidFill>
                  <a:srgbClr val="323B40"/>
                </a:solidFill>
                <a:latin typeface="Segoe UI"/>
                <a:cs typeface="Segoe UI"/>
              </a:rPr>
              <a:t>value</a:t>
            </a:r>
            <a:r>
              <a:rPr dirty="0" sz="22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0">
                <a:solidFill>
                  <a:srgbClr val="323B40"/>
                </a:solidFill>
                <a:latin typeface="Segoe UI"/>
                <a:cs typeface="Segoe UI"/>
              </a:rPr>
              <a:t>over</a:t>
            </a:r>
            <a:r>
              <a:rPr dirty="0" sz="2200" spc="-11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25">
                <a:solidFill>
                  <a:srgbClr val="323B40"/>
                </a:solidFill>
                <a:latin typeface="Segoe UI"/>
                <a:cs typeface="Segoe UI"/>
              </a:rPr>
              <a:t>time</a:t>
            </a:r>
            <a:r>
              <a:rPr dirty="0" sz="2200" spc="-8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10">
                <a:solidFill>
                  <a:srgbClr val="323B40"/>
                </a:solidFill>
                <a:latin typeface="Segoe UI"/>
                <a:cs typeface="Segoe UI"/>
              </a:rPr>
              <a:t>as</a:t>
            </a:r>
            <a:r>
              <a:rPr dirty="0" sz="22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15">
                <a:solidFill>
                  <a:srgbClr val="323B40"/>
                </a:solidFill>
                <a:latin typeface="Segoe UI"/>
                <a:cs typeface="Segoe UI"/>
              </a:rPr>
              <a:t>a</a:t>
            </a:r>
            <a:r>
              <a:rPr dirty="0" sz="22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5">
                <a:solidFill>
                  <a:srgbClr val="323B40"/>
                </a:solidFill>
                <a:latin typeface="Segoe UI"/>
                <a:cs typeface="Segoe UI"/>
              </a:rPr>
              <a:t>result</a:t>
            </a:r>
            <a:r>
              <a:rPr dirty="0" sz="22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0">
                <a:solidFill>
                  <a:srgbClr val="323B40"/>
                </a:solidFill>
                <a:latin typeface="Segoe UI"/>
                <a:cs typeface="Segoe UI"/>
              </a:rPr>
              <a:t>of</a:t>
            </a:r>
            <a:r>
              <a:rPr dirty="0" sz="2200" spc="-10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5">
                <a:solidFill>
                  <a:srgbClr val="323B40"/>
                </a:solidFill>
                <a:latin typeface="Segoe UI"/>
                <a:cs typeface="Segoe UI"/>
              </a:rPr>
              <a:t>inflation</a:t>
            </a:r>
            <a:endParaRPr sz="2200">
              <a:latin typeface="Segoe UI"/>
              <a:cs typeface="Segoe UI"/>
            </a:endParaRPr>
          </a:p>
          <a:p>
            <a:pPr marL="360045" indent="-347345">
              <a:lnSpc>
                <a:spcPct val="100000"/>
              </a:lnSpc>
              <a:spcBef>
                <a:spcPts val="790"/>
              </a:spcBef>
              <a:buClr>
                <a:srgbClr val="00A9E0"/>
              </a:buClr>
              <a:buFont typeface="Arial"/>
              <a:buChar char="•"/>
              <a:tabLst>
                <a:tab pos="360680" algn="l"/>
              </a:tabLst>
            </a:pPr>
            <a:r>
              <a:rPr dirty="0" sz="2200" spc="-40">
                <a:solidFill>
                  <a:srgbClr val="323B40"/>
                </a:solidFill>
                <a:latin typeface="Segoe UI"/>
                <a:cs typeface="Segoe UI"/>
              </a:rPr>
              <a:t>Different</a:t>
            </a:r>
            <a:r>
              <a:rPr dirty="0" sz="22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55">
                <a:solidFill>
                  <a:srgbClr val="323B40"/>
                </a:solidFill>
                <a:latin typeface="Segoe UI"/>
                <a:cs typeface="Segoe UI"/>
              </a:rPr>
              <a:t>Tranches</a:t>
            </a:r>
            <a:r>
              <a:rPr dirty="0" sz="22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0">
                <a:solidFill>
                  <a:srgbClr val="323B40"/>
                </a:solidFill>
                <a:latin typeface="Segoe UI"/>
                <a:cs typeface="Segoe UI"/>
              </a:rPr>
              <a:t>behave</a:t>
            </a:r>
            <a:r>
              <a:rPr dirty="0" sz="22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15">
                <a:solidFill>
                  <a:srgbClr val="323B40"/>
                </a:solidFill>
                <a:latin typeface="Segoe UI"/>
                <a:cs typeface="Segoe UI"/>
              </a:rPr>
              <a:t>in</a:t>
            </a:r>
            <a:r>
              <a:rPr dirty="0" sz="2200" spc="-7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40">
                <a:solidFill>
                  <a:srgbClr val="323B40"/>
                </a:solidFill>
                <a:latin typeface="Segoe UI"/>
                <a:cs typeface="Segoe UI"/>
              </a:rPr>
              <a:t>different</a:t>
            </a:r>
            <a:r>
              <a:rPr dirty="0" sz="22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25">
                <a:solidFill>
                  <a:srgbClr val="323B40"/>
                </a:solidFill>
                <a:latin typeface="Segoe UI"/>
                <a:cs typeface="Segoe UI"/>
              </a:rPr>
              <a:t>ways</a:t>
            </a:r>
            <a:r>
              <a:rPr dirty="0" sz="22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0">
                <a:solidFill>
                  <a:srgbClr val="323B40"/>
                </a:solidFill>
                <a:latin typeface="Segoe UI"/>
                <a:cs typeface="Segoe UI"/>
              </a:rPr>
              <a:t>(they</a:t>
            </a:r>
            <a:r>
              <a:rPr dirty="0" sz="22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5">
                <a:solidFill>
                  <a:srgbClr val="323B40"/>
                </a:solidFill>
                <a:latin typeface="Segoe UI"/>
                <a:cs typeface="Segoe UI"/>
              </a:rPr>
              <a:t>increase</a:t>
            </a:r>
            <a:r>
              <a:rPr dirty="0" sz="2200" spc="-100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10">
                <a:solidFill>
                  <a:srgbClr val="323B40"/>
                </a:solidFill>
                <a:latin typeface="Segoe UI"/>
                <a:cs typeface="Segoe UI"/>
              </a:rPr>
              <a:t>at</a:t>
            </a:r>
            <a:r>
              <a:rPr dirty="0" sz="2200" spc="-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40">
                <a:solidFill>
                  <a:srgbClr val="323B40"/>
                </a:solidFill>
                <a:latin typeface="Segoe UI"/>
                <a:cs typeface="Segoe UI"/>
              </a:rPr>
              <a:t>different</a:t>
            </a:r>
            <a:r>
              <a:rPr dirty="0" sz="2200" spc="-9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2200" spc="-30">
                <a:solidFill>
                  <a:srgbClr val="323B40"/>
                </a:solidFill>
                <a:latin typeface="Segoe UI"/>
                <a:cs typeface="Segoe UI"/>
              </a:rPr>
              <a:t>rates)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88154" y="1943099"/>
            <a:ext cx="3625850" cy="28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solidFill>
                  <a:srgbClr val="323B40"/>
                </a:solidFill>
                <a:latin typeface="Wingdings"/>
                <a:cs typeface="Wingdings"/>
              </a:rPr>
              <a:t>�</a:t>
            </a:r>
            <a:r>
              <a:rPr dirty="0" sz="1800" spc="-15">
                <a:solidFill>
                  <a:srgbClr val="323B4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323B40"/>
                </a:solidFill>
                <a:latin typeface="Segoe UI"/>
                <a:cs typeface="Segoe UI"/>
              </a:rPr>
              <a:t>We’ll </a:t>
            </a: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explain </a:t>
            </a:r>
            <a:r>
              <a:rPr dirty="0" sz="1800" spc="10">
                <a:solidFill>
                  <a:srgbClr val="323B40"/>
                </a:solidFill>
                <a:latin typeface="Segoe UI"/>
                <a:cs typeface="Segoe UI"/>
              </a:rPr>
              <a:t>what </a:t>
            </a:r>
            <a:r>
              <a:rPr dirty="0" sz="1800" spc="5">
                <a:solidFill>
                  <a:srgbClr val="323B40"/>
                </a:solidFill>
                <a:latin typeface="Segoe UI"/>
                <a:cs typeface="Segoe UI"/>
              </a:rPr>
              <a:t>‘GMP’ is</a:t>
            </a:r>
            <a:r>
              <a:rPr dirty="0" sz="1800" spc="85">
                <a:solidFill>
                  <a:srgbClr val="323B40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323B40"/>
                </a:solidFill>
                <a:latin typeface="Segoe UI"/>
                <a:cs typeface="Segoe UI"/>
              </a:rPr>
              <a:t>later!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6903719"/>
            <a:ext cx="128015" cy="2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8447" y="6903719"/>
            <a:ext cx="214884" cy="2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59052" y="6899147"/>
            <a:ext cx="81533" cy="3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772" y="6711695"/>
            <a:ext cx="1176527" cy="192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8991" y="6903719"/>
            <a:ext cx="13716" cy="2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903719"/>
            <a:ext cx="77723" cy="27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70432" y="6903719"/>
            <a:ext cx="86868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1772" y="6903719"/>
            <a:ext cx="306324" cy="137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69607" y="405384"/>
            <a:ext cx="3288791" cy="69631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5"/>
              <a:t>Your </a:t>
            </a:r>
            <a:r>
              <a:rPr dirty="0" spc="-75"/>
              <a:t>retirement </a:t>
            </a:r>
            <a:r>
              <a:rPr dirty="0" spc="-70"/>
              <a:t>pension </a:t>
            </a:r>
            <a:r>
              <a:rPr dirty="0" spc="-75"/>
              <a:t>(increase</a:t>
            </a:r>
            <a:r>
              <a:rPr dirty="0" spc="-525"/>
              <a:t> </a:t>
            </a:r>
            <a:r>
              <a:rPr dirty="0" spc="-70"/>
              <a:t>rates)</a:t>
            </a:r>
          </a:p>
        </p:txBody>
      </p:sp>
      <p:sp>
        <p:nvSpPr>
          <p:cNvPr id="12" name="object 12"/>
          <p:cNvSpPr/>
          <p:nvPr/>
        </p:nvSpPr>
        <p:spPr>
          <a:xfrm>
            <a:off x="8610600" y="405384"/>
            <a:ext cx="1447799" cy="1130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2255519"/>
            <a:ext cx="3005455" cy="638810"/>
          </a:xfrm>
          <a:custGeom>
            <a:avLst/>
            <a:gdLst/>
            <a:ahLst/>
            <a:cxnLst/>
            <a:rect l="l" t="t" r="r" b="b"/>
            <a:pathLst>
              <a:path w="3005455" h="638810">
                <a:moveTo>
                  <a:pt x="3005327" y="320039"/>
                </a:moveTo>
                <a:lnTo>
                  <a:pt x="2686811" y="0"/>
                </a:lnTo>
                <a:lnTo>
                  <a:pt x="0" y="0"/>
                </a:lnTo>
                <a:lnTo>
                  <a:pt x="0" y="638555"/>
                </a:lnTo>
                <a:lnTo>
                  <a:pt x="2686811" y="638555"/>
                </a:lnTo>
                <a:lnTo>
                  <a:pt x="3005327" y="320039"/>
                </a:lnTo>
                <a:close/>
              </a:path>
            </a:pathLst>
          </a:custGeom>
          <a:solidFill>
            <a:srgbClr val="0067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2249423"/>
            <a:ext cx="3014980" cy="650875"/>
          </a:xfrm>
          <a:custGeom>
            <a:avLst/>
            <a:gdLst/>
            <a:ahLst/>
            <a:cxnLst/>
            <a:rect l="l" t="t" r="r" b="b"/>
            <a:pathLst>
              <a:path w="3014980" h="650875">
                <a:moveTo>
                  <a:pt x="3014471" y="326135"/>
                </a:moveTo>
                <a:lnTo>
                  <a:pt x="2688335" y="0"/>
                </a:lnTo>
                <a:lnTo>
                  <a:pt x="0" y="0"/>
                </a:lnTo>
                <a:lnTo>
                  <a:pt x="0" y="13715"/>
                </a:lnTo>
                <a:lnTo>
                  <a:pt x="2682239" y="13715"/>
                </a:lnTo>
                <a:lnTo>
                  <a:pt x="2682239" y="10667"/>
                </a:lnTo>
                <a:lnTo>
                  <a:pt x="2686811" y="13715"/>
                </a:lnTo>
                <a:lnTo>
                  <a:pt x="2686811" y="15261"/>
                </a:lnTo>
                <a:lnTo>
                  <a:pt x="2996194" y="326125"/>
                </a:lnTo>
                <a:lnTo>
                  <a:pt x="3000755" y="321563"/>
                </a:lnTo>
                <a:lnTo>
                  <a:pt x="3000755" y="339787"/>
                </a:lnTo>
                <a:lnTo>
                  <a:pt x="3014471" y="326135"/>
                </a:lnTo>
                <a:close/>
              </a:path>
              <a:path w="3014980" h="650875">
                <a:moveTo>
                  <a:pt x="2683763" y="638555"/>
                </a:moveTo>
                <a:lnTo>
                  <a:pt x="0" y="638555"/>
                </a:lnTo>
                <a:lnTo>
                  <a:pt x="0" y="650747"/>
                </a:lnTo>
                <a:lnTo>
                  <a:pt x="2682239" y="650747"/>
                </a:lnTo>
                <a:lnTo>
                  <a:pt x="2682239" y="640079"/>
                </a:lnTo>
                <a:lnTo>
                  <a:pt x="2683763" y="638555"/>
                </a:lnTo>
                <a:close/>
              </a:path>
              <a:path w="3014980" h="650875">
                <a:moveTo>
                  <a:pt x="2686811" y="13715"/>
                </a:moveTo>
                <a:lnTo>
                  <a:pt x="2682239" y="10667"/>
                </a:lnTo>
                <a:lnTo>
                  <a:pt x="2685273" y="13715"/>
                </a:lnTo>
                <a:lnTo>
                  <a:pt x="2686811" y="13715"/>
                </a:lnTo>
                <a:close/>
              </a:path>
              <a:path w="3014980" h="650875">
                <a:moveTo>
                  <a:pt x="2685273" y="13715"/>
                </a:moveTo>
                <a:lnTo>
                  <a:pt x="2682239" y="10667"/>
                </a:lnTo>
                <a:lnTo>
                  <a:pt x="2682239" y="13715"/>
                </a:lnTo>
                <a:lnTo>
                  <a:pt x="2685273" y="13715"/>
                </a:lnTo>
                <a:close/>
              </a:path>
              <a:path w="3014980" h="650875">
                <a:moveTo>
                  <a:pt x="2686811" y="638555"/>
                </a:moveTo>
                <a:lnTo>
                  <a:pt x="2683763" y="638555"/>
                </a:lnTo>
                <a:lnTo>
                  <a:pt x="2682239" y="640079"/>
                </a:lnTo>
                <a:lnTo>
                  <a:pt x="2686811" y="638555"/>
                </a:lnTo>
                <a:close/>
              </a:path>
              <a:path w="3014980" h="650875">
                <a:moveTo>
                  <a:pt x="2686811" y="650747"/>
                </a:moveTo>
                <a:lnTo>
                  <a:pt x="2686811" y="638555"/>
                </a:lnTo>
                <a:lnTo>
                  <a:pt x="2682239" y="640079"/>
                </a:lnTo>
                <a:lnTo>
                  <a:pt x="2682239" y="650747"/>
                </a:lnTo>
                <a:lnTo>
                  <a:pt x="2686811" y="650747"/>
                </a:lnTo>
                <a:close/>
              </a:path>
              <a:path w="3014980" h="650875">
                <a:moveTo>
                  <a:pt x="3000755" y="339787"/>
                </a:moveTo>
                <a:lnTo>
                  <a:pt x="3000755" y="330707"/>
                </a:lnTo>
                <a:lnTo>
                  <a:pt x="2996194" y="326125"/>
                </a:lnTo>
                <a:lnTo>
                  <a:pt x="2683763" y="638555"/>
                </a:lnTo>
                <a:lnTo>
                  <a:pt x="2686811" y="638555"/>
                </a:lnTo>
                <a:lnTo>
                  <a:pt x="2686811" y="650747"/>
                </a:lnTo>
                <a:lnTo>
                  <a:pt x="2688335" y="650747"/>
                </a:lnTo>
                <a:lnTo>
                  <a:pt x="3000755" y="339787"/>
                </a:lnTo>
                <a:close/>
              </a:path>
              <a:path w="3014980" h="650875">
                <a:moveTo>
                  <a:pt x="2686811" y="15261"/>
                </a:moveTo>
                <a:lnTo>
                  <a:pt x="2686811" y="13715"/>
                </a:lnTo>
                <a:lnTo>
                  <a:pt x="2685273" y="13715"/>
                </a:lnTo>
                <a:lnTo>
                  <a:pt x="2686811" y="15261"/>
                </a:lnTo>
                <a:close/>
              </a:path>
              <a:path w="3014980" h="650875">
                <a:moveTo>
                  <a:pt x="3000755" y="330707"/>
                </a:moveTo>
                <a:lnTo>
                  <a:pt x="3000755" y="321563"/>
                </a:lnTo>
                <a:lnTo>
                  <a:pt x="2996194" y="326125"/>
                </a:lnTo>
                <a:lnTo>
                  <a:pt x="3000755" y="330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2979419"/>
            <a:ext cx="3005455" cy="638810"/>
          </a:xfrm>
          <a:custGeom>
            <a:avLst/>
            <a:gdLst/>
            <a:ahLst/>
            <a:cxnLst/>
            <a:rect l="l" t="t" r="r" b="b"/>
            <a:pathLst>
              <a:path w="3005455" h="638810">
                <a:moveTo>
                  <a:pt x="3005327" y="318515"/>
                </a:moveTo>
                <a:lnTo>
                  <a:pt x="2686811" y="0"/>
                </a:lnTo>
                <a:lnTo>
                  <a:pt x="0" y="0"/>
                </a:lnTo>
                <a:lnTo>
                  <a:pt x="0" y="638555"/>
                </a:lnTo>
                <a:lnTo>
                  <a:pt x="2686811" y="638555"/>
                </a:lnTo>
                <a:lnTo>
                  <a:pt x="3005327" y="318515"/>
                </a:lnTo>
                <a:close/>
              </a:path>
            </a:pathLst>
          </a:custGeom>
          <a:solidFill>
            <a:srgbClr val="0032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2973323"/>
            <a:ext cx="3014980" cy="650875"/>
          </a:xfrm>
          <a:custGeom>
            <a:avLst/>
            <a:gdLst/>
            <a:ahLst/>
            <a:cxnLst/>
            <a:rect l="l" t="t" r="r" b="b"/>
            <a:pathLst>
              <a:path w="3014980" h="650875">
                <a:moveTo>
                  <a:pt x="3014471" y="324611"/>
                </a:moveTo>
                <a:lnTo>
                  <a:pt x="2688335" y="0"/>
                </a:lnTo>
                <a:lnTo>
                  <a:pt x="0" y="0"/>
                </a:lnTo>
                <a:lnTo>
                  <a:pt x="0" y="12191"/>
                </a:lnTo>
                <a:lnTo>
                  <a:pt x="2682239" y="12191"/>
                </a:lnTo>
                <a:lnTo>
                  <a:pt x="2682239" y="10667"/>
                </a:lnTo>
                <a:lnTo>
                  <a:pt x="2686811" y="12191"/>
                </a:lnTo>
                <a:lnTo>
                  <a:pt x="2686811" y="15239"/>
                </a:lnTo>
                <a:lnTo>
                  <a:pt x="2996194" y="324622"/>
                </a:lnTo>
                <a:lnTo>
                  <a:pt x="3000755" y="320039"/>
                </a:lnTo>
                <a:lnTo>
                  <a:pt x="3000755" y="338327"/>
                </a:lnTo>
                <a:lnTo>
                  <a:pt x="3014471" y="324611"/>
                </a:lnTo>
                <a:close/>
              </a:path>
              <a:path w="3014980" h="650875">
                <a:moveTo>
                  <a:pt x="2685273" y="637031"/>
                </a:moveTo>
                <a:lnTo>
                  <a:pt x="0" y="637031"/>
                </a:lnTo>
                <a:lnTo>
                  <a:pt x="0" y="650747"/>
                </a:lnTo>
                <a:lnTo>
                  <a:pt x="2682239" y="650747"/>
                </a:lnTo>
                <a:lnTo>
                  <a:pt x="2682239" y="640079"/>
                </a:lnTo>
                <a:lnTo>
                  <a:pt x="2685273" y="637031"/>
                </a:lnTo>
                <a:close/>
              </a:path>
              <a:path w="3014980" h="650875">
                <a:moveTo>
                  <a:pt x="2686811" y="12191"/>
                </a:moveTo>
                <a:lnTo>
                  <a:pt x="2682239" y="10667"/>
                </a:lnTo>
                <a:lnTo>
                  <a:pt x="2683763" y="12191"/>
                </a:lnTo>
                <a:lnTo>
                  <a:pt x="2686811" y="12191"/>
                </a:lnTo>
                <a:close/>
              </a:path>
              <a:path w="3014980" h="650875">
                <a:moveTo>
                  <a:pt x="2683763" y="12191"/>
                </a:moveTo>
                <a:lnTo>
                  <a:pt x="2682239" y="10667"/>
                </a:lnTo>
                <a:lnTo>
                  <a:pt x="2682239" y="12191"/>
                </a:lnTo>
                <a:lnTo>
                  <a:pt x="2683763" y="12191"/>
                </a:lnTo>
                <a:close/>
              </a:path>
              <a:path w="3014980" h="650875">
                <a:moveTo>
                  <a:pt x="2686811" y="637031"/>
                </a:moveTo>
                <a:lnTo>
                  <a:pt x="2685273" y="637031"/>
                </a:lnTo>
                <a:lnTo>
                  <a:pt x="2682239" y="640079"/>
                </a:lnTo>
                <a:lnTo>
                  <a:pt x="2686811" y="637031"/>
                </a:lnTo>
                <a:close/>
              </a:path>
              <a:path w="3014980" h="650875">
                <a:moveTo>
                  <a:pt x="2686811" y="650747"/>
                </a:moveTo>
                <a:lnTo>
                  <a:pt x="2686811" y="637031"/>
                </a:lnTo>
                <a:lnTo>
                  <a:pt x="2682239" y="640079"/>
                </a:lnTo>
                <a:lnTo>
                  <a:pt x="2682239" y="650747"/>
                </a:lnTo>
                <a:lnTo>
                  <a:pt x="2686811" y="650747"/>
                </a:lnTo>
                <a:close/>
              </a:path>
              <a:path w="3014980" h="650875">
                <a:moveTo>
                  <a:pt x="2686811" y="15239"/>
                </a:moveTo>
                <a:lnTo>
                  <a:pt x="2686811" y="12191"/>
                </a:lnTo>
                <a:lnTo>
                  <a:pt x="2683763" y="12191"/>
                </a:lnTo>
                <a:lnTo>
                  <a:pt x="2686811" y="15239"/>
                </a:lnTo>
                <a:close/>
              </a:path>
              <a:path w="3014980" h="650875">
                <a:moveTo>
                  <a:pt x="3000755" y="338327"/>
                </a:moveTo>
                <a:lnTo>
                  <a:pt x="3000755" y="329183"/>
                </a:lnTo>
                <a:lnTo>
                  <a:pt x="2996194" y="324622"/>
                </a:lnTo>
                <a:lnTo>
                  <a:pt x="2685273" y="637031"/>
                </a:lnTo>
                <a:lnTo>
                  <a:pt x="2686811" y="637031"/>
                </a:lnTo>
                <a:lnTo>
                  <a:pt x="2686811" y="650747"/>
                </a:lnTo>
                <a:lnTo>
                  <a:pt x="2688335" y="650747"/>
                </a:lnTo>
                <a:lnTo>
                  <a:pt x="3000755" y="338327"/>
                </a:lnTo>
                <a:close/>
              </a:path>
              <a:path w="3014980" h="650875">
                <a:moveTo>
                  <a:pt x="3000755" y="329183"/>
                </a:moveTo>
                <a:lnTo>
                  <a:pt x="3000755" y="320039"/>
                </a:lnTo>
                <a:lnTo>
                  <a:pt x="2996194" y="324622"/>
                </a:lnTo>
                <a:lnTo>
                  <a:pt x="3000755" y="3291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3703320"/>
            <a:ext cx="3005455" cy="637540"/>
          </a:xfrm>
          <a:custGeom>
            <a:avLst/>
            <a:gdLst/>
            <a:ahLst/>
            <a:cxnLst/>
            <a:rect l="l" t="t" r="r" b="b"/>
            <a:pathLst>
              <a:path w="3005455" h="637539">
                <a:moveTo>
                  <a:pt x="3005327" y="318515"/>
                </a:moveTo>
                <a:lnTo>
                  <a:pt x="2686811" y="0"/>
                </a:lnTo>
                <a:lnTo>
                  <a:pt x="0" y="0"/>
                </a:lnTo>
                <a:lnTo>
                  <a:pt x="0" y="637031"/>
                </a:lnTo>
                <a:lnTo>
                  <a:pt x="2686811" y="637031"/>
                </a:lnTo>
                <a:lnTo>
                  <a:pt x="3005327" y="318515"/>
                </a:lnTo>
                <a:close/>
              </a:path>
            </a:pathLst>
          </a:custGeom>
          <a:solidFill>
            <a:srgbClr val="00A8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3695700"/>
            <a:ext cx="3014980" cy="650875"/>
          </a:xfrm>
          <a:custGeom>
            <a:avLst/>
            <a:gdLst/>
            <a:ahLst/>
            <a:cxnLst/>
            <a:rect l="l" t="t" r="r" b="b"/>
            <a:pathLst>
              <a:path w="3014980" h="650875">
                <a:moveTo>
                  <a:pt x="3014471" y="326135"/>
                </a:moveTo>
                <a:lnTo>
                  <a:pt x="2688335" y="0"/>
                </a:lnTo>
                <a:lnTo>
                  <a:pt x="0" y="0"/>
                </a:lnTo>
                <a:lnTo>
                  <a:pt x="0" y="13715"/>
                </a:lnTo>
                <a:lnTo>
                  <a:pt x="2682239" y="13715"/>
                </a:lnTo>
                <a:lnTo>
                  <a:pt x="2682239" y="12191"/>
                </a:lnTo>
                <a:lnTo>
                  <a:pt x="2686811" y="13715"/>
                </a:lnTo>
                <a:lnTo>
                  <a:pt x="2686811" y="16763"/>
                </a:lnTo>
                <a:lnTo>
                  <a:pt x="2996183" y="326135"/>
                </a:lnTo>
                <a:lnTo>
                  <a:pt x="3000755" y="321563"/>
                </a:lnTo>
                <a:lnTo>
                  <a:pt x="3000755" y="339787"/>
                </a:lnTo>
                <a:lnTo>
                  <a:pt x="3014471" y="326135"/>
                </a:lnTo>
                <a:close/>
              </a:path>
              <a:path w="3014980" h="650875">
                <a:moveTo>
                  <a:pt x="2683763" y="638555"/>
                </a:moveTo>
                <a:lnTo>
                  <a:pt x="0" y="638555"/>
                </a:lnTo>
                <a:lnTo>
                  <a:pt x="0" y="650747"/>
                </a:lnTo>
                <a:lnTo>
                  <a:pt x="2682239" y="650747"/>
                </a:lnTo>
                <a:lnTo>
                  <a:pt x="2682239" y="640079"/>
                </a:lnTo>
                <a:lnTo>
                  <a:pt x="2683763" y="638555"/>
                </a:lnTo>
                <a:close/>
              </a:path>
              <a:path w="3014980" h="650875">
                <a:moveTo>
                  <a:pt x="2686811" y="13715"/>
                </a:moveTo>
                <a:lnTo>
                  <a:pt x="2682239" y="12191"/>
                </a:lnTo>
                <a:lnTo>
                  <a:pt x="2683763" y="13715"/>
                </a:lnTo>
                <a:lnTo>
                  <a:pt x="2686811" y="13715"/>
                </a:lnTo>
                <a:close/>
              </a:path>
              <a:path w="3014980" h="650875">
                <a:moveTo>
                  <a:pt x="2683763" y="13715"/>
                </a:moveTo>
                <a:lnTo>
                  <a:pt x="2682239" y="12191"/>
                </a:lnTo>
                <a:lnTo>
                  <a:pt x="2682239" y="13715"/>
                </a:lnTo>
                <a:lnTo>
                  <a:pt x="2683763" y="13715"/>
                </a:lnTo>
                <a:close/>
              </a:path>
              <a:path w="3014980" h="650875">
                <a:moveTo>
                  <a:pt x="2686811" y="638555"/>
                </a:moveTo>
                <a:lnTo>
                  <a:pt x="2683763" y="638555"/>
                </a:lnTo>
                <a:lnTo>
                  <a:pt x="2682239" y="640079"/>
                </a:lnTo>
                <a:lnTo>
                  <a:pt x="2686811" y="638555"/>
                </a:lnTo>
                <a:close/>
              </a:path>
              <a:path w="3014980" h="650875">
                <a:moveTo>
                  <a:pt x="2686811" y="650747"/>
                </a:moveTo>
                <a:lnTo>
                  <a:pt x="2686811" y="638555"/>
                </a:lnTo>
                <a:lnTo>
                  <a:pt x="2682239" y="640079"/>
                </a:lnTo>
                <a:lnTo>
                  <a:pt x="2682239" y="650747"/>
                </a:lnTo>
                <a:lnTo>
                  <a:pt x="2686811" y="650747"/>
                </a:lnTo>
                <a:close/>
              </a:path>
              <a:path w="3014980" h="650875">
                <a:moveTo>
                  <a:pt x="2686811" y="16763"/>
                </a:moveTo>
                <a:lnTo>
                  <a:pt x="2686811" y="13715"/>
                </a:lnTo>
                <a:lnTo>
                  <a:pt x="2683763" y="13715"/>
                </a:lnTo>
                <a:lnTo>
                  <a:pt x="2686811" y="16763"/>
                </a:lnTo>
                <a:close/>
              </a:path>
              <a:path w="3014980" h="650875">
                <a:moveTo>
                  <a:pt x="3000755" y="339787"/>
                </a:moveTo>
                <a:lnTo>
                  <a:pt x="3000755" y="330707"/>
                </a:lnTo>
                <a:lnTo>
                  <a:pt x="2996183" y="326135"/>
                </a:lnTo>
                <a:lnTo>
                  <a:pt x="2683763" y="638555"/>
                </a:lnTo>
                <a:lnTo>
                  <a:pt x="2686811" y="638555"/>
                </a:lnTo>
                <a:lnTo>
                  <a:pt x="2686811" y="650747"/>
                </a:lnTo>
                <a:lnTo>
                  <a:pt x="2688335" y="650747"/>
                </a:lnTo>
                <a:lnTo>
                  <a:pt x="3000755" y="339787"/>
                </a:lnTo>
                <a:close/>
              </a:path>
              <a:path w="3014980" h="650875">
                <a:moveTo>
                  <a:pt x="3000755" y="330707"/>
                </a:moveTo>
                <a:lnTo>
                  <a:pt x="3000755" y="321563"/>
                </a:lnTo>
                <a:lnTo>
                  <a:pt x="2996183" y="326135"/>
                </a:lnTo>
                <a:lnTo>
                  <a:pt x="3000755" y="330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4421123"/>
            <a:ext cx="2973705" cy="638810"/>
          </a:xfrm>
          <a:custGeom>
            <a:avLst/>
            <a:gdLst/>
            <a:ahLst/>
            <a:cxnLst/>
            <a:rect l="l" t="t" r="r" b="b"/>
            <a:pathLst>
              <a:path w="2973705" h="638810">
                <a:moveTo>
                  <a:pt x="2973323" y="318515"/>
                </a:moveTo>
                <a:lnTo>
                  <a:pt x="2654807" y="0"/>
                </a:lnTo>
                <a:lnTo>
                  <a:pt x="0" y="0"/>
                </a:lnTo>
                <a:lnTo>
                  <a:pt x="0" y="638555"/>
                </a:lnTo>
                <a:lnTo>
                  <a:pt x="2654807" y="638555"/>
                </a:lnTo>
                <a:lnTo>
                  <a:pt x="2973323" y="318515"/>
                </a:lnTo>
                <a:close/>
              </a:path>
            </a:pathLst>
          </a:custGeom>
          <a:solidFill>
            <a:srgbClr val="E05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4415027"/>
            <a:ext cx="2982595" cy="650875"/>
          </a:xfrm>
          <a:custGeom>
            <a:avLst/>
            <a:gdLst/>
            <a:ahLst/>
            <a:cxnLst/>
            <a:rect l="l" t="t" r="r" b="b"/>
            <a:pathLst>
              <a:path w="2982595" h="650875">
                <a:moveTo>
                  <a:pt x="2982467" y="324611"/>
                </a:moveTo>
                <a:lnTo>
                  <a:pt x="2657855" y="0"/>
                </a:lnTo>
                <a:lnTo>
                  <a:pt x="0" y="0"/>
                </a:lnTo>
                <a:lnTo>
                  <a:pt x="0" y="12191"/>
                </a:lnTo>
                <a:lnTo>
                  <a:pt x="2650235" y="12191"/>
                </a:lnTo>
                <a:lnTo>
                  <a:pt x="2650235" y="10667"/>
                </a:lnTo>
                <a:lnTo>
                  <a:pt x="2654807" y="12191"/>
                </a:lnTo>
                <a:lnTo>
                  <a:pt x="2654807" y="15239"/>
                </a:lnTo>
                <a:lnTo>
                  <a:pt x="2964190" y="324622"/>
                </a:lnTo>
                <a:lnTo>
                  <a:pt x="2968751" y="320039"/>
                </a:lnTo>
                <a:lnTo>
                  <a:pt x="2968751" y="338392"/>
                </a:lnTo>
                <a:lnTo>
                  <a:pt x="2982467" y="324611"/>
                </a:lnTo>
                <a:close/>
              </a:path>
              <a:path w="2982595" h="650875">
                <a:moveTo>
                  <a:pt x="2653269" y="637031"/>
                </a:moveTo>
                <a:lnTo>
                  <a:pt x="0" y="637031"/>
                </a:lnTo>
                <a:lnTo>
                  <a:pt x="0" y="650747"/>
                </a:lnTo>
                <a:lnTo>
                  <a:pt x="2650235" y="650747"/>
                </a:lnTo>
                <a:lnTo>
                  <a:pt x="2650235" y="640079"/>
                </a:lnTo>
                <a:lnTo>
                  <a:pt x="2653269" y="637031"/>
                </a:lnTo>
                <a:close/>
              </a:path>
              <a:path w="2982595" h="650875">
                <a:moveTo>
                  <a:pt x="2654807" y="12191"/>
                </a:moveTo>
                <a:lnTo>
                  <a:pt x="2650235" y="10667"/>
                </a:lnTo>
                <a:lnTo>
                  <a:pt x="2651759" y="12191"/>
                </a:lnTo>
                <a:lnTo>
                  <a:pt x="2654807" y="12191"/>
                </a:lnTo>
                <a:close/>
              </a:path>
              <a:path w="2982595" h="650875">
                <a:moveTo>
                  <a:pt x="2651759" y="12191"/>
                </a:moveTo>
                <a:lnTo>
                  <a:pt x="2650235" y="10667"/>
                </a:lnTo>
                <a:lnTo>
                  <a:pt x="2650235" y="12191"/>
                </a:lnTo>
                <a:lnTo>
                  <a:pt x="2651759" y="12191"/>
                </a:lnTo>
                <a:close/>
              </a:path>
              <a:path w="2982595" h="650875">
                <a:moveTo>
                  <a:pt x="2654807" y="637031"/>
                </a:moveTo>
                <a:lnTo>
                  <a:pt x="2653269" y="637031"/>
                </a:lnTo>
                <a:lnTo>
                  <a:pt x="2650235" y="640079"/>
                </a:lnTo>
                <a:lnTo>
                  <a:pt x="2654807" y="637031"/>
                </a:lnTo>
                <a:close/>
              </a:path>
              <a:path w="2982595" h="650875">
                <a:moveTo>
                  <a:pt x="2654807" y="650747"/>
                </a:moveTo>
                <a:lnTo>
                  <a:pt x="2654807" y="637031"/>
                </a:lnTo>
                <a:lnTo>
                  <a:pt x="2650235" y="640079"/>
                </a:lnTo>
                <a:lnTo>
                  <a:pt x="2650235" y="650747"/>
                </a:lnTo>
                <a:lnTo>
                  <a:pt x="2654807" y="650747"/>
                </a:lnTo>
                <a:close/>
              </a:path>
              <a:path w="2982595" h="650875">
                <a:moveTo>
                  <a:pt x="2654807" y="15239"/>
                </a:moveTo>
                <a:lnTo>
                  <a:pt x="2654807" y="12191"/>
                </a:lnTo>
                <a:lnTo>
                  <a:pt x="2651759" y="12191"/>
                </a:lnTo>
                <a:lnTo>
                  <a:pt x="2654807" y="15239"/>
                </a:lnTo>
                <a:close/>
              </a:path>
              <a:path w="2982595" h="650875">
                <a:moveTo>
                  <a:pt x="2968751" y="338392"/>
                </a:moveTo>
                <a:lnTo>
                  <a:pt x="2968751" y="329183"/>
                </a:lnTo>
                <a:lnTo>
                  <a:pt x="2964190" y="324622"/>
                </a:lnTo>
                <a:lnTo>
                  <a:pt x="2653269" y="637031"/>
                </a:lnTo>
                <a:lnTo>
                  <a:pt x="2654807" y="637031"/>
                </a:lnTo>
                <a:lnTo>
                  <a:pt x="2654807" y="650747"/>
                </a:lnTo>
                <a:lnTo>
                  <a:pt x="2657855" y="650747"/>
                </a:lnTo>
                <a:lnTo>
                  <a:pt x="2968751" y="338392"/>
                </a:lnTo>
                <a:close/>
              </a:path>
              <a:path w="2982595" h="650875">
                <a:moveTo>
                  <a:pt x="2968751" y="329183"/>
                </a:moveTo>
                <a:lnTo>
                  <a:pt x="2968751" y="320039"/>
                </a:lnTo>
                <a:lnTo>
                  <a:pt x="2964190" y="324622"/>
                </a:lnTo>
                <a:lnTo>
                  <a:pt x="2968751" y="3291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5146547"/>
            <a:ext cx="3005455" cy="637540"/>
          </a:xfrm>
          <a:custGeom>
            <a:avLst/>
            <a:gdLst/>
            <a:ahLst/>
            <a:cxnLst/>
            <a:rect l="l" t="t" r="r" b="b"/>
            <a:pathLst>
              <a:path w="3005455" h="637539">
                <a:moveTo>
                  <a:pt x="3005327" y="318515"/>
                </a:moveTo>
                <a:lnTo>
                  <a:pt x="2686811" y="0"/>
                </a:lnTo>
                <a:lnTo>
                  <a:pt x="0" y="0"/>
                </a:lnTo>
                <a:lnTo>
                  <a:pt x="0" y="637031"/>
                </a:lnTo>
                <a:lnTo>
                  <a:pt x="2686811" y="637031"/>
                </a:lnTo>
                <a:lnTo>
                  <a:pt x="3005327" y="318515"/>
                </a:lnTo>
                <a:close/>
              </a:path>
            </a:pathLst>
          </a:custGeom>
          <a:solidFill>
            <a:srgbClr val="BDD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5138927"/>
            <a:ext cx="3014980" cy="650875"/>
          </a:xfrm>
          <a:custGeom>
            <a:avLst/>
            <a:gdLst/>
            <a:ahLst/>
            <a:cxnLst/>
            <a:rect l="l" t="t" r="r" b="b"/>
            <a:pathLst>
              <a:path w="3014980" h="650875">
                <a:moveTo>
                  <a:pt x="3014471" y="326135"/>
                </a:moveTo>
                <a:lnTo>
                  <a:pt x="2688335" y="0"/>
                </a:lnTo>
                <a:lnTo>
                  <a:pt x="0" y="0"/>
                </a:lnTo>
                <a:lnTo>
                  <a:pt x="0" y="13715"/>
                </a:lnTo>
                <a:lnTo>
                  <a:pt x="2682239" y="13715"/>
                </a:lnTo>
                <a:lnTo>
                  <a:pt x="2682239" y="12191"/>
                </a:lnTo>
                <a:lnTo>
                  <a:pt x="2686811" y="13715"/>
                </a:lnTo>
                <a:lnTo>
                  <a:pt x="2686811" y="16763"/>
                </a:lnTo>
                <a:lnTo>
                  <a:pt x="2996183" y="326135"/>
                </a:lnTo>
                <a:lnTo>
                  <a:pt x="3000755" y="321563"/>
                </a:lnTo>
                <a:lnTo>
                  <a:pt x="3000755" y="339787"/>
                </a:lnTo>
                <a:lnTo>
                  <a:pt x="3014471" y="326135"/>
                </a:lnTo>
                <a:close/>
              </a:path>
              <a:path w="3014980" h="650875">
                <a:moveTo>
                  <a:pt x="2683763" y="638555"/>
                </a:moveTo>
                <a:lnTo>
                  <a:pt x="0" y="638555"/>
                </a:lnTo>
                <a:lnTo>
                  <a:pt x="0" y="650747"/>
                </a:lnTo>
                <a:lnTo>
                  <a:pt x="2682239" y="650747"/>
                </a:lnTo>
                <a:lnTo>
                  <a:pt x="2682239" y="640079"/>
                </a:lnTo>
                <a:lnTo>
                  <a:pt x="2683763" y="638555"/>
                </a:lnTo>
                <a:close/>
              </a:path>
              <a:path w="3014980" h="650875">
                <a:moveTo>
                  <a:pt x="2686811" y="13715"/>
                </a:moveTo>
                <a:lnTo>
                  <a:pt x="2682239" y="12191"/>
                </a:lnTo>
                <a:lnTo>
                  <a:pt x="2683763" y="13715"/>
                </a:lnTo>
                <a:lnTo>
                  <a:pt x="2686811" y="13715"/>
                </a:lnTo>
                <a:close/>
              </a:path>
              <a:path w="3014980" h="650875">
                <a:moveTo>
                  <a:pt x="2683763" y="13715"/>
                </a:moveTo>
                <a:lnTo>
                  <a:pt x="2682239" y="12191"/>
                </a:lnTo>
                <a:lnTo>
                  <a:pt x="2682239" y="13715"/>
                </a:lnTo>
                <a:lnTo>
                  <a:pt x="2683763" y="13715"/>
                </a:lnTo>
                <a:close/>
              </a:path>
              <a:path w="3014980" h="650875">
                <a:moveTo>
                  <a:pt x="2686811" y="638555"/>
                </a:moveTo>
                <a:lnTo>
                  <a:pt x="2683763" y="638555"/>
                </a:lnTo>
                <a:lnTo>
                  <a:pt x="2682239" y="640079"/>
                </a:lnTo>
                <a:lnTo>
                  <a:pt x="2686811" y="638555"/>
                </a:lnTo>
                <a:close/>
              </a:path>
              <a:path w="3014980" h="650875">
                <a:moveTo>
                  <a:pt x="2686811" y="650747"/>
                </a:moveTo>
                <a:lnTo>
                  <a:pt x="2686811" y="638555"/>
                </a:lnTo>
                <a:lnTo>
                  <a:pt x="2682239" y="640079"/>
                </a:lnTo>
                <a:lnTo>
                  <a:pt x="2682239" y="650747"/>
                </a:lnTo>
                <a:lnTo>
                  <a:pt x="2686811" y="650747"/>
                </a:lnTo>
                <a:close/>
              </a:path>
              <a:path w="3014980" h="650875">
                <a:moveTo>
                  <a:pt x="2686811" y="16763"/>
                </a:moveTo>
                <a:lnTo>
                  <a:pt x="2686811" y="13715"/>
                </a:lnTo>
                <a:lnTo>
                  <a:pt x="2683763" y="13715"/>
                </a:lnTo>
                <a:lnTo>
                  <a:pt x="2686811" y="16763"/>
                </a:lnTo>
                <a:close/>
              </a:path>
              <a:path w="3014980" h="650875">
                <a:moveTo>
                  <a:pt x="3000755" y="339787"/>
                </a:moveTo>
                <a:lnTo>
                  <a:pt x="3000755" y="330707"/>
                </a:lnTo>
                <a:lnTo>
                  <a:pt x="2996183" y="326135"/>
                </a:lnTo>
                <a:lnTo>
                  <a:pt x="2683763" y="638555"/>
                </a:lnTo>
                <a:lnTo>
                  <a:pt x="2686811" y="638555"/>
                </a:lnTo>
                <a:lnTo>
                  <a:pt x="2686811" y="650747"/>
                </a:lnTo>
                <a:lnTo>
                  <a:pt x="2688335" y="650747"/>
                </a:lnTo>
                <a:lnTo>
                  <a:pt x="3000755" y="339787"/>
                </a:lnTo>
                <a:close/>
              </a:path>
              <a:path w="3014980" h="650875">
                <a:moveTo>
                  <a:pt x="3000755" y="330707"/>
                </a:moveTo>
                <a:lnTo>
                  <a:pt x="3000755" y="321563"/>
                </a:lnTo>
                <a:lnTo>
                  <a:pt x="2996183" y="326135"/>
                </a:lnTo>
                <a:lnTo>
                  <a:pt x="3000755" y="330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5867400"/>
            <a:ext cx="3005455" cy="638810"/>
          </a:xfrm>
          <a:custGeom>
            <a:avLst/>
            <a:gdLst/>
            <a:ahLst/>
            <a:cxnLst/>
            <a:rect l="l" t="t" r="r" b="b"/>
            <a:pathLst>
              <a:path w="3005455" h="638809">
                <a:moveTo>
                  <a:pt x="3005327" y="320039"/>
                </a:moveTo>
                <a:lnTo>
                  <a:pt x="2686811" y="0"/>
                </a:lnTo>
                <a:lnTo>
                  <a:pt x="0" y="0"/>
                </a:lnTo>
                <a:lnTo>
                  <a:pt x="0" y="638555"/>
                </a:lnTo>
                <a:lnTo>
                  <a:pt x="2686811" y="638555"/>
                </a:lnTo>
                <a:lnTo>
                  <a:pt x="3005327" y="320039"/>
                </a:lnTo>
                <a:close/>
              </a:path>
            </a:pathLst>
          </a:custGeom>
          <a:solidFill>
            <a:srgbClr val="FDC8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0" y="5861303"/>
            <a:ext cx="3014980" cy="650875"/>
          </a:xfrm>
          <a:custGeom>
            <a:avLst/>
            <a:gdLst/>
            <a:ahLst/>
            <a:cxnLst/>
            <a:rect l="l" t="t" r="r" b="b"/>
            <a:pathLst>
              <a:path w="3014980" h="650875">
                <a:moveTo>
                  <a:pt x="3014471" y="326135"/>
                </a:moveTo>
                <a:lnTo>
                  <a:pt x="2688335" y="0"/>
                </a:lnTo>
                <a:lnTo>
                  <a:pt x="0" y="0"/>
                </a:lnTo>
                <a:lnTo>
                  <a:pt x="0" y="13715"/>
                </a:lnTo>
                <a:lnTo>
                  <a:pt x="2682239" y="13715"/>
                </a:lnTo>
                <a:lnTo>
                  <a:pt x="2682239" y="10667"/>
                </a:lnTo>
                <a:lnTo>
                  <a:pt x="2686811" y="13715"/>
                </a:lnTo>
                <a:lnTo>
                  <a:pt x="2686811" y="15261"/>
                </a:lnTo>
                <a:lnTo>
                  <a:pt x="2996194" y="326125"/>
                </a:lnTo>
                <a:lnTo>
                  <a:pt x="3000755" y="321563"/>
                </a:lnTo>
                <a:lnTo>
                  <a:pt x="3000755" y="339787"/>
                </a:lnTo>
                <a:lnTo>
                  <a:pt x="3014471" y="326135"/>
                </a:lnTo>
                <a:close/>
              </a:path>
              <a:path w="3014980" h="650875">
                <a:moveTo>
                  <a:pt x="2683763" y="638555"/>
                </a:moveTo>
                <a:lnTo>
                  <a:pt x="0" y="638555"/>
                </a:lnTo>
                <a:lnTo>
                  <a:pt x="0" y="650747"/>
                </a:lnTo>
                <a:lnTo>
                  <a:pt x="2682239" y="650747"/>
                </a:lnTo>
                <a:lnTo>
                  <a:pt x="2682239" y="640079"/>
                </a:lnTo>
                <a:lnTo>
                  <a:pt x="2683763" y="638555"/>
                </a:lnTo>
                <a:close/>
              </a:path>
              <a:path w="3014980" h="650875">
                <a:moveTo>
                  <a:pt x="2686811" y="13715"/>
                </a:moveTo>
                <a:lnTo>
                  <a:pt x="2682239" y="10667"/>
                </a:lnTo>
                <a:lnTo>
                  <a:pt x="2685273" y="13715"/>
                </a:lnTo>
                <a:lnTo>
                  <a:pt x="2686811" y="13715"/>
                </a:lnTo>
                <a:close/>
              </a:path>
              <a:path w="3014980" h="650875">
                <a:moveTo>
                  <a:pt x="2685273" y="13715"/>
                </a:moveTo>
                <a:lnTo>
                  <a:pt x="2682239" y="10667"/>
                </a:lnTo>
                <a:lnTo>
                  <a:pt x="2682239" y="13715"/>
                </a:lnTo>
                <a:lnTo>
                  <a:pt x="2685273" y="13715"/>
                </a:lnTo>
                <a:close/>
              </a:path>
              <a:path w="3014980" h="650875">
                <a:moveTo>
                  <a:pt x="2686811" y="638555"/>
                </a:moveTo>
                <a:lnTo>
                  <a:pt x="2683763" y="638555"/>
                </a:lnTo>
                <a:lnTo>
                  <a:pt x="2682239" y="640079"/>
                </a:lnTo>
                <a:lnTo>
                  <a:pt x="2686811" y="638555"/>
                </a:lnTo>
                <a:close/>
              </a:path>
              <a:path w="3014980" h="650875">
                <a:moveTo>
                  <a:pt x="2686811" y="650747"/>
                </a:moveTo>
                <a:lnTo>
                  <a:pt x="2686811" y="638555"/>
                </a:lnTo>
                <a:lnTo>
                  <a:pt x="2682239" y="640079"/>
                </a:lnTo>
                <a:lnTo>
                  <a:pt x="2682239" y="650747"/>
                </a:lnTo>
                <a:lnTo>
                  <a:pt x="2686811" y="650747"/>
                </a:lnTo>
                <a:close/>
              </a:path>
              <a:path w="3014980" h="650875">
                <a:moveTo>
                  <a:pt x="3000755" y="339787"/>
                </a:moveTo>
                <a:lnTo>
                  <a:pt x="3000755" y="330707"/>
                </a:lnTo>
                <a:lnTo>
                  <a:pt x="2996194" y="326125"/>
                </a:lnTo>
                <a:lnTo>
                  <a:pt x="2683763" y="638555"/>
                </a:lnTo>
                <a:lnTo>
                  <a:pt x="2686811" y="638555"/>
                </a:lnTo>
                <a:lnTo>
                  <a:pt x="2686811" y="650747"/>
                </a:lnTo>
                <a:lnTo>
                  <a:pt x="2688335" y="650747"/>
                </a:lnTo>
                <a:lnTo>
                  <a:pt x="3000755" y="339787"/>
                </a:lnTo>
                <a:close/>
              </a:path>
              <a:path w="3014980" h="650875">
                <a:moveTo>
                  <a:pt x="2686811" y="15261"/>
                </a:moveTo>
                <a:lnTo>
                  <a:pt x="2686811" y="13715"/>
                </a:lnTo>
                <a:lnTo>
                  <a:pt x="2685273" y="13715"/>
                </a:lnTo>
                <a:lnTo>
                  <a:pt x="2686811" y="15261"/>
                </a:lnTo>
                <a:close/>
              </a:path>
              <a:path w="3014980" h="650875">
                <a:moveTo>
                  <a:pt x="3000755" y="330707"/>
                </a:moveTo>
                <a:lnTo>
                  <a:pt x="3000755" y="321563"/>
                </a:lnTo>
                <a:lnTo>
                  <a:pt x="2996194" y="326125"/>
                </a:lnTo>
                <a:lnTo>
                  <a:pt x="3000755" y="330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89991" y="2434335"/>
            <a:ext cx="2530475" cy="3882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700" spc="5">
                <a:solidFill>
                  <a:srgbClr val="FFFFFF"/>
                </a:solidFill>
                <a:latin typeface="Segoe UI"/>
                <a:cs typeface="Segoe UI"/>
              </a:rPr>
              <a:t>Pre97 Excess (Final</a:t>
            </a:r>
            <a:r>
              <a:rPr dirty="0" sz="1700" spc="-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700" spc="20">
                <a:solidFill>
                  <a:srgbClr val="FFFFFF"/>
                </a:solidFill>
                <a:latin typeface="Segoe UI"/>
                <a:cs typeface="Segoe UI"/>
              </a:rPr>
              <a:t>Salary)</a:t>
            </a:r>
            <a:endParaRPr sz="17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algn="ctr" marR="51435">
              <a:lnSpc>
                <a:spcPct val="100000"/>
              </a:lnSpc>
            </a:pPr>
            <a:r>
              <a:rPr dirty="0" sz="1700" spc="5">
                <a:solidFill>
                  <a:srgbClr val="FFFFFF"/>
                </a:solidFill>
                <a:latin typeface="Segoe UI"/>
                <a:cs typeface="Segoe UI"/>
              </a:rPr>
              <a:t>Pre88</a:t>
            </a:r>
            <a:r>
              <a:rPr dirty="0" sz="1700" spc="-8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700" spc="15">
                <a:solidFill>
                  <a:srgbClr val="FFFFFF"/>
                </a:solidFill>
                <a:latin typeface="Segoe UI"/>
                <a:cs typeface="Segoe UI"/>
              </a:rPr>
              <a:t>GMP</a:t>
            </a:r>
            <a:endParaRPr sz="1700">
              <a:latin typeface="Segoe UI"/>
              <a:cs typeface="Segoe UI"/>
            </a:endParaRPr>
          </a:p>
          <a:p>
            <a:pPr marL="253365" marR="335280" indent="393065">
              <a:lnSpc>
                <a:spcPct val="277600"/>
              </a:lnSpc>
              <a:spcBef>
                <a:spcPts val="25"/>
              </a:spcBef>
            </a:pPr>
            <a:r>
              <a:rPr dirty="0" sz="1700">
                <a:solidFill>
                  <a:srgbClr val="FFFFFF"/>
                </a:solidFill>
                <a:latin typeface="Segoe UI"/>
                <a:cs typeface="Segoe UI"/>
              </a:rPr>
              <a:t>Post88 </a:t>
            </a:r>
            <a:r>
              <a:rPr dirty="0" sz="1700" spc="15">
                <a:solidFill>
                  <a:srgbClr val="FFFFFF"/>
                </a:solidFill>
                <a:latin typeface="Segoe UI"/>
                <a:cs typeface="Segoe UI"/>
              </a:rPr>
              <a:t>GMP  </a:t>
            </a:r>
            <a:r>
              <a:rPr dirty="0" sz="1700">
                <a:solidFill>
                  <a:srgbClr val="FFFFFF"/>
                </a:solidFill>
                <a:latin typeface="Segoe UI"/>
                <a:cs typeface="Segoe UI"/>
              </a:rPr>
              <a:t>Post97 </a:t>
            </a:r>
            <a:r>
              <a:rPr dirty="0" sz="1700" spc="5">
                <a:solidFill>
                  <a:srgbClr val="FFFFFF"/>
                </a:solidFill>
                <a:latin typeface="Segoe UI"/>
                <a:cs typeface="Segoe UI"/>
              </a:rPr>
              <a:t>(Final</a:t>
            </a:r>
            <a:r>
              <a:rPr dirty="0" sz="1700" spc="-6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700" spc="20">
                <a:solidFill>
                  <a:srgbClr val="FFFFFF"/>
                </a:solidFill>
                <a:latin typeface="Segoe UI"/>
                <a:cs typeface="Segoe UI"/>
              </a:rPr>
              <a:t>Salary)</a:t>
            </a:r>
            <a:endParaRPr sz="1700">
              <a:latin typeface="Segoe UI"/>
              <a:cs typeface="Segoe UI"/>
            </a:endParaRPr>
          </a:p>
          <a:p>
            <a:pPr algn="ctr" marL="556260" marR="607060">
              <a:lnSpc>
                <a:spcPct val="278800"/>
              </a:lnSpc>
              <a:spcBef>
                <a:spcPts val="10"/>
              </a:spcBef>
            </a:pPr>
            <a:r>
              <a:rPr dirty="0" sz="1700">
                <a:solidFill>
                  <a:srgbClr val="161616"/>
                </a:solidFill>
                <a:latin typeface="Segoe UI"/>
                <a:cs typeface="Segoe UI"/>
              </a:rPr>
              <a:t>Post11</a:t>
            </a:r>
            <a:r>
              <a:rPr dirty="0" sz="1700" spc="-85">
                <a:solidFill>
                  <a:srgbClr val="161616"/>
                </a:solidFill>
                <a:latin typeface="Segoe UI"/>
                <a:cs typeface="Segoe UI"/>
              </a:rPr>
              <a:t> </a:t>
            </a:r>
            <a:r>
              <a:rPr dirty="0" sz="1700" spc="10">
                <a:solidFill>
                  <a:srgbClr val="161616"/>
                </a:solidFill>
                <a:latin typeface="Segoe UI"/>
                <a:cs typeface="Segoe UI"/>
              </a:rPr>
              <a:t>(CARE)  </a:t>
            </a:r>
            <a:r>
              <a:rPr dirty="0" sz="1700">
                <a:solidFill>
                  <a:srgbClr val="161616"/>
                </a:solidFill>
                <a:latin typeface="Segoe UI"/>
                <a:cs typeface="Segoe UI"/>
              </a:rPr>
              <a:t>Post18</a:t>
            </a:r>
            <a:r>
              <a:rPr dirty="0" sz="1700" spc="-90">
                <a:solidFill>
                  <a:srgbClr val="161616"/>
                </a:solidFill>
                <a:latin typeface="Segoe UI"/>
                <a:cs typeface="Segoe UI"/>
              </a:rPr>
              <a:t> </a:t>
            </a:r>
            <a:r>
              <a:rPr dirty="0" sz="1700" spc="10">
                <a:solidFill>
                  <a:srgbClr val="161616"/>
                </a:solidFill>
                <a:latin typeface="Segoe UI"/>
                <a:cs typeface="Segoe UI"/>
              </a:rPr>
              <a:t>(CARE)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11067" y="2232660"/>
            <a:ext cx="6499859" cy="7117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3204620" y="1569368"/>
          <a:ext cx="6519545" cy="4943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8131"/>
                <a:gridCol w="2759963"/>
                <a:gridCol w="1921763"/>
              </a:tblGrid>
              <a:tr h="656843">
                <a:tc>
                  <a:txBody>
                    <a:bodyPr/>
                    <a:lstStyle/>
                    <a:p>
                      <a:pPr marL="87630" marR="379095">
                        <a:lnSpc>
                          <a:spcPct val="101699"/>
                        </a:lnSpc>
                        <a:spcBef>
                          <a:spcPts val="245"/>
                        </a:spcBef>
                      </a:pPr>
                      <a:r>
                        <a:rPr dirty="0" sz="1800" spc="5" b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In </a:t>
                      </a:r>
                      <a:r>
                        <a:rPr dirty="0" sz="1800" spc="15" b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service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to  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retirement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12895">
                      <a:solidFill>
                        <a:srgbClr val="FFFFFF"/>
                      </a:solidFill>
                      <a:prstDash val="solid"/>
                    </a:lnT>
                    <a:lnB w="38686">
                      <a:solidFill>
                        <a:srgbClr val="FFFFFF"/>
                      </a:solidFill>
                      <a:prstDash val="solid"/>
                    </a:lnB>
                    <a:solidFill>
                      <a:srgbClr val="323B40"/>
                    </a:solidFill>
                  </a:tcPr>
                </a:tc>
                <a:tc>
                  <a:txBody>
                    <a:bodyPr/>
                    <a:lstStyle/>
                    <a:p>
                      <a:pPr marL="87630" marR="116839">
                        <a:lnSpc>
                          <a:spcPct val="101699"/>
                        </a:lnSpc>
                        <a:spcBef>
                          <a:spcPts val="245"/>
                        </a:spcBef>
                      </a:pPr>
                      <a:r>
                        <a:rPr dirty="0" sz="1800" spc="10" b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After 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leaving </a:t>
                      </a:r>
                      <a:r>
                        <a:rPr dirty="0" sz="1800" spc="15" b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service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to  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retirement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12895">
                      <a:solidFill>
                        <a:srgbClr val="FFFFFF"/>
                      </a:solidFill>
                      <a:prstDash val="solid"/>
                    </a:lnT>
                    <a:lnB w="38686">
                      <a:solidFill>
                        <a:srgbClr val="FFFFFF"/>
                      </a:solidFill>
                      <a:prstDash val="solid"/>
                    </a:lnB>
                    <a:solidFill>
                      <a:srgbClr val="323B40"/>
                    </a:solidFill>
                  </a:tcPr>
                </a:tc>
                <a:tc>
                  <a:txBody>
                    <a:bodyPr/>
                    <a:lstStyle/>
                    <a:p>
                      <a:pPr marL="87630" marR="660400">
                        <a:lnSpc>
                          <a:spcPct val="101699"/>
                        </a:lnSpc>
                        <a:spcBef>
                          <a:spcPts val="245"/>
                        </a:spcBef>
                      </a:pPr>
                      <a:r>
                        <a:rPr dirty="0" sz="1800" spc="10" b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After 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eti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eme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nt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12895">
                      <a:solidFill>
                        <a:srgbClr val="FFFFFF"/>
                      </a:solidFill>
                      <a:prstDash val="solid"/>
                    </a:lnT>
                    <a:lnB w="38686">
                      <a:solidFill>
                        <a:srgbClr val="FFFFFF"/>
                      </a:solidFill>
                      <a:prstDash val="solid"/>
                    </a:lnB>
                    <a:solidFill>
                      <a:srgbClr val="323B40"/>
                    </a:solidFill>
                  </a:tcPr>
                </a:tc>
              </a:tr>
              <a:tr h="7117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dirty="0" sz="180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Linked </a:t>
                      </a: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to</a:t>
                      </a:r>
                      <a:r>
                        <a:rPr dirty="0" sz="1800" spc="-5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800" spc="1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salary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38686">
                      <a:solidFill>
                        <a:srgbClr val="FFFFFF"/>
                      </a:solidFill>
                      <a:prstDash val="solid"/>
                    </a:lnT>
                    <a:lnB w="1289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dirty="0" sz="1800" spc="1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Depends when </a:t>
                      </a: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you</a:t>
                      </a:r>
                      <a:r>
                        <a:rPr dirty="0" sz="1800" spc="-11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800" spc="1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left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38686">
                      <a:solidFill>
                        <a:srgbClr val="FFFFFF"/>
                      </a:solidFill>
                      <a:prstDash val="solid"/>
                    </a:lnT>
                    <a:lnB w="1289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240" marR="260350" indent="126364">
                        <a:lnSpc>
                          <a:spcPct val="101699"/>
                        </a:lnSpc>
                        <a:spcBef>
                          <a:spcPts val="395"/>
                        </a:spcBef>
                      </a:pPr>
                      <a:r>
                        <a:rPr dirty="0" sz="1800" spc="-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Retail </a:t>
                      </a: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Price  Inflation</a:t>
                      </a:r>
                      <a:r>
                        <a:rPr dirty="0" sz="1800" spc="-7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(RPI)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38686">
                      <a:solidFill>
                        <a:srgbClr val="FFFFFF"/>
                      </a:solidFill>
                      <a:prstDash val="solid"/>
                    </a:lnT>
                    <a:lnB w="1289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132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Linked </a:t>
                      </a: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to</a:t>
                      </a:r>
                      <a:r>
                        <a:rPr dirty="0" sz="1800" spc="-5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800" spc="1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salary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12895">
                      <a:solidFill>
                        <a:srgbClr val="FFFFFF"/>
                      </a:solidFill>
                      <a:prstDash val="solid"/>
                    </a:lnT>
                    <a:lnB w="12895">
                      <a:solidFill>
                        <a:srgbClr val="FFFFFF"/>
                      </a:solidFill>
                      <a:prstDash val="solid"/>
                    </a:lnB>
                    <a:solidFill>
                      <a:srgbClr val="6BA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1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Depends when </a:t>
                      </a: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you</a:t>
                      </a:r>
                      <a:r>
                        <a:rPr dirty="0" sz="1800" spc="-11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800" spc="1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left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12895">
                      <a:solidFill>
                        <a:srgbClr val="FFFFFF"/>
                      </a:solidFill>
                      <a:prstDash val="solid"/>
                    </a:lnT>
                    <a:lnB w="12895">
                      <a:solidFill>
                        <a:srgbClr val="FFFFFF"/>
                      </a:solidFill>
                      <a:prstDash val="solid"/>
                    </a:lnB>
                    <a:solidFill>
                      <a:srgbClr val="6BA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1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None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12895">
                      <a:solidFill>
                        <a:srgbClr val="FFFFFF"/>
                      </a:solidFill>
                      <a:prstDash val="solid"/>
                    </a:lnT>
                    <a:lnB w="12895">
                      <a:solidFill>
                        <a:srgbClr val="FFFFFF"/>
                      </a:solidFill>
                      <a:prstDash val="solid"/>
                    </a:lnB>
                    <a:solidFill>
                      <a:srgbClr val="6BA0FF"/>
                    </a:solidFill>
                  </a:tcPr>
                </a:tc>
              </a:tr>
              <a:tr h="7117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14"/>
                        </a:spcBef>
                      </a:pPr>
                      <a:r>
                        <a:rPr dirty="0" sz="180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Linked </a:t>
                      </a: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to</a:t>
                      </a:r>
                      <a:r>
                        <a:rPr dirty="0" sz="1800" spc="-5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800" spc="1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salary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12895">
                      <a:solidFill>
                        <a:srgbClr val="FFFFFF"/>
                      </a:solidFill>
                      <a:prstDash val="solid"/>
                    </a:lnT>
                    <a:lnB w="12895">
                      <a:solidFill>
                        <a:srgbClr val="FFFFFF"/>
                      </a:solidFill>
                      <a:prstDash val="solid"/>
                    </a:lnB>
                    <a:solidFill>
                      <a:srgbClr val="8CE3FF"/>
                    </a:solidFill>
                  </a:tcPr>
                </a:tc>
                <a:tc>
                  <a:txBody>
                    <a:bodyPr/>
                    <a:lstStyle/>
                    <a:p>
                      <a:pPr marL="494665" marR="114935" indent="-373380">
                        <a:lnSpc>
                          <a:spcPct val="101699"/>
                        </a:lnSpc>
                        <a:spcBef>
                          <a:spcPts val="484"/>
                        </a:spcBef>
                      </a:pP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Consumer Price Inflation  (CPI) or </a:t>
                      </a:r>
                      <a:r>
                        <a:rPr dirty="0" sz="1800" spc="1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3% </a:t>
                      </a: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if</a:t>
                      </a:r>
                      <a:r>
                        <a:rPr dirty="0" sz="1800" spc="-8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80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less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12895">
                      <a:solidFill>
                        <a:srgbClr val="FFFFFF"/>
                      </a:solidFill>
                      <a:prstDash val="solid"/>
                    </a:lnT>
                    <a:lnB w="12895">
                      <a:solidFill>
                        <a:srgbClr val="FFFFFF"/>
                      </a:solidFill>
                      <a:prstDash val="solid"/>
                    </a:lnB>
                    <a:solidFill>
                      <a:srgbClr val="8CE3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614"/>
                        </a:spcBef>
                      </a:pP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CPI or </a:t>
                      </a:r>
                      <a:r>
                        <a:rPr dirty="0" sz="1800" spc="1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3% </a:t>
                      </a: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if</a:t>
                      </a:r>
                      <a:r>
                        <a:rPr dirty="0" sz="1800" spc="-7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80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less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12895">
                      <a:solidFill>
                        <a:srgbClr val="FFFFFF"/>
                      </a:solidFill>
                      <a:prstDash val="solid"/>
                    </a:lnT>
                    <a:lnB w="12895">
                      <a:solidFill>
                        <a:srgbClr val="FFFFFF"/>
                      </a:solidFill>
                      <a:prstDash val="solid"/>
                    </a:lnB>
                    <a:solidFill>
                      <a:srgbClr val="8CE3FF"/>
                    </a:solidFill>
                  </a:tcPr>
                </a:tc>
              </a:tr>
              <a:tr h="711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Linked </a:t>
                      </a: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to</a:t>
                      </a:r>
                      <a:r>
                        <a:rPr dirty="0" sz="1800" spc="-5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800" spc="1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salary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12895">
                      <a:solidFill>
                        <a:srgbClr val="FFFFFF"/>
                      </a:solidFill>
                      <a:prstDash val="solid"/>
                    </a:lnT>
                    <a:lnB w="12895">
                      <a:solidFill>
                        <a:srgbClr val="FFFFFF"/>
                      </a:solidFill>
                      <a:prstDash val="solid"/>
                    </a:lnB>
                    <a:solidFill>
                      <a:srgbClr val="FCB6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CPI or </a:t>
                      </a:r>
                      <a:r>
                        <a:rPr dirty="0" sz="1800" spc="1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5% </a:t>
                      </a: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if</a:t>
                      </a:r>
                      <a:r>
                        <a:rPr dirty="0" sz="1800" spc="-7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80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less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12895">
                      <a:solidFill>
                        <a:srgbClr val="FFFFFF"/>
                      </a:solidFill>
                      <a:prstDash val="solid"/>
                    </a:lnT>
                    <a:lnB w="12895">
                      <a:solidFill>
                        <a:srgbClr val="FFFFFF"/>
                      </a:solidFill>
                      <a:prstDash val="solid"/>
                    </a:lnB>
                    <a:solidFill>
                      <a:srgbClr val="FCB6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RPI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12895">
                      <a:solidFill>
                        <a:srgbClr val="FFFFFF"/>
                      </a:solidFill>
                      <a:prstDash val="solid"/>
                    </a:lnT>
                    <a:lnB w="12895">
                      <a:solidFill>
                        <a:srgbClr val="FFFFFF"/>
                      </a:solidFill>
                      <a:prstDash val="solid"/>
                    </a:lnB>
                    <a:solidFill>
                      <a:srgbClr val="FCB691"/>
                    </a:solidFill>
                  </a:tcPr>
                </a:tc>
              </a:tr>
              <a:tr h="7132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CPI or </a:t>
                      </a:r>
                      <a:r>
                        <a:rPr dirty="0" sz="1800" spc="1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5% </a:t>
                      </a: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if</a:t>
                      </a:r>
                      <a:r>
                        <a:rPr dirty="0" sz="1800" spc="-7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80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less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12895">
                      <a:solidFill>
                        <a:srgbClr val="FFFFFF"/>
                      </a:solidFill>
                      <a:prstDash val="solid"/>
                    </a:lnT>
                    <a:lnB w="12895">
                      <a:solidFill>
                        <a:srgbClr val="FFFFFF"/>
                      </a:solidFill>
                      <a:prstDash val="solid"/>
                    </a:lnB>
                    <a:solidFill>
                      <a:srgbClr val="F2FF8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CPI or </a:t>
                      </a:r>
                      <a:r>
                        <a:rPr dirty="0" sz="1800" spc="1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2.5% </a:t>
                      </a: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if</a:t>
                      </a:r>
                      <a:r>
                        <a:rPr dirty="0" sz="1800" spc="-5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80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less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12895">
                      <a:solidFill>
                        <a:srgbClr val="FFFFFF"/>
                      </a:solidFill>
                      <a:prstDash val="solid"/>
                    </a:lnT>
                    <a:lnB w="12895">
                      <a:solidFill>
                        <a:srgbClr val="FFFFFF"/>
                      </a:solidFill>
                      <a:prstDash val="solid"/>
                    </a:lnB>
                    <a:solidFill>
                      <a:srgbClr val="F2FF8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CPI or </a:t>
                      </a:r>
                      <a:r>
                        <a:rPr dirty="0" sz="1800" spc="1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5% </a:t>
                      </a: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if</a:t>
                      </a:r>
                      <a:r>
                        <a:rPr dirty="0" sz="1800" spc="-9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less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12895">
                      <a:solidFill>
                        <a:srgbClr val="FFFFFF"/>
                      </a:solidFill>
                      <a:prstDash val="solid"/>
                    </a:lnT>
                    <a:lnB w="12895">
                      <a:solidFill>
                        <a:srgbClr val="FFFFFF"/>
                      </a:solidFill>
                      <a:prstDash val="solid"/>
                    </a:lnB>
                    <a:solidFill>
                      <a:srgbClr val="F2FF88"/>
                    </a:solidFill>
                  </a:tcPr>
                </a:tc>
              </a:tr>
              <a:tr h="711707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614"/>
                        </a:spcBef>
                      </a:pP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CPI or </a:t>
                      </a:r>
                      <a:r>
                        <a:rPr dirty="0" sz="1800" spc="1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3% </a:t>
                      </a: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if</a:t>
                      </a:r>
                      <a:r>
                        <a:rPr dirty="0" sz="1800" spc="-7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80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less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12895">
                      <a:solidFill>
                        <a:srgbClr val="FFFFFF"/>
                      </a:solidFill>
                      <a:prstDash val="solid"/>
                    </a:lnT>
                    <a:lnB w="12895">
                      <a:solidFill>
                        <a:srgbClr val="FFFFFF"/>
                      </a:solidFill>
                      <a:prstDash val="solid"/>
                    </a:lnB>
                    <a:solidFill>
                      <a:srgbClr val="FEE9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14"/>
                        </a:spcBef>
                      </a:pP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CPI or </a:t>
                      </a:r>
                      <a:r>
                        <a:rPr dirty="0" sz="1800" spc="1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2.5% </a:t>
                      </a: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if</a:t>
                      </a:r>
                      <a:r>
                        <a:rPr dirty="0" sz="1800" spc="-5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80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less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12895">
                      <a:solidFill>
                        <a:srgbClr val="FFFFFF"/>
                      </a:solidFill>
                      <a:prstDash val="solid"/>
                    </a:lnT>
                    <a:lnB w="12895">
                      <a:solidFill>
                        <a:srgbClr val="FFFFFF"/>
                      </a:solidFill>
                      <a:prstDash val="solid"/>
                    </a:lnB>
                    <a:solidFill>
                      <a:srgbClr val="FEE9A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14"/>
                        </a:spcBef>
                      </a:pP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CPI or </a:t>
                      </a:r>
                      <a:r>
                        <a:rPr dirty="0" sz="1800" spc="1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3% </a:t>
                      </a: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if</a:t>
                      </a:r>
                      <a:r>
                        <a:rPr dirty="0" sz="1800" spc="-90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800" spc="5">
                          <a:solidFill>
                            <a:srgbClr val="161616"/>
                          </a:solidFill>
                          <a:latin typeface="Segoe UI"/>
                          <a:cs typeface="Segoe UI"/>
                        </a:rPr>
                        <a:t>less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895">
                      <a:solidFill>
                        <a:srgbClr val="FFFFFF"/>
                      </a:solidFill>
                      <a:prstDash val="solid"/>
                    </a:lnL>
                    <a:lnR w="12895">
                      <a:solidFill>
                        <a:srgbClr val="FFFFFF"/>
                      </a:solidFill>
                      <a:prstDash val="solid"/>
                    </a:lnR>
                    <a:lnT w="12895">
                      <a:solidFill>
                        <a:srgbClr val="FFFFFF"/>
                      </a:solidFill>
                      <a:prstDash val="solid"/>
                    </a:lnT>
                    <a:lnB w="12895">
                      <a:solidFill>
                        <a:srgbClr val="FFFFFF"/>
                      </a:solidFill>
                      <a:prstDash val="solid"/>
                    </a:lnB>
                    <a:solidFill>
                      <a:srgbClr val="FEE9AB"/>
                    </a:solidFill>
                  </a:tcPr>
                </a:tc>
              </a:tr>
            </a:tbl>
          </a:graphicData>
        </a:graphic>
      </p:graphicFrame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935">
              <a:lnSpc>
                <a:spcPts val="1335"/>
              </a:lnSpc>
            </a:pPr>
            <a:fld id="{81D60167-4931-47E6-BA6A-407CBD079E47}" type="slidenum">
              <a:rPr dirty="0" spc="10"/>
              <a:t>4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marri.russell</dc:creator>
  <dc:title>Microsoft PowerPoint - UASLAS member presentation 4 June 2019 (complete).pptx</dc:title>
  <dcterms:created xsi:type="dcterms:W3CDTF">2019-06-05T10:24:55Z</dcterms:created>
  <dcterms:modified xsi:type="dcterms:W3CDTF">2019-06-05T10:24:55Z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2019-06-05T00:00:00Z</vt:filetime>
  </property>
  <property fmtid="{D5CDD505-2E9C-101B-9397-08002B2CF9AE}" pid="3" name="Creator">
    <vt:lpwstr>PrimoPDF http://www.primopdf.com</vt:lpwstr>
  </property>
  <property fmtid="{D5CDD505-2E9C-101B-9397-08002B2CF9AE}" pid="4" name="LastSaved">
    <vt:filetime>2019-06-05T00:00:00Z</vt:filetime>
  </property>
</Properties>
</file>