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93455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5" r:id="rId3"/>
    <p:sldId id="292" r:id="rId4"/>
    <p:sldId id="288" r:id="rId5"/>
    <p:sldId id="278" r:id="rId6"/>
    <p:sldId id="287" r:id="rId7"/>
    <p:sldId id="263" r:id="rId8"/>
    <p:sldId id="289" r:id="rId9"/>
    <p:sldId id="290" r:id="rId10"/>
    <p:sldId id="291" r:id="rId11"/>
    <p:sldId id="286" r:id="rId12"/>
    <p:sldId id="283" r:id="rId13"/>
    <p:sldId id="284" r:id="rId14"/>
  </p:sldIdLst>
  <p:sldSz cx="12192000" cy="6858000"/>
  <p:notesSz cx="6797675" cy="9926638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B1A"/>
    <a:srgbClr val="59155F"/>
    <a:srgbClr val="CB8E12"/>
    <a:srgbClr val="CF833D"/>
    <a:srgbClr val="2E3280"/>
    <a:srgbClr val="CD2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72" y="3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uoa\global\Admin\Human%20Resources\pershare\Technicians%20Review\Stats\analysis%20for%20presenta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uoa\global\Admin\Human%20Resources\pershare\Technicians%20Review\Stats\analysis%20for%20presentation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 PROFILE</a:t>
            </a:r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Sheet3!$A$15:$A$20</c:f>
              <c:strCache>
                <c:ptCount val="6"/>
                <c:pt idx="0">
                  <c:v>18-24yrs</c:v>
                </c:pt>
                <c:pt idx="1">
                  <c:v>25-34yrs</c:v>
                </c:pt>
                <c:pt idx="2">
                  <c:v>35-44yrs</c:v>
                </c:pt>
                <c:pt idx="3">
                  <c:v>45-54yrs</c:v>
                </c:pt>
                <c:pt idx="4">
                  <c:v>55-64yrs</c:v>
                </c:pt>
                <c:pt idx="5">
                  <c:v>65yrs+</c:v>
                </c:pt>
              </c:strCache>
            </c:strRef>
          </c:cat>
          <c:val>
            <c:numRef>
              <c:f>Sheet3!$B$15:$B$20</c:f>
              <c:numCache>
                <c:formatCode>General</c:formatCode>
                <c:ptCount val="6"/>
                <c:pt idx="0">
                  <c:v>11</c:v>
                </c:pt>
                <c:pt idx="1">
                  <c:v>64</c:v>
                </c:pt>
                <c:pt idx="2">
                  <c:v>59</c:v>
                </c:pt>
                <c:pt idx="3">
                  <c:v>65</c:v>
                </c:pt>
                <c:pt idx="4">
                  <c:v>53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400"/>
            </a:pPr>
            <a:endParaRPr lang="en-US"/>
          </a:p>
        </c:txPr>
      </c:legendEntry>
      <c:layout>
        <c:manualLayout>
          <c:xMode val="edge"/>
          <c:yMode val="edge"/>
          <c:x val="0.74589730091142026"/>
          <c:y val="0.2750311929422925"/>
          <c:w val="0.24326955187591867"/>
          <c:h val="0.449937356482193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 PROFILE</a:t>
            </a:r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4589730091142026"/>
          <c:y val="0.2750311929422925"/>
          <c:w val="0.24326955187591867"/>
          <c:h val="0.449937356482193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Sheet5!$A$11:$A$12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Sheet5!$B$11:$B$12</c:f>
              <c:numCache>
                <c:formatCode>General</c:formatCode>
                <c:ptCount val="2"/>
                <c:pt idx="0">
                  <c:v>146</c:v>
                </c:pt>
                <c:pt idx="1">
                  <c:v>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043601660067935"/>
          <c:y val="0.37841933925837795"/>
          <c:w val="0.10006286784693583"/>
          <c:h val="0.2847476034677065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 PROFILE</a:t>
            </a:r>
          </a:p>
        </c:rich>
      </c:tx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4589730091142026"/>
          <c:y val="0.2750311929422925"/>
          <c:w val="0.24326955187591867"/>
          <c:h val="0.449937356482193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8043601660067935"/>
          <c:y val="0.37841933925837795"/>
          <c:w val="0.10006286784693583"/>
          <c:h val="0.2847476034677065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spPr>
                <a:solidFill>
                  <a:schemeClr val="bg2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bg2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bg2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>
                <a:solidFill>
                  <a:schemeClr val="bg2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Sheet9!$A$14:$A$17</c:f>
              <c:strCache>
                <c:ptCount val="4"/>
                <c:pt idx="0">
                  <c:v>0-4 YRS</c:v>
                </c:pt>
                <c:pt idx="1">
                  <c:v>5-9 YRS</c:v>
                </c:pt>
                <c:pt idx="2">
                  <c:v>10-19 YRS</c:v>
                </c:pt>
                <c:pt idx="3">
                  <c:v>20 YRS +</c:v>
                </c:pt>
              </c:strCache>
            </c:strRef>
          </c:cat>
          <c:val>
            <c:numRef>
              <c:f>Sheet9!$B$14:$B$17</c:f>
              <c:numCache>
                <c:formatCode>General</c:formatCode>
                <c:ptCount val="4"/>
                <c:pt idx="0">
                  <c:v>79</c:v>
                </c:pt>
                <c:pt idx="1">
                  <c:v>50</c:v>
                </c:pt>
                <c:pt idx="2">
                  <c:v>48</c:v>
                </c:pt>
                <c:pt idx="3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2377645577989"/>
          <c:y val="0.2309330439063095"/>
          <c:w val="0.1997840994379044"/>
          <c:h val="0.6156473696152045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E3FDE-7C1A-4987-A9F4-6683A242B5F5}" type="datetimeFigureOut">
              <a:rPr lang="en-GB" smtClean="0"/>
              <a:t>20/12/2016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353B4-8BDD-480B-A04A-44AF46A92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963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8C1D8-C36E-4269-8A60-03CA0B00F0EC}" type="datetimeFigureOut">
              <a:rPr lang="en-GB" smtClean="0"/>
              <a:t>20/12/2016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842BE-0857-4D7D-9ADE-C7D212E39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2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" y="2491199"/>
            <a:ext cx="8380800" cy="2448000"/>
          </a:xfrm>
        </p:spPr>
        <p:txBody>
          <a:bodyPr tIns="46800" anchor="t" anchorCtr="0">
            <a:no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5000" b="0" kern="1200" baseline="0" dirty="0">
                <a:solidFill>
                  <a:schemeClr val="accent4"/>
                </a:solidFill>
                <a:latin typeface="+mn-lt"/>
                <a:ea typeface="+mj-ea"/>
                <a:cs typeface="Arial" charset="0"/>
                <a:sym typeface="Arial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" y="5014800"/>
            <a:ext cx="8380800" cy="576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if required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5679407"/>
            <a:ext cx="8382000" cy="57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Date, if required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0" y="790594"/>
            <a:ext cx="2282400" cy="5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Gradient 1 no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411200"/>
            <a:ext cx="11142000" cy="47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0400" y="6320590"/>
            <a:ext cx="11142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>
            <a:lvl1pPr marL="0" indent="0">
              <a:buNone/>
              <a:defRPr sz="1800" i="1" baseline="0">
                <a:solidFill>
                  <a:srgbClr val="59155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Department name or presentation title here, if required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299158" y="6319838"/>
            <a:ext cx="4343242" cy="395861"/>
          </a:xfrm>
        </p:spPr>
        <p:txBody>
          <a:bodyPr>
            <a:normAutofit/>
          </a:bodyPr>
          <a:lstStyle>
            <a:lvl1pPr marL="0" indent="0" algn="r">
              <a:buNone/>
              <a:defRPr sz="1800" i="0" baseline="0">
                <a:solidFill>
                  <a:srgbClr val="59155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www.abdn.ac.uk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Gradient 1 with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8531305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411200"/>
            <a:ext cx="11142000" cy="47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0400" y="6320590"/>
            <a:ext cx="11142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>
            <a:lvl1pPr marL="0" indent="0">
              <a:buNone/>
              <a:defRPr sz="1800" i="1" baseline="0">
                <a:solidFill>
                  <a:srgbClr val="59155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Department name or presentation title here, if required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299158" y="6319838"/>
            <a:ext cx="4343242" cy="395861"/>
          </a:xfrm>
        </p:spPr>
        <p:txBody>
          <a:bodyPr>
            <a:normAutofit/>
          </a:bodyPr>
          <a:lstStyle>
            <a:lvl1pPr marL="0" indent="0" algn="r">
              <a:buNone/>
              <a:defRPr sz="1800" i="0" baseline="0">
                <a:solidFill>
                  <a:srgbClr val="59155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www.abdn.ac.uk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00" y="396002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676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Gradient 2 no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111420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411200"/>
            <a:ext cx="11142000" cy="47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0400" y="6320590"/>
            <a:ext cx="11142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>
            <a:lvl1pPr marL="0" indent="0">
              <a:buNone/>
              <a:defRPr sz="1800" i="1" baseline="0">
                <a:solidFill>
                  <a:srgbClr val="59155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Department name or presentation title here, if required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299158" y="6319838"/>
            <a:ext cx="4343242" cy="395861"/>
          </a:xfrm>
        </p:spPr>
        <p:txBody>
          <a:bodyPr>
            <a:normAutofit/>
          </a:bodyPr>
          <a:lstStyle>
            <a:lvl1pPr marL="0" indent="0" algn="r">
              <a:buNone/>
              <a:defRPr sz="1800" i="0" baseline="0">
                <a:solidFill>
                  <a:srgbClr val="59155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www.abdn.ac.uk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15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Gradient 2 with log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8563389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411200"/>
            <a:ext cx="11142000" cy="47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0400" y="6320590"/>
            <a:ext cx="11142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6319838"/>
            <a:ext cx="6462712" cy="347362"/>
          </a:xfrm>
        </p:spPr>
        <p:txBody>
          <a:bodyPr>
            <a:normAutofit/>
          </a:bodyPr>
          <a:lstStyle>
            <a:lvl1pPr marL="0" indent="0">
              <a:buNone/>
              <a:defRPr sz="1800" i="1" baseline="0">
                <a:solidFill>
                  <a:srgbClr val="59155F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Department name or presentation title here, if required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299158" y="6319838"/>
            <a:ext cx="4343242" cy="395861"/>
          </a:xfrm>
        </p:spPr>
        <p:txBody>
          <a:bodyPr>
            <a:normAutofit/>
          </a:bodyPr>
          <a:lstStyle>
            <a:lvl1pPr marL="0" indent="0" algn="r">
              <a:buNone/>
              <a:defRPr sz="1800" i="0" baseline="0">
                <a:solidFill>
                  <a:srgbClr val="59155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www.abdn.ac.uk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00" y="396002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46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Blank no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CB8E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5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Blank with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8499221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CB8E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00" y="396002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6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 (Blank 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400" y="1411200"/>
            <a:ext cx="5378400" cy="475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411200"/>
            <a:ext cx="5378400" cy="475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CB8E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 (Blank 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400" y="259200"/>
            <a:ext cx="8563389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400" y="1411200"/>
            <a:ext cx="5378400" cy="475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411200"/>
            <a:ext cx="5378400" cy="475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CB8E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00" y="396002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Blank all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Subject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0063" y="1411200"/>
            <a:ext cx="11142662" cy="47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With default text)">
    <p:bg>
      <p:bgPr>
        <a:solidFill>
          <a:srgbClr val="D09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5258285" y="1650847"/>
            <a:ext cx="3556309" cy="3556306"/>
          </a:xfrm>
          <a:prstGeom prst="ellipse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7976879" y="1650847"/>
            <a:ext cx="3556309" cy="3556306"/>
          </a:xfrm>
          <a:prstGeom prst="ellipse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91137" y="676800"/>
            <a:ext cx="5504863" cy="5504863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i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Transforming</a:t>
            </a:r>
            <a:r>
              <a:rPr lang="en-US" sz="2800" i="1" baseline="0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 the world</a:t>
            </a:r>
            <a:br>
              <a:rPr lang="en-US" sz="2800" i="1" baseline="0" dirty="0" smtClean="0">
                <a:solidFill>
                  <a:schemeClr val="accent2"/>
                </a:solidFill>
                <a:latin typeface="Cambria" panose="02040503050406030204" pitchFamily="18" charset="0"/>
              </a:rPr>
            </a:br>
            <a:r>
              <a:rPr lang="en-US" sz="2800" i="1" baseline="0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with greater knowledge</a:t>
            </a:r>
            <a:br>
              <a:rPr lang="en-US" sz="2800" i="1" baseline="0" dirty="0" smtClean="0">
                <a:solidFill>
                  <a:schemeClr val="accent2"/>
                </a:solidFill>
                <a:latin typeface="Cambria" panose="02040503050406030204" pitchFamily="18" charset="0"/>
              </a:rPr>
            </a:br>
            <a:r>
              <a:rPr lang="en-US" sz="2800" i="1" baseline="0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and learning</a:t>
            </a:r>
            <a:endParaRPr lang="en-US" sz="2800" i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88" y="796889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985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  <p15:guide id="4" pos="72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Image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998800"/>
            <a:ext cx="8437326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2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Blank for your own text)">
    <p:bg>
      <p:bgPr>
        <a:solidFill>
          <a:srgbClr val="D09B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5258285" y="1650847"/>
            <a:ext cx="3556309" cy="3556306"/>
          </a:xfrm>
          <a:prstGeom prst="ellipse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7976879" y="1650847"/>
            <a:ext cx="3556309" cy="3556306"/>
          </a:xfrm>
          <a:prstGeom prst="ellipse">
            <a:avLst/>
          </a:pr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90400" y="676800"/>
            <a:ext cx="5504400" cy="5504400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anchor="ctr" anchorCtr="0"/>
          <a:lstStyle>
            <a:lvl1pPr marL="0" indent="0" algn="l">
              <a:buNone/>
              <a:defRPr b="0" i="1" baseline="0">
                <a:solidFill>
                  <a:schemeClr val="accent2"/>
                </a:solidFill>
                <a:latin typeface="Cambria" panose="02040503050406030204" pitchFamily="18" charset="0"/>
              </a:defRPr>
            </a:lvl1pPr>
          </a:lstStyle>
          <a:p>
            <a:pPr algn="l"/>
            <a:r>
              <a:rPr lang="en-US" sz="2800" i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Click here to add text</a:t>
            </a:r>
            <a:endParaRPr lang="en-US" sz="2800" i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88" y="796889"/>
            <a:ext cx="1800000" cy="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00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">
          <p15:clr>
            <a:srgbClr val="FBAE40"/>
          </p15:clr>
        </p15:guide>
        <p15:guide id="4" pos="72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Content (Image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59200"/>
            <a:ext cx="6170400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133600"/>
            <a:ext cx="6170400" cy="4030133"/>
          </a:xfrm>
        </p:spPr>
        <p:txBody>
          <a:bodyPr/>
          <a:lstStyle>
            <a:lvl1pPr marL="0" indent="0">
              <a:buNone/>
              <a:defRPr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 smtClean="0"/>
              <a:t>Additional content,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24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Imag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998800"/>
            <a:ext cx="6817074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5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Content (Image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59200"/>
            <a:ext cx="6170400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133600"/>
            <a:ext cx="6170400" cy="4030133"/>
          </a:xfrm>
        </p:spPr>
        <p:txBody>
          <a:bodyPr/>
          <a:lstStyle>
            <a:lvl1pPr marL="0" indent="0">
              <a:buNone/>
              <a:defRPr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 smtClean="0"/>
              <a:t>Additional content,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44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Imag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998800"/>
            <a:ext cx="6817074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Content (Image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59200"/>
            <a:ext cx="6170400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133600"/>
            <a:ext cx="6170400" cy="4030133"/>
          </a:xfrm>
        </p:spPr>
        <p:txBody>
          <a:bodyPr/>
          <a:lstStyle>
            <a:lvl1pPr marL="0" indent="0">
              <a:buNone/>
              <a:defRPr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 smtClean="0"/>
              <a:t>Additional content,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82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Image 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998800"/>
            <a:ext cx="6817074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5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Content (Image 4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259200"/>
            <a:ext cx="6170400" cy="1728000"/>
          </a:xfrm>
        </p:spPr>
        <p:txBody>
          <a:bodyPr anchor="t">
            <a:normAutofit/>
          </a:bodyPr>
          <a:lstStyle>
            <a:lvl1pPr algn="l">
              <a:defRPr sz="3600" b="0" cap="none" baseline="0">
                <a:solidFill>
                  <a:srgbClr val="59155F"/>
                </a:solidFill>
              </a:defRPr>
            </a:lvl1pPr>
          </a:lstStyle>
          <a:p>
            <a:r>
              <a:rPr lang="en-US" dirty="0" smtClean="0"/>
              <a:t>Section Title, if required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133600"/>
            <a:ext cx="6170400" cy="4030133"/>
          </a:xfrm>
        </p:spPr>
        <p:txBody>
          <a:bodyPr/>
          <a:lstStyle>
            <a:lvl1pPr marL="0" indent="0">
              <a:buNone/>
              <a:defRPr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 smtClean="0"/>
              <a:t>Additional content,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49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400" y="259200"/>
            <a:ext cx="11142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400" y="1411200"/>
            <a:ext cx="111420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8" r:id="rId2"/>
    <p:sldLayoutId id="2147493477" r:id="rId3"/>
    <p:sldLayoutId id="2147493471" r:id="rId4"/>
    <p:sldLayoutId id="2147493478" r:id="rId5"/>
    <p:sldLayoutId id="2147493479" r:id="rId6"/>
    <p:sldLayoutId id="2147493480" r:id="rId7"/>
    <p:sldLayoutId id="2147493481" r:id="rId8"/>
    <p:sldLayoutId id="2147493482" r:id="rId9"/>
    <p:sldLayoutId id="2147493457" r:id="rId10"/>
    <p:sldLayoutId id="2147493473" r:id="rId11"/>
    <p:sldLayoutId id="2147493472" r:id="rId12"/>
    <p:sldLayoutId id="2147493474" r:id="rId13"/>
    <p:sldLayoutId id="2147493469" r:id="rId14"/>
    <p:sldLayoutId id="2147493475" r:id="rId15"/>
    <p:sldLayoutId id="2147493459" r:id="rId16"/>
    <p:sldLayoutId id="2147493476" r:id="rId17"/>
    <p:sldLayoutId id="2147493462" r:id="rId18"/>
    <p:sldLayoutId id="2147493467" r:id="rId19"/>
    <p:sldLayoutId id="2147493483" r:id="rId20"/>
  </p:sldLayoutIdLs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technicalreview@abdn.ac.uk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00" y="1725105"/>
            <a:ext cx="8380800" cy="2262433"/>
          </a:xfrm>
        </p:spPr>
        <p:txBody>
          <a:bodyPr/>
          <a:lstStyle/>
          <a:p>
            <a:r>
              <a:rPr lang="en-GB" b="1" dirty="0" smtClean="0"/>
              <a:t>REVIEW OF TECHNICAL </a:t>
            </a:r>
            <a:br>
              <a:rPr lang="en-GB" b="1" dirty="0" smtClean="0"/>
            </a:br>
            <a:r>
              <a:rPr lang="en-GB" b="1" dirty="0" smtClean="0"/>
              <a:t>STAFF PROVISION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" y="3987539"/>
            <a:ext cx="8380800" cy="2384981"/>
          </a:xfrm>
        </p:spPr>
        <p:txBody>
          <a:bodyPr>
            <a:normAutofit fontScale="77500" lnSpcReduction="20000"/>
          </a:bodyPr>
          <a:lstStyle/>
          <a:p>
            <a:r>
              <a:rPr lang="en-GB" sz="3500" b="1" dirty="0" smtClean="0"/>
              <a:t>Professor Dame Anne Glover</a:t>
            </a:r>
          </a:p>
          <a:p>
            <a:r>
              <a:rPr lang="en-GB" sz="3500" b="1" dirty="0" smtClean="0"/>
              <a:t>Brian Paterson</a:t>
            </a:r>
          </a:p>
          <a:p>
            <a:r>
              <a:rPr lang="en-GB" sz="3500" b="1" dirty="0" smtClean="0"/>
              <a:t>Evelyn Argo </a:t>
            </a:r>
          </a:p>
          <a:p>
            <a:endParaRPr lang="en-GB" b="1" dirty="0"/>
          </a:p>
          <a:p>
            <a:r>
              <a:rPr lang="en-GB" b="1" dirty="0" smtClean="0"/>
              <a:t>28 November</a:t>
            </a:r>
          </a:p>
          <a:p>
            <a:r>
              <a:rPr lang="en-GB" b="1" dirty="0" smtClean="0"/>
              <a:t>13 December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141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CURRENT STAFF DATA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084082"/>
            <a:ext cx="11142000" cy="5079118"/>
          </a:xfrm>
        </p:spPr>
        <p:txBody>
          <a:bodyPr/>
          <a:lstStyle/>
          <a:p>
            <a:r>
              <a:rPr lang="en-GB" sz="3200" b="1" dirty="0" smtClean="0"/>
              <a:t> LENGTH OF SERVICE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078403"/>
              </p:ext>
            </p:extLst>
          </p:nvPr>
        </p:nvGraphicFramePr>
        <p:xfrm>
          <a:off x="781246" y="2075001"/>
          <a:ext cx="6517912" cy="38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448237"/>
              </p:ext>
            </p:extLst>
          </p:nvPr>
        </p:nvGraphicFramePr>
        <p:xfrm>
          <a:off x="1348033" y="2057399"/>
          <a:ext cx="7033967" cy="38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975945"/>
              </p:ext>
            </p:extLst>
          </p:nvPr>
        </p:nvGraphicFramePr>
        <p:xfrm>
          <a:off x="1206631" y="1706252"/>
          <a:ext cx="7175369" cy="401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960832"/>
              </p:ext>
            </p:extLst>
          </p:nvPr>
        </p:nvGraphicFramePr>
        <p:xfrm>
          <a:off x="648878" y="1800521"/>
          <a:ext cx="7505307" cy="402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95208" y="2498103"/>
            <a:ext cx="2479250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50% of staff have 0-9 </a:t>
            </a:r>
            <a:r>
              <a:rPr lang="en-GB" dirty="0" err="1" smtClean="0"/>
              <a:t>yrs</a:t>
            </a:r>
            <a:r>
              <a:rPr lang="en-GB" dirty="0" smtClean="0"/>
              <a:t> service</a:t>
            </a:r>
          </a:p>
          <a:p>
            <a:endParaRPr lang="en-GB" dirty="0"/>
          </a:p>
          <a:p>
            <a:r>
              <a:rPr lang="en-GB" dirty="0" smtClean="0"/>
              <a:t>31% have 20 </a:t>
            </a:r>
            <a:r>
              <a:rPr lang="en-GB" dirty="0" err="1" smtClean="0"/>
              <a:t>yrs</a:t>
            </a:r>
            <a:r>
              <a:rPr lang="en-GB" dirty="0" smtClean="0"/>
              <a:t> or more service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08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KEY AREAS TO CONSIDER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200" dirty="0" smtClean="0"/>
              <a:t>GENERAL:</a:t>
            </a:r>
          </a:p>
          <a:p>
            <a:pPr lvl="1"/>
            <a:r>
              <a:rPr lang="en-GB" sz="3200" dirty="0" smtClean="0"/>
              <a:t>What works well and what doesn’t?</a:t>
            </a:r>
          </a:p>
          <a:p>
            <a:pPr lvl="1"/>
            <a:r>
              <a:rPr lang="en-GB" sz="3200" dirty="0" smtClean="0"/>
              <a:t>How can we learn from each other?</a:t>
            </a:r>
          </a:p>
          <a:p>
            <a:r>
              <a:rPr lang="en-GB" sz="3200" dirty="0" smtClean="0"/>
              <a:t>STRUCTURES:</a:t>
            </a:r>
          </a:p>
          <a:p>
            <a:pPr marL="990576" lvl="2" indent="-457189"/>
            <a:r>
              <a:rPr lang="en-GB" sz="3200" dirty="0" smtClean="0"/>
              <a:t>Reporting lines: Technical – vs - Academic</a:t>
            </a:r>
          </a:p>
          <a:p>
            <a:pPr marL="990576" lvl="2" indent="-457189"/>
            <a:r>
              <a:rPr lang="en-GB" sz="3200" dirty="0" smtClean="0"/>
              <a:t>Recognition that one size may not fit all </a:t>
            </a:r>
            <a:endParaRPr lang="en-GB" sz="3200" dirty="0"/>
          </a:p>
          <a:p>
            <a:r>
              <a:rPr lang="en-GB" sz="3200" dirty="0" smtClean="0"/>
              <a:t>CAREER PATHWAYS</a:t>
            </a:r>
          </a:p>
          <a:p>
            <a:pPr lvl="1"/>
            <a:r>
              <a:rPr lang="en-GB" sz="3200" dirty="0" smtClean="0"/>
              <a:t>Opportunities for development/promotion </a:t>
            </a:r>
          </a:p>
          <a:p>
            <a:r>
              <a:rPr lang="en-GB" sz="3200" dirty="0" smtClean="0"/>
              <a:t>UNIVERSITY </a:t>
            </a:r>
          </a:p>
          <a:p>
            <a:pPr lvl="1"/>
            <a:r>
              <a:rPr lang="en-GB" sz="3200" dirty="0" smtClean="0"/>
              <a:t>The University as an employer </a:t>
            </a:r>
          </a:p>
          <a:p>
            <a:pPr marL="609585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447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NEXT STEPS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smtClean="0"/>
              <a:t>Discuss in your own areas and provide feedback  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Discuss with members of the Working Group 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Feedback to members of the Working Group or the dedicated email address – </a:t>
            </a:r>
            <a:r>
              <a:rPr lang="en-GB" dirty="0" smtClean="0">
                <a:hlinkClick r:id="rId2"/>
              </a:rPr>
              <a:t>technicalreview@abdn.ac.uk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0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 algn="ctr">
              <a:buNone/>
            </a:pPr>
            <a:r>
              <a:rPr lang="en-GB" sz="6000" b="1" dirty="0" smtClean="0"/>
              <a:t>ANY QUESTIONS?</a:t>
            </a:r>
          </a:p>
          <a:p>
            <a:pPr marL="0" indent="0" algn="ctr">
              <a:buNone/>
            </a:pPr>
            <a:r>
              <a:rPr lang="en-GB" sz="6000" b="1" smtClean="0"/>
              <a:t>ANY COMMENTS?</a:t>
            </a:r>
            <a:endParaRPr lang="en-GB" sz="6000" b="1" dirty="0" smtClean="0"/>
          </a:p>
          <a:p>
            <a:pPr marL="0" indent="0" algn="ctr">
              <a:buNone/>
            </a:pPr>
            <a:r>
              <a:rPr lang="en-GB" sz="6000" b="1" dirty="0" smtClean="0"/>
              <a:t>ANY INPUT?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5871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FORMAT FOR THE SESSION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Introduction </a:t>
            </a:r>
          </a:p>
          <a:p>
            <a:r>
              <a:rPr lang="en-GB" sz="3200" dirty="0" smtClean="0"/>
              <a:t>Why we are undertaking the Review and aims</a:t>
            </a:r>
          </a:p>
          <a:p>
            <a:r>
              <a:rPr lang="en-GB" sz="3200" dirty="0" smtClean="0"/>
              <a:t>Review process – Working Group</a:t>
            </a:r>
          </a:p>
          <a:p>
            <a:r>
              <a:rPr lang="en-GB" sz="3200" dirty="0" smtClean="0"/>
              <a:t>Methodology and timescale</a:t>
            </a:r>
          </a:p>
          <a:p>
            <a:r>
              <a:rPr lang="en-GB" sz="3200" dirty="0" smtClean="0"/>
              <a:t>Summary of current structures and staffing profiles</a:t>
            </a:r>
          </a:p>
          <a:p>
            <a:r>
              <a:rPr lang="en-GB" sz="3200" dirty="0" smtClean="0"/>
              <a:t>Key areas to consider </a:t>
            </a:r>
          </a:p>
          <a:p>
            <a:r>
              <a:rPr lang="en-GB" sz="3200" dirty="0" smtClean="0"/>
              <a:t>Next steps – how to feedback </a:t>
            </a:r>
          </a:p>
          <a:p>
            <a:r>
              <a:rPr lang="en-GB" sz="3200" dirty="0" smtClean="0"/>
              <a:t>Opportunity for questions</a:t>
            </a:r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23271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WHY ARE WE UNDERTAKING THE REVIEW?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University has undergone significant change </a:t>
            </a:r>
          </a:p>
          <a:p>
            <a:r>
              <a:rPr lang="en-GB" sz="3200" dirty="0" smtClean="0"/>
              <a:t>Last review of technical provision over 10 years ago – in 2003/4 when the current structures were recommended/ implemented</a:t>
            </a:r>
          </a:p>
          <a:p>
            <a:r>
              <a:rPr lang="en-GB" sz="3200" dirty="0" smtClean="0"/>
              <a:t>Wish to establish whether we have the best structure for technical provision now and in the future</a:t>
            </a:r>
          </a:p>
          <a:p>
            <a:r>
              <a:rPr lang="en-GB" sz="3200" dirty="0" smtClean="0"/>
              <a:t>Want input from staff to identify opportunities for a stronger support structure and better working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40574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AIMS OF THE REVIEW/TERMS OF REFERENCE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046374"/>
            <a:ext cx="11142000" cy="5116825"/>
          </a:xfrm>
        </p:spPr>
        <p:txBody>
          <a:bodyPr>
            <a:noAutofit/>
          </a:bodyPr>
          <a:lstStyle/>
          <a:p>
            <a:r>
              <a:rPr lang="en-GB" sz="3200" dirty="0" smtClean="0"/>
              <a:t>Review existing structures and define a structure that:</a:t>
            </a:r>
          </a:p>
          <a:p>
            <a:pPr lvl="1"/>
            <a:r>
              <a:rPr lang="en-GB" sz="3200" dirty="0"/>
              <a:t>Reflects the composition and skills required;</a:t>
            </a:r>
          </a:p>
          <a:p>
            <a:pPr lvl="1"/>
            <a:r>
              <a:rPr lang="en-GB" sz="3200" dirty="0"/>
              <a:t>Continues to provide high quality support for research and teaching;</a:t>
            </a:r>
          </a:p>
          <a:p>
            <a:pPr lvl="1"/>
            <a:r>
              <a:rPr lang="en-GB" sz="3200" dirty="0"/>
              <a:t>Enables suitable deployment of resource;</a:t>
            </a:r>
          </a:p>
          <a:p>
            <a:pPr lvl="1"/>
            <a:r>
              <a:rPr lang="en-GB" sz="3200" dirty="0"/>
              <a:t>Considers the development of career pathways;</a:t>
            </a:r>
          </a:p>
          <a:p>
            <a:pPr lvl="1"/>
            <a:r>
              <a:rPr lang="en-GB" sz="3200" dirty="0"/>
              <a:t>Provides clarity and accountability regarding cost recovery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Identify improvements around aspects of staff management</a:t>
            </a:r>
          </a:p>
        </p:txBody>
      </p:sp>
    </p:spTree>
    <p:extLst>
      <p:ext uri="{BB962C8B-B14F-4D97-AF65-F5344CB8AC3E}">
        <p14:creationId xmlns:p14="http://schemas.microsoft.com/office/powerpoint/2010/main" val="3760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REVIEW PROCESS</a:t>
            </a:r>
            <a:endParaRPr lang="en-GB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69" y="1532427"/>
            <a:ext cx="1479289" cy="17130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9" y="1474402"/>
            <a:ext cx="1634373" cy="1808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865" y="3245509"/>
            <a:ext cx="2765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+mj-lt"/>
              </a:rPr>
              <a:t>PROFESSOR DAME ANNE GLOVER</a:t>
            </a:r>
          </a:p>
          <a:p>
            <a:r>
              <a:rPr lang="en-GB" sz="1400" b="1" dirty="0" smtClean="0">
                <a:latin typeface="+mj-lt"/>
              </a:rPr>
              <a:t>VICE PRINCIPAL EXTERNAL AFFAIRS/CO-CONVENOR</a:t>
            </a:r>
            <a:endParaRPr lang="en-GB" sz="14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2697" y="3183475"/>
            <a:ext cx="2007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MR BRIAN PATERSON</a:t>
            </a:r>
          </a:p>
          <a:p>
            <a:r>
              <a:rPr lang="en-GB" sz="1400" b="1" dirty="0" smtClean="0"/>
              <a:t>TECHNICIAN/CO-CONVENOR</a:t>
            </a:r>
            <a:endParaRPr lang="en-GB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9" y="4091233"/>
            <a:ext cx="1634373" cy="1597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74" y="1550058"/>
            <a:ext cx="1457326" cy="1732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69" y="3972766"/>
            <a:ext cx="1564850" cy="1714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1186" y="3282508"/>
            <a:ext cx="2765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MRS EVELYN ARGO, </a:t>
            </a:r>
          </a:p>
          <a:p>
            <a:r>
              <a:rPr lang="en-GB" sz="1400" b="1" dirty="0" smtClean="0"/>
              <a:t>RESEARCH TECHNICIAN/</a:t>
            </a:r>
          </a:p>
          <a:p>
            <a:r>
              <a:rPr lang="en-GB" sz="1400" b="1" dirty="0" smtClean="0"/>
              <a:t>CO-CONVENOR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0865" y="5733558"/>
            <a:ext cx="276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MR TED PRIDHAM</a:t>
            </a:r>
          </a:p>
          <a:p>
            <a:r>
              <a:rPr lang="en-GB" sz="1400" b="1" dirty="0" smtClean="0"/>
              <a:t>DEPUTY CHIEF AV TECHNICIAN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80851" y="5733558"/>
            <a:ext cx="276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MR MARTIN COWIE</a:t>
            </a:r>
          </a:p>
          <a:p>
            <a:r>
              <a:rPr lang="en-GB" sz="1400" b="1" dirty="0" smtClean="0"/>
              <a:t>TECHNICAL RESOURCES MANAGER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068584" y="5733558"/>
            <a:ext cx="276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MRS TRACEY WHITE </a:t>
            </a:r>
          </a:p>
          <a:p>
            <a:r>
              <a:rPr lang="en-GB" sz="1400" b="1" dirty="0" smtClean="0"/>
              <a:t>DEPUTY DIRECTOR OF HR/CLERK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7010" y="907200"/>
            <a:ext cx="314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WORKING GROUP </a:t>
            </a:r>
            <a:endParaRPr lang="en-GB" b="1" u="sng" dirty="0"/>
          </a:p>
        </p:txBody>
      </p:sp>
      <p:pic>
        <p:nvPicPr>
          <p:cNvPr id="21" name="Picture 20" descr="https://scontent.xx.fbcdn.net/v/t1.0-9/12938145_10154668204755828_3364802135682245360_n.jpg?oh=77fb8872e32d967cf2d6ca29a1343da0&amp;oe=58B9FF5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20" y="4091233"/>
            <a:ext cx="1432874" cy="1642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9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92" y="259200"/>
            <a:ext cx="8531305" cy="648000"/>
          </a:xfrm>
        </p:spPr>
        <p:txBody>
          <a:bodyPr/>
          <a:lstStyle/>
          <a:p>
            <a:r>
              <a:rPr lang="en-GB" b="1" dirty="0" smtClean="0"/>
              <a:t>METHODOLOGY &amp; TIMESCALE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187777"/>
            <a:ext cx="11142000" cy="5335571"/>
          </a:xfrm>
        </p:spPr>
        <p:txBody>
          <a:bodyPr>
            <a:normAutofit/>
          </a:bodyPr>
          <a:lstStyle/>
          <a:p>
            <a:r>
              <a:rPr lang="en-GB" dirty="0" smtClean="0"/>
              <a:t>Working Group - oversee the Review and submit recommendations to senior management </a:t>
            </a:r>
          </a:p>
          <a:p>
            <a:r>
              <a:rPr lang="en-GB" dirty="0"/>
              <a:t>P</a:t>
            </a:r>
            <a:r>
              <a:rPr lang="en-GB" dirty="0" smtClean="0"/>
              <a:t>artnership working between the University and Unite – University and Trade Union co-convenors</a:t>
            </a:r>
          </a:p>
          <a:p>
            <a:r>
              <a:rPr lang="en-GB" dirty="0" smtClean="0"/>
              <a:t>Understand current provision and future requirements </a:t>
            </a:r>
          </a:p>
          <a:p>
            <a:r>
              <a:rPr lang="en-GB" dirty="0" smtClean="0"/>
              <a:t>Consultation – technical staff to establish current strengths and weaknesses and what could be improved </a:t>
            </a:r>
          </a:p>
          <a:p>
            <a:r>
              <a:rPr lang="en-GB" dirty="0" smtClean="0"/>
              <a:t>Consultation – service users to explore their future needs for technical support and their views  </a:t>
            </a:r>
          </a:p>
          <a:p>
            <a:r>
              <a:rPr lang="en-GB" dirty="0" smtClean="0"/>
              <a:t>Timescale – mid to end January 2017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8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CURRENT STRUCTURES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215164"/>
            <a:ext cx="11142000" cy="4752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934033" y="1385738"/>
            <a:ext cx="3374016" cy="2724345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/>
                </a:solidFill>
              </a:rPr>
              <a:t>Technical Staff reporting to technical manager - COPS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975076" y="1447013"/>
            <a:ext cx="3223883" cy="2724347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/>
                </a:solidFill>
              </a:rPr>
              <a:t>Technical staff reporting to PI/ academic – SMMSN, Social Sciences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21170" y="3148550"/>
            <a:ext cx="3355943" cy="2818614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/>
                </a:solidFill>
              </a:rPr>
              <a:t>Combination of both - SBS</a:t>
            </a:r>
            <a:endParaRPr lang="en-GB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CURRENT STAFF DATA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084082"/>
            <a:ext cx="11142000" cy="5079118"/>
          </a:xfrm>
        </p:spPr>
        <p:txBody>
          <a:bodyPr/>
          <a:lstStyle/>
          <a:p>
            <a:r>
              <a:rPr lang="en-GB" sz="3200" b="1" dirty="0" smtClean="0"/>
              <a:t>AGE PROFILE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44262"/>
              </p:ext>
            </p:extLst>
          </p:nvPr>
        </p:nvGraphicFramePr>
        <p:xfrm>
          <a:off x="781246" y="2075001"/>
          <a:ext cx="6517912" cy="38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954265"/>
              </p:ext>
            </p:extLst>
          </p:nvPr>
        </p:nvGraphicFramePr>
        <p:xfrm>
          <a:off x="1065229" y="2057399"/>
          <a:ext cx="7033967" cy="38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14063" y="2592370"/>
            <a:ext cx="2668082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52% are aged 18 to 44 years</a:t>
            </a:r>
          </a:p>
          <a:p>
            <a:endParaRPr lang="en-GB" dirty="0"/>
          </a:p>
          <a:p>
            <a:r>
              <a:rPr lang="en-GB" dirty="0" smtClean="0"/>
              <a:t>48% are over 45 years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6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CURRENT STAFF DATA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0" y="1084082"/>
            <a:ext cx="11142000" cy="5079118"/>
          </a:xfrm>
        </p:spPr>
        <p:txBody>
          <a:bodyPr/>
          <a:lstStyle/>
          <a:p>
            <a:r>
              <a:rPr lang="en-GB" sz="3200" b="1" dirty="0" smtClean="0"/>
              <a:t>GENDER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196886"/>
              </p:ext>
            </p:extLst>
          </p:nvPr>
        </p:nvGraphicFramePr>
        <p:xfrm>
          <a:off x="781246" y="2075001"/>
          <a:ext cx="6517912" cy="38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257204"/>
              </p:ext>
            </p:extLst>
          </p:nvPr>
        </p:nvGraphicFramePr>
        <p:xfrm>
          <a:off x="1348033" y="2057399"/>
          <a:ext cx="7033967" cy="38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09456"/>
              </p:ext>
            </p:extLst>
          </p:nvPr>
        </p:nvGraphicFramePr>
        <p:xfrm>
          <a:off x="612742" y="1706252"/>
          <a:ext cx="7175369" cy="401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66928" y="2366128"/>
            <a:ext cx="2111604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146 females</a:t>
            </a:r>
          </a:p>
          <a:p>
            <a:endParaRPr lang="en-GB" dirty="0"/>
          </a:p>
          <a:p>
            <a:r>
              <a:rPr lang="en-GB" dirty="0" smtClean="0"/>
              <a:t>111 males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8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iew of Technical Staff provision staff sessions presentation">
  <a:themeElements>
    <a:clrScheme name="UoA Staff Theme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AB1A24"/>
      </a:accent1>
      <a:accent2>
        <a:srgbClr val="D09B1A"/>
      </a:accent2>
      <a:accent3>
        <a:srgbClr val="FFDD00"/>
      </a:accent3>
      <a:accent4>
        <a:srgbClr val="5C284F"/>
      </a:accent4>
      <a:accent5>
        <a:srgbClr val="224597"/>
      </a:accent5>
      <a:accent6>
        <a:srgbClr val="AB1A24"/>
      </a:accent6>
      <a:hlink>
        <a:srgbClr val="224597"/>
      </a:hlink>
      <a:folHlink>
        <a:srgbClr val="5C2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01F409B-31DB-430D-8FC8-00EC5D0CA96D}" vid="{82785DEF-7F88-4C1B-A27D-4A6EC80012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Review of Technical Staff provision staff sessions presentation</Template>
  <TotalTime>0</TotalTime>
  <Words>471</Words>
  <Application>Microsoft Office PowerPoint</Application>
  <PresentationFormat>Widescreen</PresentationFormat>
  <Paragraphs>103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Review of Technical Staff provision staff sessions presentation</vt:lpstr>
      <vt:lpstr>REVIEW OF TECHNICAL  STAFF PROVISION </vt:lpstr>
      <vt:lpstr>FORMAT FOR THE SESSION </vt:lpstr>
      <vt:lpstr>WHY ARE WE UNDERTAKING THE REVIEW?</vt:lpstr>
      <vt:lpstr>AIMS OF THE REVIEW/TERMS OF REFERENCE</vt:lpstr>
      <vt:lpstr>THE REVIEW PROCESS</vt:lpstr>
      <vt:lpstr>METHODOLOGY &amp; TIMESCALE </vt:lpstr>
      <vt:lpstr>CURRENT STRUCTURES</vt:lpstr>
      <vt:lpstr>CURRENT STAFF DATA</vt:lpstr>
      <vt:lpstr>CURRENT STAFF DATA</vt:lpstr>
      <vt:lpstr>CURRENT STAFF DATA</vt:lpstr>
      <vt:lpstr>KEY AREAS TO CONSIDER </vt:lpstr>
      <vt:lpstr>NEXT STEPS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2016-11-24T16:22:30Z</dcterms:created>
  <dcterms:modified xsi:type="dcterms:W3CDTF">2016-12-20T16:06:12Z</dcterms:modified>
</cp:coreProperties>
</file>