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5" r:id="rId2"/>
    <p:sldId id="374" r:id="rId3"/>
    <p:sldId id="288" r:id="rId4"/>
    <p:sldId id="396" r:id="rId5"/>
    <p:sldId id="397" r:id="rId6"/>
    <p:sldId id="398" r:id="rId7"/>
    <p:sldId id="399" r:id="rId8"/>
    <p:sldId id="383" r:id="rId9"/>
    <p:sldId id="387" r:id="rId10"/>
    <p:sldId id="389" r:id="rId11"/>
    <p:sldId id="375" r:id="rId12"/>
    <p:sldId id="385" r:id="rId13"/>
    <p:sldId id="400" r:id="rId14"/>
    <p:sldId id="401" r:id="rId15"/>
    <p:sldId id="402" r:id="rId16"/>
    <p:sldId id="403" r:id="rId17"/>
    <p:sldId id="369" r:id="rId18"/>
    <p:sldId id="391" r:id="rId19"/>
    <p:sldId id="404" r:id="rId20"/>
    <p:sldId id="405" r:id="rId21"/>
    <p:sldId id="406" r:id="rId22"/>
    <p:sldId id="295" r:id="rId23"/>
    <p:sldId id="30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62" autoAdjust="0"/>
    <p:restoredTop sz="94660"/>
  </p:normalViewPr>
  <p:slideViewPr>
    <p:cSldViewPr snapToGrid="0">
      <p:cViewPr varScale="1">
        <p:scale>
          <a:sx n="90" d="100"/>
          <a:sy n="90" d="100"/>
        </p:scale>
        <p:origin x="3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B4359-C31D-456C-B8D5-271ADEBF2934}" type="datetimeFigureOut">
              <a:rPr lang="en-GB" smtClean="0"/>
              <a:t>23/04/2020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7662C-A17E-4DCC-B875-3407343C67EC}" type="slidenum">
              <a:rPr lang="en-GB" smtClean="0"/>
              <a:t>‹#›</a:t>
            </a:fld>
            <a:endParaRPr lang="en-GB"/>
          </a:p>
        </p:txBody>
      </p:sp>
    </p:spTree>
    <p:extLst>
      <p:ext uri="{BB962C8B-B14F-4D97-AF65-F5344CB8AC3E}">
        <p14:creationId xmlns:p14="http://schemas.microsoft.com/office/powerpoint/2010/main" val="507818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2842BE-0857-4D7D-9ADE-C7D212E39C0C}" type="slidenum">
              <a:rPr lang="en-GB" smtClean="0"/>
              <a:t>1</a:t>
            </a:fld>
            <a:endParaRPr lang="en-GB" dirty="0"/>
          </a:p>
        </p:txBody>
      </p:sp>
    </p:spTree>
    <p:extLst>
      <p:ext uri="{BB962C8B-B14F-4D97-AF65-F5344CB8AC3E}">
        <p14:creationId xmlns:p14="http://schemas.microsoft.com/office/powerpoint/2010/main" val="565482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xfrm>
            <a:off x="2697163" y="509588"/>
            <a:ext cx="4532312" cy="2549525"/>
          </a:xfrm>
          <a:ln/>
        </p:spPr>
      </p:sp>
      <p:sp>
        <p:nvSpPr>
          <p:cNvPr id="102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buFontTx/>
              <a:buChar char="•"/>
            </a:pPr>
            <a:endParaRPr lang="en-GB" dirty="0">
              <a:ea typeface="ヒラギノ角ゴ Pro W3" charset="0"/>
              <a:cs typeface="ヒラギノ角ゴ Pro W3" charset="0"/>
            </a:endParaRPr>
          </a:p>
        </p:txBody>
      </p:sp>
      <p:pic>
        <p:nvPicPr>
          <p:cNvPr id="102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676" y="4691201"/>
            <a:ext cx="4328126" cy="154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1268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EE4B-DF53-4B33-B83A-B6B01B2FE0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271770-230F-4C7C-9936-E864767EE0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DEB549-5EF3-4AC7-BAA9-7A388C85A53C}"/>
              </a:ext>
            </a:extLst>
          </p:cNvPr>
          <p:cNvSpPr>
            <a:spLocks noGrp="1"/>
          </p:cNvSpPr>
          <p:nvPr>
            <p:ph type="dt" sz="half" idx="10"/>
          </p:nvPr>
        </p:nvSpPr>
        <p:spPr/>
        <p:txBody>
          <a:bodyPr/>
          <a:lstStyle/>
          <a:p>
            <a:fld id="{E44B1120-4CE0-4220-93BD-FBEA02300FCD}" type="datetimeFigureOut">
              <a:rPr lang="en-GB" smtClean="0"/>
              <a:t>23/04/2020</a:t>
            </a:fld>
            <a:endParaRPr lang="en-GB"/>
          </a:p>
        </p:txBody>
      </p:sp>
      <p:sp>
        <p:nvSpPr>
          <p:cNvPr id="5" name="Footer Placeholder 4">
            <a:extLst>
              <a:ext uri="{FF2B5EF4-FFF2-40B4-BE49-F238E27FC236}">
                <a16:creationId xmlns:a16="http://schemas.microsoft.com/office/drawing/2014/main" id="{5F4DD43C-E2A1-4F31-A766-6D74031997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495B49-30BB-4FD1-A59F-AB47C15D5337}"/>
              </a:ext>
            </a:extLst>
          </p:cNvPr>
          <p:cNvSpPr>
            <a:spLocks noGrp="1"/>
          </p:cNvSpPr>
          <p:nvPr>
            <p:ph type="sldNum" sz="quarter" idx="12"/>
          </p:nvPr>
        </p:nvSpPr>
        <p:spPr/>
        <p:txBody>
          <a:bodyPr/>
          <a:lstStyle/>
          <a:p>
            <a:fld id="{209DE87E-53AB-4B36-9D5B-A5C68E6385D2}" type="slidenum">
              <a:rPr lang="en-GB" smtClean="0"/>
              <a:t>‹#›</a:t>
            </a:fld>
            <a:endParaRPr lang="en-GB"/>
          </a:p>
        </p:txBody>
      </p:sp>
    </p:spTree>
    <p:extLst>
      <p:ext uri="{BB962C8B-B14F-4D97-AF65-F5344CB8AC3E}">
        <p14:creationId xmlns:p14="http://schemas.microsoft.com/office/powerpoint/2010/main" val="3156985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03B4-A82E-42D5-A865-D5696D6943B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3621AF-BD12-4756-94F1-0BDD35B97E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AE485D-5617-480A-8FD9-8D09818D16DD}"/>
              </a:ext>
            </a:extLst>
          </p:cNvPr>
          <p:cNvSpPr>
            <a:spLocks noGrp="1"/>
          </p:cNvSpPr>
          <p:nvPr>
            <p:ph type="dt" sz="half" idx="10"/>
          </p:nvPr>
        </p:nvSpPr>
        <p:spPr/>
        <p:txBody>
          <a:bodyPr/>
          <a:lstStyle/>
          <a:p>
            <a:fld id="{E44B1120-4CE0-4220-93BD-FBEA02300FCD}" type="datetimeFigureOut">
              <a:rPr lang="en-GB" smtClean="0"/>
              <a:t>23/04/2020</a:t>
            </a:fld>
            <a:endParaRPr lang="en-GB"/>
          </a:p>
        </p:txBody>
      </p:sp>
      <p:sp>
        <p:nvSpPr>
          <p:cNvPr id="5" name="Footer Placeholder 4">
            <a:extLst>
              <a:ext uri="{FF2B5EF4-FFF2-40B4-BE49-F238E27FC236}">
                <a16:creationId xmlns:a16="http://schemas.microsoft.com/office/drawing/2014/main" id="{4E2937BB-E084-4E92-B258-002E357F74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5DA66-EDF6-46F5-9534-77D4B8265CA4}"/>
              </a:ext>
            </a:extLst>
          </p:cNvPr>
          <p:cNvSpPr>
            <a:spLocks noGrp="1"/>
          </p:cNvSpPr>
          <p:nvPr>
            <p:ph type="sldNum" sz="quarter" idx="12"/>
          </p:nvPr>
        </p:nvSpPr>
        <p:spPr/>
        <p:txBody>
          <a:bodyPr/>
          <a:lstStyle/>
          <a:p>
            <a:fld id="{209DE87E-53AB-4B36-9D5B-A5C68E6385D2}" type="slidenum">
              <a:rPr lang="en-GB" smtClean="0"/>
              <a:t>‹#›</a:t>
            </a:fld>
            <a:endParaRPr lang="en-GB"/>
          </a:p>
        </p:txBody>
      </p:sp>
    </p:spTree>
    <p:extLst>
      <p:ext uri="{BB962C8B-B14F-4D97-AF65-F5344CB8AC3E}">
        <p14:creationId xmlns:p14="http://schemas.microsoft.com/office/powerpoint/2010/main" val="15223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1C8EA4-218D-4BD2-B29C-822272D453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AEE108-6A11-459C-A483-ABF59B8B43C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6E3C4D-8C76-4C7F-8906-E38D2807DF48}"/>
              </a:ext>
            </a:extLst>
          </p:cNvPr>
          <p:cNvSpPr>
            <a:spLocks noGrp="1"/>
          </p:cNvSpPr>
          <p:nvPr>
            <p:ph type="dt" sz="half" idx="10"/>
          </p:nvPr>
        </p:nvSpPr>
        <p:spPr/>
        <p:txBody>
          <a:bodyPr/>
          <a:lstStyle/>
          <a:p>
            <a:fld id="{E44B1120-4CE0-4220-93BD-FBEA02300FCD}" type="datetimeFigureOut">
              <a:rPr lang="en-GB" smtClean="0"/>
              <a:t>23/04/2020</a:t>
            </a:fld>
            <a:endParaRPr lang="en-GB"/>
          </a:p>
        </p:txBody>
      </p:sp>
      <p:sp>
        <p:nvSpPr>
          <p:cNvPr id="5" name="Footer Placeholder 4">
            <a:extLst>
              <a:ext uri="{FF2B5EF4-FFF2-40B4-BE49-F238E27FC236}">
                <a16:creationId xmlns:a16="http://schemas.microsoft.com/office/drawing/2014/main" id="{C8B931BC-CFCE-4E70-8F3C-556B1ADD52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AB9FC3-5DBF-4577-8896-949819BD0F79}"/>
              </a:ext>
            </a:extLst>
          </p:cNvPr>
          <p:cNvSpPr>
            <a:spLocks noGrp="1"/>
          </p:cNvSpPr>
          <p:nvPr>
            <p:ph type="sldNum" sz="quarter" idx="12"/>
          </p:nvPr>
        </p:nvSpPr>
        <p:spPr/>
        <p:txBody>
          <a:bodyPr/>
          <a:lstStyle/>
          <a:p>
            <a:fld id="{209DE87E-53AB-4B36-9D5B-A5C68E6385D2}" type="slidenum">
              <a:rPr lang="en-GB" smtClean="0"/>
              <a:t>‹#›</a:t>
            </a:fld>
            <a:endParaRPr lang="en-GB"/>
          </a:p>
        </p:txBody>
      </p:sp>
    </p:spTree>
    <p:extLst>
      <p:ext uri="{BB962C8B-B14F-4D97-AF65-F5344CB8AC3E}">
        <p14:creationId xmlns:p14="http://schemas.microsoft.com/office/powerpoint/2010/main" val="4058914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Gradient 1 with log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31305" cy="648000"/>
          </a:xfrm>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42400" y="396002"/>
            <a:ext cx="1800000" cy="400514"/>
          </a:xfrm>
          <a:prstGeom prst="rect">
            <a:avLst/>
          </a:prstGeom>
        </p:spPr>
      </p:pic>
    </p:spTree>
    <p:extLst>
      <p:ext uri="{BB962C8B-B14F-4D97-AF65-F5344CB8AC3E}">
        <p14:creationId xmlns:p14="http://schemas.microsoft.com/office/powerpoint/2010/main" val="14206340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0000" y="2491199"/>
            <a:ext cx="8380800" cy="2448000"/>
          </a:xfrm>
        </p:spPr>
        <p:txBody>
          <a:bodyPr tIns="46800" anchor="t" anchorCtr="0">
            <a:noAutofit/>
          </a:bodyPr>
          <a:lstStyle>
            <a:lvl1pPr algn="l" defTabSz="914400" rtl="0" eaLnBrk="1" fontAlgn="base" latinLnBrk="0" hangingPunct="1">
              <a:spcBef>
                <a:spcPct val="0"/>
              </a:spcBef>
              <a:spcAft>
                <a:spcPct val="0"/>
              </a:spcAft>
              <a:buNone/>
              <a:defRPr lang="en-US" sz="5000" b="0" kern="1200" baseline="0" dirty="0">
                <a:solidFill>
                  <a:schemeClr val="accent4"/>
                </a:solidFill>
                <a:latin typeface="+mn-lt"/>
                <a:ea typeface="+mj-ea"/>
                <a:cs typeface="Arial" charset="0"/>
                <a:sym typeface="Arial" charset="0"/>
              </a:defRPr>
            </a:lvl1pPr>
          </a:lstStyle>
          <a:p>
            <a:r>
              <a:rPr lang="en-US" dirty="0"/>
              <a:t>Presentation Title</a:t>
            </a:r>
          </a:p>
        </p:txBody>
      </p:sp>
      <p:sp>
        <p:nvSpPr>
          <p:cNvPr id="3" name="Subtitle 2"/>
          <p:cNvSpPr>
            <a:spLocks noGrp="1"/>
          </p:cNvSpPr>
          <p:nvPr>
            <p:ph type="subTitle" idx="1" hasCustomPrompt="1"/>
          </p:nvPr>
        </p:nvSpPr>
        <p:spPr>
          <a:xfrm>
            <a:off x="450000" y="5014800"/>
            <a:ext cx="8380800" cy="576000"/>
          </a:xfrm>
        </p:spPr>
        <p:txBody>
          <a:bodyPr>
            <a:normAutofit/>
          </a:bodyPr>
          <a:lstStyle>
            <a:lvl1pPr marL="0" indent="0" algn="l">
              <a:buNone/>
              <a:defRPr sz="2800">
                <a:solidFill>
                  <a:schemeClr val="tx1"/>
                </a:solidFill>
                <a:latin typeface="Calibri Light" panose="020F03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if required</a:t>
            </a:r>
          </a:p>
        </p:txBody>
      </p:sp>
      <p:sp>
        <p:nvSpPr>
          <p:cNvPr id="12" name="Text Placeholder 11"/>
          <p:cNvSpPr>
            <a:spLocks noGrp="1"/>
          </p:cNvSpPr>
          <p:nvPr>
            <p:ph type="body" sz="quarter" idx="10" hasCustomPrompt="1"/>
          </p:nvPr>
        </p:nvSpPr>
        <p:spPr>
          <a:xfrm>
            <a:off x="449263" y="5679407"/>
            <a:ext cx="8382000" cy="576000"/>
          </a:xfrm>
        </p:spPr>
        <p:txBody>
          <a:bodyPr/>
          <a:lstStyle>
            <a:lvl1pPr marL="0" indent="0">
              <a:buNone/>
              <a:defRPr/>
            </a:lvl1pPr>
          </a:lstStyle>
          <a:p>
            <a:pPr lvl="0"/>
            <a:r>
              <a:rPr lang="en-US" dirty="0"/>
              <a:t>Date, if required</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2000" y="790594"/>
            <a:ext cx="2282400" cy="507852"/>
          </a:xfrm>
          <a:prstGeom prst="rect">
            <a:avLst/>
          </a:prstGeom>
        </p:spPr>
      </p:pic>
    </p:spTree>
    <p:extLst>
      <p:ext uri="{BB962C8B-B14F-4D97-AF65-F5344CB8AC3E}">
        <p14:creationId xmlns:p14="http://schemas.microsoft.com/office/powerpoint/2010/main" val="323981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9446-9639-4418-896F-0BEC0C8E91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7D4115-D206-4082-AA12-9B7E956FAC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FF12F-5D95-46D6-A64A-4C4AE0DE58D9}"/>
              </a:ext>
            </a:extLst>
          </p:cNvPr>
          <p:cNvSpPr>
            <a:spLocks noGrp="1"/>
          </p:cNvSpPr>
          <p:nvPr>
            <p:ph type="dt" sz="half" idx="10"/>
          </p:nvPr>
        </p:nvSpPr>
        <p:spPr/>
        <p:txBody>
          <a:bodyPr/>
          <a:lstStyle/>
          <a:p>
            <a:fld id="{E44B1120-4CE0-4220-93BD-FBEA02300FCD}" type="datetimeFigureOut">
              <a:rPr lang="en-GB" smtClean="0"/>
              <a:t>23/04/2020</a:t>
            </a:fld>
            <a:endParaRPr lang="en-GB"/>
          </a:p>
        </p:txBody>
      </p:sp>
      <p:sp>
        <p:nvSpPr>
          <p:cNvPr id="5" name="Footer Placeholder 4">
            <a:extLst>
              <a:ext uri="{FF2B5EF4-FFF2-40B4-BE49-F238E27FC236}">
                <a16:creationId xmlns:a16="http://schemas.microsoft.com/office/drawing/2014/main" id="{FCD0DABE-670B-41BB-85A6-37C9737277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E83070-9833-4F48-88C8-97A7F64012B2}"/>
              </a:ext>
            </a:extLst>
          </p:cNvPr>
          <p:cNvSpPr>
            <a:spLocks noGrp="1"/>
          </p:cNvSpPr>
          <p:nvPr>
            <p:ph type="sldNum" sz="quarter" idx="12"/>
          </p:nvPr>
        </p:nvSpPr>
        <p:spPr/>
        <p:txBody>
          <a:bodyPr/>
          <a:lstStyle/>
          <a:p>
            <a:fld id="{209DE87E-53AB-4B36-9D5B-A5C68E6385D2}" type="slidenum">
              <a:rPr lang="en-GB" smtClean="0"/>
              <a:t>‹#›</a:t>
            </a:fld>
            <a:endParaRPr lang="en-GB"/>
          </a:p>
        </p:txBody>
      </p:sp>
    </p:spTree>
    <p:extLst>
      <p:ext uri="{BB962C8B-B14F-4D97-AF65-F5344CB8AC3E}">
        <p14:creationId xmlns:p14="http://schemas.microsoft.com/office/powerpoint/2010/main" val="680958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EBA56-7B83-4667-83BA-241BD17B7E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AD6EBDD-994D-443E-A6FE-55ECCFF96E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4AA031-E0D3-403D-A8C4-E372D3A4974D}"/>
              </a:ext>
            </a:extLst>
          </p:cNvPr>
          <p:cNvSpPr>
            <a:spLocks noGrp="1"/>
          </p:cNvSpPr>
          <p:nvPr>
            <p:ph type="dt" sz="half" idx="10"/>
          </p:nvPr>
        </p:nvSpPr>
        <p:spPr/>
        <p:txBody>
          <a:bodyPr/>
          <a:lstStyle/>
          <a:p>
            <a:fld id="{E44B1120-4CE0-4220-93BD-FBEA02300FCD}" type="datetimeFigureOut">
              <a:rPr lang="en-GB" smtClean="0"/>
              <a:t>23/04/2020</a:t>
            </a:fld>
            <a:endParaRPr lang="en-GB"/>
          </a:p>
        </p:txBody>
      </p:sp>
      <p:sp>
        <p:nvSpPr>
          <p:cNvPr id="5" name="Footer Placeholder 4">
            <a:extLst>
              <a:ext uri="{FF2B5EF4-FFF2-40B4-BE49-F238E27FC236}">
                <a16:creationId xmlns:a16="http://schemas.microsoft.com/office/drawing/2014/main" id="{1FDA907C-8EDA-4995-BAB3-66D0A33CBF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E3C187-CA8B-4932-AB44-07DBAD68A562}"/>
              </a:ext>
            </a:extLst>
          </p:cNvPr>
          <p:cNvSpPr>
            <a:spLocks noGrp="1"/>
          </p:cNvSpPr>
          <p:nvPr>
            <p:ph type="sldNum" sz="quarter" idx="12"/>
          </p:nvPr>
        </p:nvSpPr>
        <p:spPr/>
        <p:txBody>
          <a:bodyPr/>
          <a:lstStyle/>
          <a:p>
            <a:fld id="{209DE87E-53AB-4B36-9D5B-A5C68E6385D2}" type="slidenum">
              <a:rPr lang="en-GB" smtClean="0"/>
              <a:t>‹#›</a:t>
            </a:fld>
            <a:endParaRPr lang="en-GB"/>
          </a:p>
        </p:txBody>
      </p:sp>
    </p:spTree>
    <p:extLst>
      <p:ext uri="{BB962C8B-B14F-4D97-AF65-F5344CB8AC3E}">
        <p14:creationId xmlns:p14="http://schemas.microsoft.com/office/powerpoint/2010/main" val="339845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D9FE3-B882-4F41-AE5F-CDF87FDE72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C69F5D-679A-4211-9555-B6600F0A78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5982CD6-E2C9-422B-A557-BE4A14A1CED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FEAF8A-5EFC-40B6-BA09-7239B3929160}"/>
              </a:ext>
            </a:extLst>
          </p:cNvPr>
          <p:cNvSpPr>
            <a:spLocks noGrp="1"/>
          </p:cNvSpPr>
          <p:nvPr>
            <p:ph type="dt" sz="half" idx="10"/>
          </p:nvPr>
        </p:nvSpPr>
        <p:spPr/>
        <p:txBody>
          <a:bodyPr/>
          <a:lstStyle/>
          <a:p>
            <a:fld id="{E44B1120-4CE0-4220-93BD-FBEA02300FCD}" type="datetimeFigureOut">
              <a:rPr lang="en-GB" smtClean="0"/>
              <a:t>23/04/2020</a:t>
            </a:fld>
            <a:endParaRPr lang="en-GB"/>
          </a:p>
        </p:txBody>
      </p:sp>
      <p:sp>
        <p:nvSpPr>
          <p:cNvPr id="6" name="Footer Placeholder 5">
            <a:extLst>
              <a:ext uri="{FF2B5EF4-FFF2-40B4-BE49-F238E27FC236}">
                <a16:creationId xmlns:a16="http://schemas.microsoft.com/office/drawing/2014/main" id="{156DBBE6-6C09-4F2C-938F-F365461DA9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C394E6-B572-4F3F-8629-13FC31D538F8}"/>
              </a:ext>
            </a:extLst>
          </p:cNvPr>
          <p:cNvSpPr>
            <a:spLocks noGrp="1"/>
          </p:cNvSpPr>
          <p:nvPr>
            <p:ph type="sldNum" sz="quarter" idx="12"/>
          </p:nvPr>
        </p:nvSpPr>
        <p:spPr/>
        <p:txBody>
          <a:bodyPr/>
          <a:lstStyle/>
          <a:p>
            <a:fld id="{209DE87E-53AB-4B36-9D5B-A5C68E6385D2}" type="slidenum">
              <a:rPr lang="en-GB" smtClean="0"/>
              <a:t>‹#›</a:t>
            </a:fld>
            <a:endParaRPr lang="en-GB"/>
          </a:p>
        </p:txBody>
      </p:sp>
    </p:spTree>
    <p:extLst>
      <p:ext uri="{BB962C8B-B14F-4D97-AF65-F5344CB8AC3E}">
        <p14:creationId xmlns:p14="http://schemas.microsoft.com/office/powerpoint/2010/main" val="417713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7009D-0403-4908-BCC2-96CA2B11BE8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5D9797-DCC9-4254-B491-E9906A1A9A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D1AF664-75A8-44C9-BE57-C25F1A1FC4A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4A054D-6892-434A-A7C9-84FBB55B59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15B2C3-F5EA-41A3-9B47-C3F8162070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1E43075-9741-49E4-AFE3-81DC976733DC}"/>
              </a:ext>
            </a:extLst>
          </p:cNvPr>
          <p:cNvSpPr>
            <a:spLocks noGrp="1"/>
          </p:cNvSpPr>
          <p:nvPr>
            <p:ph type="dt" sz="half" idx="10"/>
          </p:nvPr>
        </p:nvSpPr>
        <p:spPr/>
        <p:txBody>
          <a:bodyPr/>
          <a:lstStyle/>
          <a:p>
            <a:fld id="{E44B1120-4CE0-4220-93BD-FBEA02300FCD}" type="datetimeFigureOut">
              <a:rPr lang="en-GB" smtClean="0"/>
              <a:t>23/04/2020</a:t>
            </a:fld>
            <a:endParaRPr lang="en-GB"/>
          </a:p>
        </p:txBody>
      </p:sp>
      <p:sp>
        <p:nvSpPr>
          <p:cNvPr id="8" name="Footer Placeholder 7">
            <a:extLst>
              <a:ext uri="{FF2B5EF4-FFF2-40B4-BE49-F238E27FC236}">
                <a16:creationId xmlns:a16="http://schemas.microsoft.com/office/drawing/2014/main" id="{9C5549C9-932C-4525-9FDB-618CA0E8F2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89224D2-3D12-4318-A651-BBF39C842E41}"/>
              </a:ext>
            </a:extLst>
          </p:cNvPr>
          <p:cNvSpPr>
            <a:spLocks noGrp="1"/>
          </p:cNvSpPr>
          <p:nvPr>
            <p:ph type="sldNum" sz="quarter" idx="12"/>
          </p:nvPr>
        </p:nvSpPr>
        <p:spPr/>
        <p:txBody>
          <a:bodyPr/>
          <a:lstStyle/>
          <a:p>
            <a:fld id="{209DE87E-53AB-4B36-9D5B-A5C68E6385D2}" type="slidenum">
              <a:rPr lang="en-GB" smtClean="0"/>
              <a:t>‹#›</a:t>
            </a:fld>
            <a:endParaRPr lang="en-GB"/>
          </a:p>
        </p:txBody>
      </p:sp>
    </p:spTree>
    <p:extLst>
      <p:ext uri="{BB962C8B-B14F-4D97-AF65-F5344CB8AC3E}">
        <p14:creationId xmlns:p14="http://schemas.microsoft.com/office/powerpoint/2010/main" val="12363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FD006-B3D2-4F91-A393-4E9CE990B9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3675273-5973-405D-954C-6DB2F92412C5}"/>
              </a:ext>
            </a:extLst>
          </p:cNvPr>
          <p:cNvSpPr>
            <a:spLocks noGrp="1"/>
          </p:cNvSpPr>
          <p:nvPr>
            <p:ph type="dt" sz="half" idx="10"/>
          </p:nvPr>
        </p:nvSpPr>
        <p:spPr/>
        <p:txBody>
          <a:bodyPr/>
          <a:lstStyle/>
          <a:p>
            <a:fld id="{E44B1120-4CE0-4220-93BD-FBEA02300FCD}" type="datetimeFigureOut">
              <a:rPr lang="en-GB" smtClean="0"/>
              <a:t>23/04/2020</a:t>
            </a:fld>
            <a:endParaRPr lang="en-GB"/>
          </a:p>
        </p:txBody>
      </p:sp>
      <p:sp>
        <p:nvSpPr>
          <p:cNvPr id="4" name="Footer Placeholder 3">
            <a:extLst>
              <a:ext uri="{FF2B5EF4-FFF2-40B4-BE49-F238E27FC236}">
                <a16:creationId xmlns:a16="http://schemas.microsoft.com/office/drawing/2014/main" id="{A8CFB70E-61BF-42AF-BE2E-5BADB40DF5A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F4884F6-E918-457F-9F7A-E23E600D8DF4}"/>
              </a:ext>
            </a:extLst>
          </p:cNvPr>
          <p:cNvSpPr>
            <a:spLocks noGrp="1"/>
          </p:cNvSpPr>
          <p:nvPr>
            <p:ph type="sldNum" sz="quarter" idx="12"/>
          </p:nvPr>
        </p:nvSpPr>
        <p:spPr/>
        <p:txBody>
          <a:bodyPr/>
          <a:lstStyle/>
          <a:p>
            <a:fld id="{209DE87E-53AB-4B36-9D5B-A5C68E6385D2}" type="slidenum">
              <a:rPr lang="en-GB" smtClean="0"/>
              <a:t>‹#›</a:t>
            </a:fld>
            <a:endParaRPr lang="en-GB"/>
          </a:p>
        </p:txBody>
      </p:sp>
    </p:spTree>
    <p:extLst>
      <p:ext uri="{BB962C8B-B14F-4D97-AF65-F5344CB8AC3E}">
        <p14:creationId xmlns:p14="http://schemas.microsoft.com/office/powerpoint/2010/main" val="300508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56E141-C365-4408-A6FA-00DC626EECA3}"/>
              </a:ext>
            </a:extLst>
          </p:cNvPr>
          <p:cNvSpPr>
            <a:spLocks noGrp="1"/>
          </p:cNvSpPr>
          <p:nvPr>
            <p:ph type="dt" sz="half" idx="10"/>
          </p:nvPr>
        </p:nvSpPr>
        <p:spPr/>
        <p:txBody>
          <a:bodyPr/>
          <a:lstStyle/>
          <a:p>
            <a:fld id="{E44B1120-4CE0-4220-93BD-FBEA02300FCD}" type="datetimeFigureOut">
              <a:rPr lang="en-GB" smtClean="0"/>
              <a:t>23/04/2020</a:t>
            </a:fld>
            <a:endParaRPr lang="en-GB"/>
          </a:p>
        </p:txBody>
      </p:sp>
      <p:sp>
        <p:nvSpPr>
          <p:cNvPr id="3" name="Footer Placeholder 2">
            <a:extLst>
              <a:ext uri="{FF2B5EF4-FFF2-40B4-BE49-F238E27FC236}">
                <a16:creationId xmlns:a16="http://schemas.microsoft.com/office/drawing/2014/main" id="{A5936EB8-1928-4CA0-AB7D-DFB939DBEB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2CCCA34-DE9C-4860-87C9-082EB77D2790}"/>
              </a:ext>
            </a:extLst>
          </p:cNvPr>
          <p:cNvSpPr>
            <a:spLocks noGrp="1"/>
          </p:cNvSpPr>
          <p:nvPr>
            <p:ph type="sldNum" sz="quarter" idx="12"/>
          </p:nvPr>
        </p:nvSpPr>
        <p:spPr/>
        <p:txBody>
          <a:bodyPr/>
          <a:lstStyle/>
          <a:p>
            <a:fld id="{209DE87E-53AB-4B36-9D5B-A5C68E6385D2}" type="slidenum">
              <a:rPr lang="en-GB" smtClean="0"/>
              <a:t>‹#›</a:t>
            </a:fld>
            <a:endParaRPr lang="en-GB"/>
          </a:p>
        </p:txBody>
      </p:sp>
    </p:spTree>
    <p:extLst>
      <p:ext uri="{BB962C8B-B14F-4D97-AF65-F5344CB8AC3E}">
        <p14:creationId xmlns:p14="http://schemas.microsoft.com/office/powerpoint/2010/main" val="278819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6CEE-8BCD-42C5-B01D-3704A92A59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424C95-C051-419F-8B6A-565F5C6456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ED4FAC-CFD3-4622-AE07-63099D0194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5AD3CE-AC99-4596-9CEA-BC3872C62484}"/>
              </a:ext>
            </a:extLst>
          </p:cNvPr>
          <p:cNvSpPr>
            <a:spLocks noGrp="1"/>
          </p:cNvSpPr>
          <p:nvPr>
            <p:ph type="dt" sz="half" idx="10"/>
          </p:nvPr>
        </p:nvSpPr>
        <p:spPr/>
        <p:txBody>
          <a:bodyPr/>
          <a:lstStyle/>
          <a:p>
            <a:fld id="{E44B1120-4CE0-4220-93BD-FBEA02300FCD}" type="datetimeFigureOut">
              <a:rPr lang="en-GB" smtClean="0"/>
              <a:t>23/04/2020</a:t>
            </a:fld>
            <a:endParaRPr lang="en-GB"/>
          </a:p>
        </p:txBody>
      </p:sp>
      <p:sp>
        <p:nvSpPr>
          <p:cNvPr id="6" name="Footer Placeholder 5">
            <a:extLst>
              <a:ext uri="{FF2B5EF4-FFF2-40B4-BE49-F238E27FC236}">
                <a16:creationId xmlns:a16="http://schemas.microsoft.com/office/drawing/2014/main" id="{1AE6F304-229A-410B-A30D-260B06B473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E3FDC6-834E-490E-A940-404B30182807}"/>
              </a:ext>
            </a:extLst>
          </p:cNvPr>
          <p:cNvSpPr>
            <a:spLocks noGrp="1"/>
          </p:cNvSpPr>
          <p:nvPr>
            <p:ph type="sldNum" sz="quarter" idx="12"/>
          </p:nvPr>
        </p:nvSpPr>
        <p:spPr/>
        <p:txBody>
          <a:bodyPr/>
          <a:lstStyle/>
          <a:p>
            <a:fld id="{209DE87E-53AB-4B36-9D5B-A5C68E6385D2}" type="slidenum">
              <a:rPr lang="en-GB" smtClean="0"/>
              <a:t>‹#›</a:t>
            </a:fld>
            <a:endParaRPr lang="en-GB"/>
          </a:p>
        </p:txBody>
      </p:sp>
    </p:spTree>
    <p:extLst>
      <p:ext uri="{BB962C8B-B14F-4D97-AF65-F5344CB8AC3E}">
        <p14:creationId xmlns:p14="http://schemas.microsoft.com/office/powerpoint/2010/main" val="1667237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CAD97-49BC-407C-9F27-38B53DF35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3F2E44-5343-4574-B9A2-29CCD9069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F5821D9-4DBC-42D8-A670-861B0697F8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1A3D26-ADF1-4D18-9DCB-DADB373B224F}"/>
              </a:ext>
            </a:extLst>
          </p:cNvPr>
          <p:cNvSpPr>
            <a:spLocks noGrp="1"/>
          </p:cNvSpPr>
          <p:nvPr>
            <p:ph type="dt" sz="half" idx="10"/>
          </p:nvPr>
        </p:nvSpPr>
        <p:spPr/>
        <p:txBody>
          <a:bodyPr/>
          <a:lstStyle/>
          <a:p>
            <a:fld id="{E44B1120-4CE0-4220-93BD-FBEA02300FCD}" type="datetimeFigureOut">
              <a:rPr lang="en-GB" smtClean="0"/>
              <a:t>23/04/2020</a:t>
            </a:fld>
            <a:endParaRPr lang="en-GB"/>
          </a:p>
        </p:txBody>
      </p:sp>
      <p:sp>
        <p:nvSpPr>
          <p:cNvPr id="6" name="Footer Placeholder 5">
            <a:extLst>
              <a:ext uri="{FF2B5EF4-FFF2-40B4-BE49-F238E27FC236}">
                <a16:creationId xmlns:a16="http://schemas.microsoft.com/office/drawing/2014/main" id="{07E79CB3-1035-4882-A79C-47EE59E770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8E6E3B-42C5-4EE2-BDDC-02340E72AE0C}"/>
              </a:ext>
            </a:extLst>
          </p:cNvPr>
          <p:cNvSpPr>
            <a:spLocks noGrp="1"/>
          </p:cNvSpPr>
          <p:nvPr>
            <p:ph type="sldNum" sz="quarter" idx="12"/>
          </p:nvPr>
        </p:nvSpPr>
        <p:spPr/>
        <p:txBody>
          <a:bodyPr/>
          <a:lstStyle/>
          <a:p>
            <a:fld id="{209DE87E-53AB-4B36-9D5B-A5C68E6385D2}" type="slidenum">
              <a:rPr lang="en-GB" smtClean="0"/>
              <a:t>‹#›</a:t>
            </a:fld>
            <a:endParaRPr lang="en-GB"/>
          </a:p>
        </p:txBody>
      </p:sp>
    </p:spTree>
    <p:extLst>
      <p:ext uri="{BB962C8B-B14F-4D97-AF65-F5344CB8AC3E}">
        <p14:creationId xmlns:p14="http://schemas.microsoft.com/office/powerpoint/2010/main" val="78760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E4BE59-1FD6-49F1-932E-E5C8322B41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F73201-16E6-4881-9A3B-0B5A94052B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00F8C0-F082-4456-AFFA-5606DFF41C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B1120-4CE0-4220-93BD-FBEA02300FCD}" type="datetimeFigureOut">
              <a:rPr lang="en-GB" smtClean="0"/>
              <a:t>23/04/2020</a:t>
            </a:fld>
            <a:endParaRPr lang="en-GB"/>
          </a:p>
        </p:txBody>
      </p:sp>
      <p:sp>
        <p:nvSpPr>
          <p:cNvPr id="5" name="Footer Placeholder 4">
            <a:extLst>
              <a:ext uri="{FF2B5EF4-FFF2-40B4-BE49-F238E27FC236}">
                <a16:creationId xmlns:a16="http://schemas.microsoft.com/office/drawing/2014/main" id="{582940F1-3330-4F9B-A063-EC97A0F0C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E3CF28-7C9D-4518-82A9-E939A56424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DE87E-53AB-4B36-9D5B-A5C68E6385D2}" type="slidenum">
              <a:rPr lang="en-GB" smtClean="0"/>
              <a:t>‹#›</a:t>
            </a:fld>
            <a:endParaRPr lang="en-GB"/>
          </a:p>
        </p:txBody>
      </p:sp>
    </p:spTree>
    <p:extLst>
      <p:ext uri="{BB962C8B-B14F-4D97-AF65-F5344CB8AC3E}">
        <p14:creationId xmlns:p14="http://schemas.microsoft.com/office/powerpoint/2010/main" val="70313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hyperlink" Target="http://www.nerc.ac.uk/funding/available/researchgrants/demand/"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abdn.ac.uk/staffnet/research/" TargetMode="External"/><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7.jpe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hyperlink" Target="https://www.abdn.ac.uk/staffnet/research/" TargetMode="Externa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hyperlink" Target="https://www.researchconnect.co.uk/" TargetMode="External"/><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25.jpg"/><Relationship Id="rId4" Type="http://schemas.openxmlformats.org/officeDocument/2006/relationships/hyperlink" Target="mailto:andrew.phillips@abdn.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hyperlink" Target="https://www.abdn.ac.uk/grantsacadem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hyperlink" Target="https://www.ukri.org/about-us/our-counci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nerc.ukri.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nerc.ukri.org/funding/available/researchgrants/" TargetMode="External"/><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hyperlink" Target="https://nerc.ukri.org/funding/available/researchgrants/urgency/" TargetMode="External"/><Relationship Id="rId5" Type="http://schemas.openxmlformats.org/officeDocument/2006/relationships/hyperlink" Target="https://nerc.ukri.org/funding/available/researchgrants/large/" TargetMode="External"/><Relationship Id="rId4" Type="http://schemas.openxmlformats.org/officeDocument/2006/relationships/hyperlink" Target="https://nerc.ukri.org/funding/available/researchgrants/standar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hyperlink" Target="https://nerc.ukri.org/funding/available/researchgrants/deman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473216-CED4-41E3-8659-064D0270B3B6}"/>
              </a:ext>
            </a:extLst>
          </p:cNvPr>
          <p:cNvPicPr>
            <a:picLocks noChangeAspect="1"/>
          </p:cNvPicPr>
          <p:nvPr/>
        </p:nvPicPr>
        <p:blipFill>
          <a:blip r:embed="rId3"/>
          <a:stretch>
            <a:fillRect/>
          </a:stretch>
        </p:blipFill>
        <p:spPr>
          <a:xfrm>
            <a:off x="458541" y="3317278"/>
            <a:ext cx="2932430" cy="2932430"/>
          </a:xfrm>
          <a:prstGeom prst="rect">
            <a:avLst/>
          </a:prstGeom>
        </p:spPr>
      </p:pic>
      <p:sp>
        <p:nvSpPr>
          <p:cNvPr id="7" name="Oval 6"/>
          <p:cNvSpPr/>
          <p:nvPr/>
        </p:nvSpPr>
        <p:spPr>
          <a:xfrm>
            <a:off x="2694516" y="4936776"/>
            <a:ext cx="1392909" cy="1392909"/>
          </a:xfrm>
          <a:prstGeom prst="ellipse">
            <a:avLst/>
          </a:prstGeom>
          <a:solidFill>
            <a:srgbClr val="CA9718"/>
          </a:solidFill>
          <a:ln w="44450" cmpd="sng">
            <a:solidFill>
              <a:schemeClr val="bg1">
                <a:alpha val="20000"/>
              </a:schemeClr>
            </a:solidFill>
          </a:ln>
          <a:effectLst>
            <a:glow>
              <a:schemeClr val="accent1">
                <a:alpha val="40000"/>
              </a:schemeClr>
            </a:glow>
            <a:innerShdw blurRad="63500" dist="50800" dir="13500000">
              <a:prstClr val="black">
                <a:alpha val="53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TextBox 7"/>
          <p:cNvSpPr txBox="1"/>
          <p:nvPr/>
        </p:nvSpPr>
        <p:spPr>
          <a:xfrm>
            <a:off x="2797073" y="5310064"/>
            <a:ext cx="1243225" cy="646331"/>
          </a:xfrm>
          <a:prstGeom prst="rect">
            <a:avLst/>
          </a:prstGeom>
          <a:noFill/>
        </p:spPr>
        <p:txBody>
          <a:bodyPr wrap="none" rtlCol="0">
            <a:spAutoFit/>
          </a:bodyPr>
          <a:lstStyle/>
          <a:p>
            <a:r>
              <a:rPr lang="en-GB" sz="1800" dirty="0">
                <a:solidFill>
                  <a:schemeClr val="bg1"/>
                </a:solidFill>
              </a:rPr>
              <a:t>Research &amp;</a:t>
            </a:r>
          </a:p>
          <a:p>
            <a:r>
              <a:rPr lang="en-GB" sz="1800" dirty="0">
                <a:solidFill>
                  <a:schemeClr val="bg1"/>
                </a:solidFill>
              </a:rPr>
              <a:t>Innovation</a:t>
            </a:r>
          </a:p>
        </p:txBody>
      </p:sp>
      <p:sp>
        <p:nvSpPr>
          <p:cNvPr id="9" name="TextBox 8"/>
          <p:cNvSpPr txBox="1"/>
          <p:nvPr/>
        </p:nvSpPr>
        <p:spPr>
          <a:xfrm>
            <a:off x="919360" y="3909469"/>
            <a:ext cx="1960793" cy="1569660"/>
          </a:xfrm>
          <a:prstGeom prst="rect">
            <a:avLst/>
          </a:prstGeom>
          <a:noFill/>
        </p:spPr>
        <p:txBody>
          <a:bodyPr wrap="none" rtlCol="0">
            <a:spAutoFit/>
          </a:bodyPr>
          <a:lstStyle/>
          <a:p>
            <a:r>
              <a:rPr lang="en-GB" sz="3200" dirty="0">
                <a:solidFill>
                  <a:schemeClr val="bg1"/>
                </a:solidFill>
                <a:latin typeface="Arial" panose="020B0604020202020204" pitchFamily="34" charset="0"/>
                <a:cs typeface="Arial" panose="020B0604020202020204" pitchFamily="34" charset="0"/>
              </a:rPr>
              <a:t>Aberdeen</a:t>
            </a:r>
          </a:p>
          <a:p>
            <a:r>
              <a:rPr lang="en-GB" sz="3200" b="1" dirty="0">
                <a:solidFill>
                  <a:schemeClr val="bg1"/>
                </a:solidFill>
                <a:latin typeface="Arial" panose="020B0604020202020204" pitchFamily="34" charset="0"/>
                <a:cs typeface="Arial" panose="020B0604020202020204" pitchFamily="34" charset="0"/>
              </a:rPr>
              <a:t>Grants</a:t>
            </a:r>
          </a:p>
          <a:p>
            <a:r>
              <a:rPr lang="en-GB" sz="3200" dirty="0">
                <a:solidFill>
                  <a:schemeClr val="bg1"/>
                </a:solidFill>
                <a:latin typeface="Arial" panose="020B0604020202020204" pitchFamily="34" charset="0"/>
                <a:cs typeface="Arial" panose="020B0604020202020204" pitchFamily="34" charset="0"/>
              </a:rPr>
              <a:t>Academy</a:t>
            </a:r>
          </a:p>
        </p:txBody>
      </p:sp>
      <p:sp>
        <p:nvSpPr>
          <p:cNvPr id="4" name="Rectangle 3"/>
          <p:cNvSpPr/>
          <p:nvPr/>
        </p:nvSpPr>
        <p:spPr>
          <a:xfrm>
            <a:off x="293337" y="1391529"/>
            <a:ext cx="10339221" cy="584775"/>
          </a:xfrm>
          <a:prstGeom prst="rect">
            <a:avLst/>
          </a:prstGeom>
        </p:spPr>
        <p:txBody>
          <a:bodyPr wrap="square">
            <a:spAutoFit/>
          </a:bodyPr>
          <a:lstStyle/>
          <a:p>
            <a:r>
              <a:rPr lang="en-GB" sz="3200" dirty="0" err="1">
                <a:solidFill>
                  <a:schemeClr val="bg1"/>
                </a:solidFill>
              </a:rPr>
              <a:t>ResearchBite</a:t>
            </a:r>
            <a:r>
              <a:rPr lang="en-GB" sz="3200" dirty="0">
                <a:solidFill>
                  <a:schemeClr val="bg1"/>
                </a:solidFill>
              </a:rPr>
              <a:t> –NERC Responsive Mode Demand Management</a:t>
            </a:r>
          </a:p>
        </p:txBody>
      </p:sp>
      <p:sp>
        <p:nvSpPr>
          <p:cNvPr id="5" name="Rectangle 4"/>
          <p:cNvSpPr/>
          <p:nvPr/>
        </p:nvSpPr>
        <p:spPr>
          <a:xfrm>
            <a:off x="293337" y="2000578"/>
            <a:ext cx="8663502" cy="830997"/>
          </a:xfrm>
          <a:prstGeom prst="rect">
            <a:avLst/>
          </a:prstGeom>
        </p:spPr>
        <p:txBody>
          <a:bodyPr wrap="square">
            <a:spAutoFit/>
          </a:bodyPr>
          <a:lstStyle/>
          <a:p>
            <a:r>
              <a:rPr lang="en-GB" sz="2400" b="1" dirty="0">
                <a:solidFill>
                  <a:schemeClr val="accent5">
                    <a:lumMod val="75000"/>
                  </a:schemeClr>
                </a:solidFill>
                <a:latin typeface="Arial" panose="020B0604020202020204" pitchFamily="34" charset="0"/>
                <a:cs typeface="Arial" panose="020B0604020202020204" pitchFamily="34" charset="0"/>
              </a:rPr>
              <a:t>Professor Stuart Piertney School Research Director</a:t>
            </a:r>
          </a:p>
          <a:p>
            <a:r>
              <a:rPr lang="en-GB" sz="2400" b="1" dirty="0">
                <a:solidFill>
                  <a:schemeClr val="accent5">
                    <a:lumMod val="75000"/>
                  </a:schemeClr>
                </a:solidFill>
                <a:latin typeface="Arial" panose="020B0604020202020204" pitchFamily="34" charset="0"/>
                <a:cs typeface="Arial" panose="020B0604020202020204" pitchFamily="34" charset="0"/>
              </a:rPr>
              <a:t>Dr Andrew Phillips Research And Innovation</a:t>
            </a:r>
          </a:p>
        </p:txBody>
      </p:sp>
      <p:sp>
        <p:nvSpPr>
          <p:cNvPr id="3" name="TextBox 2">
            <a:extLst>
              <a:ext uri="{FF2B5EF4-FFF2-40B4-BE49-F238E27FC236}">
                <a16:creationId xmlns:a16="http://schemas.microsoft.com/office/drawing/2014/main" id="{F168B538-BA70-4024-9886-EDAB7BAFE4EE}"/>
              </a:ext>
            </a:extLst>
          </p:cNvPr>
          <p:cNvSpPr txBox="1"/>
          <p:nvPr/>
        </p:nvSpPr>
        <p:spPr>
          <a:xfrm>
            <a:off x="501763" y="559429"/>
            <a:ext cx="498855" cy="276999"/>
          </a:xfrm>
          <a:prstGeom prst="rect">
            <a:avLst/>
          </a:prstGeom>
          <a:noFill/>
        </p:spPr>
        <p:txBody>
          <a:bodyPr wrap="none" rtlCol="0">
            <a:spAutoFit/>
          </a:bodyPr>
          <a:lstStyle/>
          <a:p>
            <a:r>
              <a:rPr lang="en-GB" sz="1200" dirty="0">
                <a:solidFill>
                  <a:schemeClr val="accent1"/>
                </a:solidFill>
              </a:rPr>
              <a:t>1495</a:t>
            </a:r>
          </a:p>
        </p:txBody>
      </p:sp>
    </p:spTree>
    <p:extLst>
      <p:ext uri="{BB962C8B-B14F-4D97-AF65-F5344CB8AC3E}">
        <p14:creationId xmlns:p14="http://schemas.microsoft.com/office/powerpoint/2010/main" val="502450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a:solidFill>
                      <a:srgbClr val="00B0F0"/>
                    </a:solidFill>
                    <a:latin typeface="Arial" panose="020B0604020202020204" pitchFamily="34" charset="0"/>
                    <a:cs typeface="Arial" panose="020B0604020202020204" pitchFamily="34" charset="0"/>
                  </a:rPr>
                  <a:t>@</a:t>
                </a:r>
                <a:r>
                  <a:rPr lang="en-GB" sz="2000" b="1" dirty="0" err="1">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a:solidFill>
                    <a:prstClr val="black"/>
                  </a:solidFill>
                  <a:latin typeface="Arial" panose="020B0604020202020204" pitchFamily="34" charset="0"/>
                  <a:cs typeface="Arial" panose="020B0604020202020204" pitchFamily="34" charset="0"/>
                </a:rPr>
                <a:t>Follow us on Twitter</a:t>
              </a:r>
            </a:p>
          </p:txBody>
        </p:sp>
      </p:grpSp>
      <p:sp>
        <p:nvSpPr>
          <p:cNvPr id="18" name="Text Placeholder 3"/>
          <p:cNvSpPr>
            <a:spLocks noGrp="1"/>
          </p:cNvSpPr>
          <p:nvPr>
            <p:ph type="body" sz="quarter" idx="10"/>
          </p:nvPr>
        </p:nvSpPr>
        <p:spPr>
          <a:xfrm>
            <a:off x="500063" y="6319838"/>
            <a:ext cx="6462712" cy="347362"/>
          </a:xfrm>
        </p:spPr>
        <p:txBody>
          <a:bodyPr>
            <a:normAutofit/>
          </a:bodyPr>
          <a:lstStyle/>
          <a:p>
            <a:r>
              <a:rPr lang="en-GB" dirty="0"/>
              <a:t>Aberdeen Grants Academy</a:t>
            </a:r>
          </a:p>
        </p:txBody>
      </p:sp>
      <p:sp>
        <p:nvSpPr>
          <p:cNvPr id="15" name="TextBox 14">
            <a:extLst>
              <a:ext uri="{FF2B5EF4-FFF2-40B4-BE49-F238E27FC236}">
                <a16:creationId xmlns:a16="http://schemas.microsoft.com/office/drawing/2014/main" id="{85F758BC-81E7-4953-A5F7-7422F5D2608C}"/>
              </a:ext>
            </a:extLst>
          </p:cNvPr>
          <p:cNvSpPr txBox="1"/>
          <p:nvPr/>
        </p:nvSpPr>
        <p:spPr>
          <a:xfrm>
            <a:off x="9787369" y="159287"/>
            <a:ext cx="498855" cy="276999"/>
          </a:xfrm>
          <a:prstGeom prst="rect">
            <a:avLst/>
          </a:prstGeom>
          <a:noFill/>
        </p:spPr>
        <p:txBody>
          <a:bodyPr wrap="none" rtlCol="0">
            <a:spAutoFit/>
          </a:bodyPr>
          <a:lstStyle/>
          <a:p>
            <a:r>
              <a:rPr lang="en-GB" sz="1200" dirty="0">
                <a:solidFill>
                  <a:schemeClr val="accent1"/>
                </a:solidFill>
              </a:rPr>
              <a:t>1495</a:t>
            </a:r>
          </a:p>
        </p:txBody>
      </p:sp>
      <p:sp>
        <p:nvSpPr>
          <p:cNvPr id="19" name="Title 1">
            <a:extLst>
              <a:ext uri="{FF2B5EF4-FFF2-40B4-BE49-F238E27FC236}">
                <a16:creationId xmlns:a16="http://schemas.microsoft.com/office/drawing/2014/main" id="{E0274777-CC32-4DF9-8076-1819173823EA}"/>
              </a:ext>
            </a:extLst>
          </p:cNvPr>
          <p:cNvSpPr txBox="1">
            <a:spLocks/>
          </p:cNvSpPr>
          <p:nvPr/>
        </p:nvSpPr>
        <p:spPr>
          <a:xfrm>
            <a:off x="652800" y="411600"/>
            <a:ext cx="8531305" cy="648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t>Additional information on NERC DMM</a:t>
            </a:r>
          </a:p>
        </p:txBody>
      </p:sp>
      <p:sp>
        <p:nvSpPr>
          <p:cNvPr id="14" name="Rectangle 13">
            <a:extLst>
              <a:ext uri="{FF2B5EF4-FFF2-40B4-BE49-F238E27FC236}">
                <a16:creationId xmlns:a16="http://schemas.microsoft.com/office/drawing/2014/main" id="{5DA16937-3946-4DC8-91C3-ED049A7F5ABF}"/>
              </a:ext>
            </a:extLst>
          </p:cNvPr>
          <p:cNvSpPr/>
          <p:nvPr/>
        </p:nvSpPr>
        <p:spPr>
          <a:xfrm>
            <a:off x="683419" y="1504322"/>
            <a:ext cx="11008518" cy="4770537"/>
          </a:xfrm>
          <a:prstGeom prst="rect">
            <a:avLst/>
          </a:prstGeom>
        </p:spPr>
        <p:txBody>
          <a:bodyPr wrap="square">
            <a:spAutoFit/>
          </a:bodyPr>
          <a:lstStyle/>
          <a:p>
            <a:pPr marL="457200" indent="-457200">
              <a:buFont typeface="Arial" panose="020B0604020202020204" pitchFamily="34" charset="0"/>
              <a:buChar char="•"/>
            </a:pPr>
            <a:r>
              <a:rPr lang="en-GB" sz="2800" dirty="0">
                <a:solidFill>
                  <a:srgbClr val="282828"/>
                </a:solidFill>
                <a:latin typeface="Calibri" panose="020F0502020204030204" pitchFamily="34" charset="0"/>
                <a:cs typeface="Calibri" panose="020F0502020204030204" pitchFamily="34" charset="0"/>
              </a:rPr>
              <a:t>This only applies to NERC's </a:t>
            </a:r>
            <a:r>
              <a:rPr lang="en-GB" sz="2800" u="sng" dirty="0">
                <a:solidFill>
                  <a:srgbClr val="282828"/>
                </a:solidFill>
                <a:latin typeface="Calibri" panose="020F0502020204030204" pitchFamily="34" charset="0"/>
                <a:cs typeface="Calibri" panose="020F0502020204030204" pitchFamily="34" charset="0"/>
              </a:rPr>
              <a:t>discovery science standard grant</a:t>
            </a:r>
            <a:r>
              <a:rPr lang="en-GB" sz="2800" dirty="0">
                <a:solidFill>
                  <a:srgbClr val="282828"/>
                </a:solidFill>
                <a:latin typeface="Calibri" panose="020F0502020204030204" pitchFamily="34" charset="0"/>
                <a:cs typeface="Calibri" panose="020F0502020204030204" pitchFamily="34" charset="0"/>
              </a:rPr>
              <a:t> scheme.</a:t>
            </a:r>
          </a:p>
          <a:p>
            <a:pPr marL="457200" indent="-457200">
              <a:buFont typeface="Arial" panose="020B0604020202020204" pitchFamily="34" charset="0"/>
              <a:buChar char="•"/>
            </a:pPr>
            <a:endParaRPr lang="en-GB" sz="2000" dirty="0">
              <a:solidFill>
                <a:srgbClr val="282828"/>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altLang="en-US" sz="2800" dirty="0">
                <a:solidFill>
                  <a:srgbClr val="282828"/>
                </a:solidFill>
                <a:latin typeface="Calibri" panose="020F0502020204030204" pitchFamily="34" charset="0"/>
                <a:cs typeface="Calibri" panose="020F0502020204030204" pitchFamily="34" charset="0"/>
              </a:rPr>
              <a:t>If time-limited nature to the research perhaps consider NERC urgency grant call, which is not impacted by our institutional quota. </a:t>
            </a:r>
          </a:p>
          <a:p>
            <a:endParaRPr lang="en-GB" sz="2000" dirty="0">
              <a:solidFill>
                <a:srgbClr val="282828"/>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800" b="0" i="0" dirty="0">
                <a:solidFill>
                  <a:srgbClr val="282828"/>
                </a:solidFill>
                <a:effectLst/>
                <a:latin typeface="Calibri" panose="020F0502020204030204" pitchFamily="34" charset="0"/>
                <a:cs typeface="Calibri" panose="020F0502020204030204" pitchFamily="34" charset="0"/>
              </a:rPr>
              <a:t>Th</a:t>
            </a:r>
            <a:r>
              <a:rPr lang="en-GB" sz="2800" dirty="0">
                <a:solidFill>
                  <a:srgbClr val="282828"/>
                </a:solidFill>
                <a:latin typeface="Calibri" panose="020F0502020204030204" pitchFamily="34" charset="0"/>
                <a:cs typeface="Calibri" panose="020F0502020204030204" pitchFamily="34" charset="0"/>
              </a:rPr>
              <a:t>e cap only applies where we submit a composite JES form. </a:t>
            </a:r>
          </a:p>
          <a:p>
            <a:pPr marL="457200" indent="-457200">
              <a:buFont typeface="Arial" panose="020B0604020202020204" pitchFamily="34" charset="0"/>
              <a:buChar char="•"/>
            </a:pPr>
            <a:endParaRPr lang="en-GB" sz="2000" dirty="0">
              <a:solidFill>
                <a:srgbClr val="282828"/>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altLang="en-US" sz="2800" dirty="0">
                <a:solidFill>
                  <a:srgbClr val="282828"/>
                </a:solidFill>
                <a:latin typeface="Calibri" panose="020F0502020204030204" pitchFamily="34" charset="0"/>
                <a:cs typeface="Calibri" panose="020F0502020204030204" pitchFamily="34" charset="0"/>
              </a:rPr>
              <a:t>NERC has incorporate the new “Pushing the Frontiers” scheme as part of the discovery science route so subject to DMM.</a:t>
            </a:r>
          </a:p>
          <a:p>
            <a:pPr marL="457200" indent="-457200">
              <a:buFont typeface="Arial" panose="020B0604020202020204" pitchFamily="34" charset="0"/>
              <a:buChar char="•"/>
            </a:pPr>
            <a:endParaRPr lang="en-GB" sz="2000" b="0" i="0" dirty="0">
              <a:solidFill>
                <a:srgbClr val="282828"/>
              </a:solidFill>
              <a:effectLst/>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800" dirty="0">
                <a:solidFill>
                  <a:srgbClr val="282828"/>
                </a:solidFill>
                <a:latin typeface="Calibri" panose="020F0502020204030204" pitchFamily="34" charset="0"/>
                <a:cs typeface="Calibri" panose="020F0502020204030204" pitchFamily="34" charset="0"/>
              </a:rPr>
              <a:t>Very strict guidelines on the mechanically checks for the bid </a:t>
            </a:r>
            <a:r>
              <a:rPr lang="en-GB" sz="2800" dirty="0" err="1">
                <a:solidFill>
                  <a:srgbClr val="282828"/>
                </a:solidFill>
                <a:latin typeface="Calibri" panose="020F0502020204030204" pitchFamily="34" charset="0"/>
                <a:cs typeface="Calibri" panose="020F0502020204030204" pitchFamily="34" charset="0"/>
              </a:rPr>
              <a:t>ie</a:t>
            </a:r>
            <a:r>
              <a:rPr lang="en-GB" sz="2800" dirty="0">
                <a:solidFill>
                  <a:srgbClr val="282828"/>
                </a:solidFill>
                <a:latin typeface="Calibri" panose="020F0502020204030204" pitchFamily="34" charset="0"/>
                <a:cs typeface="Calibri" panose="020F0502020204030204" pitchFamily="34" charset="0"/>
              </a:rPr>
              <a:t> font size and margins. NERC can and will reject a bid for a minor infringement.</a:t>
            </a:r>
            <a:endParaRPr lang="en-GB" sz="2800" b="0" i="0" dirty="0">
              <a:solidFill>
                <a:srgbClr val="282828"/>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541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003" y="1496089"/>
            <a:ext cx="8531305" cy="648000"/>
          </a:xfrm>
        </p:spPr>
        <p:txBody>
          <a:bodyPr>
            <a:normAutofit fontScale="90000"/>
          </a:bodyPr>
          <a:lstStyle/>
          <a:p>
            <a:r>
              <a:rPr lang="en-GB" b="1" dirty="0">
                <a:solidFill>
                  <a:schemeClr val="accent1"/>
                </a:solidFill>
              </a:rPr>
              <a:t>To consider before seeking funding?</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a:solidFill>
                      <a:srgbClr val="00B0F0"/>
                    </a:solidFill>
                    <a:latin typeface="Arial" panose="020B0604020202020204" pitchFamily="34" charset="0"/>
                    <a:cs typeface="Arial" panose="020B0604020202020204" pitchFamily="34" charset="0"/>
                  </a:rPr>
                  <a:t>@</a:t>
                </a:r>
                <a:r>
                  <a:rPr lang="en-GB" sz="2000" b="1" dirty="0" err="1">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a:solidFill>
                    <a:prstClr val="black"/>
                  </a:solidFill>
                  <a:latin typeface="Arial" panose="020B0604020202020204" pitchFamily="34" charset="0"/>
                  <a:cs typeface="Arial" panose="020B0604020202020204" pitchFamily="34" charset="0"/>
                </a:rPr>
                <a:t>Follow us on Twitter</a:t>
              </a:r>
            </a:p>
          </p:txBody>
        </p:sp>
      </p:grpSp>
      <p:sp>
        <p:nvSpPr>
          <p:cNvPr id="18" name="Text Placeholder 3"/>
          <p:cNvSpPr>
            <a:spLocks noGrp="1"/>
          </p:cNvSpPr>
          <p:nvPr>
            <p:ph type="body" sz="quarter" idx="10"/>
          </p:nvPr>
        </p:nvSpPr>
        <p:spPr>
          <a:xfrm>
            <a:off x="500063" y="6319838"/>
            <a:ext cx="6462712" cy="347362"/>
          </a:xfrm>
        </p:spPr>
        <p:txBody>
          <a:bodyPr>
            <a:normAutofit/>
          </a:bodyPr>
          <a:lstStyle/>
          <a:p>
            <a:r>
              <a:rPr lang="en-GB" dirty="0"/>
              <a:t>Aberdeen Grants Academy</a:t>
            </a:r>
          </a:p>
        </p:txBody>
      </p:sp>
      <p:sp>
        <p:nvSpPr>
          <p:cNvPr id="15" name="TextBox 14">
            <a:extLst>
              <a:ext uri="{FF2B5EF4-FFF2-40B4-BE49-F238E27FC236}">
                <a16:creationId xmlns:a16="http://schemas.microsoft.com/office/drawing/2014/main" id="{85F758BC-81E7-4953-A5F7-7422F5D2608C}"/>
              </a:ext>
            </a:extLst>
          </p:cNvPr>
          <p:cNvSpPr txBox="1"/>
          <p:nvPr/>
        </p:nvSpPr>
        <p:spPr>
          <a:xfrm>
            <a:off x="9787369" y="159287"/>
            <a:ext cx="498855" cy="276999"/>
          </a:xfrm>
          <a:prstGeom prst="rect">
            <a:avLst/>
          </a:prstGeom>
          <a:noFill/>
        </p:spPr>
        <p:txBody>
          <a:bodyPr wrap="none" rtlCol="0">
            <a:spAutoFit/>
          </a:bodyPr>
          <a:lstStyle/>
          <a:p>
            <a:r>
              <a:rPr lang="en-GB" sz="1200" dirty="0">
                <a:solidFill>
                  <a:schemeClr val="accent1"/>
                </a:solidFill>
              </a:rPr>
              <a:t>1495</a:t>
            </a:r>
          </a:p>
        </p:txBody>
      </p:sp>
      <p:sp>
        <p:nvSpPr>
          <p:cNvPr id="16" name="Content Placeholder 3">
            <a:extLst>
              <a:ext uri="{FF2B5EF4-FFF2-40B4-BE49-F238E27FC236}">
                <a16:creationId xmlns:a16="http://schemas.microsoft.com/office/drawing/2014/main" id="{26C97215-19B1-4062-89C5-05E928747028}"/>
              </a:ext>
            </a:extLst>
          </p:cNvPr>
          <p:cNvSpPr txBox="1">
            <a:spLocks/>
          </p:cNvSpPr>
          <p:nvPr/>
        </p:nvSpPr>
        <p:spPr>
          <a:xfrm>
            <a:off x="838200" y="218174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a:t>What’s the </a:t>
            </a:r>
            <a:r>
              <a:rPr lang="en-GB" altLang="en-US" dirty="0">
                <a:solidFill>
                  <a:srgbClr val="FF0000"/>
                </a:solidFill>
              </a:rPr>
              <a:t>big question</a:t>
            </a:r>
            <a:r>
              <a:rPr lang="en-GB" altLang="en-US" dirty="0"/>
              <a:t>?</a:t>
            </a:r>
          </a:p>
          <a:p>
            <a:r>
              <a:rPr lang="en-GB" altLang="en-US" dirty="0"/>
              <a:t>Why is it </a:t>
            </a:r>
            <a:r>
              <a:rPr lang="en-GB" altLang="en-US" dirty="0">
                <a:solidFill>
                  <a:srgbClr val="FF0000"/>
                </a:solidFill>
              </a:rPr>
              <a:t>important</a:t>
            </a:r>
            <a:r>
              <a:rPr lang="en-GB" altLang="en-US" dirty="0"/>
              <a:t>? </a:t>
            </a:r>
          </a:p>
          <a:p>
            <a:r>
              <a:rPr lang="en-GB" altLang="en-US" dirty="0"/>
              <a:t>Does it fit </a:t>
            </a:r>
            <a:r>
              <a:rPr lang="en-GB" altLang="en-US" dirty="0">
                <a:solidFill>
                  <a:srgbClr val="FF0000"/>
                </a:solidFill>
              </a:rPr>
              <a:t>UKRI (or charity) strategy</a:t>
            </a:r>
            <a:r>
              <a:rPr lang="en-GB" altLang="en-US" dirty="0"/>
              <a:t>?</a:t>
            </a:r>
          </a:p>
          <a:p>
            <a:r>
              <a:rPr lang="en-GB" altLang="en-US" dirty="0"/>
              <a:t>Why are </a:t>
            </a:r>
            <a:r>
              <a:rPr lang="en-GB" altLang="en-US" dirty="0">
                <a:solidFill>
                  <a:srgbClr val="FF0000"/>
                </a:solidFill>
              </a:rPr>
              <a:t>you</a:t>
            </a:r>
            <a:r>
              <a:rPr lang="en-GB" altLang="en-US" dirty="0"/>
              <a:t> the person(s) to address it?</a:t>
            </a:r>
          </a:p>
          <a:p>
            <a:r>
              <a:rPr lang="en-GB" altLang="en-US" dirty="0"/>
              <a:t>Why should it be done </a:t>
            </a:r>
            <a:r>
              <a:rPr lang="en-GB" altLang="en-US" dirty="0">
                <a:solidFill>
                  <a:srgbClr val="FF0000"/>
                </a:solidFill>
              </a:rPr>
              <a:t>now</a:t>
            </a:r>
            <a:r>
              <a:rPr lang="en-GB" altLang="en-US" dirty="0"/>
              <a:t>?</a:t>
            </a:r>
          </a:p>
          <a:p>
            <a:r>
              <a:rPr lang="en-GB" altLang="en-US" dirty="0"/>
              <a:t>Do you have a research </a:t>
            </a:r>
            <a:r>
              <a:rPr lang="en-GB" altLang="en-US" dirty="0">
                <a:solidFill>
                  <a:srgbClr val="FF0000"/>
                </a:solidFill>
              </a:rPr>
              <a:t>strategy</a:t>
            </a:r>
            <a:r>
              <a:rPr lang="en-GB" altLang="en-US" dirty="0"/>
              <a:t>? </a:t>
            </a:r>
          </a:p>
          <a:p>
            <a:r>
              <a:rPr lang="en-GB" altLang="en-US" dirty="0"/>
              <a:t>What is </a:t>
            </a:r>
            <a:r>
              <a:rPr lang="en-GB" altLang="en-US" dirty="0">
                <a:solidFill>
                  <a:srgbClr val="FF0000"/>
                </a:solidFill>
              </a:rPr>
              <a:t>novel</a:t>
            </a:r>
            <a:r>
              <a:rPr lang="en-GB" altLang="en-US" dirty="0"/>
              <a:t>?</a:t>
            </a:r>
          </a:p>
          <a:p>
            <a:r>
              <a:rPr lang="en-GB" altLang="en-US" dirty="0"/>
              <a:t>What will the </a:t>
            </a:r>
            <a:r>
              <a:rPr lang="en-GB" altLang="en-US" dirty="0">
                <a:solidFill>
                  <a:srgbClr val="FF0000"/>
                </a:solidFill>
              </a:rPr>
              <a:t>impact</a:t>
            </a:r>
            <a:r>
              <a:rPr lang="en-GB" altLang="en-US" dirty="0"/>
              <a:t> be?</a:t>
            </a:r>
          </a:p>
          <a:p>
            <a:endParaRPr lang="en-GB" altLang="en-US" b="1" dirty="0"/>
          </a:p>
        </p:txBody>
      </p:sp>
      <p:pic>
        <p:nvPicPr>
          <p:cNvPr id="3" name="Picture 2">
            <a:extLst>
              <a:ext uri="{FF2B5EF4-FFF2-40B4-BE49-F238E27FC236}">
                <a16:creationId xmlns:a16="http://schemas.microsoft.com/office/drawing/2014/main" id="{429DE068-3E9C-4193-A04E-72A1F6FE2297}"/>
              </a:ext>
            </a:extLst>
          </p:cNvPr>
          <p:cNvPicPr>
            <a:picLocks noChangeAspect="1"/>
          </p:cNvPicPr>
          <p:nvPr/>
        </p:nvPicPr>
        <p:blipFill>
          <a:blip r:embed="rId4"/>
          <a:stretch>
            <a:fillRect/>
          </a:stretch>
        </p:blipFill>
        <p:spPr>
          <a:xfrm>
            <a:off x="7291270" y="2460854"/>
            <a:ext cx="4359018" cy="3176291"/>
          </a:xfrm>
          <a:prstGeom prst="rect">
            <a:avLst/>
          </a:prstGeom>
        </p:spPr>
      </p:pic>
      <p:sp>
        <p:nvSpPr>
          <p:cNvPr id="14" name="Title 1">
            <a:extLst>
              <a:ext uri="{FF2B5EF4-FFF2-40B4-BE49-F238E27FC236}">
                <a16:creationId xmlns:a16="http://schemas.microsoft.com/office/drawing/2014/main" id="{E2CBBECC-8408-4370-BA07-9E9B99183ED2}"/>
              </a:ext>
            </a:extLst>
          </p:cNvPr>
          <p:cNvSpPr txBox="1">
            <a:spLocks/>
          </p:cNvSpPr>
          <p:nvPr/>
        </p:nvSpPr>
        <p:spPr>
          <a:xfrm>
            <a:off x="398004" y="458018"/>
            <a:ext cx="8531305" cy="648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4000" b="1" dirty="0">
                <a:ea typeface="Calibri" panose="020F0502020204030204" pitchFamily="34" charset="0"/>
                <a:cs typeface="Arial" panose="020B0604020202020204" pitchFamily="34" charset="0"/>
              </a:rPr>
              <a:t>Pipeline, Intention to Submit and </a:t>
            </a:r>
            <a:br>
              <a:rPr lang="en-GB" altLang="en-US" sz="4000" b="1" dirty="0">
                <a:ea typeface="Calibri" panose="020F0502020204030204" pitchFamily="34" charset="0"/>
                <a:cs typeface="Arial" panose="020B0604020202020204" pitchFamily="34" charset="0"/>
              </a:rPr>
            </a:br>
            <a:r>
              <a:rPr lang="en-GB" altLang="en-US" sz="4000" b="1" dirty="0">
                <a:ea typeface="Calibri" panose="020F0502020204030204" pitchFamily="34" charset="0"/>
                <a:cs typeface="Arial" panose="020B0604020202020204" pitchFamily="34" charset="0"/>
              </a:rPr>
              <a:t>Bid Development Support</a:t>
            </a:r>
            <a:endParaRPr lang="en-GB" sz="4000" dirty="0"/>
          </a:p>
        </p:txBody>
      </p:sp>
    </p:spTree>
    <p:extLst>
      <p:ext uri="{BB962C8B-B14F-4D97-AF65-F5344CB8AC3E}">
        <p14:creationId xmlns:p14="http://schemas.microsoft.com/office/powerpoint/2010/main" val="2731267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a:solidFill>
                      <a:srgbClr val="00B0F0"/>
                    </a:solidFill>
                    <a:latin typeface="Arial" panose="020B0604020202020204" pitchFamily="34" charset="0"/>
                    <a:cs typeface="Arial" panose="020B0604020202020204" pitchFamily="34" charset="0"/>
                  </a:rPr>
                  <a:t>@</a:t>
                </a:r>
                <a:r>
                  <a:rPr lang="en-GB" sz="2000" b="1" dirty="0" err="1">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a:solidFill>
                    <a:prstClr val="black"/>
                  </a:solidFill>
                  <a:latin typeface="Arial" panose="020B0604020202020204" pitchFamily="34" charset="0"/>
                  <a:cs typeface="Arial" panose="020B0604020202020204" pitchFamily="34" charset="0"/>
                </a:rPr>
                <a:t>Follow us on Twitter</a:t>
              </a:r>
            </a:p>
          </p:txBody>
        </p:sp>
      </p:grpSp>
      <p:sp>
        <p:nvSpPr>
          <p:cNvPr id="18" name="Text Placeholder 3"/>
          <p:cNvSpPr>
            <a:spLocks noGrp="1"/>
          </p:cNvSpPr>
          <p:nvPr>
            <p:ph type="body" sz="quarter" idx="10"/>
          </p:nvPr>
        </p:nvSpPr>
        <p:spPr>
          <a:xfrm>
            <a:off x="500063" y="6319838"/>
            <a:ext cx="6462712" cy="347362"/>
          </a:xfrm>
        </p:spPr>
        <p:txBody>
          <a:bodyPr>
            <a:normAutofit/>
          </a:bodyPr>
          <a:lstStyle/>
          <a:p>
            <a:r>
              <a:rPr lang="en-GB" dirty="0"/>
              <a:t>Aberdeen Grants Academy</a:t>
            </a:r>
          </a:p>
        </p:txBody>
      </p:sp>
      <p:sp>
        <p:nvSpPr>
          <p:cNvPr id="15" name="TextBox 14">
            <a:extLst>
              <a:ext uri="{FF2B5EF4-FFF2-40B4-BE49-F238E27FC236}">
                <a16:creationId xmlns:a16="http://schemas.microsoft.com/office/drawing/2014/main" id="{85F758BC-81E7-4953-A5F7-7422F5D2608C}"/>
              </a:ext>
            </a:extLst>
          </p:cNvPr>
          <p:cNvSpPr txBox="1"/>
          <p:nvPr/>
        </p:nvSpPr>
        <p:spPr>
          <a:xfrm>
            <a:off x="9787369" y="159287"/>
            <a:ext cx="498855" cy="276999"/>
          </a:xfrm>
          <a:prstGeom prst="rect">
            <a:avLst/>
          </a:prstGeom>
          <a:noFill/>
        </p:spPr>
        <p:txBody>
          <a:bodyPr wrap="none" rtlCol="0">
            <a:spAutoFit/>
          </a:bodyPr>
          <a:lstStyle/>
          <a:p>
            <a:r>
              <a:rPr lang="en-GB" sz="1200" dirty="0">
                <a:solidFill>
                  <a:schemeClr val="accent1"/>
                </a:solidFill>
              </a:rPr>
              <a:t>1495</a:t>
            </a:r>
          </a:p>
        </p:txBody>
      </p:sp>
      <p:sp>
        <p:nvSpPr>
          <p:cNvPr id="4" name="Title 3">
            <a:extLst>
              <a:ext uri="{FF2B5EF4-FFF2-40B4-BE49-F238E27FC236}">
                <a16:creationId xmlns:a16="http://schemas.microsoft.com/office/drawing/2014/main" id="{42E5F446-8EAC-4889-A45E-1E3D0B6A494E}"/>
              </a:ext>
            </a:extLst>
          </p:cNvPr>
          <p:cNvSpPr>
            <a:spLocks noGrp="1"/>
          </p:cNvSpPr>
          <p:nvPr>
            <p:ph type="title"/>
          </p:nvPr>
        </p:nvSpPr>
        <p:spPr>
          <a:xfrm>
            <a:off x="500400" y="269833"/>
            <a:ext cx="10844540" cy="648000"/>
          </a:xfrm>
        </p:spPr>
        <p:txBody>
          <a:bodyPr>
            <a:normAutofit fontScale="90000"/>
          </a:bodyPr>
          <a:lstStyle/>
          <a:p>
            <a:r>
              <a:rPr lang="en-US" altLang="en-US" b="1" dirty="0">
                <a:latin typeface="Calibri" panose="020F0502020204030204" pitchFamily="34" charset="0"/>
                <a:cs typeface="Calibri" panose="020F0502020204030204" pitchFamily="34" charset="0"/>
              </a:rPr>
              <a:t>Establishing credibility (risk reduction)</a:t>
            </a:r>
            <a:r>
              <a:rPr lang="en-US" altLang="en-US" b="1" dirty="0">
                <a:latin typeface="Comic Sans MS" panose="030F0702030302020204" pitchFamily="66" charset="0"/>
              </a:rPr>
              <a:t>	</a:t>
            </a:r>
            <a:endParaRPr lang="en-GB" dirty="0"/>
          </a:p>
        </p:txBody>
      </p:sp>
      <p:pic>
        <p:nvPicPr>
          <p:cNvPr id="22" name="Picture 6" descr="research grant cartoons, research grant cartoon, research grant picture, research grant pictures, research grant image, research grant images, research grant illustration, research grant illustrations">
            <a:extLst>
              <a:ext uri="{FF2B5EF4-FFF2-40B4-BE49-F238E27FC236}">
                <a16:creationId xmlns:a16="http://schemas.microsoft.com/office/drawing/2014/main" id="{C91FBF43-6332-4DD0-9077-7143F348A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536"/>
          <a:stretch>
            <a:fillRect/>
          </a:stretch>
        </p:blipFill>
        <p:spPr bwMode="auto">
          <a:xfrm>
            <a:off x="6667455" y="1478039"/>
            <a:ext cx="4319587"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
            <a:extLst>
              <a:ext uri="{FF2B5EF4-FFF2-40B4-BE49-F238E27FC236}">
                <a16:creationId xmlns:a16="http://schemas.microsoft.com/office/drawing/2014/main" id="{9C64D58A-B0FF-406E-AFE7-453DC6FBB89D}"/>
              </a:ext>
            </a:extLst>
          </p:cNvPr>
          <p:cNvSpPr txBox="1">
            <a:spLocks noChangeArrowheads="1"/>
          </p:cNvSpPr>
          <p:nvPr/>
        </p:nvSpPr>
        <p:spPr>
          <a:xfrm>
            <a:off x="777625" y="1169295"/>
            <a:ext cx="7772400" cy="4800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altLang="en-US" dirty="0">
                <a:latin typeface="Calibri" panose="020F0502020204030204" pitchFamily="34" charset="0"/>
                <a:cs typeface="Calibri" panose="020F0502020204030204" pitchFamily="34" charset="0"/>
              </a:rPr>
              <a:t>Track record</a:t>
            </a:r>
          </a:p>
          <a:p>
            <a:pPr lvl="1">
              <a:lnSpc>
                <a:spcPct val="100000"/>
              </a:lnSpc>
              <a:spcBef>
                <a:spcPts val="0"/>
              </a:spcBef>
            </a:pPr>
            <a:r>
              <a:rPr lang="en-US" altLang="en-US" sz="2800" dirty="0">
                <a:solidFill>
                  <a:schemeClr val="accent2"/>
                </a:solidFill>
                <a:latin typeface="Calibri" panose="020F0502020204030204" pitchFamily="34" charset="0"/>
                <a:cs typeface="Calibri" panose="020F0502020204030204" pitchFamily="34" charset="0"/>
              </a:rPr>
              <a:t>previous grants</a:t>
            </a:r>
          </a:p>
          <a:p>
            <a:pPr lvl="1">
              <a:lnSpc>
                <a:spcPct val="100000"/>
              </a:lnSpc>
              <a:spcBef>
                <a:spcPts val="0"/>
              </a:spcBef>
            </a:pPr>
            <a:r>
              <a:rPr lang="en-US" altLang="en-US" sz="2800" dirty="0">
                <a:solidFill>
                  <a:schemeClr val="accent2"/>
                </a:solidFill>
                <a:latin typeface="Calibri" panose="020F0502020204030204" pitchFamily="34" charset="0"/>
                <a:cs typeface="Calibri" panose="020F0502020204030204" pitchFamily="34" charset="0"/>
              </a:rPr>
              <a:t>publications</a:t>
            </a:r>
          </a:p>
          <a:p>
            <a:pPr>
              <a:lnSpc>
                <a:spcPct val="100000"/>
              </a:lnSpc>
              <a:spcBef>
                <a:spcPts val="0"/>
              </a:spcBef>
            </a:pPr>
            <a:r>
              <a:rPr lang="en-US" altLang="en-US" dirty="0">
                <a:latin typeface="Calibri" panose="020F0502020204030204" pitchFamily="34" charset="0"/>
                <a:cs typeface="Calibri" panose="020F0502020204030204" pitchFamily="34" charset="0"/>
              </a:rPr>
              <a:t>Pilot study</a:t>
            </a:r>
          </a:p>
          <a:p>
            <a:pPr lvl="1">
              <a:lnSpc>
                <a:spcPct val="100000"/>
              </a:lnSpc>
              <a:spcBef>
                <a:spcPts val="0"/>
              </a:spcBef>
            </a:pPr>
            <a:r>
              <a:rPr lang="en-US" altLang="en-US" sz="2800" dirty="0">
                <a:solidFill>
                  <a:schemeClr val="accent2"/>
                </a:solidFill>
                <a:latin typeface="Calibri" panose="020F0502020204030204" pitchFamily="34" charset="0"/>
                <a:cs typeface="Calibri" panose="020F0502020204030204" pitchFamily="34" charset="0"/>
              </a:rPr>
              <a:t>existing research projects</a:t>
            </a:r>
          </a:p>
          <a:p>
            <a:pPr lvl="1">
              <a:lnSpc>
                <a:spcPct val="100000"/>
              </a:lnSpc>
              <a:spcBef>
                <a:spcPts val="0"/>
              </a:spcBef>
            </a:pPr>
            <a:r>
              <a:rPr lang="en-US" altLang="en-US" sz="2800" dirty="0">
                <a:solidFill>
                  <a:schemeClr val="accent2"/>
                </a:solidFill>
                <a:latin typeface="Calibri" panose="020F0502020204030204" pitchFamily="34" charset="0"/>
                <a:cs typeface="Calibri" panose="020F0502020204030204" pitchFamily="34" charset="0"/>
              </a:rPr>
              <a:t>summer students</a:t>
            </a:r>
          </a:p>
          <a:p>
            <a:pPr lvl="1">
              <a:lnSpc>
                <a:spcPct val="100000"/>
              </a:lnSpc>
              <a:spcBef>
                <a:spcPts val="0"/>
              </a:spcBef>
            </a:pPr>
            <a:r>
              <a:rPr lang="en-US" altLang="en-US" sz="2800" dirty="0">
                <a:solidFill>
                  <a:schemeClr val="accent2"/>
                </a:solidFill>
                <a:latin typeface="Calibri" panose="020F0502020204030204" pitchFamily="34" charset="0"/>
                <a:cs typeface="Calibri" panose="020F0502020204030204" pitchFamily="34" charset="0"/>
              </a:rPr>
              <a:t>honor's students projects</a:t>
            </a:r>
          </a:p>
          <a:p>
            <a:pPr lvl="1">
              <a:lnSpc>
                <a:spcPct val="100000"/>
              </a:lnSpc>
              <a:spcBef>
                <a:spcPts val="0"/>
              </a:spcBef>
            </a:pPr>
            <a:r>
              <a:rPr lang="en-US" altLang="en-US" sz="2800" dirty="0">
                <a:solidFill>
                  <a:schemeClr val="accent2"/>
                </a:solidFill>
                <a:latin typeface="Calibri" panose="020F0502020204030204" pitchFamily="34" charset="0"/>
                <a:cs typeface="Calibri" panose="020F0502020204030204" pitchFamily="34" charset="0"/>
              </a:rPr>
              <a:t>appendices</a:t>
            </a:r>
          </a:p>
          <a:p>
            <a:pPr>
              <a:lnSpc>
                <a:spcPct val="100000"/>
              </a:lnSpc>
              <a:spcBef>
                <a:spcPts val="0"/>
              </a:spcBef>
            </a:pPr>
            <a:r>
              <a:rPr lang="en-US" altLang="en-US" dirty="0">
                <a:latin typeface="Calibri" panose="020F0502020204030204" pitchFamily="34" charset="0"/>
                <a:cs typeface="Calibri" panose="020F0502020204030204" pitchFamily="34" charset="0"/>
              </a:rPr>
              <a:t>Compete or collaborate?</a:t>
            </a:r>
          </a:p>
          <a:p>
            <a:pPr lvl="1">
              <a:lnSpc>
                <a:spcPct val="100000"/>
              </a:lnSpc>
              <a:spcBef>
                <a:spcPts val="0"/>
              </a:spcBef>
            </a:pPr>
            <a:r>
              <a:rPr lang="en-US" altLang="en-US" sz="2800" dirty="0">
                <a:solidFill>
                  <a:schemeClr val="accent2"/>
                </a:solidFill>
                <a:latin typeface="Calibri" panose="020F0502020204030204" pitchFamily="34" charset="0"/>
                <a:cs typeface="Calibri" panose="020F0502020204030204" pitchFamily="34" charset="0"/>
              </a:rPr>
              <a:t>letters of support</a:t>
            </a:r>
          </a:p>
          <a:p>
            <a:pPr lvl="1">
              <a:lnSpc>
                <a:spcPct val="100000"/>
              </a:lnSpc>
              <a:spcBef>
                <a:spcPts val="0"/>
              </a:spcBef>
            </a:pPr>
            <a:r>
              <a:rPr lang="en-US" altLang="en-US" sz="2800" dirty="0">
                <a:solidFill>
                  <a:schemeClr val="accent2"/>
                </a:solidFill>
                <a:latin typeface="Calibri" panose="020F0502020204030204" pitchFamily="34" charset="0"/>
                <a:cs typeface="Calibri" panose="020F0502020204030204" pitchFamily="34" charset="0"/>
              </a:rPr>
              <a:t>offers of materials</a:t>
            </a:r>
          </a:p>
          <a:p>
            <a:pPr lvl="1">
              <a:lnSpc>
                <a:spcPct val="100000"/>
              </a:lnSpc>
              <a:spcBef>
                <a:spcPts val="0"/>
              </a:spcBef>
            </a:pPr>
            <a:r>
              <a:rPr lang="en-US" altLang="en-US" sz="2800" dirty="0">
                <a:solidFill>
                  <a:schemeClr val="accent2"/>
                </a:solidFill>
                <a:latin typeface="Calibri" panose="020F0502020204030204" pitchFamily="34" charset="0"/>
                <a:cs typeface="Calibri" panose="020F0502020204030204" pitchFamily="34" charset="0"/>
              </a:rPr>
              <a:t>offers of expertise</a:t>
            </a:r>
          </a:p>
        </p:txBody>
      </p:sp>
    </p:spTree>
    <p:extLst>
      <p:ext uri="{BB962C8B-B14F-4D97-AF65-F5344CB8AC3E}">
        <p14:creationId xmlns:p14="http://schemas.microsoft.com/office/powerpoint/2010/main" val="3602134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004" y="458018"/>
            <a:ext cx="8531305" cy="648000"/>
          </a:xfrm>
        </p:spPr>
        <p:txBody>
          <a:bodyPr>
            <a:normAutofit fontScale="90000"/>
          </a:bodyPr>
          <a:lstStyle/>
          <a:p>
            <a:r>
              <a:rPr lang="en-GB" altLang="en-US" b="1" dirty="0">
                <a:ea typeface="Calibri" panose="020F0502020204030204" pitchFamily="34" charset="0"/>
                <a:cs typeface="Arial" panose="020B0604020202020204" pitchFamily="34" charset="0"/>
              </a:rPr>
              <a:t>Pipeline, Intention to Submit and </a:t>
            </a:r>
            <a:br>
              <a:rPr lang="en-GB" altLang="en-US" b="1" dirty="0">
                <a:ea typeface="Calibri" panose="020F0502020204030204" pitchFamily="34" charset="0"/>
                <a:cs typeface="Arial" panose="020B0604020202020204" pitchFamily="34" charset="0"/>
              </a:rPr>
            </a:br>
            <a:r>
              <a:rPr lang="en-GB" altLang="en-US" b="1" dirty="0">
                <a:ea typeface="Calibri" panose="020F0502020204030204" pitchFamily="34" charset="0"/>
                <a:cs typeface="Arial" panose="020B0604020202020204" pitchFamily="34" charset="0"/>
              </a:rPr>
              <a:t>Bid Development Support</a:t>
            </a:r>
            <a:endParaRPr lang="en-GB"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a:bodyPr>
          <a:lstStyle/>
          <a:p>
            <a:r>
              <a:rPr lang="en-GB" dirty="0"/>
              <a:t>Aberdeen Grants Academy</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a:solidFill>
                      <a:srgbClr val="00B0F0"/>
                    </a:solidFill>
                    <a:latin typeface="Arial" panose="020B0604020202020204" pitchFamily="34" charset="0"/>
                    <a:cs typeface="Arial" panose="020B0604020202020204" pitchFamily="34" charset="0"/>
                  </a:rPr>
                  <a:t>@</a:t>
                </a:r>
                <a:r>
                  <a:rPr lang="en-GB" sz="2000" b="1" dirty="0" err="1">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a:latin typeface="Arial" panose="020B0604020202020204" pitchFamily="34" charset="0"/>
                  <a:cs typeface="Arial" panose="020B0604020202020204" pitchFamily="34" charset="0"/>
                </a:rPr>
                <a:t>Follow us on Twitter</a:t>
              </a:r>
            </a:p>
          </p:txBody>
        </p:sp>
      </p:grpSp>
      <p:sp>
        <p:nvSpPr>
          <p:cNvPr id="14" name="Content Placeholder 2"/>
          <p:cNvSpPr txBox="1">
            <a:spLocks/>
          </p:cNvSpPr>
          <p:nvPr/>
        </p:nvSpPr>
        <p:spPr>
          <a:xfrm>
            <a:off x="500400" y="1411200"/>
            <a:ext cx="11142000" cy="4752000"/>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p:txBody>
      </p:sp>
      <p:pic>
        <p:nvPicPr>
          <p:cNvPr id="15" name="Content Placeholder 5">
            <a:extLst>
              <a:ext uri="{FF2B5EF4-FFF2-40B4-BE49-F238E27FC236}">
                <a16:creationId xmlns:a16="http://schemas.microsoft.com/office/drawing/2014/main" id="{FB637EF7-D263-4A93-97E6-DB4626EE77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7249" y="259200"/>
            <a:ext cx="1287060" cy="1052087"/>
          </a:xfrm>
          <a:prstGeom prst="rect">
            <a:avLst/>
          </a:prstGeom>
        </p:spPr>
      </p:pic>
      <p:sp>
        <p:nvSpPr>
          <p:cNvPr id="17" name="TextBox 16">
            <a:extLst>
              <a:ext uri="{FF2B5EF4-FFF2-40B4-BE49-F238E27FC236}">
                <a16:creationId xmlns:a16="http://schemas.microsoft.com/office/drawing/2014/main" id="{16D64794-D199-49FB-8580-C824BAC429C2}"/>
              </a:ext>
            </a:extLst>
          </p:cNvPr>
          <p:cNvSpPr txBox="1"/>
          <p:nvPr/>
        </p:nvSpPr>
        <p:spPr>
          <a:xfrm>
            <a:off x="9787369" y="159287"/>
            <a:ext cx="498855" cy="276999"/>
          </a:xfrm>
          <a:prstGeom prst="rect">
            <a:avLst/>
          </a:prstGeom>
          <a:noFill/>
        </p:spPr>
        <p:txBody>
          <a:bodyPr wrap="none" rtlCol="0">
            <a:spAutoFit/>
          </a:bodyPr>
          <a:lstStyle/>
          <a:p>
            <a:r>
              <a:rPr lang="en-GB" sz="1200" dirty="0">
                <a:solidFill>
                  <a:schemeClr val="accent1"/>
                </a:solidFill>
              </a:rPr>
              <a:t>1495</a:t>
            </a:r>
          </a:p>
        </p:txBody>
      </p:sp>
      <p:sp>
        <p:nvSpPr>
          <p:cNvPr id="18" name="Rectangle 6">
            <a:extLst>
              <a:ext uri="{FF2B5EF4-FFF2-40B4-BE49-F238E27FC236}">
                <a16:creationId xmlns:a16="http://schemas.microsoft.com/office/drawing/2014/main" id="{9AC8AB59-FD2E-4C06-B75D-E9D6B91D8676}"/>
              </a:ext>
            </a:extLst>
          </p:cNvPr>
          <p:cNvSpPr>
            <a:spLocks noChangeArrowheads="1"/>
          </p:cNvSpPr>
          <p:nvPr/>
        </p:nvSpPr>
        <p:spPr bwMode="auto">
          <a:xfrm>
            <a:off x="500063" y="1308215"/>
            <a:ext cx="11389272"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GB" altLang="en-US" sz="2800" b="1" i="0" u="none" strike="noStrike" cap="none" normalizeH="0" baseline="0" dirty="0">
                <a:ln>
                  <a:noFill/>
                </a:ln>
                <a:solidFill>
                  <a:srgbClr val="1F497D"/>
                </a:solidFill>
                <a:effectLst/>
                <a:ea typeface="Calibri" panose="020F0502020204030204" pitchFamily="34" charset="0"/>
              </a:rPr>
              <a:t>This is a pipeline approach – what do we mean by this? Starts in schools.</a:t>
            </a:r>
            <a:endParaRPr kumimoji="0" lang="en-GB"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GB" altLang="en-US"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Stage 1 </a:t>
            </a:r>
            <a:r>
              <a:rPr kumimoji="0" lang="en-GB"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applicants should complete the internal NERC pro-forma.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panel will review the pro-</a:t>
            </a:r>
            <a:r>
              <a:rPr kumimoji="0" lang="en-GB" altLang="en-US" sz="2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formas</a:t>
            </a:r>
            <a:r>
              <a:rPr kumimoji="0" lang="en-GB"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and shortlist candidates for Stage 2.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Candidates not shortlisted will be given appropriate feedback and guidance.  </a:t>
            </a:r>
            <a:endParaRPr kumimoji="0" lang="en-GB"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Stage 2 </a:t>
            </a:r>
            <a:r>
              <a:rPr kumimoji="0" lang="en-GB"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shortlisted candidates will be asked to present to the panel.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 designated member of the panel will be assigned to each shortlisted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principal investigator to provide expert guidance as the bid develops.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This is in addition to the two internal peer reviewers that normally provide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academic guidance on the crafting of the bid.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dirty="0">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GB" altLang="en-US"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GB" altLang="en-US"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GB" altLang="en-US"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0000"/>
                </a:solidFill>
                <a:effectLst/>
                <a:latin typeface="Arial" panose="020B0604020202020204" pitchFamily="34" charset="0"/>
                <a:ea typeface="Calibri" panose="020F0502020204030204" pitchFamily="34" charset="0"/>
              </a:rPr>
              <a:t> </a:t>
            </a:r>
            <a:endParaRPr kumimoji="0" lang="en-GB" altLang="en-US" sz="9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26654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a:bodyPr>
          <a:lstStyle/>
          <a:p>
            <a:r>
              <a:rPr lang="en-GB" dirty="0"/>
              <a:t>Aberdeen Grants Academy</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a:solidFill>
                      <a:srgbClr val="00B0F0"/>
                    </a:solidFill>
                    <a:latin typeface="Arial" panose="020B0604020202020204" pitchFamily="34" charset="0"/>
                    <a:cs typeface="Arial" panose="020B0604020202020204" pitchFamily="34" charset="0"/>
                  </a:rPr>
                  <a:t>@</a:t>
                </a:r>
                <a:r>
                  <a:rPr lang="en-GB" sz="2000" b="1" dirty="0" err="1">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a:latin typeface="Arial" panose="020B0604020202020204" pitchFamily="34" charset="0"/>
                  <a:cs typeface="Arial" panose="020B0604020202020204" pitchFamily="34" charset="0"/>
                </a:rPr>
                <a:t>Follow us on Twitter</a:t>
              </a:r>
            </a:p>
          </p:txBody>
        </p:sp>
      </p:grpSp>
      <p:sp>
        <p:nvSpPr>
          <p:cNvPr id="14" name="Content Placeholder 2"/>
          <p:cNvSpPr txBox="1">
            <a:spLocks/>
          </p:cNvSpPr>
          <p:nvPr/>
        </p:nvSpPr>
        <p:spPr>
          <a:xfrm>
            <a:off x="500400" y="1411200"/>
            <a:ext cx="11142000" cy="4752000"/>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p:txBody>
      </p:sp>
      <p:pic>
        <p:nvPicPr>
          <p:cNvPr id="15" name="Content Placeholder 5">
            <a:extLst>
              <a:ext uri="{FF2B5EF4-FFF2-40B4-BE49-F238E27FC236}">
                <a16:creationId xmlns:a16="http://schemas.microsoft.com/office/drawing/2014/main" id="{FB637EF7-D263-4A93-97E6-DB4626EE77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7249" y="259200"/>
            <a:ext cx="1287060" cy="1052087"/>
          </a:xfrm>
          <a:prstGeom prst="rect">
            <a:avLst/>
          </a:prstGeom>
        </p:spPr>
      </p:pic>
      <p:sp>
        <p:nvSpPr>
          <p:cNvPr id="17" name="TextBox 16">
            <a:extLst>
              <a:ext uri="{FF2B5EF4-FFF2-40B4-BE49-F238E27FC236}">
                <a16:creationId xmlns:a16="http://schemas.microsoft.com/office/drawing/2014/main" id="{16D64794-D199-49FB-8580-C824BAC429C2}"/>
              </a:ext>
            </a:extLst>
          </p:cNvPr>
          <p:cNvSpPr txBox="1"/>
          <p:nvPr/>
        </p:nvSpPr>
        <p:spPr>
          <a:xfrm>
            <a:off x="9787369" y="159287"/>
            <a:ext cx="498855" cy="276999"/>
          </a:xfrm>
          <a:prstGeom prst="rect">
            <a:avLst/>
          </a:prstGeom>
          <a:noFill/>
        </p:spPr>
        <p:txBody>
          <a:bodyPr wrap="none" rtlCol="0">
            <a:spAutoFit/>
          </a:bodyPr>
          <a:lstStyle/>
          <a:p>
            <a:r>
              <a:rPr lang="en-GB" sz="1200" dirty="0">
                <a:solidFill>
                  <a:schemeClr val="accent1"/>
                </a:solidFill>
              </a:rPr>
              <a:t>1495</a:t>
            </a:r>
          </a:p>
        </p:txBody>
      </p:sp>
      <p:sp>
        <p:nvSpPr>
          <p:cNvPr id="22" name="Rectangle 21">
            <a:extLst>
              <a:ext uri="{FF2B5EF4-FFF2-40B4-BE49-F238E27FC236}">
                <a16:creationId xmlns:a16="http://schemas.microsoft.com/office/drawing/2014/main" id="{BBBB7A1D-C6C3-46AD-8F69-2B9873678F07}"/>
              </a:ext>
            </a:extLst>
          </p:cNvPr>
          <p:cNvSpPr/>
          <p:nvPr/>
        </p:nvSpPr>
        <p:spPr>
          <a:xfrm>
            <a:off x="500063" y="1500857"/>
            <a:ext cx="11057528" cy="4832092"/>
          </a:xfrm>
          <a:prstGeom prst="rect">
            <a:avLst/>
          </a:prstGeom>
        </p:spPr>
        <p:txBody>
          <a:bodyPr wrap="square">
            <a:spAutoFit/>
          </a:bodyPr>
          <a:lstStyle/>
          <a:p>
            <a:pPr lvl="0" eaLnBrk="0" fontAlgn="base" hangingPunct="0">
              <a:spcBef>
                <a:spcPct val="0"/>
              </a:spcBef>
              <a:spcAft>
                <a:spcPct val="0"/>
              </a:spcAft>
            </a:pPr>
            <a:r>
              <a:rPr lang="en-GB" altLang="en-US" sz="2800" b="1" dirty="0">
                <a:ea typeface="Calibri" panose="020F0502020204030204" pitchFamily="34" charset="0"/>
              </a:rPr>
              <a:t>Stage 3 </a:t>
            </a:r>
            <a:r>
              <a:rPr lang="en-GB" altLang="en-US" sz="2800" dirty="0">
                <a:ea typeface="Calibri" panose="020F0502020204030204" pitchFamily="34" charset="0"/>
              </a:rPr>
              <a:t>– the shortlisted candidates will be asked to send their full applications to the panel in the weeks leading up to submission so that comprehensive feedback can be received for incorporation into the final bid prior to submission before the external deadline. </a:t>
            </a:r>
            <a:endParaRPr lang="en-GB" altLang="en-US" sz="2800" dirty="0"/>
          </a:p>
          <a:p>
            <a:pPr lvl="0" eaLnBrk="0" fontAlgn="base" hangingPunct="0">
              <a:spcBef>
                <a:spcPct val="0"/>
              </a:spcBef>
              <a:spcAft>
                <a:spcPct val="0"/>
              </a:spcAft>
            </a:pPr>
            <a:r>
              <a:rPr lang="en-GB" altLang="en-US" sz="2800" dirty="0">
                <a:ea typeface="Calibri" panose="020F0502020204030204" pitchFamily="34" charset="0"/>
              </a:rPr>
              <a:t> </a:t>
            </a:r>
            <a:endParaRPr lang="en-GB" altLang="en-US" sz="2800" dirty="0"/>
          </a:p>
          <a:p>
            <a:pPr lvl="0" eaLnBrk="0" fontAlgn="base" hangingPunct="0">
              <a:spcBef>
                <a:spcPct val="0"/>
              </a:spcBef>
              <a:spcAft>
                <a:spcPct val="0"/>
              </a:spcAft>
            </a:pPr>
            <a:r>
              <a:rPr lang="en-GB" altLang="en-US" sz="2800" dirty="0">
                <a:ea typeface="Calibri" panose="020F0502020204030204" pitchFamily="34" charset="0"/>
              </a:rPr>
              <a:t>This process is designed to be supportive and nurturing and is not intended to block initiative or impact negatively on research careers.</a:t>
            </a:r>
          </a:p>
          <a:p>
            <a:pPr lvl="0" eaLnBrk="0" fontAlgn="base" hangingPunct="0">
              <a:spcBef>
                <a:spcPct val="0"/>
              </a:spcBef>
              <a:spcAft>
                <a:spcPct val="0"/>
              </a:spcAft>
            </a:pPr>
            <a:endParaRPr lang="en-GB" altLang="en-US" sz="2800" dirty="0">
              <a:ea typeface="Calibri" panose="020F0502020204030204" pitchFamily="34" charset="0"/>
            </a:endParaRPr>
          </a:p>
          <a:p>
            <a:pPr lvl="0" eaLnBrk="0" fontAlgn="base" hangingPunct="0">
              <a:spcBef>
                <a:spcPct val="0"/>
              </a:spcBef>
              <a:spcAft>
                <a:spcPct val="0"/>
              </a:spcAft>
            </a:pPr>
            <a:r>
              <a:rPr lang="en-GB" altLang="en-US" sz="2800" dirty="0">
                <a:ea typeface="Calibri" panose="020F0502020204030204" pitchFamily="34" charset="0"/>
              </a:rPr>
              <a:t>We must be mindful of the fact that this cap is imposed on the university and we therefore have to ensure we select the bids with the best chance of securing the funding on offer by NERC.</a:t>
            </a:r>
            <a:endParaRPr lang="en-GB" altLang="en-US" sz="2800" dirty="0"/>
          </a:p>
        </p:txBody>
      </p:sp>
      <p:sp>
        <p:nvSpPr>
          <p:cNvPr id="23" name="Title 1">
            <a:extLst>
              <a:ext uri="{FF2B5EF4-FFF2-40B4-BE49-F238E27FC236}">
                <a16:creationId xmlns:a16="http://schemas.microsoft.com/office/drawing/2014/main" id="{A821A709-08BF-45F7-A7D6-3EE87D71662E}"/>
              </a:ext>
            </a:extLst>
          </p:cNvPr>
          <p:cNvSpPr>
            <a:spLocks noGrp="1"/>
          </p:cNvSpPr>
          <p:nvPr>
            <p:ph type="title"/>
          </p:nvPr>
        </p:nvSpPr>
        <p:spPr>
          <a:xfrm>
            <a:off x="398004" y="458018"/>
            <a:ext cx="8531305" cy="648000"/>
          </a:xfrm>
        </p:spPr>
        <p:txBody>
          <a:bodyPr>
            <a:normAutofit fontScale="90000"/>
          </a:bodyPr>
          <a:lstStyle/>
          <a:p>
            <a:r>
              <a:rPr lang="en-GB" altLang="en-US" b="1" dirty="0">
                <a:ea typeface="Calibri" panose="020F0502020204030204" pitchFamily="34" charset="0"/>
                <a:cs typeface="Arial" panose="020B0604020202020204" pitchFamily="34" charset="0"/>
              </a:rPr>
              <a:t>Pipeline, Intention to Submit and </a:t>
            </a:r>
            <a:br>
              <a:rPr lang="en-GB" altLang="en-US" b="1" dirty="0">
                <a:ea typeface="Calibri" panose="020F0502020204030204" pitchFamily="34" charset="0"/>
                <a:cs typeface="Arial" panose="020B0604020202020204" pitchFamily="34" charset="0"/>
              </a:rPr>
            </a:br>
            <a:r>
              <a:rPr lang="en-GB" altLang="en-US" b="1" dirty="0">
                <a:ea typeface="Calibri" panose="020F0502020204030204" pitchFamily="34" charset="0"/>
                <a:cs typeface="Arial" panose="020B0604020202020204" pitchFamily="34" charset="0"/>
              </a:rPr>
              <a:t>Bid Development Support</a:t>
            </a:r>
            <a:endParaRPr lang="en-GB" dirty="0"/>
          </a:p>
        </p:txBody>
      </p:sp>
    </p:spTree>
    <p:extLst>
      <p:ext uri="{BB962C8B-B14F-4D97-AF65-F5344CB8AC3E}">
        <p14:creationId xmlns:p14="http://schemas.microsoft.com/office/powerpoint/2010/main" val="1114074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a:bodyPr>
          <a:lstStyle/>
          <a:p>
            <a:r>
              <a:rPr lang="en-GB" dirty="0"/>
              <a:t>Aberdeen Grants Academy</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a:solidFill>
                      <a:srgbClr val="00B0F0"/>
                    </a:solidFill>
                    <a:latin typeface="Arial" panose="020B0604020202020204" pitchFamily="34" charset="0"/>
                    <a:cs typeface="Arial" panose="020B0604020202020204" pitchFamily="34" charset="0"/>
                  </a:rPr>
                  <a:t>@</a:t>
                </a:r>
                <a:r>
                  <a:rPr lang="en-GB" sz="2000" b="1" dirty="0" err="1">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a:latin typeface="Arial" panose="020B0604020202020204" pitchFamily="34" charset="0"/>
                  <a:cs typeface="Arial" panose="020B0604020202020204" pitchFamily="34" charset="0"/>
                </a:rPr>
                <a:t>Follow us on Twitter</a:t>
              </a:r>
            </a:p>
          </p:txBody>
        </p:sp>
      </p:grpSp>
      <p:sp>
        <p:nvSpPr>
          <p:cNvPr id="14" name="Content Placeholder 2"/>
          <p:cNvSpPr txBox="1">
            <a:spLocks/>
          </p:cNvSpPr>
          <p:nvPr/>
        </p:nvSpPr>
        <p:spPr>
          <a:xfrm>
            <a:off x="500400" y="1411200"/>
            <a:ext cx="11142000" cy="4752000"/>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p:txBody>
      </p:sp>
      <p:pic>
        <p:nvPicPr>
          <p:cNvPr id="15" name="Content Placeholder 5">
            <a:extLst>
              <a:ext uri="{FF2B5EF4-FFF2-40B4-BE49-F238E27FC236}">
                <a16:creationId xmlns:a16="http://schemas.microsoft.com/office/drawing/2014/main" id="{FB637EF7-D263-4A93-97E6-DB4626EE77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7249" y="259200"/>
            <a:ext cx="1287060" cy="1052087"/>
          </a:xfrm>
          <a:prstGeom prst="rect">
            <a:avLst/>
          </a:prstGeom>
        </p:spPr>
      </p:pic>
      <p:sp>
        <p:nvSpPr>
          <p:cNvPr id="17" name="TextBox 16">
            <a:extLst>
              <a:ext uri="{FF2B5EF4-FFF2-40B4-BE49-F238E27FC236}">
                <a16:creationId xmlns:a16="http://schemas.microsoft.com/office/drawing/2014/main" id="{16D64794-D199-49FB-8580-C824BAC429C2}"/>
              </a:ext>
            </a:extLst>
          </p:cNvPr>
          <p:cNvSpPr txBox="1"/>
          <p:nvPr/>
        </p:nvSpPr>
        <p:spPr>
          <a:xfrm>
            <a:off x="9787369" y="159287"/>
            <a:ext cx="498855" cy="276999"/>
          </a:xfrm>
          <a:prstGeom prst="rect">
            <a:avLst/>
          </a:prstGeom>
          <a:noFill/>
        </p:spPr>
        <p:txBody>
          <a:bodyPr wrap="none" rtlCol="0">
            <a:spAutoFit/>
          </a:bodyPr>
          <a:lstStyle/>
          <a:p>
            <a:r>
              <a:rPr lang="en-GB" sz="1200" dirty="0">
                <a:solidFill>
                  <a:schemeClr val="accent1"/>
                </a:solidFill>
              </a:rPr>
              <a:t>1495</a:t>
            </a:r>
          </a:p>
        </p:txBody>
      </p:sp>
      <p:sp>
        <p:nvSpPr>
          <p:cNvPr id="16" name="Title 1">
            <a:extLst>
              <a:ext uri="{FF2B5EF4-FFF2-40B4-BE49-F238E27FC236}">
                <a16:creationId xmlns:a16="http://schemas.microsoft.com/office/drawing/2014/main" id="{3580D8A3-88B6-4EFF-83F1-562818223150}"/>
              </a:ext>
            </a:extLst>
          </p:cNvPr>
          <p:cNvSpPr>
            <a:spLocks noGrp="1"/>
          </p:cNvSpPr>
          <p:nvPr>
            <p:ph type="title"/>
          </p:nvPr>
        </p:nvSpPr>
        <p:spPr>
          <a:xfrm>
            <a:off x="500400" y="259200"/>
            <a:ext cx="8531305" cy="648000"/>
          </a:xfrm>
        </p:spPr>
        <p:txBody>
          <a:bodyPr>
            <a:normAutofit fontScale="90000"/>
          </a:bodyPr>
          <a:lstStyle/>
          <a:p>
            <a:r>
              <a:rPr lang="en-GB" b="1" dirty="0"/>
              <a:t>Additional points to consider</a:t>
            </a:r>
          </a:p>
        </p:txBody>
      </p:sp>
      <p:sp>
        <p:nvSpPr>
          <p:cNvPr id="18" name="Rectangle 17">
            <a:extLst>
              <a:ext uri="{FF2B5EF4-FFF2-40B4-BE49-F238E27FC236}">
                <a16:creationId xmlns:a16="http://schemas.microsoft.com/office/drawing/2014/main" id="{98224261-FE62-4C49-B151-8F768A482ED3}"/>
              </a:ext>
            </a:extLst>
          </p:cNvPr>
          <p:cNvSpPr/>
          <p:nvPr/>
        </p:nvSpPr>
        <p:spPr>
          <a:xfrm>
            <a:off x="500062" y="1190042"/>
            <a:ext cx="11240833" cy="2862322"/>
          </a:xfrm>
          <a:prstGeom prst="rect">
            <a:avLst/>
          </a:prstGeom>
        </p:spPr>
        <p:txBody>
          <a:bodyPr wrap="square">
            <a:spAutoFit/>
          </a:bodyPr>
          <a:lstStyle/>
          <a:p>
            <a:pPr lvl="0" eaLnBrk="0" fontAlgn="base" hangingPunct="0">
              <a:spcBef>
                <a:spcPct val="0"/>
              </a:spcBef>
              <a:spcAft>
                <a:spcPct val="0"/>
              </a:spcAft>
            </a:pPr>
            <a:r>
              <a:rPr lang="en-GB" altLang="en-US" sz="2800" dirty="0">
                <a:ea typeface="Calibri" panose="020F0502020204030204" pitchFamily="34" charset="0"/>
              </a:rPr>
              <a:t>Please note this selection process applies to the bids that Aberdeen will lead on AND where we are submitting an Aberdeen composite Je-S form on a partner‘s bid. </a:t>
            </a:r>
          </a:p>
          <a:p>
            <a:pPr lvl="0" eaLnBrk="0" fontAlgn="base" hangingPunct="0">
              <a:spcBef>
                <a:spcPct val="0"/>
              </a:spcBef>
              <a:spcAft>
                <a:spcPct val="0"/>
              </a:spcAft>
            </a:pPr>
            <a:endParaRPr lang="en-GB" altLang="en-US" sz="1000" dirty="0">
              <a:ea typeface="Calibri" panose="020F0502020204030204" pitchFamily="34" charset="0"/>
            </a:endParaRPr>
          </a:p>
          <a:p>
            <a:pPr lvl="0" eaLnBrk="0" fontAlgn="base" hangingPunct="0">
              <a:spcBef>
                <a:spcPct val="0"/>
              </a:spcBef>
              <a:spcAft>
                <a:spcPct val="0"/>
              </a:spcAft>
            </a:pPr>
            <a:r>
              <a:rPr lang="en-GB" altLang="en-US" sz="2800" dirty="0">
                <a:ea typeface="Calibri" panose="020F0502020204030204" pitchFamily="34" charset="0"/>
              </a:rPr>
              <a:t>If you are planning on being a co-applicant on a single Je-S form where the bid is led by another organisation then this internal selection process will NOT apply to you. </a:t>
            </a:r>
            <a:endParaRPr lang="en-GB" altLang="en-US" sz="2800" dirty="0"/>
          </a:p>
        </p:txBody>
      </p:sp>
      <p:pic>
        <p:nvPicPr>
          <p:cNvPr id="2" name="Picture 1">
            <a:extLst>
              <a:ext uri="{FF2B5EF4-FFF2-40B4-BE49-F238E27FC236}">
                <a16:creationId xmlns:a16="http://schemas.microsoft.com/office/drawing/2014/main" id="{D3D7E33B-2B1E-478F-9D8E-5E294838818D}"/>
              </a:ext>
            </a:extLst>
          </p:cNvPr>
          <p:cNvPicPr>
            <a:picLocks noChangeAspect="1"/>
          </p:cNvPicPr>
          <p:nvPr/>
        </p:nvPicPr>
        <p:blipFill rotWithShape="1">
          <a:blip r:embed="rId5"/>
          <a:srcRect r="13374" b="40112"/>
          <a:stretch/>
        </p:blipFill>
        <p:spPr>
          <a:xfrm>
            <a:off x="815288" y="3969106"/>
            <a:ext cx="10561423" cy="2260880"/>
          </a:xfrm>
          <a:prstGeom prst="rect">
            <a:avLst/>
          </a:prstGeom>
        </p:spPr>
      </p:pic>
    </p:spTree>
    <p:extLst>
      <p:ext uri="{BB962C8B-B14F-4D97-AF65-F5344CB8AC3E}">
        <p14:creationId xmlns:p14="http://schemas.microsoft.com/office/powerpoint/2010/main" val="1195352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a:bodyPr>
          <a:lstStyle/>
          <a:p>
            <a:r>
              <a:rPr lang="en-GB" dirty="0"/>
              <a:t>Aberdeen Grants Academy</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a:solidFill>
                      <a:srgbClr val="00B0F0"/>
                    </a:solidFill>
                    <a:latin typeface="Arial" panose="020B0604020202020204" pitchFamily="34" charset="0"/>
                    <a:cs typeface="Arial" panose="020B0604020202020204" pitchFamily="34" charset="0"/>
                  </a:rPr>
                  <a:t>@</a:t>
                </a:r>
                <a:r>
                  <a:rPr lang="en-GB" sz="2000" b="1" dirty="0" err="1">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a:latin typeface="Arial" panose="020B0604020202020204" pitchFamily="34" charset="0"/>
                  <a:cs typeface="Arial" panose="020B0604020202020204" pitchFamily="34" charset="0"/>
                </a:rPr>
                <a:t>Follow us on Twitter</a:t>
              </a:r>
            </a:p>
          </p:txBody>
        </p:sp>
      </p:grpSp>
      <p:sp>
        <p:nvSpPr>
          <p:cNvPr id="14" name="Content Placeholder 2"/>
          <p:cNvSpPr txBox="1">
            <a:spLocks/>
          </p:cNvSpPr>
          <p:nvPr/>
        </p:nvSpPr>
        <p:spPr>
          <a:xfrm>
            <a:off x="500400" y="1411200"/>
            <a:ext cx="11142000" cy="4752000"/>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p:txBody>
      </p:sp>
      <p:pic>
        <p:nvPicPr>
          <p:cNvPr id="15" name="Content Placeholder 5">
            <a:extLst>
              <a:ext uri="{FF2B5EF4-FFF2-40B4-BE49-F238E27FC236}">
                <a16:creationId xmlns:a16="http://schemas.microsoft.com/office/drawing/2014/main" id="{FB637EF7-D263-4A93-97E6-DB4626EE77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7249" y="259200"/>
            <a:ext cx="1287060" cy="1052087"/>
          </a:xfrm>
          <a:prstGeom prst="rect">
            <a:avLst/>
          </a:prstGeom>
        </p:spPr>
      </p:pic>
      <p:sp>
        <p:nvSpPr>
          <p:cNvPr id="17" name="TextBox 16">
            <a:extLst>
              <a:ext uri="{FF2B5EF4-FFF2-40B4-BE49-F238E27FC236}">
                <a16:creationId xmlns:a16="http://schemas.microsoft.com/office/drawing/2014/main" id="{16D64794-D199-49FB-8580-C824BAC429C2}"/>
              </a:ext>
            </a:extLst>
          </p:cNvPr>
          <p:cNvSpPr txBox="1"/>
          <p:nvPr/>
        </p:nvSpPr>
        <p:spPr>
          <a:xfrm>
            <a:off x="9787369" y="159287"/>
            <a:ext cx="498855" cy="276999"/>
          </a:xfrm>
          <a:prstGeom prst="rect">
            <a:avLst/>
          </a:prstGeom>
          <a:noFill/>
        </p:spPr>
        <p:txBody>
          <a:bodyPr wrap="none" rtlCol="0">
            <a:spAutoFit/>
          </a:bodyPr>
          <a:lstStyle/>
          <a:p>
            <a:r>
              <a:rPr lang="en-GB" sz="1200" dirty="0">
                <a:solidFill>
                  <a:schemeClr val="accent1"/>
                </a:solidFill>
              </a:rPr>
              <a:t>1495</a:t>
            </a:r>
          </a:p>
        </p:txBody>
      </p:sp>
      <p:sp>
        <p:nvSpPr>
          <p:cNvPr id="16" name="Title 1">
            <a:extLst>
              <a:ext uri="{FF2B5EF4-FFF2-40B4-BE49-F238E27FC236}">
                <a16:creationId xmlns:a16="http://schemas.microsoft.com/office/drawing/2014/main" id="{3580D8A3-88B6-4EFF-83F1-562818223150}"/>
              </a:ext>
            </a:extLst>
          </p:cNvPr>
          <p:cNvSpPr>
            <a:spLocks noGrp="1"/>
          </p:cNvSpPr>
          <p:nvPr>
            <p:ph type="title"/>
          </p:nvPr>
        </p:nvSpPr>
        <p:spPr>
          <a:xfrm>
            <a:off x="500400" y="259200"/>
            <a:ext cx="8531305" cy="648000"/>
          </a:xfrm>
        </p:spPr>
        <p:txBody>
          <a:bodyPr>
            <a:normAutofit fontScale="90000"/>
          </a:bodyPr>
          <a:lstStyle/>
          <a:p>
            <a:r>
              <a:rPr lang="en-GB" b="1" dirty="0"/>
              <a:t>Current Internal Panel</a:t>
            </a:r>
          </a:p>
        </p:txBody>
      </p:sp>
      <p:sp>
        <p:nvSpPr>
          <p:cNvPr id="19" name="Rectangle 18">
            <a:extLst>
              <a:ext uri="{FF2B5EF4-FFF2-40B4-BE49-F238E27FC236}">
                <a16:creationId xmlns:a16="http://schemas.microsoft.com/office/drawing/2014/main" id="{962202FD-F675-489E-B52A-916BE1203DFC}"/>
              </a:ext>
            </a:extLst>
          </p:cNvPr>
          <p:cNvSpPr/>
          <p:nvPr/>
        </p:nvSpPr>
        <p:spPr>
          <a:xfrm>
            <a:off x="500063" y="1056859"/>
            <a:ext cx="10089965" cy="5201424"/>
          </a:xfrm>
          <a:prstGeom prst="rect">
            <a:avLst/>
          </a:prstGeom>
        </p:spPr>
        <p:txBody>
          <a:bodyPr wrap="square">
            <a:spAutoFit/>
          </a:bodyPr>
          <a:lstStyle/>
          <a:p>
            <a:r>
              <a:rPr lang="en-GB" sz="2800" dirty="0"/>
              <a:t>Chair – Mirela Delibegovic</a:t>
            </a:r>
          </a:p>
          <a:p>
            <a:endParaRPr lang="en-GB" sz="2000" dirty="0"/>
          </a:p>
          <a:p>
            <a:r>
              <a:rPr lang="en-GB" sz="2800" dirty="0"/>
              <a:t>R&amp;I – Liz Rattray, June Middleton, Andrew Phillips</a:t>
            </a:r>
          </a:p>
          <a:p>
            <a:endParaRPr lang="en-GB" sz="2000" dirty="0"/>
          </a:p>
          <a:p>
            <a:r>
              <a:rPr lang="en-GB" sz="2800" dirty="0"/>
              <a:t>SBS: Stuart Piertney (School Director of Research), Justin Travis, Cecile Rangin, Lesley Lancaster.</a:t>
            </a:r>
          </a:p>
          <a:p>
            <a:endParaRPr lang="en-GB" sz="2000" dirty="0"/>
          </a:p>
          <a:p>
            <a:r>
              <a:rPr lang="en-GB" sz="2800" dirty="0"/>
              <a:t>Geosciences: Chris Soulsby (School Director of Research) Dave Healy, Brice Rea, and Dmitri Mauquoy. </a:t>
            </a:r>
          </a:p>
          <a:p>
            <a:endParaRPr lang="en-GB" sz="2000" dirty="0"/>
          </a:p>
          <a:p>
            <a:r>
              <a:rPr lang="en-GB" sz="2800" dirty="0"/>
              <a:t>For more information on NERC’s Demand Management Measures - </a:t>
            </a:r>
            <a:r>
              <a:rPr lang="en-GB" sz="2800" dirty="0">
                <a:hlinkClick r:id="rId5"/>
              </a:rPr>
              <a:t>http://www.nerc.ac.uk/funding/available/researchgrants/demand/</a:t>
            </a:r>
            <a:endParaRPr lang="en-GB" sz="2800" dirty="0"/>
          </a:p>
          <a:p>
            <a:endParaRPr lang="en-GB" sz="2800" dirty="0"/>
          </a:p>
        </p:txBody>
      </p:sp>
    </p:spTree>
    <p:extLst>
      <p:ext uri="{BB962C8B-B14F-4D97-AF65-F5344CB8AC3E}">
        <p14:creationId xmlns:p14="http://schemas.microsoft.com/office/powerpoint/2010/main" val="505622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Research and Innovation</a:t>
            </a:r>
            <a:endParaRPr lang="en-GB"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a:bodyPr>
          <a:lstStyle/>
          <a:p>
            <a:r>
              <a:rPr lang="en-GB" dirty="0"/>
              <a:t>Aberdeen Grants Academy</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a:solidFill>
                      <a:srgbClr val="00B0F0"/>
                    </a:solidFill>
                    <a:latin typeface="Arial" panose="020B0604020202020204" pitchFamily="34" charset="0"/>
                    <a:cs typeface="Arial" panose="020B0604020202020204" pitchFamily="34" charset="0"/>
                  </a:rPr>
                  <a:t>@</a:t>
                </a:r>
                <a:r>
                  <a:rPr lang="en-GB" sz="2000" b="1" dirty="0" err="1">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a:latin typeface="Arial" panose="020B0604020202020204" pitchFamily="34" charset="0"/>
                  <a:cs typeface="Arial" panose="020B0604020202020204" pitchFamily="34" charset="0"/>
                </a:rPr>
                <a:t>Follow us on Twitter</a:t>
              </a:r>
            </a:p>
          </p:txBody>
        </p:sp>
      </p:grpSp>
      <p:sp>
        <p:nvSpPr>
          <p:cNvPr id="14" name="Content Placeholder 2"/>
          <p:cNvSpPr txBox="1">
            <a:spLocks/>
          </p:cNvSpPr>
          <p:nvPr/>
        </p:nvSpPr>
        <p:spPr>
          <a:xfrm>
            <a:off x="500400" y="1411200"/>
            <a:ext cx="11142000" cy="4752000"/>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p:txBody>
      </p:sp>
      <p:pic>
        <p:nvPicPr>
          <p:cNvPr id="3" name="Picture 2">
            <a:extLst>
              <a:ext uri="{FF2B5EF4-FFF2-40B4-BE49-F238E27FC236}">
                <a16:creationId xmlns:a16="http://schemas.microsoft.com/office/drawing/2014/main" id="{4643A15C-B390-4692-96EC-5E7319683230}"/>
              </a:ext>
            </a:extLst>
          </p:cNvPr>
          <p:cNvPicPr>
            <a:picLocks noChangeAspect="1"/>
          </p:cNvPicPr>
          <p:nvPr/>
        </p:nvPicPr>
        <p:blipFill rotWithShape="1">
          <a:blip r:embed="rId4"/>
          <a:srcRect b="3218"/>
          <a:stretch/>
        </p:blipFill>
        <p:spPr>
          <a:xfrm>
            <a:off x="549600" y="1106754"/>
            <a:ext cx="6967321" cy="5186573"/>
          </a:xfrm>
          <a:prstGeom prst="rect">
            <a:avLst/>
          </a:prstGeom>
        </p:spPr>
      </p:pic>
      <p:pic>
        <p:nvPicPr>
          <p:cNvPr id="16" name="Picture 15">
            <a:extLst>
              <a:ext uri="{FF2B5EF4-FFF2-40B4-BE49-F238E27FC236}">
                <a16:creationId xmlns:a16="http://schemas.microsoft.com/office/drawing/2014/main" id="{803EF1D6-1408-4B7F-9060-E3D5EF8EAC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27249" y="2435590"/>
            <a:ext cx="2313432" cy="2409444"/>
          </a:xfrm>
          <a:prstGeom prst="rect">
            <a:avLst/>
          </a:prstGeom>
        </p:spPr>
      </p:pic>
      <p:pic>
        <p:nvPicPr>
          <p:cNvPr id="15" name="Content Placeholder 5">
            <a:extLst>
              <a:ext uri="{FF2B5EF4-FFF2-40B4-BE49-F238E27FC236}">
                <a16:creationId xmlns:a16="http://schemas.microsoft.com/office/drawing/2014/main" id="{FB637EF7-D263-4A93-97E6-DB4626EE77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7249" y="259200"/>
            <a:ext cx="1287060" cy="1052087"/>
          </a:xfrm>
          <a:prstGeom prst="rect">
            <a:avLst/>
          </a:prstGeom>
        </p:spPr>
      </p:pic>
      <p:sp>
        <p:nvSpPr>
          <p:cNvPr id="17" name="TextBox 16">
            <a:extLst>
              <a:ext uri="{FF2B5EF4-FFF2-40B4-BE49-F238E27FC236}">
                <a16:creationId xmlns:a16="http://schemas.microsoft.com/office/drawing/2014/main" id="{16D64794-D199-49FB-8580-C824BAC429C2}"/>
              </a:ext>
            </a:extLst>
          </p:cNvPr>
          <p:cNvSpPr txBox="1"/>
          <p:nvPr/>
        </p:nvSpPr>
        <p:spPr>
          <a:xfrm>
            <a:off x="9787369" y="159287"/>
            <a:ext cx="498855" cy="276999"/>
          </a:xfrm>
          <a:prstGeom prst="rect">
            <a:avLst/>
          </a:prstGeom>
          <a:noFill/>
        </p:spPr>
        <p:txBody>
          <a:bodyPr wrap="none" rtlCol="0">
            <a:spAutoFit/>
          </a:bodyPr>
          <a:lstStyle/>
          <a:p>
            <a:r>
              <a:rPr lang="en-GB" sz="1200" dirty="0">
                <a:solidFill>
                  <a:schemeClr val="accent1"/>
                </a:solidFill>
              </a:rPr>
              <a:t>1495</a:t>
            </a:r>
          </a:p>
        </p:txBody>
      </p:sp>
      <p:sp>
        <p:nvSpPr>
          <p:cNvPr id="5" name="Rectangle 4">
            <a:extLst>
              <a:ext uri="{FF2B5EF4-FFF2-40B4-BE49-F238E27FC236}">
                <a16:creationId xmlns:a16="http://schemas.microsoft.com/office/drawing/2014/main" id="{A401C9C5-7FD9-4D2E-9A67-59B086F16400}"/>
              </a:ext>
            </a:extLst>
          </p:cNvPr>
          <p:cNvSpPr/>
          <p:nvPr/>
        </p:nvSpPr>
        <p:spPr>
          <a:xfrm>
            <a:off x="531625" y="731030"/>
            <a:ext cx="4265463" cy="369332"/>
          </a:xfrm>
          <a:prstGeom prst="rect">
            <a:avLst/>
          </a:prstGeom>
        </p:spPr>
        <p:txBody>
          <a:bodyPr wrap="none">
            <a:spAutoFit/>
          </a:bodyPr>
          <a:lstStyle/>
          <a:p>
            <a:r>
              <a:rPr lang="en-GB" dirty="0">
                <a:solidFill>
                  <a:schemeClr val="accent1">
                    <a:lumMod val="75000"/>
                  </a:schemeClr>
                </a:solidFill>
                <a:hlinkClick r:id="rId7"/>
              </a:rPr>
              <a:t>https://www.abdn.ac.uk/staffnet/research/</a:t>
            </a:r>
            <a:endParaRPr lang="en-GB" dirty="0">
              <a:solidFill>
                <a:schemeClr val="accent1">
                  <a:lumMod val="75000"/>
                </a:schemeClr>
              </a:solidFill>
            </a:endParaRPr>
          </a:p>
        </p:txBody>
      </p:sp>
    </p:spTree>
    <p:extLst>
      <p:ext uri="{BB962C8B-B14F-4D97-AF65-F5344CB8AC3E}">
        <p14:creationId xmlns:p14="http://schemas.microsoft.com/office/powerpoint/2010/main" val="3448224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Research and Innovation</a:t>
            </a:r>
            <a:endParaRPr lang="en-GB"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a:bodyPr>
          <a:lstStyle/>
          <a:p>
            <a:r>
              <a:rPr lang="en-GB" dirty="0"/>
              <a:t>Aberdeen Grants Academy</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a:solidFill>
                      <a:srgbClr val="00B0F0"/>
                    </a:solidFill>
                    <a:latin typeface="Arial" panose="020B0604020202020204" pitchFamily="34" charset="0"/>
                    <a:cs typeface="Arial" panose="020B0604020202020204" pitchFamily="34" charset="0"/>
                  </a:rPr>
                  <a:t>@</a:t>
                </a:r>
                <a:r>
                  <a:rPr lang="en-GB" sz="2000" b="1" dirty="0" err="1">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a:latin typeface="Arial" panose="020B0604020202020204" pitchFamily="34" charset="0"/>
                  <a:cs typeface="Arial" panose="020B0604020202020204" pitchFamily="34" charset="0"/>
                </a:rPr>
                <a:t>Follow us on Twitter</a:t>
              </a:r>
            </a:p>
          </p:txBody>
        </p:sp>
      </p:grpSp>
      <p:sp>
        <p:nvSpPr>
          <p:cNvPr id="14" name="Content Placeholder 2"/>
          <p:cNvSpPr txBox="1">
            <a:spLocks/>
          </p:cNvSpPr>
          <p:nvPr/>
        </p:nvSpPr>
        <p:spPr>
          <a:xfrm>
            <a:off x="500400" y="1411200"/>
            <a:ext cx="11142000" cy="4752000"/>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p:txBody>
      </p:sp>
      <p:pic>
        <p:nvPicPr>
          <p:cNvPr id="15" name="Content Placeholder 5">
            <a:extLst>
              <a:ext uri="{FF2B5EF4-FFF2-40B4-BE49-F238E27FC236}">
                <a16:creationId xmlns:a16="http://schemas.microsoft.com/office/drawing/2014/main" id="{FB637EF7-D263-4A93-97E6-DB4626EE77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7249" y="259200"/>
            <a:ext cx="1287060" cy="1052087"/>
          </a:xfrm>
          <a:prstGeom prst="rect">
            <a:avLst/>
          </a:prstGeom>
        </p:spPr>
      </p:pic>
      <p:sp>
        <p:nvSpPr>
          <p:cNvPr id="17" name="TextBox 16">
            <a:extLst>
              <a:ext uri="{FF2B5EF4-FFF2-40B4-BE49-F238E27FC236}">
                <a16:creationId xmlns:a16="http://schemas.microsoft.com/office/drawing/2014/main" id="{16D64794-D199-49FB-8580-C824BAC429C2}"/>
              </a:ext>
            </a:extLst>
          </p:cNvPr>
          <p:cNvSpPr txBox="1"/>
          <p:nvPr/>
        </p:nvSpPr>
        <p:spPr>
          <a:xfrm>
            <a:off x="9787369" y="159287"/>
            <a:ext cx="498855" cy="276999"/>
          </a:xfrm>
          <a:prstGeom prst="rect">
            <a:avLst/>
          </a:prstGeom>
          <a:noFill/>
        </p:spPr>
        <p:txBody>
          <a:bodyPr wrap="none" rtlCol="0">
            <a:spAutoFit/>
          </a:bodyPr>
          <a:lstStyle/>
          <a:p>
            <a:r>
              <a:rPr lang="en-GB" sz="1200" dirty="0">
                <a:solidFill>
                  <a:schemeClr val="accent1"/>
                </a:solidFill>
              </a:rPr>
              <a:t>1495</a:t>
            </a:r>
          </a:p>
        </p:txBody>
      </p:sp>
      <p:sp>
        <p:nvSpPr>
          <p:cNvPr id="5" name="Rectangle 4">
            <a:extLst>
              <a:ext uri="{FF2B5EF4-FFF2-40B4-BE49-F238E27FC236}">
                <a16:creationId xmlns:a16="http://schemas.microsoft.com/office/drawing/2014/main" id="{A401C9C5-7FD9-4D2E-9A67-59B086F16400}"/>
              </a:ext>
            </a:extLst>
          </p:cNvPr>
          <p:cNvSpPr/>
          <p:nvPr/>
        </p:nvSpPr>
        <p:spPr>
          <a:xfrm>
            <a:off x="531625" y="731030"/>
            <a:ext cx="3107326" cy="369332"/>
          </a:xfrm>
          <a:prstGeom prst="rect">
            <a:avLst/>
          </a:prstGeom>
        </p:spPr>
        <p:txBody>
          <a:bodyPr wrap="none">
            <a:spAutoFit/>
          </a:bodyPr>
          <a:lstStyle/>
          <a:p>
            <a:r>
              <a:rPr lang="en-GB" dirty="0">
                <a:solidFill>
                  <a:schemeClr val="accent1">
                    <a:lumMod val="75000"/>
                  </a:schemeClr>
                </a:solidFill>
                <a:hlinkClick r:id="rId5"/>
              </a:rPr>
              <a:t>https://www.abdn.ac.uk/eaap/</a:t>
            </a:r>
            <a:endParaRPr lang="en-GB" dirty="0">
              <a:solidFill>
                <a:schemeClr val="accent1">
                  <a:lumMod val="75000"/>
                </a:schemeClr>
              </a:solidFill>
            </a:endParaRPr>
          </a:p>
        </p:txBody>
      </p:sp>
      <p:sp>
        <p:nvSpPr>
          <p:cNvPr id="7" name="Rectangle 6">
            <a:extLst>
              <a:ext uri="{FF2B5EF4-FFF2-40B4-BE49-F238E27FC236}">
                <a16:creationId xmlns:a16="http://schemas.microsoft.com/office/drawing/2014/main" id="{E301983D-8CDF-4917-BECB-88A2CEE655FD}"/>
              </a:ext>
            </a:extLst>
          </p:cNvPr>
          <p:cNvSpPr/>
          <p:nvPr/>
        </p:nvSpPr>
        <p:spPr>
          <a:xfrm>
            <a:off x="549599" y="1100362"/>
            <a:ext cx="8003451" cy="646331"/>
          </a:xfrm>
          <a:prstGeom prst="rect">
            <a:avLst/>
          </a:prstGeom>
        </p:spPr>
        <p:txBody>
          <a:bodyPr wrap="square">
            <a:spAutoFit/>
          </a:bodyPr>
          <a:lstStyle/>
          <a:p>
            <a:r>
              <a:rPr lang="en-GB" i="1" dirty="0" err="1">
                <a:solidFill>
                  <a:srgbClr val="444444"/>
                </a:solidFill>
                <a:latin typeface="Source Sans Pro" panose="020B0503030403020204" pitchFamily="34" charset="0"/>
              </a:rPr>
              <a:t>eAAP</a:t>
            </a:r>
            <a:r>
              <a:rPr lang="en-GB" i="1" dirty="0">
                <a:solidFill>
                  <a:srgbClr val="444444"/>
                </a:solidFill>
                <a:latin typeface="Source Sans Pro" panose="020B0503030403020204" pitchFamily="34" charset="0"/>
              </a:rPr>
              <a:t> is an electronic system for submitting a request for internal approval to submit an application for external research funding.</a:t>
            </a:r>
            <a:endParaRPr lang="en-GB" dirty="0"/>
          </a:p>
        </p:txBody>
      </p:sp>
      <p:pic>
        <p:nvPicPr>
          <p:cNvPr id="8" name="Picture 7">
            <a:extLst>
              <a:ext uri="{FF2B5EF4-FFF2-40B4-BE49-F238E27FC236}">
                <a16:creationId xmlns:a16="http://schemas.microsoft.com/office/drawing/2014/main" id="{F646F026-BC59-4967-AB4B-FA6E87C7EF0E}"/>
              </a:ext>
            </a:extLst>
          </p:cNvPr>
          <p:cNvPicPr>
            <a:picLocks noChangeAspect="1"/>
          </p:cNvPicPr>
          <p:nvPr/>
        </p:nvPicPr>
        <p:blipFill>
          <a:blip r:embed="rId6"/>
          <a:stretch>
            <a:fillRect/>
          </a:stretch>
        </p:blipFill>
        <p:spPr>
          <a:xfrm>
            <a:off x="549600" y="2180330"/>
            <a:ext cx="6560048" cy="4035094"/>
          </a:xfrm>
          <a:prstGeom prst="rect">
            <a:avLst/>
          </a:prstGeom>
        </p:spPr>
      </p:pic>
    </p:spTree>
    <p:extLst>
      <p:ext uri="{BB962C8B-B14F-4D97-AF65-F5344CB8AC3E}">
        <p14:creationId xmlns:p14="http://schemas.microsoft.com/office/powerpoint/2010/main" val="693967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a:bodyPr>
          <a:lstStyle/>
          <a:p>
            <a:r>
              <a:rPr lang="en-GB" dirty="0"/>
              <a:t>Aberdeen Grants Academy</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a:solidFill>
                      <a:srgbClr val="00B0F0"/>
                    </a:solidFill>
                    <a:latin typeface="Arial" panose="020B0604020202020204" pitchFamily="34" charset="0"/>
                    <a:cs typeface="Arial" panose="020B0604020202020204" pitchFamily="34" charset="0"/>
                  </a:rPr>
                  <a:t>@</a:t>
                </a:r>
                <a:r>
                  <a:rPr lang="en-GB" sz="2000" b="1" dirty="0" err="1">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a:latin typeface="Arial" panose="020B0604020202020204" pitchFamily="34" charset="0"/>
                  <a:cs typeface="Arial" panose="020B0604020202020204" pitchFamily="34" charset="0"/>
                </a:rPr>
                <a:t>Follow us on Twitter</a:t>
              </a:r>
            </a:p>
          </p:txBody>
        </p:sp>
      </p:grpSp>
      <p:sp>
        <p:nvSpPr>
          <p:cNvPr id="14" name="Content Placeholder 2"/>
          <p:cNvSpPr txBox="1">
            <a:spLocks/>
          </p:cNvSpPr>
          <p:nvPr/>
        </p:nvSpPr>
        <p:spPr>
          <a:xfrm>
            <a:off x="500400" y="1411200"/>
            <a:ext cx="11142000" cy="4752000"/>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p:txBody>
      </p:sp>
      <p:pic>
        <p:nvPicPr>
          <p:cNvPr id="15" name="Content Placeholder 5">
            <a:extLst>
              <a:ext uri="{FF2B5EF4-FFF2-40B4-BE49-F238E27FC236}">
                <a16:creationId xmlns:a16="http://schemas.microsoft.com/office/drawing/2014/main" id="{FB637EF7-D263-4A93-97E6-DB4626EE77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7249" y="259200"/>
            <a:ext cx="1287060" cy="1052087"/>
          </a:xfrm>
          <a:prstGeom prst="rect">
            <a:avLst/>
          </a:prstGeom>
        </p:spPr>
      </p:pic>
      <p:sp>
        <p:nvSpPr>
          <p:cNvPr id="17" name="TextBox 16">
            <a:extLst>
              <a:ext uri="{FF2B5EF4-FFF2-40B4-BE49-F238E27FC236}">
                <a16:creationId xmlns:a16="http://schemas.microsoft.com/office/drawing/2014/main" id="{16D64794-D199-49FB-8580-C824BAC429C2}"/>
              </a:ext>
            </a:extLst>
          </p:cNvPr>
          <p:cNvSpPr txBox="1"/>
          <p:nvPr/>
        </p:nvSpPr>
        <p:spPr>
          <a:xfrm>
            <a:off x="9787369" y="159287"/>
            <a:ext cx="498855" cy="276999"/>
          </a:xfrm>
          <a:prstGeom prst="rect">
            <a:avLst/>
          </a:prstGeom>
          <a:noFill/>
        </p:spPr>
        <p:txBody>
          <a:bodyPr wrap="none" rtlCol="0">
            <a:spAutoFit/>
          </a:bodyPr>
          <a:lstStyle/>
          <a:p>
            <a:r>
              <a:rPr lang="en-GB" sz="1200" dirty="0">
                <a:solidFill>
                  <a:schemeClr val="accent1"/>
                </a:solidFill>
              </a:rPr>
              <a:t>1495</a:t>
            </a:r>
          </a:p>
        </p:txBody>
      </p:sp>
      <p:sp>
        <p:nvSpPr>
          <p:cNvPr id="16" name="Title 1">
            <a:extLst>
              <a:ext uri="{FF2B5EF4-FFF2-40B4-BE49-F238E27FC236}">
                <a16:creationId xmlns:a16="http://schemas.microsoft.com/office/drawing/2014/main" id="{3580D8A3-88B6-4EFF-83F1-562818223150}"/>
              </a:ext>
            </a:extLst>
          </p:cNvPr>
          <p:cNvSpPr>
            <a:spLocks noGrp="1"/>
          </p:cNvSpPr>
          <p:nvPr>
            <p:ph type="title"/>
          </p:nvPr>
        </p:nvSpPr>
        <p:spPr>
          <a:xfrm>
            <a:off x="500400" y="259200"/>
            <a:ext cx="8531305" cy="648000"/>
          </a:xfrm>
        </p:spPr>
        <p:txBody>
          <a:bodyPr>
            <a:normAutofit fontScale="90000"/>
          </a:bodyPr>
          <a:lstStyle/>
          <a:p>
            <a:r>
              <a:rPr lang="en-GB" b="1" dirty="0"/>
              <a:t>External Grant Review Process</a:t>
            </a:r>
          </a:p>
        </p:txBody>
      </p:sp>
      <p:pic>
        <p:nvPicPr>
          <p:cNvPr id="18" name="Picture 17">
            <a:extLst>
              <a:ext uri="{FF2B5EF4-FFF2-40B4-BE49-F238E27FC236}">
                <a16:creationId xmlns:a16="http://schemas.microsoft.com/office/drawing/2014/main" id="{0BEA9593-BF4D-402D-BEDB-16BF82846554}"/>
              </a:ext>
            </a:extLst>
          </p:cNvPr>
          <p:cNvPicPr>
            <a:picLocks noChangeAspect="1"/>
          </p:cNvPicPr>
          <p:nvPr/>
        </p:nvPicPr>
        <p:blipFill>
          <a:blip r:embed="rId5"/>
          <a:stretch>
            <a:fillRect/>
          </a:stretch>
        </p:blipFill>
        <p:spPr>
          <a:xfrm>
            <a:off x="534594" y="1215119"/>
            <a:ext cx="3246244" cy="4851913"/>
          </a:xfrm>
          <a:prstGeom prst="rect">
            <a:avLst/>
          </a:prstGeom>
        </p:spPr>
      </p:pic>
      <p:sp>
        <p:nvSpPr>
          <p:cNvPr id="20" name="Rectangle: Rounded Corners 19">
            <a:extLst>
              <a:ext uri="{FF2B5EF4-FFF2-40B4-BE49-F238E27FC236}">
                <a16:creationId xmlns:a16="http://schemas.microsoft.com/office/drawing/2014/main" id="{28EDC54A-0E9E-4C38-962E-7F574E5B6203}"/>
              </a:ext>
            </a:extLst>
          </p:cNvPr>
          <p:cNvSpPr/>
          <p:nvPr/>
        </p:nvSpPr>
        <p:spPr>
          <a:xfrm>
            <a:off x="5062219" y="2102016"/>
            <a:ext cx="6629381" cy="6480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Peer Review College</a:t>
            </a:r>
          </a:p>
        </p:txBody>
      </p:sp>
      <p:graphicFrame>
        <p:nvGraphicFramePr>
          <p:cNvPr id="2" name="Table 1">
            <a:extLst>
              <a:ext uri="{FF2B5EF4-FFF2-40B4-BE49-F238E27FC236}">
                <a16:creationId xmlns:a16="http://schemas.microsoft.com/office/drawing/2014/main" id="{2F280474-7954-4F9D-A0AE-1E1A1693805C}"/>
              </a:ext>
            </a:extLst>
          </p:cNvPr>
          <p:cNvGraphicFramePr>
            <a:graphicFrameLocks noGrp="1"/>
          </p:cNvGraphicFramePr>
          <p:nvPr>
            <p:extLst>
              <p:ext uri="{D42A27DB-BD31-4B8C-83A1-F6EECF244321}">
                <p14:modId xmlns:p14="http://schemas.microsoft.com/office/powerpoint/2010/main" val="3591274258"/>
              </p:ext>
            </p:extLst>
          </p:nvPr>
        </p:nvGraphicFramePr>
        <p:xfrm>
          <a:off x="5087601" y="2750016"/>
          <a:ext cx="6604000" cy="2933700"/>
        </p:xfrm>
        <a:graphic>
          <a:graphicData uri="http://schemas.openxmlformats.org/drawingml/2006/table">
            <a:tbl>
              <a:tblPr>
                <a:tableStyleId>{5C22544A-7EE6-4342-B048-85BDC9FD1C3A}</a:tableStyleId>
              </a:tblPr>
              <a:tblGrid>
                <a:gridCol w="1688288">
                  <a:extLst>
                    <a:ext uri="{9D8B030D-6E8A-4147-A177-3AD203B41FA5}">
                      <a16:colId xmlns:a16="http://schemas.microsoft.com/office/drawing/2014/main" val="2337294817"/>
                    </a:ext>
                  </a:extLst>
                </a:gridCol>
                <a:gridCol w="2107187">
                  <a:extLst>
                    <a:ext uri="{9D8B030D-6E8A-4147-A177-3AD203B41FA5}">
                      <a16:colId xmlns:a16="http://schemas.microsoft.com/office/drawing/2014/main" val="46654385"/>
                    </a:ext>
                  </a:extLst>
                </a:gridCol>
                <a:gridCol w="2808525">
                  <a:extLst>
                    <a:ext uri="{9D8B030D-6E8A-4147-A177-3AD203B41FA5}">
                      <a16:colId xmlns:a16="http://schemas.microsoft.com/office/drawing/2014/main" val="3735127843"/>
                    </a:ext>
                  </a:extLst>
                </a:gridCol>
              </a:tblGrid>
              <a:tr h="266700">
                <a:tc>
                  <a:txBody>
                    <a:bodyPr/>
                    <a:lstStyle/>
                    <a:p>
                      <a:pPr algn="l" fontAlgn="ctr"/>
                      <a:r>
                        <a:rPr lang="en-GB" sz="1600" u="none" strike="noStrike">
                          <a:effectLst/>
                        </a:rPr>
                        <a:t>Paul Hallett</a:t>
                      </a:r>
                      <a:endParaRPr lang="en-GB" sz="1600" b="1" i="0" u="none" strike="noStrike">
                        <a:solidFill>
                          <a:srgbClr val="3F3F3F"/>
                        </a:solidFill>
                        <a:effectLst/>
                        <a:latin typeface="Calibri" panose="020F0502020204030204" pitchFamily="34" charset="0"/>
                      </a:endParaRPr>
                    </a:p>
                  </a:txBody>
                  <a:tcPr marL="9525" marR="9525" marT="9525" marB="0" anchor="ctr"/>
                </a:tc>
                <a:tc>
                  <a:txBody>
                    <a:bodyPr/>
                    <a:lstStyle/>
                    <a:p>
                      <a:pPr algn="l" fontAlgn="ctr"/>
                      <a:r>
                        <a:rPr lang="en-GB" sz="1600" u="none" strike="noStrike">
                          <a:effectLst/>
                        </a:rPr>
                        <a:t>University of Aberdeen</a:t>
                      </a:r>
                      <a:endParaRPr lang="en-GB" sz="1600" b="1" i="0" u="none" strike="noStrike">
                        <a:solidFill>
                          <a:srgbClr val="3F3F3F"/>
                        </a:solidFill>
                        <a:effectLst/>
                        <a:latin typeface="Calibri" panose="020F0502020204030204" pitchFamily="34" charset="0"/>
                      </a:endParaRPr>
                    </a:p>
                  </a:txBody>
                  <a:tcPr marL="9525" marR="9525" marT="9525" marB="0" anchor="ctr"/>
                </a:tc>
                <a:tc>
                  <a:txBody>
                    <a:bodyPr/>
                    <a:lstStyle/>
                    <a:p>
                      <a:pPr algn="l" fontAlgn="ctr"/>
                      <a:r>
                        <a:rPr lang="en-GB" sz="1600" u="none" strike="noStrike">
                          <a:effectLst/>
                        </a:rPr>
                        <a:t>Biological and Environmental Sci</a:t>
                      </a:r>
                      <a:endParaRPr lang="en-GB" sz="1600" b="1" i="0" u="none" strike="noStrike">
                        <a:solidFill>
                          <a:srgbClr val="3F3F3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36710213"/>
                  </a:ext>
                </a:extLst>
              </a:tr>
              <a:tr h="266700">
                <a:tc>
                  <a:txBody>
                    <a:bodyPr/>
                    <a:lstStyle/>
                    <a:p>
                      <a:pPr algn="l" fontAlgn="ctr"/>
                      <a:r>
                        <a:rPr lang="en-GB" sz="1600" u="none" strike="noStrike">
                          <a:effectLst/>
                        </a:rPr>
                        <a:t>Adrian Hartley</a:t>
                      </a:r>
                      <a:endParaRPr lang="en-GB" sz="1600" b="1" i="0" u="none" strike="noStrike">
                        <a:solidFill>
                          <a:srgbClr val="3F3F3F"/>
                        </a:solidFill>
                        <a:effectLst/>
                        <a:latin typeface="Calibri" panose="020F0502020204030204" pitchFamily="34" charset="0"/>
                      </a:endParaRPr>
                    </a:p>
                  </a:txBody>
                  <a:tcPr marL="9525" marR="9525" marT="9525" marB="0" anchor="ctr"/>
                </a:tc>
                <a:tc>
                  <a:txBody>
                    <a:bodyPr/>
                    <a:lstStyle/>
                    <a:p>
                      <a:pPr algn="l" fontAlgn="ctr"/>
                      <a:r>
                        <a:rPr lang="en-GB" sz="1600" u="none" strike="noStrike" dirty="0">
                          <a:effectLst/>
                        </a:rPr>
                        <a:t>University of Aberdeen</a:t>
                      </a:r>
                      <a:endParaRPr lang="en-GB" sz="1600" b="1" i="0" u="none" strike="noStrike" dirty="0">
                        <a:solidFill>
                          <a:srgbClr val="3F3F3F"/>
                        </a:solidFill>
                        <a:effectLst/>
                        <a:latin typeface="Calibri" panose="020F0502020204030204" pitchFamily="34" charset="0"/>
                      </a:endParaRPr>
                    </a:p>
                  </a:txBody>
                  <a:tcPr marL="9525" marR="9525" marT="9525" marB="0" anchor="ctr"/>
                </a:tc>
                <a:tc>
                  <a:txBody>
                    <a:bodyPr/>
                    <a:lstStyle/>
                    <a:p>
                      <a:pPr algn="l" fontAlgn="ctr"/>
                      <a:r>
                        <a:rPr lang="en-GB" sz="1600" u="none" strike="noStrike">
                          <a:effectLst/>
                        </a:rPr>
                        <a:t>Geology and Petroleum </a:t>
                      </a:r>
                      <a:endParaRPr lang="en-GB" sz="1600" b="1" i="0" u="none" strike="noStrike">
                        <a:solidFill>
                          <a:srgbClr val="3F3F3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99235166"/>
                  </a:ext>
                </a:extLst>
              </a:tr>
              <a:tr h="266700">
                <a:tc>
                  <a:txBody>
                    <a:bodyPr/>
                    <a:lstStyle/>
                    <a:p>
                      <a:pPr algn="l" fontAlgn="ctr"/>
                      <a:r>
                        <a:rPr lang="en-GB" sz="1600" u="none" strike="noStrike">
                          <a:effectLst/>
                        </a:rPr>
                        <a:t>David Healy</a:t>
                      </a:r>
                      <a:endParaRPr lang="en-GB" sz="1600" b="1" i="0" u="none" strike="noStrike">
                        <a:solidFill>
                          <a:srgbClr val="3F3F3F"/>
                        </a:solidFill>
                        <a:effectLst/>
                        <a:latin typeface="Calibri" panose="020F0502020204030204" pitchFamily="34" charset="0"/>
                      </a:endParaRPr>
                    </a:p>
                  </a:txBody>
                  <a:tcPr marL="9525" marR="9525" marT="9525" marB="0" anchor="ctr"/>
                </a:tc>
                <a:tc>
                  <a:txBody>
                    <a:bodyPr/>
                    <a:lstStyle/>
                    <a:p>
                      <a:pPr algn="l" fontAlgn="ctr"/>
                      <a:r>
                        <a:rPr lang="en-GB" sz="1600" u="none" strike="noStrike">
                          <a:effectLst/>
                        </a:rPr>
                        <a:t>University of Aberdeen</a:t>
                      </a:r>
                      <a:endParaRPr lang="en-GB" sz="1600" b="1" i="0" u="none" strike="noStrike">
                        <a:solidFill>
                          <a:srgbClr val="3F3F3F"/>
                        </a:solidFill>
                        <a:effectLst/>
                        <a:latin typeface="Calibri" panose="020F0502020204030204" pitchFamily="34" charset="0"/>
                      </a:endParaRPr>
                    </a:p>
                  </a:txBody>
                  <a:tcPr marL="9525" marR="9525" marT="9525" marB="0" anchor="ctr"/>
                </a:tc>
                <a:tc>
                  <a:txBody>
                    <a:bodyPr/>
                    <a:lstStyle/>
                    <a:p>
                      <a:pPr algn="l" fontAlgn="b"/>
                      <a:r>
                        <a:rPr lang="en-GB" sz="1600" u="none" strike="noStrike">
                          <a:effectLst/>
                        </a:rPr>
                        <a:t>Geosciences</a:t>
                      </a:r>
                      <a:endParaRPr lang="en-GB" sz="1600" b="1" i="0" u="none" strike="noStrike">
                        <a:solidFill>
                          <a:srgbClr val="3F3F3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06208817"/>
                  </a:ext>
                </a:extLst>
              </a:tr>
              <a:tr h="266700">
                <a:tc>
                  <a:txBody>
                    <a:bodyPr/>
                    <a:lstStyle/>
                    <a:p>
                      <a:pPr algn="l" fontAlgn="ctr"/>
                      <a:r>
                        <a:rPr lang="en-GB" sz="1600" u="none" strike="noStrike">
                          <a:effectLst/>
                        </a:rPr>
                        <a:t>Frithjof Kuepper</a:t>
                      </a:r>
                      <a:endParaRPr lang="en-GB" sz="1600" b="1" i="0" u="none" strike="noStrike">
                        <a:solidFill>
                          <a:srgbClr val="3F3F3F"/>
                        </a:solidFill>
                        <a:effectLst/>
                        <a:latin typeface="Calibri" panose="020F0502020204030204" pitchFamily="34" charset="0"/>
                      </a:endParaRPr>
                    </a:p>
                  </a:txBody>
                  <a:tcPr marL="9525" marR="9525" marT="9525" marB="0" anchor="ctr"/>
                </a:tc>
                <a:tc>
                  <a:txBody>
                    <a:bodyPr/>
                    <a:lstStyle/>
                    <a:p>
                      <a:pPr algn="l" fontAlgn="ctr"/>
                      <a:r>
                        <a:rPr lang="en-GB" sz="1600" u="none" strike="noStrike" dirty="0">
                          <a:effectLst/>
                        </a:rPr>
                        <a:t>University of Aberdeen</a:t>
                      </a:r>
                      <a:endParaRPr lang="en-GB" sz="1600" b="1" i="0" u="none" strike="noStrike" dirty="0">
                        <a:solidFill>
                          <a:srgbClr val="3F3F3F"/>
                        </a:solidFill>
                        <a:effectLst/>
                        <a:latin typeface="Calibri" panose="020F0502020204030204" pitchFamily="34" charset="0"/>
                      </a:endParaRPr>
                    </a:p>
                  </a:txBody>
                  <a:tcPr marL="9525" marR="9525" marT="9525" marB="0" anchor="ctr"/>
                </a:tc>
                <a:tc>
                  <a:txBody>
                    <a:bodyPr/>
                    <a:lstStyle/>
                    <a:p>
                      <a:pPr algn="l" fontAlgn="ctr"/>
                      <a:r>
                        <a:rPr lang="en-GB" sz="1600" u="none" strike="noStrike">
                          <a:effectLst/>
                        </a:rPr>
                        <a:t>Biological and Environmental Sci</a:t>
                      </a:r>
                      <a:endParaRPr lang="en-GB" sz="1600" b="1" i="0" u="none" strike="noStrike">
                        <a:solidFill>
                          <a:srgbClr val="3F3F3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57479846"/>
                  </a:ext>
                </a:extLst>
              </a:tr>
              <a:tr h="266700">
                <a:tc>
                  <a:txBody>
                    <a:bodyPr/>
                    <a:lstStyle/>
                    <a:p>
                      <a:pPr algn="l" fontAlgn="ctr"/>
                      <a:r>
                        <a:rPr lang="en-GB" sz="1600" u="none" strike="noStrike">
                          <a:effectLst/>
                        </a:rPr>
                        <a:t>Lesley Lancaster</a:t>
                      </a:r>
                      <a:endParaRPr lang="en-GB" sz="1600" b="1" i="0" u="none" strike="noStrike">
                        <a:solidFill>
                          <a:srgbClr val="3F3F3F"/>
                        </a:solidFill>
                        <a:effectLst/>
                        <a:latin typeface="Calibri" panose="020F0502020204030204" pitchFamily="34" charset="0"/>
                      </a:endParaRPr>
                    </a:p>
                  </a:txBody>
                  <a:tcPr marL="9525" marR="9525" marT="9525" marB="0" anchor="ctr"/>
                </a:tc>
                <a:tc>
                  <a:txBody>
                    <a:bodyPr/>
                    <a:lstStyle/>
                    <a:p>
                      <a:pPr algn="l" fontAlgn="ctr"/>
                      <a:r>
                        <a:rPr lang="en-GB" sz="1600" u="none" strike="noStrike">
                          <a:effectLst/>
                        </a:rPr>
                        <a:t>University of Aberdeen</a:t>
                      </a:r>
                      <a:endParaRPr lang="en-GB" sz="1600" b="1" i="0" u="none" strike="noStrike">
                        <a:solidFill>
                          <a:srgbClr val="3F3F3F"/>
                        </a:solidFill>
                        <a:effectLst/>
                        <a:latin typeface="Calibri" panose="020F0502020204030204" pitchFamily="34" charset="0"/>
                      </a:endParaRPr>
                    </a:p>
                  </a:txBody>
                  <a:tcPr marL="9525" marR="9525" marT="9525" marB="0" anchor="ctr"/>
                </a:tc>
                <a:tc>
                  <a:txBody>
                    <a:bodyPr/>
                    <a:lstStyle/>
                    <a:p>
                      <a:pPr algn="l" fontAlgn="ctr"/>
                      <a:r>
                        <a:rPr lang="en-GB" sz="1600" u="none" strike="noStrike" dirty="0">
                          <a:effectLst/>
                        </a:rPr>
                        <a:t>Biological and Environmental Sci</a:t>
                      </a:r>
                      <a:endParaRPr lang="en-GB" sz="1600" b="1" i="0" u="none" strike="noStrike" dirty="0">
                        <a:solidFill>
                          <a:srgbClr val="3F3F3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55626254"/>
                  </a:ext>
                </a:extLst>
              </a:tr>
              <a:tr h="266700">
                <a:tc>
                  <a:txBody>
                    <a:bodyPr/>
                    <a:lstStyle/>
                    <a:p>
                      <a:pPr algn="l" fontAlgn="ctr"/>
                      <a:r>
                        <a:rPr lang="en-GB" sz="1600" u="none" strike="noStrike">
                          <a:effectLst/>
                        </a:rPr>
                        <a:t>David Macdonald</a:t>
                      </a:r>
                      <a:endParaRPr lang="en-GB" sz="1600" b="1" i="0" u="none" strike="noStrike">
                        <a:solidFill>
                          <a:srgbClr val="3F3F3F"/>
                        </a:solidFill>
                        <a:effectLst/>
                        <a:latin typeface="Calibri" panose="020F0502020204030204" pitchFamily="34" charset="0"/>
                      </a:endParaRPr>
                    </a:p>
                  </a:txBody>
                  <a:tcPr marL="9525" marR="9525" marT="9525" marB="0" anchor="ctr"/>
                </a:tc>
                <a:tc>
                  <a:txBody>
                    <a:bodyPr/>
                    <a:lstStyle/>
                    <a:p>
                      <a:pPr algn="l" fontAlgn="ctr"/>
                      <a:r>
                        <a:rPr lang="en-GB" sz="1600" u="none" strike="noStrike">
                          <a:effectLst/>
                        </a:rPr>
                        <a:t>University of Aberdeen</a:t>
                      </a:r>
                      <a:endParaRPr lang="en-GB" sz="1600" b="1" i="0" u="none" strike="noStrike">
                        <a:solidFill>
                          <a:srgbClr val="3F3F3F"/>
                        </a:solidFill>
                        <a:effectLst/>
                        <a:latin typeface="Calibri" panose="020F0502020204030204" pitchFamily="34" charset="0"/>
                      </a:endParaRPr>
                    </a:p>
                  </a:txBody>
                  <a:tcPr marL="9525" marR="9525" marT="9525" marB="0" anchor="ctr"/>
                </a:tc>
                <a:tc>
                  <a:txBody>
                    <a:bodyPr/>
                    <a:lstStyle/>
                    <a:p>
                      <a:pPr algn="l" fontAlgn="b"/>
                      <a:r>
                        <a:rPr lang="en-GB" sz="1600" u="none" strike="noStrike">
                          <a:effectLst/>
                        </a:rPr>
                        <a:t>Geosciences</a:t>
                      </a:r>
                      <a:endParaRPr lang="en-GB" sz="1600" b="1" i="0" u="none" strike="noStrike">
                        <a:solidFill>
                          <a:srgbClr val="3F3F3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67713929"/>
                  </a:ext>
                </a:extLst>
              </a:tr>
              <a:tr h="266700">
                <a:tc>
                  <a:txBody>
                    <a:bodyPr/>
                    <a:lstStyle/>
                    <a:p>
                      <a:pPr algn="l" fontAlgn="ctr"/>
                      <a:r>
                        <a:rPr lang="en-GB" sz="1600" u="none" strike="noStrike">
                          <a:effectLst/>
                        </a:rPr>
                        <a:t>Dmitri Mauquoy</a:t>
                      </a:r>
                      <a:endParaRPr lang="en-GB" sz="1600" b="1" i="0" u="none" strike="noStrike">
                        <a:solidFill>
                          <a:srgbClr val="3F3F3F"/>
                        </a:solidFill>
                        <a:effectLst/>
                        <a:latin typeface="Calibri" panose="020F0502020204030204" pitchFamily="34" charset="0"/>
                      </a:endParaRPr>
                    </a:p>
                  </a:txBody>
                  <a:tcPr marL="9525" marR="9525" marT="9525" marB="0" anchor="ctr"/>
                </a:tc>
                <a:tc>
                  <a:txBody>
                    <a:bodyPr/>
                    <a:lstStyle/>
                    <a:p>
                      <a:pPr algn="l" fontAlgn="ctr"/>
                      <a:r>
                        <a:rPr lang="en-GB" sz="1600" u="none" strike="noStrike">
                          <a:effectLst/>
                        </a:rPr>
                        <a:t>University of Aberdeen</a:t>
                      </a:r>
                      <a:endParaRPr lang="en-GB" sz="1600" b="1" i="0" u="none" strike="noStrike">
                        <a:solidFill>
                          <a:srgbClr val="3F3F3F"/>
                        </a:solidFill>
                        <a:effectLst/>
                        <a:latin typeface="Calibri" panose="020F0502020204030204" pitchFamily="34" charset="0"/>
                      </a:endParaRPr>
                    </a:p>
                  </a:txBody>
                  <a:tcPr marL="9525" marR="9525" marT="9525" marB="0" anchor="ctr"/>
                </a:tc>
                <a:tc>
                  <a:txBody>
                    <a:bodyPr/>
                    <a:lstStyle/>
                    <a:p>
                      <a:pPr algn="l" fontAlgn="b"/>
                      <a:r>
                        <a:rPr lang="en-GB" sz="1600" u="none" strike="noStrike">
                          <a:effectLst/>
                        </a:rPr>
                        <a:t>Geosciences</a:t>
                      </a:r>
                      <a:endParaRPr lang="en-GB" sz="1600" b="1" i="0" u="none" strike="noStrike">
                        <a:solidFill>
                          <a:srgbClr val="3F3F3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8152325"/>
                  </a:ext>
                </a:extLst>
              </a:tr>
              <a:tr h="266700">
                <a:tc>
                  <a:txBody>
                    <a:bodyPr/>
                    <a:lstStyle/>
                    <a:p>
                      <a:pPr algn="l" fontAlgn="ctr"/>
                      <a:r>
                        <a:rPr lang="en-GB" sz="1600" u="none" strike="noStrike">
                          <a:effectLst/>
                        </a:rPr>
                        <a:t>Timothy Mighall</a:t>
                      </a:r>
                      <a:endParaRPr lang="en-GB" sz="1600" b="1" i="0" u="none" strike="noStrike">
                        <a:solidFill>
                          <a:srgbClr val="3F3F3F"/>
                        </a:solidFill>
                        <a:effectLst/>
                        <a:latin typeface="Calibri" panose="020F0502020204030204" pitchFamily="34" charset="0"/>
                      </a:endParaRPr>
                    </a:p>
                  </a:txBody>
                  <a:tcPr marL="9525" marR="9525" marT="9525" marB="0" anchor="ctr"/>
                </a:tc>
                <a:tc>
                  <a:txBody>
                    <a:bodyPr/>
                    <a:lstStyle/>
                    <a:p>
                      <a:pPr algn="l" fontAlgn="ctr"/>
                      <a:r>
                        <a:rPr lang="en-GB" sz="1600" u="none" strike="noStrike">
                          <a:effectLst/>
                        </a:rPr>
                        <a:t>University of Aberdeen</a:t>
                      </a:r>
                      <a:endParaRPr lang="en-GB" sz="1600" b="1" i="0" u="none" strike="noStrike">
                        <a:solidFill>
                          <a:srgbClr val="3F3F3F"/>
                        </a:solidFill>
                        <a:effectLst/>
                        <a:latin typeface="Calibri" panose="020F0502020204030204" pitchFamily="34" charset="0"/>
                      </a:endParaRPr>
                    </a:p>
                  </a:txBody>
                  <a:tcPr marL="9525" marR="9525" marT="9525" marB="0" anchor="ctr"/>
                </a:tc>
                <a:tc>
                  <a:txBody>
                    <a:bodyPr/>
                    <a:lstStyle/>
                    <a:p>
                      <a:pPr algn="l" fontAlgn="b"/>
                      <a:r>
                        <a:rPr lang="en-GB" sz="1600" u="none" strike="noStrike">
                          <a:effectLst/>
                        </a:rPr>
                        <a:t>Geography and Environment</a:t>
                      </a:r>
                      <a:endParaRPr lang="en-GB" sz="1600" b="1" i="0" u="none" strike="noStrike">
                        <a:solidFill>
                          <a:srgbClr val="3F3F3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1266563"/>
                  </a:ext>
                </a:extLst>
              </a:tr>
              <a:tr h="266700">
                <a:tc>
                  <a:txBody>
                    <a:bodyPr/>
                    <a:lstStyle/>
                    <a:p>
                      <a:pPr algn="l" fontAlgn="ctr"/>
                      <a:r>
                        <a:rPr lang="en-GB" sz="1600" u="none" strike="noStrike">
                          <a:effectLst/>
                        </a:rPr>
                        <a:t>Brice Rea</a:t>
                      </a:r>
                      <a:endParaRPr lang="en-GB" sz="1600" b="1" i="0" u="none" strike="noStrike">
                        <a:solidFill>
                          <a:srgbClr val="3F3F3F"/>
                        </a:solidFill>
                        <a:effectLst/>
                        <a:latin typeface="Calibri" panose="020F0502020204030204" pitchFamily="34" charset="0"/>
                      </a:endParaRPr>
                    </a:p>
                  </a:txBody>
                  <a:tcPr marL="9525" marR="9525" marT="9525" marB="0" anchor="ctr"/>
                </a:tc>
                <a:tc>
                  <a:txBody>
                    <a:bodyPr/>
                    <a:lstStyle/>
                    <a:p>
                      <a:pPr algn="l" fontAlgn="ctr"/>
                      <a:r>
                        <a:rPr lang="en-GB" sz="1600" u="none" strike="noStrike">
                          <a:effectLst/>
                        </a:rPr>
                        <a:t>University of Aberdeen</a:t>
                      </a:r>
                      <a:endParaRPr lang="en-GB" sz="1600" b="1" i="0" u="none" strike="noStrike">
                        <a:solidFill>
                          <a:srgbClr val="3F3F3F"/>
                        </a:solidFill>
                        <a:effectLst/>
                        <a:latin typeface="Calibri" panose="020F0502020204030204" pitchFamily="34" charset="0"/>
                      </a:endParaRPr>
                    </a:p>
                  </a:txBody>
                  <a:tcPr marL="9525" marR="9525" marT="9525" marB="0" anchor="ctr"/>
                </a:tc>
                <a:tc>
                  <a:txBody>
                    <a:bodyPr/>
                    <a:lstStyle/>
                    <a:p>
                      <a:pPr algn="l" fontAlgn="b"/>
                      <a:r>
                        <a:rPr lang="en-GB" sz="1600" u="none" strike="noStrike">
                          <a:effectLst/>
                        </a:rPr>
                        <a:t>Geosciences</a:t>
                      </a:r>
                      <a:endParaRPr lang="en-GB" sz="1600" b="1" i="0" u="none" strike="noStrike">
                        <a:solidFill>
                          <a:srgbClr val="3F3F3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47369963"/>
                  </a:ext>
                </a:extLst>
              </a:tr>
              <a:tr h="266700">
                <a:tc>
                  <a:txBody>
                    <a:bodyPr/>
                    <a:lstStyle/>
                    <a:p>
                      <a:pPr algn="l" fontAlgn="ctr"/>
                      <a:r>
                        <a:rPr lang="en-GB" sz="1600" u="none" strike="noStrike">
                          <a:effectLst/>
                        </a:rPr>
                        <a:t>Steve Redpath</a:t>
                      </a:r>
                      <a:endParaRPr lang="en-GB" sz="1600" b="1" i="0" u="none" strike="noStrike">
                        <a:solidFill>
                          <a:srgbClr val="3F3F3F"/>
                        </a:solidFill>
                        <a:effectLst/>
                        <a:latin typeface="Calibri" panose="020F0502020204030204" pitchFamily="34" charset="0"/>
                      </a:endParaRPr>
                    </a:p>
                  </a:txBody>
                  <a:tcPr marL="9525" marR="9525" marT="9525" marB="0" anchor="ctr"/>
                </a:tc>
                <a:tc>
                  <a:txBody>
                    <a:bodyPr/>
                    <a:lstStyle/>
                    <a:p>
                      <a:pPr algn="l" fontAlgn="ctr"/>
                      <a:r>
                        <a:rPr lang="en-GB" sz="1600" u="none" strike="noStrike">
                          <a:effectLst/>
                        </a:rPr>
                        <a:t>University of Aberdeen</a:t>
                      </a:r>
                      <a:endParaRPr lang="en-GB" sz="1600" b="1" i="0" u="none" strike="noStrike">
                        <a:solidFill>
                          <a:srgbClr val="3F3F3F"/>
                        </a:solidFill>
                        <a:effectLst/>
                        <a:latin typeface="Calibri" panose="020F0502020204030204" pitchFamily="34" charset="0"/>
                      </a:endParaRPr>
                    </a:p>
                  </a:txBody>
                  <a:tcPr marL="9525" marR="9525" marT="9525" marB="0" anchor="ctr"/>
                </a:tc>
                <a:tc>
                  <a:txBody>
                    <a:bodyPr/>
                    <a:lstStyle/>
                    <a:p>
                      <a:pPr algn="l" fontAlgn="ctr"/>
                      <a:r>
                        <a:rPr lang="en-GB" sz="1600" u="none" strike="noStrike">
                          <a:effectLst/>
                        </a:rPr>
                        <a:t>Biological and Environmental Sci</a:t>
                      </a:r>
                      <a:endParaRPr lang="en-GB" sz="1600" b="1" i="0" u="none" strike="noStrike">
                        <a:solidFill>
                          <a:srgbClr val="3F3F3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10226452"/>
                  </a:ext>
                </a:extLst>
              </a:tr>
              <a:tr h="266700">
                <a:tc>
                  <a:txBody>
                    <a:bodyPr/>
                    <a:lstStyle/>
                    <a:p>
                      <a:pPr algn="l" fontAlgn="ctr"/>
                      <a:r>
                        <a:rPr lang="en-GB" sz="1600" u="none" strike="noStrike">
                          <a:effectLst/>
                        </a:rPr>
                        <a:t>Justin Travis</a:t>
                      </a:r>
                      <a:endParaRPr lang="en-GB" sz="1600" b="1" i="0" u="none" strike="noStrike">
                        <a:solidFill>
                          <a:srgbClr val="3F3F3F"/>
                        </a:solidFill>
                        <a:effectLst/>
                        <a:latin typeface="Calibri" panose="020F0502020204030204" pitchFamily="34" charset="0"/>
                      </a:endParaRPr>
                    </a:p>
                  </a:txBody>
                  <a:tcPr marL="9525" marR="9525" marT="9525" marB="0" anchor="ctr"/>
                </a:tc>
                <a:tc>
                  <a:txBody>
                    <a:bodyPr/>
                    <a:lstStyle/>
                    <a:p>
                      <a:pPr algn="l" fontAlgn="ctr"/>
                      <a:r>
                        <a:rPr lang="en-GB" sz="1600" u="none" strike="noStrike" dirty="0">
                          <a:effectLst/>
                        </a:rPr>
                        <a:t>University of Aberdeen</a:t>
                      </a:r>
                      <a:endParaRPr lang="en-GB" sz="1600" b="1" i="0" u="none" strike="noStrike" dirty="0">
                        <a:solidFill>
                          <a:srgbClr val="3F3F3F"/>
                        </a:solidFill>
                        <a:effectLst/>
                        <a:latin typeface="Calibri" panose="020F0502020204030204" pitchFamily="34" charset="0"/>
                      </a:endParaRPr>
                    </a:p>
                  </a:txBody>
                  <a:tcPr marL="9525" marR="9525" marT="9525" marB="0" anchor="ctr"/>
                </a:tc>
                <a:tc>
                  <a:txBody>
                    <a:bodyPr/>
                    <a:lstStyle/>
                    <a:p>
                      <a:pPr algn="l" fontAlgn="ctr"/>
                      <a:r>
                        <a:rPr lang="en-GB" sz="1600" u="none" strike="noStrike" dirty="0">
                          <a:effectLst/>
                        </a:rPr>
                        <a:t>Biological and Environmental Sci</a:t>
                      </a:r>
                      <a:endParaRPr lang="en-GB" sz="1600" b="1" i="0" u="none" strike="noStrike" dirty="0">
                        <a:solidFill>
                          <a:srgbClr val="3F3F3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24160019"/>
                  </a:ext>
                </a:extLst>
              </a:tr>
            </a:tbl>
          </a:graphicData>
        </a:graphic>
      </p:graphicFrame>
    </p:spTree>
    <p:extLst>
      <p:ext uri="{BB962C8B-B14F-4D97-AF65-F5344CB8AC3E}">
        <p14:creationId xmlns:p14="http://schemas.microsoft.com/office/powerpoint/2010/main" val="1285454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Outline for today’s </a:t>
            </a:r>
            <a:r>
              <a:rPr lang="en-GB" b="1" dirty="0" err="1"/>
              <a:t>ResearchBite</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a:solidFill>
                      <a:srgbClr val="00B0F0"/>
                    </a:solidFill>
                    <a:latin typeface="Arial" panose="020B0604020202020204" pitchFamily="34" charset="0"/>
                    <a:cs typeface="Arial" panose="020B0604020202020204" pitchFamily="34" charset="0"/>
                  </a:rPr>
                  <a:t>@</a:t>
                </a:r>
                <a:r>
                  <a:rPr lang="en-GB" sz="2000" b="1" dirty="0" err="1">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a:solidFill>
                    <a:prstClr val="black"/>
                  </a:solidFill>
                  <a:latin typeface="Arial" panose="020B0604020202020204" pitchFamily="34" charset="0"/>
                  <a:cs typeface="Arial" panose="020B0604020202020204" pitchFamily="34" charset="0"/>
                </a:rPr>
                <a:t>Follow us on Twitter</a:t>
              </a:r>
            </a:p>
          </p:txBody>
        </p:sp>
      </p:grpSp>
      <p:sp>
        <p:nvSpPr>
          <p:cNvPr id="18" name="Text Placeholder 3"/>
          <p:cNvSpPr>
            <a:spLocks noGrp="1"/>
          </p:cNvSpPr>
          <p:nvPr>
            <p:ph type="body" sz="quarter" idx="10"/>
          </p:nvPr>
        </p:nvSpPr>
        <p:spPr>
          <a:xfrm>
            <a:off x="500063" y="6319838"/>
            <a:ext cx="6462712" cy="347362"/>
          </a:xfrm>
        </p:spPr>
        <p:txBody>
          <a:bodyPr>
            <a:normAutofit/>
          </a:bodyPr>
          <a:lstStyle/>
          <a:p>
            <a:r>
              <a:rPr lang="en-GB" dirty="0"/>
              <a:t>Aberdeen Grants Academy</a:t>
            </a:r>
          </a:p>
        </p:txBody>
      </p:sp>
      <p:sp>
        <p:nvSpPr>
          <p:cNvPr id="15" name="TextBox 14">
            <a:extLst>
              <a:ext uri="{FF2B5EF4-FFF2-40B4-BE49-F238E27FC236}">
                <a16:creationId xmlns:a16="http://schemas.microsoft.com/office/drawing/2014/main" id="{85F758BC-81E7-4953-A5F7-7422F5D2608C}"/>
              </a:ext>
            </a:extLst>
          </p:cNvPr>
          <p:cNvSpPr txBox="1"/>
          <p:nvPr/>
        </p:nvSpPr>
        <p:spPr>
          <a:xfrm>
            <a:off x="9787369" y="159287"/>
            <a:ext cx="498855" cy="276999"/>
          </a:xfrm>
          <a:prstGeom prst="rect">
            <a:avLst/>
          </a:prstGeom>
          <a:noFill/>
        </p:spPr>
        <p:txBody>
          <a:bodyPr wrap="none" rtlCol="0">
            <a:spAutoFit/>
          </a:bodyPr>
          <a:lstStyle/>
          <a:p>
            <a:r>
              <a:rPr lang="en-GB" sz="1200" dirty="0">
                <a:solidFill>
                  <a:schemeClr val="accent1"/>
                </a:solidFill>
              </a:rPr>
              <a:t>1495</a:t>
            </a:r>
          </a:p>
        </p:txBody>
      </p:sp>
      <p:sp>
        <p:nvSpPr>
          <p:cNvPr id="3" name="Rectangle 2">
            <a:extLst>
              <a:ext uri="{FF2B5EF4-FFF2-40B4-BE49-F238E27FC236}">
                <a16:creationId xmlns:a16="http://schemas.microsoft.com/office/drawing/2014/main" id="{ADCC54D4-D550-49A5-B2F4-BD96AAD92EAA}"/>
              </a:ext>
            </a:extLst>
          </p:cNvPr>
          <p:cNvSpPr/>
          <p:nvPr/>
        </p:nvSpPr>
        <p:spPr>
          <a:xfrm>
            <a:off x="350641" y="1311746"/>
            <a:ext cx="11228731" cy="5447645"/>
          </a:xfrm>
          <a:prstGeom prst="rect">
            <a:avLst/>
          </a:prstGeom>
        </p:spPr>
        <p:txBody>
          <a:bodyPr wrap="square">
            <a:spAutoFit/>
          </a:bodyPr>
          <a:lstStyle/>
          <a:p>
            <a:pPr marL="571500" indent="-571500">
              <a:buFont typeface="Arial" panose="020B0604020202020204" pitchFamily="34" charset="0"/>
              <a:buChar char="•"/>
            </a:pPr>
            <a:r>
              <a:rPr lang="en-GB" sz="3600" dirty="0"/>
              <a:t>The Demand Management measures imposed by NERC and how these are managed within the University.</a:t>
            </a:r>
          </a:p>
          <a:p>
            <a:pPr marL="571500" indent="-571500">
              <a:buFont typeface="Arial" panose="020B0604020202020204" pitchFamily="34" charset="0"/>
              <a:buChar char="•"/>
            </a:pPr>
            <a:endParaRPr lang="en-GB" sz="2000" dirty="0"/>
          </a:p>
          <a:p>
            <a:pPr marL="571500" indent="-571500">
              <a:buFont typeface="Arial" panose="020B0604020202020204" pitchFamily="34" charset="0"/>
              <a:buChar char="•"/>
            </a:pPr>
            <a:r>
              <a:rPr lang="en-GB" sz="3600" dirty="0"/>
              <a:t>The pipeline of support, mentoring and coaching available to applicants during bid development.</a:t>
            </a:r>
          </a:p>
          <a:p>
            <a:pPr marL="571500" indent="-571500">
              <a:buFont typeface="Arial" panose="020B0604020202020204" pitchFamily="34" charset="0"/>
              <a:buChar char="•"/>
            </a:pPr>
            <a:endParaRPr lang="en-GB" sz="2000" dirty="0"/>
          </a:p>
          <a:p>
            <a:pPr marL="571500" indent="-571500">
              <a:buFont typeface="Arial" panose="020B0604020202020204" pitchFamily="34" charset="0"/>
              <a:buChar char="•"/>
            </a:pPr>
            <a:r>
              <a:rPr lang="en-GB" sz="3600" dirty="0"/>
              <a:t>NERC process for selecting projects for funding.</a:t>
            </a:r>
          </a:p>
          <a:p>
            <a:pPr marL="571500" indent="-571500">
              <a:buFont typeface="Arial" panose="020B0604020202020204" pitchFamily="34" charset="0"/>
              <a:buChar char="•"/>
            </a:pPr>
            <a:endParaRPr lang="en-GB" sz="2000" dirty="0"/>
          </a:p>
          <a:p>
            <a:pPr marL="571500" indent="-571500">
              <a:buFont typeface="Arial" panose="020B0604020202020204" pitchFamily="34" charset="0"/>
              <a:buChar char="•"/>
            </a:pPr>
            <a:r>
              <a:rPr lang="en-GB" sz="3600" dirty="0"/>
              <a:t>Identifying funding opportunities and the process for submitting funding applications.</a:t>
            </a:r>
          </a:p>
          <a:p>
            <a:endParaRPr lang="en-GB" sz="3600" dirty="0"/>
          </a:p>
        </p:txBody>
      </p:sp>
    </p:spTree>
    <p:extLst>
      <p:ext uri="{BB962C8B-B14F-4D97-AF65-F5344CB8AC3E}">
        <p14:creationId xmlns:p14="http://schemas.microsoft.com/office/powerpoint/2010/main" val="207489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a:bodyPr>
          <a:lstStyle/>
          <a:p>
            <a:r>
              <a:rPr lang="en-GB" dirty="0"/>
              <a:t>Aberdeen Grants Academy</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a:solidFill>
                      <a:srgbClr val="00B0F0"/>
                    </a:solidFill>
                    <a:latin typeface="Arial" panose="020B0604020202020204" pitchFamily="34" charset="0"/>
                    <a:cs typeface="Arial" panose="020B0604020202020204" pitchFamily="34" charset="0"/>
                  </a:rPr>
                  <a:t>@</a:t>
                </a:r>
                <a:r>
                  <a:rPr lang="en-GB" sz="2000" b="1" dirty="0" err="1">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a:latin typeface="Arial" panose="020B0604020202020204" pitchFamily="34" charset="0"/>
                  <a:cs typeface="Arial" panose="020B0604020202020204" pitchFamily="34" charset="0"/>
                </a:rPr>
                <a:t>Follow us on Twitter</a:t>
              </a:r>
            </a:p>
          </p:txBody>
        </p:sp>
      </p:grpSp>
      <p:sp>
        <p:nvSpPr>
          <p:cNvPr id="14" name="Content Placeholder 2"/>
          <p:cNvSpPr txBox="1">
            <a:spLocks/>
          </p:cNvSpPr>
          <p:nvPr/>
        </p:nvSpPr>
        <p:spPr>
          <a:xfrm>
            <a:off x="500400" y="1411200"/>
            <a:ext cx="11142000" cy="4752000"/>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p:txBody>
      </p:sp>
      <p:pic>
        <p:nvPicPr>
          <p:cNvPr id="15" name="Content Placeholder 5">
            <a:extLst>
              <a:ext uri="{FF2B5EF4-FFF2-40B4-BE49-F238E27FC236}">
                <a16:creationId xmlns:a16="http://schemas.microsoft.com/office/drawing/2014/main" id="{FB637EF7-D263-4A93-97E6-DB4626EE77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7249" y="259200"/>
            <a:ext cx="1287060" cy="1052087"/>
          </a:xfrm>
          <a:prstGeom prst="rect">
            <a:avLst/>
          </a:prstGeom>
        </p:spPr>
      </p:pic>
      <p:sp>
        <p:nvSpPr>
          <p:cNvPr id="17" name="TextBox 16">
            <a:extLst>
              <a:ext uri="{FF2B5EF4-FFF2-40B4-BE49-F238E27FC236}">
                <a16:creationId xmlns:a16="http://schemas.microsoft.com/office/drawing/2014/main" id="{16D64794-D199-49FB-8580-C824BAC429C2}"/>
              </a:ext>
            </a:extLst>
          </p:cNvPr>
          <p:cNvSpPr txBox="1"/>
          <p:nvPr/>
        </p:nvSpPr>
        <p:spPr>
          <a:xfrm>
            <a:off x="9787369" y="159287"/>
            <a:ext cx="498855" cy="276999"/>
          </a:xfrm>
          <a:prstGeom prst="rect">
            <a:avLst/>
          </a:prstGeom>
          <a:noFill/>
        </p:spPr>
        <p:txBody>
          <a:bodyPr wrap="none" rtlCol="0">
            <a:spAutoFit/>
          </a:bodyPr>
          <a:lstStyle/>
          <a:p>
            <a:r>
              <a:rPr lang="en-GB" sz="1200" dirty="0">
                <a:solidFill>
                  <a:schemeClr val="accent1"/>
                </a:solidFill>
              </a:rPr>
              <a:t>1495</a:t>
            </a:r>
          </a:p>
        </p:txBody>
      </p:sp>
      <p:sp>
        <p:nvSpPr>
          <p:cNvPr id="16" name="Title 1">
            <a:extLst>
              <a:ext uri="{FF2B5EF4-FFF2-40B4-BE49-F238E27FC236}">
                <a16:creationId xmlns:a16="http://schemas.microsoft.com/office/drawing/2014/main" id="{3580D8A3-88B6-4EFF-83F1-562818223150}"/>
              </a:ext>
            </a:extLst>
          </p:cNvPr>
          <p:cNvSpPr>
            <a:spLocks noGrp="1"/>
          </p:cNvSpPr>
          <p:nvPr>
            <p:ph type="title"/>
          </p:nvPr>
        </p:nvSpPr>
        <p:spPr>
          <a:xfrm>
            <a:off x="500400" y="259200"/>
            <a:ext cx="8531305" cy="648000"/>
          </a:xfrm>
        </p:spPr>
        <p:txBody>
          <a:bodyPr>
            <a:normAutofit fontScale="90000"/>
          </a:bodyPr>
          <a:lstStyle/>
          <a:p>
            <a:r>
              <a:rPr lang="en-GB" b="1" dirty="0"/>
              <a:t>External Grant Review Process</a:t>
            </a:r>
          </a:p>
        </p:txBody>
      </p:sp>
      <p:sp>
        <p:nvSpPr>
          <p:cNvPr id="27" name="Rectangle: Rounded Corners 26">
            <a:extLst>
              <a:ext uri="{FF2B5EF4-FFF2-40B4-BE49-F238E27FC236}">
                <a16:creationId xmlns:a16="http://schemas.microsoft.com/office/drawing/2014/main" id="{9195B78E-A9E0-4F71-A732-DB8BFBB25E75}"/>
              </a:ext>
            </a:extLst>
          </p:cNvPr>
          <p:cNvSpPr/>
          <p:nvPr/>
        </p:nvSpPr>
        <p:spPr>
          <a:xfrm>
            <a:off x="1841184" y="1837676"/>
            <a:ext cx="2062976" cy="724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Deadline Jan/July</a:t>
            </a:r>
          </a:p>
        </p:txBody>
      </p:sp>
      <p:sp>
        <p:nvSpPr>
          <p:cNvPr id="28" name="Rectangle: Rounded Corners 27">
            <a:extLst>
              <a:ext uri="{FF2B5EF4-FFF2-40B4-BE49-F238E27FC236}">
                <a16:creationId xmlns:a16="http://schemas.microsoft.com/office/drawing/2014/main" id="{57C363F2-9872-4657-8B99-E9963D9B6E23}"/>
              </a:ext>
            </a:extLst>
          </p:cNvPr>
          <p:cNvSpPr/>
          <p:nvPr/>
        </p:nvSpPr>
        <p:spPr>
          <a:xfrm>
            <a:off x="644287" y="973457"/>
            <a:ext cx="2062976" cy="724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UoA</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internal process</a:t>
            </a:r>
          </a:p>
        </p:txBody>
      </p:sp>
      <p:sp>
        <p:nvSpPr>
          <p:cNvPr id="29" name="Rectangle: Rounded Corners 28">
            <a:extLst>
              <a:ext uri="{FF2B5EF4-FFF2-40B4-BE49-F238E27FC236}">
                <a16:creationId xmlns:a16="http://schemas.microsoft.com/office/drawing/2014/main" id="{DE822708-F8AB-4A73-BA1D-D573AB48F43D}"/>
              </a:ext>
            </a:extLst>
          </p:cNvPr>
          <p:cNvSpPr/>
          <p:nvPr/>
        </p:nvSpPr>
        <p:spPr>
          <a:xfrm>
            <a:off x="3086404" y="2701895"/>
            <a:ext cx="2062976" cy="724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External/PRC reviews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~Four scores of 1-6</a:t>
            </a:r>
          </a:p>
        </p:txBody>
      </p:sp>
      <p:sp>
        <p:nvSpPr>
          <p:cNvPr id="30" name="Rectangle: Rounded Corners 29">
            <a:extLst>
              <a:ext uri="{FF2B5EF4-FFF2-40B4-BE49-F238E27FC236}">
                <a16:creationId xmlns:a16="http://schemas.microsoft.com/office/drawing/2014/main" id="{9EADD6DE-4583-474A-ADED-14F0DABC83FE}"/>
              </a:ext>
            </a:extLst>
          </p:cNvPr>
          <p:cNvSpPr/>
          <p:nvPr/>
        </p:nvSpPr>
        <p:spPr>
          <a:xfrm>
            <a:off x="4234979" y="3608859"/>
            <a:ext cx="2062976" cy="724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Rebuttal (days!)</a:t>
            </a:r>
          </a:p>
        </p:txBody>
      </p:sp>
      <p:sp>
        <p:nvSpPr>
          <p:cNvPr id="31" name="Rectangle: Rounded Corners 30">
            <a:extLst>
              <a:ext uri="{FF2B5EF4-FFF2-40B4-BE49-F238E27FC236}">
                <a16:creationId xmlns:a16="http://schemas.microsoft.com/office/drawing/2014/main" id="{F194DA0C-84FE-4C6C-AC1A-6420D5DA0E78}"/>
              </a:ext>
            </a:extLst>
          </p:cNvPr>
          <p:cNvSpPr/>
          <p:nvPr/>
        </p:nvSpPr>
        <p:spPr>
          <a:xfrm>
            <a:off x="5601003" y="4515823"/>
            <a:ext cx="2062976" cy="724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Pre-sift by Panel (1-10)</a:t>
            </a:r>
          </a:p>
        </p:txBody>
      </p:sp>
      <p:sp>
        <p:nvSpPr>
          <p:cNvPr id="32" name="Rectangle: Rounded Corners 31">
            <a:extLst>
              <a:ext uri="{FF2B5EF4-FFF2-40B4-BE49-F238E27FC236}">
                <a16:creationId xmlns:a16="http://schemas.microsoft.com/office/drawing/2014/main" id="{7B703E0A-DAF3-4F00-B9FD-6104C7F0A87B}"/>
              </a:ext>
            </a:extLst>
          </p:cNvPr>
          <p:cNvSpPr/>
          <p:nvPr/>
        </p:nvSpPr>
        <p:spPr>
          <a:xfrm>
            <a:off x="6632491" y="5422787"/>
            <a:ext cx="2062976" cy="724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Panel meeting</a:t>
            </a:r>
          </a:p>
        </p:txBody>
      </p:sp>
      <p:sp>
        <p:nvSpPr>
          <p:cNvPr id="33" name="Rectangle: Rounded Corners 32">
            <a:extLst>
              <a:ext uri="{FF2B5EF4-FFF2-40B4-BE49-F238E27FC236}">
                <a16:creationId xmlns:a16="http://schemas.microsoft.com/office/drawing/2014/main" id="{ACE8C15F-4EC2-46D7-B9D9-1B30C8F63376}"/>
              </a:ext>
            </a:extLst>
          </p:cNvPr>
          <p:cNvSpPr/>
          <p:nvPr/>
        </p:nvSpPr>
        <p:spPr>
          <a:xfrm>
            <a:off x="9292753" y="1404233"/>
            <a:ext cx="2254960" cy="4857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Two introducers &amp; two readers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Moderation only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Scores (1-10)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Agreed score (HML)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No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Ranking within each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Wash-up across Panels</a:t>
            </a:r>
          </a:p>
        </p:txBody>
      </p:sp>
    </p:spTree>
    <p:extLst>
      <p:ext uri="{BB962C8B-B14F-4D97-AF65-F5344CB8AC3E}">
        <p14:creationId xmlns:p14="http://schemas.microsoft.com/office/powerpoint/2010/main" val="1035418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a:bodyPr>
          <a:lstStyle/>
          <a:p>
            <a:r>
              <a:rPr lang="en-GB" dirty="0"/>
              <a:t>Aberdeen Grants Academy</a:t>
            </a:r>
          </a:p>
        </p:txBody>
      </p:sp>
      <p:sp>
        <p:nvSpPr>
          <p:cNvPr id="14" name="Content Placeholder 2"/>
          <p:cNvSpPr txBox="1">
            <a:spLocks/>
          </p:cNvSpPr>
          <p:nvPr/>
        </p:nvSpPr>
        <p:spPr>
          <a:xfrm>
            <a:off x="500400" y="1411200"/>
            <a:ext cx="11142000" cy="4752000"/>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a:p>
            <a:pPr marL="0" indent="0">
              <a:buNone/>
            </a:pPr>
            <a:endParaRPr lang="en-GB" sz="3600" i="1" dirty="0">
              <a:latin typeface="+mn-lt"/>
            </a:endParaRPr>
          </a:p>
        </p:txBody>
      </p:sp>
      <p:pic>
        <p:nvPicPr>
          <p:cNvPr id="15" name="Content Placeholder 5">
            <a:extLst>
              <a:ext uri="{FF2B5EF4-FFF2-40B4-BE49-F238E27FC236}">
                <a16:creationId xmlns:a16="http://schemas.microsoft.com/office/drawing/2014/main" id="{FB637EF7-D263-4A93-97E6-DB4626EE7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7249" y="259200"/>
            <a:ext cx="1287060" cy="1052087"/>
          </a:xfrm>
          <a:prstGeom prst="rect">
            <a:avLst/>
          </a:prstGeom>
        </p:spPr>
      </p:pic>
      <p:sp>
        <p:nvSpPr>
          <p:cNvPr id="17" name="TextBox 16">
            <a:extLst>
              <a:ext uri="{FF2B5EF4-FFF2-40B4-BE49-F238E27FC236}">
                <a16:creationId xmlns:a16="http://schemas.microsoft.com/office/drawing/2014/main" id="{16D64794-D199-49FB-8580-C824BAC429C2}"/>
              </a:ext>
            </a:extLst>
          </p:cNvPr>
          <p:cNvSpPr txBox="1"/>
          <p:nvPr/>
        </p:nvSpPr>
        <p:spPr>
          <a:xfrm>
            <a:off x="9787369" y="159287"/>
            <a:ext cx="498855" cy="276999"/>
          </a:xfrm>
          <a:prstGeom prst="rect">
            <a:avLst/>
          </a:prstGeom>
          <a:noFill/>
        </p:spPr>
        <p:txBody>
          <a:bodyPr wrap="none" rtlCol="0">
            <a:spAutoFit/>
          </a:bodyPr>
          <a:lstStyle/>
          <a:p>
            <a:r>
              <a:rPr lang="en-GB" sz="1200" dirty="0">
                <a:solidFill>
                  <a:schemeClr val="accent1"/>
                </a:solidFill>
              </a:rPr>
              <a:t>1495</a:t>
            </a:r>
          </a:p>
        </p:txBody>
      </p:sp>
      <p:pic>
        <p:nvPicPr>
          <p:cNvPr id="21" name="Picture 20">
            <a:extLst>
              <a:ext uri="{FF2B5EF4-FFF2-40B4-BE49-F238E27FC236}">
                <a16:creationId xmlns:a16="http://schemas.microsoft.com/office/drawing/2014/main" id="{FF3E00CF-12C2-47F6-A00C-A20DB3F1A742}"/>
              </a:ext>
            </a:extLst>
          </p:cNvPr>
          <p:cNvPicPr>
            <a:picLocks noChangeAspect="1"/>
          </p:cNvPicPr>
          <p:nvPr/>
        </p:nvPicPr>
        <p:blipFill rotWithShape="1">
          <a:blip r:embed="rId4"/>
          <a:srcRect t="811"/>
          <a:stretch/>
        </p:blipFill>
        <p:spPr>
          <a:xfrm>
            <a:off x="6236514" y="1524699"/>
            <a:ext cx="5842557" cy="4338425"/>
          </a:xfrm>
          <a:prstGeom prst="rect">
            <a:avLst/>
          </a:prstGeom>
        </p:spPr>
      </p:pic>
      <p:pic>
        <p:nvPicPr>
          <p:cNvPr id="20" name="Picture 19">
            <a:extLst>
              <a:ext uri="{FF2B5EF4-FFF2-40B4-BE49-F238E27FC236}">
                <a16:creationId xmlns:a16="http://schemas.microsoft.com/office/drawing/2014/main" id="{51DF480F-A0D2-4593-B175-C7F3A1A5C1BB}"/>
              </a:ext>
            </a:extLst>
          </p:cNvPr>
          <p:cNvPicPr>
            <a:picLocks noChangeAspect="1"/>
          </p:cNvPicPr>
          <p:nvPr/>
        </p:nvPicPr>
        <p:blipFill rotWithShape="1">
          <a:blip r:embed="rId5"/>
          <a:srcRect b="305"/>
          <a:stretch/>
        </p:blipFill>
        <p:spPr>
          <a:xfrm>
            <a:off x="112929" y="472612"/>
            <a:ext cx="6236514" cy="5797269"/>
          </a:xfrm>
          <a:prstGeom prst="rect">
            <a:avLst/>
          </a:prstGeom>
        </p:spPr>
      </p:pic>
    </p:spTree>
    <p:extLst>
      <p:ext uri="{BB962C8B-B14F-4D97-AF65-F5344CB8AC3E}">
        <p14:creationId xmlns:p14="http://schemas.microsoft.com/office/powerpoint/2010/main" val="1192473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defRPr/>
            </a:pPr>
            <a:r>
              <a:rPr lang="en-GB" b="1" dirty="0"/>
              <a:t>Promote Use of </a:t>
            </a:r>
            <a:r>
              <a:rPr lang="en-GB" b="1" dirty="0" err="1"/>
              <a:t>RESEARCHconnect</a:t>
            </a:r>
            <a:endParaRPr lang="en-GB" b="1" dirty="0"/>
          </a:p>
        </p:txBody>
      </p:sp>
      <p:sp>
        <p:nvSpPr>
          <p:cNvPr id="2" name="Rectangle 1"/>
          <p:cNvSpPr/>
          <p:nvPr/>
        </p:nvSpPr>
        <p:spPr>
          <a:xfrm>
            <a:off x="562410" y="920098"/>
            <a:ext cx="11511826" cy="830997"/>
          </a:xfrm>
          <a:prstGeom prst="rect">
            <a:avLst/>
          </a:prstGeom>
        </p:spPr>
        <p:txBody>
          <a:bodyPr wrap="square">
            <a:spAutoFit/>
          </a:bodyPr>
          <a:lstStyle/>
          <a:p>
            <a:r>
              <a:rPr lang="en-GB" dirty="0">
                <a:hlinkClick r:id="rId3"/>
              </a:rPr>
              <a:t>https://www.researchconnect.co.uk</a:t>
            </a:r>
            <a:endParaRPr lang="en-GB" dirty="0"/>
          </a:p>
          <a:p>
            <a:r>
              <a:rPr lang="en-GB" dirty="0"/>
              <a:t>										</a:t>
            </a:r>
          </a:p>
        </p:txBody>
      </p:sp>
      <p:grpSp>
        <p:nvGrpSpPr>
          <p:cNvPr id="16" name="Group 15"/>
          <p:cNvGrpSpPr/>
          <p:nvPr/>
        </p:nvGrpSpPr>
        <p:grpSpPr>
          <a:xfrm>
            <a:off x="6522348" y="6319838"/>
            <a:ext cx="6462712" cy="593297"/>
            <a:chOff x="3731419" y="5598417"/>
            <a:chExt cx="6462712" cy="593297"/>
          </a:xfrm>
        </p:grpSpPr>
        <p:grpSp>
          <p:nvGrpSpPr>
            <p:cNvPr id="17" name="Group 16"/>
            <p:cNvGrpSpPr/>
            <p:nvPr/>
          </p:nvGrpSpPr>
          <p:grpSpPr>
            <a:xfrm>
              <a:off x="6403143" y="5598417"/>
              <a:ext cx="3790988" cy="593297"/>
              <a:chOff x="562134" y="6094412"/>
              <a:chExt cx="3790988" cy="593297"/>
            </a:xfrm>
          </p:grpSpPr>
          <p:sp>
            <p:nvSpPr>
              <p:cNvPr id="19" name="TextBox 18"/>
              <p:cNvSpPr txBox="1"/>
              <p:nvPr/>
            </p:nvSpPr>
            <p:spPr>
              <a:xfrm>
                <a:off x="1028031" y="6133855"/>
                <a:ext cx="3325091" cy="400110"/>
              </a:xfrm>
              <a:prstGeom prst="rect">
                <a:avLst/>
              </a:prstGeom>
              <a:noFill/>
            </p:spPr>
            <p:txBody>
              <a:bodyPr wrap="square" rtlCol="0" anchor="ctr">
                <a:spAutoFit/>
              </a:bodyPr>
              <a:lstStyle/>
              <a:p>
                <a:r>
                  <a:rPr lang="en-GB" sz="2000" b="1" dirty="0">
                    <a:solidFill>
                      <a:srgbClr val="00B0F0"/>
                    </a:solidFill>
                    <a:latin typeface="Arial" panose="020B0604020202020204" pitchFamily="34" charset="0"/>
                    <a:cs typeface="Arial" panose="020B0604020202020204" pitchFamily="34" charset="0"/>
                  </a:rPr>
                  <a:t>@</a:t>
                </a:r>
                <a:r>
                  <a:rPr lang="en-GB" sz="2000" b="1" dirty="0" err="1">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8" name="TextBox 17"/>
            <p:cNvSpPr txBox="1"/>
            <p:nvPr/>
          </p:nvSpPr>
          <p:spPr>
            <a:xfrm>
              <a:off x="3731419" y="5679240"/>
              <a:ext cx="2640659" cy="400110"/>
            </a:xfrm>
            <a:prstGeom prst="rect">
              <a:avLst/>
            </a:prstGeom>
            <a:noFill/>
          </p:spPr>
          <p:txBody>
            <a:bodyPr wrap="none" rtlCol="0" anchor="ctr">
              <a:spAutoFit/>
            </a:bodyPr>
            <a:lstStyle/>
            <a:p>
              <a:r>
                <a:rPr lang="en-GB" sz="2000" b="1" dirty="0">
                  <a:latin typeface="Arial" panose="020B0604020202020204" pitchFamily="34" charset="0"/>
                  <a:cs typeface="Arial" panose="020B0604020202020204" pitchFamily="34" charset="0"/>
                </a:rPr>
                <a:t>Follow us on Twitter</a:t>
              </a:r>
            </a:p>
          </p:txBody>
        </p:sp>
      </p:grpSp>
      <p:pic>
        <p:nvPicPr>
          <p:cNvPr id="21" name="Content Placeholder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7249" y="259200"/>
            <a:ext cx="1287060" cy="1052087"/>
          </a:xfrm>
          <a:prstGeom prst="rect">
            <a:avLst/>
          </a:prstGeom>
        </p:spPr>
      </p:pic>
      <p:pic>
        <p:nvPicPr>
          <p:cNvPr id="4" name="Picture 3"/>
          <p:cNvPicPr>
            <a:picLocks noChangeAspect="1"/>
          </p:cNvPicPr>
          <p:nvPr/>
        </p:nvPicPr>
        <p:blipFill>
          <a:blip r:embed="rId6"/>
          <a:stretch>
            <a:fillRect/>
          </a:stretch>
        </p:blipFill>
        <p:spPr>
          <a:xfrm>
            <a:off x="6891281" y="3394937"/>
            <a:ext cx="5198878" cy="2683745"/>
          </a:xfrm>
          <a:prstGeom prst="rect">
            <a:avLst/>
          </a:prstGeom>
        </p:spPr>
      </p:pic>
      <p:sp>
        <p:nvSpPr>
          <p:cNvPr id="22" name="Text Placeholder 3"/>
          <p:cNvSpPr>
            <a:spLocks noGrp="1"/>
          </p:cNvSpPr>
          <p:nvPr>
            <p:ph type="body" sz="quarter" idx="10"/>
          </p:nvPr>
        </p:nvSpPr>
        <p:spPr>
          <a:xfrm>
            <a:off x="500063" y="6319838"/>
            <a:ext cx="6462712" cy="347362"/>
          </a:xfrm>
        </p:spPr>
        <p:txBody>
          <a:bodyPr>
            <a:normAutofit/>
          </a:bodyPr>
          <a:lstStyle/>
          <a:p>
            <a:r>
              <a:rPr lang="en-GB" dirty="0"/>
              <a:t>Aberdeen Grants Academy</a:t>
            </a:r>
          </a:p>
        </p:txBody>
      </p:sp>
      <p:pic>
        <p:nvPicPr>
          <p:cNvPr id="5" name="Content Placeholder 4"/>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500400" y="1434880"/>
            <a:ext cx="6315058" cy="4751387"/>
          </a:xfrm>
        </p:spPr>
      </p:pic>
      <p:pic>
        <p:nvPicPr>
          <p:cNvPr id="13" name="Content Placeholder 5">
            <a:extLst>
              <a:ext uri="{FF2B5EF4-FFF2-40B4-BE49-F238E27FC236}">
                <a16:creationId xmlns:a16="http://schemas.microsoft.com/office/drawing/2014/main" id="{F2915BB9-990D-4B63-B3D1-59EC586008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7249" y="259200"/>
            <a:ext cx="1287060" cy="1052087"/>
          </a:xfrm>
          <a:prstGeom prst="rect">
            <a:avLst/>
          </a:prstGeom>
        </p:spPr>
      </p:pic>
      <p:sp>
        <p:nvSpPr>
          <p:cNvPr id="14" name="TextBox 13">
            <a:extLst>
              <a:ext uri="{FF2B5EF4-FFF2-40B4-BE49-F238E27FC236}">
                <a16:creationId xmlns:a16="http://schemas.microsoft.com/office/drawing/2014/main" id="{4420DE13-47D2-4B49-901B-82FDD347F136}"/>
              </a:ext>
            </a:extLst>
          </p:cNvPr>
          <p:cNvSpPr txBox="1"/>
          <p:nvPr/>
        </p:nvSpPr>
        <p:spPr>
          <a:xfrm>
            <a:off x="9787369" y="159287"/>
            <a:ext cx="498855" cy="276999"/>
          </a:xfrm>
          <a:prstGeom prst="rect">
            <a:avLst/>
          </a:prstGeom>
          <a:noFill/>
        </p:spPr>
        <p:txBody>
          <a:bodyPr wrap="none" rtlCol="0">
            <a:spAutoFit/>
          </a:bodyPr>
          <a:lstStyle/>
          <a:p>
            <a:r>
              <a:rPr lang="en-GB" sz="1200" dirty="0">
                <a:solidFill>
                  <a:schemeClr val="accent1"/>
                </a:solidFill>
              </a:rPr>
              <a:t>1495</a:t>
            </a:r>
          </a:p>
        </p:txBody>
      </p:sp>
    </p:spTree>
    <p:extLst>
      <p:ext uri="{BB962C8B-B14F-4D97-AF65-F5344CB8AC3E}">
        <p14:creationId xmlns:p14="http://schemas.microsoft.com/office/powerpoint/2010/main" val="2046688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a:solidFill>
                      <a:srgbClr val="00B0F0"/>
                    </a:solidFill>
                    <a:latin typeface="Arial" panose="020B0604020202020204" pitchFamily="34" charset="0"/>
                    <a:cs typeface="Arial" panose="020B0604020202020204" pitchFamily="34" charset="0"/>
                  </a:rPr>
                  <a:t>@</a:t>
                </a:r>
                <a:r>
                  <a:rPr lang="en-GB" sz="2000" b="1" dirty="0" err="1">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a:latin typeface="Arial" panose="020B0604020202020204" pitchFamily="34" charset="0"/>
                  <a:cs typeface="Arial" panose="020B0604020202020204" pitchFamily="34" charset="0"/>
                </a:rPr>
                <a:t>Follow us on Twitter</a:t>
              </a:r>
            </a:p>
          </p:txBody>
        </p:sp>
      </p:grpSp>
      <p:sp>
        <p:nvSpPr>
          <p:cNvPr id="14" name="Content Placeholder 2"/>
          <p:cNvSpPr txBox="1">
            <a:spLocks/>
          </p:cNvSpPr>
          <p:nvPr/>
        </p:nvSpPr>
        <p:spPr>
          <a:xfrm>
            <a:off x="531128" y="4591997"/>
            <a:ext cx="5177386" cy="2648895"/>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3200" dirty="0">
                <a:latin typeface="Calibri" panose="020F0502020204030204" pitchFamily="34" charset="0"/>
              </a:rPr>
              <a:t>Dr Andrew Phillips</a:t>
            </a:r>
          </a:p>
          <a:p>
            <a:pPr marL="0" indent="0">
              <a:buNone/>
            </a:pPr>
            <a:r>
              <a:rPr lang="en-US" sz="3200" dirty="0">
                <a:latin typeface="Calibri" panose="020F0502020204030204" pitchFamily="34" charset="0"/>
              </a:rPr>
              <a:t>Business Development Officer </a:t>
            </a:r>
            <a:r>
              <a:rPr lang="en-US" sz="3200" u="sng" dirty="0">
                <a:latin typeface="Calibri" panose="020F0502020204030204" pitchFamily="34" charset="0"/>
                <a:hlinkClick r:id="rId4"/>
              </a:rPr>
              <a:t>andrew.phillips@abdn.ac.uk</a:t>
            </a:r>
            <a:endParaRPr lang="en-US" sz="3200" u="sng" dirty="0">
              <a:latin typeface="Calibri" panose="020F0502020204030204" pitchFamily="34" charset="0"/>
            </a:endParaRPr>
          </a:p>
        </p:txBody>
      </p:sp>
      <p:sp>
        <p:nvSpPr>
          <p:cNvPr id="16" name="Title 1"/>
          <p:cNvSpPr>
            <a:spLocks noGrp="1"/>
          </p:cNvSpPr>
          <p:nvPr>
            <p:ph type="title"/>
          </p:nvPr>
        </p:nvSpPr>
        <p:spPr>
          <a:xfrm>
            <a:off x="500400" y="259200"/>
            <a:ext cx="11142000" cy="648000"/>
          </a:xfrm>
        </p:spPr>
        <p:txBody>
          <a:bodyPr>
            <a:normAutofit fontScale="90000"/>
          </a:bodyPr>
          <a:lstStyle/>
          <a:p>
            <a:r>
              <a:rPr lang="en-GB" b="1" dirty="0"/>
              <a:t>Questions and Contact Information</a:t>
            </a:r>
          </a:p>
        </p:txBody>
      </p:sp>
      <p:sp>
        <p:nvSpPr>
          <p:cNvPr id="15" name="Text Placeholder 3"/>
          <p:cNvSpPr>
            <a:spLocks noGrp="1"/>
          </p:cNvSpPr>
          <p:nvPr>
            <p:ph type="body" sz="quarter" idx="10"/>
          </p:nvPr>
        </p:nvSpPr>
        <p:spPr>
          <a:xfrm>
            <a:off x="500063" y="6319838"/>
            <a:ext cx="6462712" cy="347362"/>
          </a:xfrm>
        </p:spPr>
        <p:txBody>
          <a:bodyPr>
            <a:normAutofit/>
          </a:bodyPr>
          <a:lstStyle/>
          <a:p>
            <a:r>
              <a:rPr lang="en-GB" dirty="0"/>
              <a:t>Aberdeen Grants Academy</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896" y="1506411"/>
            <a:ext cx="11570208" cy="1243584"/>
          </a:xfrm>
          <a:prstGeom prst="rect">
            <a:avLst/>
          </a:prstGeom>
        </p:spPr>
      </p:pic>
      <p:pic>
        <p:nvPicPr>
          <p:cNvPr id="18" name="Content Placeholder 5">
            <a:extLst>
              <a:ext uri="{FF2B5EF4-FFF2-40B4-BE49-F238E27FC236}">
                <a16:creationId xmlns:a16="http://schemas.microsoft.com/office/drawing/2014/main" id="{113D27A0-176A-486E-AD01-0D82E45C6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a:prstGeom prst="rect">
            <a:avLst/>
          </a:prstGeom>
        </p:spPr>
      </p:pic>
      <p:sp>
        <p:nvSpPr>
          <p:cNvPr id="19" name="TextBox 18">
            <a:extLst>
              <a:ext uri="{FF2B5EF4-FFF2-40B4-BE49-F238E27FC236}">
                <a16:creationId xmlns:a16="http://schemas.microsoft.com/office/drawing/2014/main" id="{7019D133-EFC5-47BA-9B9C-017619580D65}"/>
              </a:ext>
            </a:extLst>
          </p:cNvPr>
          <p:cNvSpPr txBox="1"/>
          <p:nvPr/>
        </p:nvSpPr>
        <p:spPr>
          <a:xfrm>
            <a:off x="9787369" y="159287"/>
            <a:ext cx="498855" cy="276999"/>
          </a:xfrm>
          <a:prstGeom prst="rect">
            <a:avLst/>
          </a:prstGeom>
          <a:noFill/>
        </p:spPr>
        <p:txBody>
          <a:bodyPr wrap="none" rtlCol="0">
            <a:spAutoFit/>
          </a:bodyPr>
          <a:lstStyle/>
          <a:p>
            <a:r>
              <a:rPr lang="en-GB" sz="1200" dirty="0">
                <a:solidFill>
                  <a:schemeClr val="accent1"/>
                </a:solidFill>
              </a:rPr>
              <a:t>1495</a:t>
            </a:r>
          </a:p>
        </p:txBody>
      </p:sp>
      <p:sp>
        <p:nvSpPr>
          <p:cNvPr id="20" name="Content Placeholder 2">
            <a:extLst>
              <a:ext uri="{FF2B5EF4-FFF2-40B4-BE49-F238E27FC236}">
                <a16:creationId xmlns:a16="http://schemas.microsoft.com/office/drawing/2014/main" id="{C1C39187-16ED-4496-8FAB-536F964D425F}"/>
              </a:ext>
            </a:extLst>
          </p:cNvPr>
          <p:cNvSpPr txBox="1">
            <a:spLocks/>
          </p:cNvSpPr>
          <p:nvPr/>
        </p:nvSpPr>
        <p:spPr>
          <a:xfrm>
            <a:off x="500063" y="2864156"/>
            <a:ext cx="5177386" cy="2648895"/>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3200" dirty="0">
                <a:latin typeface="Calibri" panose="020F0502020204030204" pitchFamily="34" charset="0"/>
              </a:rPr>
              <a:t>Prof Stuart Piertney</a:t>
            </a:r>
          </a:p>
          <a:p>
            <a:pPr marL="0" indent="0">
              <a:buNone/>
            </a:pPr>
            <a:r>
              <a:rPr lang="en-US" sz="3200" dirty="0">
                <a:latin typeface="Calibri" panose="020F0502020204030204" pitchFamily="34" charset="0"/>
              </a:rPr>
              <a:t>School Director of Research</a:t>
            </a:r>
          </a:p>
          <a:p>
            <a:pPr marL="0" indent="0">
              <a:buNone/>
            </a:pPr>
            <a:r>
              <a:rPr lang="en-US" sz="3200" u="sng" dirty="0">
                <a:latin typeface="Calibri" panose="020F0502020204030204" pitchFamily="34" charset="0"/>
                <a:hlinkClick r:id="rId4"/>
              </a:rPr>
              <a:t>s.piertney@abdn.ac.uk</a:t>
            </a:r>
            <a:endParaRPr lang="en-US" sz="3200" u="sng" dirty="0">
              <a:latin typeface="Calibri" panose="020F0502020204030204" pitchFamily="34" charset="0"/>
            </a:endParaRPr>
          </a:p>
        </p:txBody>
      </p:sp>
      <p:sp>
        <p:nvSpPr>
          <p:cNvPr id="21" name="Content Placeholder 2">
            <a:extLst>
              <a:ext uri="{FF2B5EF4-FFF2-40B4-BE49-F238E27FC236}">
                <a16:creationId xmlns:a16="http://schemas.microsoft.com/office/drawing/2014/main" id="{30B36D18-118F-4EB9-8A58-A7483D13A027}"/>
              </a:ext>
            </a:extLst>
          </p:cNvPr>
          <p:cNvSpPr txBox="1">
            <a:spLocks/>
          </p:cNvSpPr>
          <p:nvPr/>
        </p:nvSpPr>
        <p:spPr>
          <a:xfrm>
            <a:off x="6703718" y="2864156"/>
            <a:ext cx="5177386" cy="2648895"/>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3200" dirty="0">
                <a:latin typeface="Calibri" panose="020F0502020204030204" pitchFamily="34" charset="0"/>
              </a:rPr>
              <a:t>Prof Chris Soulsby</a:t>
            </a:r>
          </a:p>
          <a:p>
            <a:pPr marL="0" indent="0">
              <a:buNone/>
            </a:pPr>
            <a:r>
              <a:rPr lang="en-US" sz="3200" dirty="0">
                <a:latin typeface="Calibri" panose="020F0502020204030204" pitchFamily="34" charset="0"/>
              </a:rPr>
              <a:t>School Director of Research</a:t>
            </a:r>
          </a:p>
          <a:p>
            <a:pPr marL="0" indent="0">
              <a:buNone/>
            </a:pPr>
            <a:r>
              <a:rPr lang="en-US" sz="3200" u="sng" dirty="0">
                <a:latin typeface="Calibri" panose="020F0502020204030204" pitchFamily="34" charset="0"/>
                <a:hlinkClick r:id="rId4"/>
              </a:rPr>
              <a:t>c.soulsby@abdn.ac.uk</a:t>
            </a:r>
            <a:endParaRPr lang="en-US" sz="3200" u="sng" dirty="0">
              <a:latin typeface="Calibri" panose="020F0502020204030204" pitchFamily="34" charset="0"/>
            </a:endParaRPr>
          </a:p>
        </p:txBody>
      </p:sp>
      <p:sp>
        <p:nvSpPr>
          <p:cNvPr id="22" name="Content Placeholder 2">
            <a:extLst>
              <a:ext uri="{FF2B5EF4-FFF2-40B4-BE49-F238E27FC236}">
                <a16:creationId xmlns:a16="http://schemas.microsoft.com/office/drawing/2014/main" id="{7B3F4181-50B9-405A-9B66-515BA7C65D96}"/>
              </a:ext>
            </a:extLst>
          </p:cNvPr>
          <p:cNvSpPr txBox="1">
            <a:spLocks/>
          </p:cNvSpPr>
          <p:nvPr/>
        </p:nvSpPr>
        <p:spPr>
          <a:xfrm>
            <a:off x="6703718" y="4500557"/>
            <a:ext cx="5177386" cy="2648895"/>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3200" dirty="0">
                <a:latin typeface="Calibri" panose="020F0502020204030204" pitchFamily="34" charset="0"/>
              </a:rPr>
              <a:t>June Middleton</a:t>
            </a:r>
          </a:p>
          <a:p>
            <a:pPr marL="0" indent="0">
              <a:buNone/>
            </a:pPr>
            <a:r>
              <a:rPr lang="en-US" sz="3200" dirty="0">
                <a:latin typeface="Calibri" panose="020F0502020204030204" pitchFamily="34" charset="0"/>
              </a:rPr>
              <a:t>Business Development Officer </a:t>
            </a:r>
            <a:r>
              <a:rPr lang="en-US" sz="3200" u="sng" dirty="0">
                <a:latin typeface="Calibri" panose="020F0502020204030204" pitchFamily="34" charset="0"/>
                <a:hlinkClick r:id="rId4"/>
              </a:rPr>
              <a:t>june.middleton@abdn.ac.uk</a:t>
            </a:r>
            <a:endParaRPr lang="en-US" sz="3200" u="sng" dirty="0">
              <a:latin typeface="Calibri" panose="020F0502020204030204" pitchFamily="34" charset="0"/>
            </a:endParaRPr>
          </a:p>
        </p:txBody>
      </p:sp>
    </p:spTree>
    <p:extLst>
      <p:ext uri="{BB962C8B-B14F-4D97-AF65-F5344CB8AC3E}">
        <p14:creationId xmlns:p14="http://schemas.microsoft.com/office/powerpoint/2010/main" val="67371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a:solidFill>
                      <a:srgbClr val="00B0F0"/>
                    </a:solidFill>
                    <a:latin typeface="Arial" panose="020B0604020202020204" pitchFamily="34" charset="0"/>
                    <a:cs typeface="Arial" panose="020B0604020202020204" pitchFamily="34" charset="0"/>
                  </a:rPr>
                  <a:t>@</a:t>
                </a:r>
                <a:r>
                  <a:rPr lang="en-GB" sz="2000" b="1" dirty="0" err="1">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a:latin typeface="Arial" panose="020B0604020202020204" pitchFamily="34" charset="0"/>
                  <a:cs typeface="Arial" panose="020B0604020202020204" pitchFamily="34" charset="0"/>
                </a:rPr>
                <a:t>Follow us on Twitter</a:t>
              </a:r>
            </a:p>
          </p:txBody>
        </p:sp>
      </p:grpSp>
      <p:sp>
        <p:nvSpPr>
          <p:cNvPr id="14" name="Content Placeholder 2"/>
          <p:cNvSpPr txBox="1">
            <a:spLocks/>
          </p:cNvSpPr>
          <p:nvPr/>
        </p:nvSpPr>
        <p:spPr>
          <a:xfrm>
            <a:off x="500400" y="963515"/>
            <a:ext cx="6060991" cy="4752000"/>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GB" sz="3600" dirty="0">
                <a:latin typeface="Calibri" panose="020F0502020204030204" pitchFamily="34" charset="0"/>
              </a:rPr>
              <a:t>Support at </a:t>
            </a:r>
            <a:r>
              <a:rPr lang="en-GB" sz="3600" b="1" dirty="0">
                <a:latin typeface="Calibri" panose="020F0502020204030204" pitchFamily="34" charset="0"/>
              </a:rPr>
              <a:t>ALL STAGES </a:t>
            </a:r>
            <a:r>
              <a:rPr lang="en-GB" sz="3600" dirty="0">
                <a:latin typeface="Calibri" panose="020F0502020204030204" pitchFamily="34" charset="0"/>
              </a:rPr>
              <a:t>of the research grant life cycle: </a:t>
            </a:r>
            <a:r>
              <a:rPr lang="en-GB" sz="2000" i="1" dirty="0">
                <a:latin typeface="Calibri" panose="020F0502020204030204" pitchFamily="34" charset="0"/>
              </a:rPr>
              <a:t>conception of ideas, through development and refinement of an application, to research delivery and realising impact of the research we undertake.</a:t>
            </a:r>
            <a:endParaRPr lang="en-GB" sz="3600" i="1" dirty="0">
              <a:latin typeface="Calibri" panose="020F0502020204030204" pitchFamily="34" charset="0"/>
            </a:endParaRPr>
          </a:p>
          <a:p>
            <a:r>
              <a:rPr lang="en-GB" sz="3600" b="1" dirty="0">
                <a:latin typeface="Calibri" panose="020F0502020204030204" pitchFamily="34" charset="0"/>
              </a:rPr>
              <a:t>Measureable increase in the quality and quantity</a:t>
            </a:r>
            <a:r>
              <a:rPr lang="en-GB" sz="3600" dirty="0">
                <a:latin typeface="Calibri" panose="020F0502020204030204" pitchFamily="34" charset="0"/>
              </a:rPr>
              <a:t> of research grant applications.</a:t>
            </a:r>
          </a:p>
          <a:p>
            <a:r>
              <a:rPr lang="en-GB" sz="3600" dirty="0">
                <a:latin typeface="Calibri" panose="020F0502020204030204" pitchFamily="34" charset="0"/>
              </a:rPr>
              <a:t>Sharing best practice and training.</a:t>
            </a:r>
          </a:p>
          <a:p>
            <a:endParaRPr lang="en-GB" sz="3600" dirty="0">
              <a:latin typeface="Calibri" panose="020F0502020204030204" pitchFamily="34" charset="0"/>
            </a:endParaRPr>
          </a:p>
        </p:txBody>
      </p:sp>
      <p:sp>
        <p:nvSpPr>
          <p:cNvPr id="19" name="Oval 18"/>
          <p:cNvSpPr/>
          <p:nvPr/>
        </p:nvSpPr>
        <p:spPr>
          <a:xfrm>
            <a:off x="7643777" y="2026953"/>
            <a:ext cx="3379285" cy="3379285"/>
          </a:xfrm>
          <a:prstGeom prst="ellipse">
            <a:avLst/>
          </a:prstGeom>
          <a:solidFill>
            <a:srgbClr val="0070C0"/>
          </a:solidFill>
          <a:ln w="73025">
            <a:solidFill>
              <a:schemeClr val="bg1">
                <a:alpha val="14000"/>
              </a:schemeClr>
            </a:solidFill>
          </a:ln>
          <a:effectLst>
            <a:innerShdw blurRad="114300">
              <a:schemeClr val="bg1"/>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GB"/>
          </a:p>
        </p:txBody>
      </p:sp>
      <p:sp>
        <p:nvSpPr>
          <p:cNvPr id="20" name="Oval 19"/>
          <p:cNvSpPr/>
          <p:nvPr/>
        </p:nvSpPr>
        <p:spPr>
          <a:xfrm>
            <a:off x="8150105" y="2533281"/>
            <a:ext cx="2366629" cy="236662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GB"/>
          </a:p>
        </p:txBody>
      </p:sp>
      <p:sp>
        <p:nvSpPr>
          <p:cNvPr id="21" name="Right Arrow 20"/>
          <p:cNvSpPr/>
          <p:nvPr/>
        </p:nvSpPr>
        <p:spPr>
          <a:xfrm rot="6026960">
            <a:off x="10384592" y="3646321"/>
            <a:ext cx="737123" cy="842998"/>
          </a:xfrm>
          <a:prstGeom prst="rightArrow">
            <a:avLst>
              <a:gd name="adj1" fmla="val 50000"/>
              <a:gd name="adj2" fmla="val 50310"/>
            </a:avLst>
          </a:prstGeom>
          <a:solidFill>
            <a:srgbClr val="0070C0"/>
          </a:solidFill>
          <a:ln>
            <a:noFill/>
          </a:ln>
          <a:effectLst>
            <a:innerShdw blurRad="63500" dist="50800" dir="18900000">
              <a:schemeClr val="bg1">
                <a:alpha val="50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ight Arrow 21"/>
          <p:cNvSpPr/>
          <p:nvPr/>
        </p:nvSpPr>
        <p:spPr>
          <a:xfrm rot="9925656">
            <a:off x="8986854" y="4737153"/>
            <a:ext cx="890826" cy="914025"/>
          </a:xfrm>
          <a:prstGeom prst="rightArrow">
            <a:avLst>
              <a:gd name="adj1" fmla="val 50000"/>
              <a:gd name="adj2" fmla="val 50310"/>
            </a:avLst>
          </a:prstGeom>
          <a:solidFill>
            <a:srgbClr val="0070C0"/>
          </a:solidFill>
          <a:ln>
            <a:noFill/>
          </a:ln>
          <a:effectLst>
            <a:innerShdw blurRad="63500" dist="50800" dir="18900000">
              <a:schemeClr val="bg1">
                <a:alpha val="50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ight Arrow 22"/>
          <p:cNvSpPr/>
          <p:nvPr/>
        </p:nvSpPr>
        <p:spPr>
          <a:xfrm rot="14412930">
            <a:off x="7631968" y="3920521"/>
            <a:ext cx="737123" cy="842998"/>
          </a:xfrm>
          <a:prstGeom prst="rightArrow">
            <a:avLst>
              <a:gd name="adj1" fmla="val 50000"/>
              <a:gd name="adj2" fmla="val 50310"/>
            </a:avLst>
          </a:prstGeom>
          <a:solidFill>
            <a:srgbClr val="0070C0"/>
          </a:solidFill>
          <a:ln>
            <a:noFill/>
          </a:ln>
          <a:effectLst>
            <a:innerShdw blurRad="63500" dist="50800" dir="18900000">
              <a:schemeClr val="bg1">
                <a:alpha val="50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ight Arrow 23"/>
          <p:cNvSpPr/>
          <p:nvPr/>
        </p:nvSpPr>
        <p:spPr>
          <a:xfrm rot="18367271">
            <a:off x="7888169" y="2276928"/>
            <a:ext cx="737123" cy="842998"/>
          </a:xfrm>
          <a:prstGeom prst="rightArrow">
            <a:avLst>
              <a:gd name="adj1" fmla="val 50000"/>
              <a:gd name="adj2" fmla="val 50310"/>
            </a:avLst>
          </a:prstGeom>
          <a:solidFill>
            <a:srgbClr val="0070C0"/>
          </a:solidFill>
          <a:ln>
            <a:noFill/>
          </a:ln>
          <a:effectLst>
            <a:innerShdw blurRad="63500" dist="50800" dir="18900000">
              <a:schemeClr val="bg1">
                <a:alpha val="50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ight Arrow 24"/>
          <p:cNvSpPr/>
          <p:nvPr/>
        </p:nvSpPr>
        <p:spPr>
          <a:xfrm rot="1616949">
            <a:off x="9797091" y="2078473"/>
            <a:ext cx="737123" cy="842998"/>
          </a:xfrm>
          <a:prstGeom prst="rightArrow">
            <a:avLst>
              <a:gd name="adj1" fmla="val 50000"/>
              <a:gd name="adj2" fmla="val 50310"/>
            </a:avLst>
          </a:prstGeom>
          <a:solidFill>
            <a:srgbClr val="0070C0"/>
          </a:solidFill>
          <a:ln>
            <a:noFill/>
          </a:ln>
          <a:effectLst>
            <a:innerShdw blurRad="63500" dist="50800" dir="18900000">
              <a:schemeClr val="bg1">
                <a:alpha val="50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Oval 2"/>
          <p:cNvSpPr/>
          <p:nvPr/>
        </p:nvSpPr>
        <p:spPr>
          <a:xfrm>
            <a:off x="10513208" y="2073118"/>
            <a:ext cx="971134" cy="971134"/>
          </a:xfrm>
          <a:prstGeom prst="ellipse">
            <a:avLst/>
          </a:prstGeom>
          <a:gradFill>
            <a:gsLst>
              <a:gs pos="0">
                <a:schemeClr val="accent2"/>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accent3">
                  <a:lumMod val="75000"/>
                </a:schemeClr>
              </a:solidFill>
            </a:endParaRPr>
          </a:p>
        </p:txBody>
      </p:sp>
      <p:sp>
        <p:nvSpPr>
          <p:cNvPr id="26" name="TextBox 25"/>
          <p:cNvSpPr txBox="1"/>
          <p:nvPr/>
        </p:nvSpPr>
        <p:spPr>
          <a:xfrm>
            <a:off x="10465822" y="2070124"/>
            <a:ext cx="1065906" cy="1046440"/>
          </a:xfrm>
          <a:prstGeom prst="rect">
            <a:avLst/>
          </a:prstGeom>
          <a:noFill/>
        </p:spPr>
        <p:txBody>
          <a:bodyPr wrap="square" rtlCol="0">
            <a:spAutoFit/>
          </a:bodyPr>
          <a:lstStyle/>
          <a:p>
            <a:pPr algn="ctr"/>
            <a:endParaRPr lang="en-GB" sz="1400" dirty="0">
              <a:solidFill>
                <a:schemeClr val="accent3">
                  <a:lumMod val="75000"/>
                </a:schemeClr>
              </a:solidFill>
            </a:endParaRPr>
          </a:p>
          <a:p>
            <a:pPr algn="ctr"/>
            <a:r>
              <a:rPr lang="en-GB" sz="1200" b="1" dirty="0">
                <a:solidFill>
                  <a:schemeClr val="bg1"/>
                </a:solidFill>
              </a:rPr>
              <a:t>Idea Preparation</a:t>
            </a:r>
          </a:p>
          <a:p>
            <a:endParaRPr lang="en-GB" dirty="0">
              <a:solidFill>
                <a:schemeClr val="accent3">
                  <a:lumMod val="75000"/>
                </a:schemeClr>
              </a:solidFill>
            </a:endParaRPr>
          </a:p>
        </p:txBody>
      </p:sp>
      <p:grpSp>
        <p:nvGrpSpPr>
          <p:cNvPr id="41" name="Group 40"/>
          <p:cNvGrpSpPr/>
          <p:nvPr/>
        </p:nvGrpSpPr>
        <p:grpSpPr>
          <a:xfrm>
            <a:off x="6746900" y="3696047"/>
            <a:ext cx="1114479" cy="971134"/>
            <a:chOff x="8647674" y="3875189"/>
            <a:chExt cx="1114479" cy="971134"/>
          </a:xfrm>
        </p:grpSpPr>
        <p:sp>
          <p:nvSpPr>
            <p:cNvPr id="27" name="Oval 26"/>
            <p:cNvSpPr/>
            <p:nvPr/>
          </p:nvSpPr>
          <p:spPr>
            <a:xfrm>
              <a:off x="8647674" y="3875189"/>
              <a:ext cx="971134" cy="971134"/>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TextBox 27"/>
            <p:cNvSpPr txBox="1"/>
            <p:nvPr/>
          </p:nvSpPr>
          <p:spPr>
            <a:xfrm>
              <a:off x="8696247" y="4007746"/>
              <a:ext cx="1065906" cy="492443"/>
            </a:xfrm>
            <a:prstGeom prst="rect">
              <a:avLst/>
            </a:prstGeom>
            <a:noFill/>
          </p:spPr>
          <p:txBody>
            <a:bodyPr wrap="square" rtlCol="0">
              <a:spAutoFit/>
            </a:bodyPr>
            <a:lstStyle/>
            <a:p>
              <a:endParaRPr lang="en-GB" sz="1400" b="1" dirty="0">
                <a:solidFill>
                  <a:schemeClr val="bg1"/>
                </a:solidFill>
              </a:endParaRPr>
            </a:p>
            <a:p>
              <a:r>
                <a:rPr lang="en-GB" sz="1200" b="1" dirty="0">
                  <a:solidFill>
                    <a:schemeClr val="bg1"/>
                  </a:solidFill>
                </a:rPr>
                <a:t>Submission</a:t>
              </a:r>
              <a:endParaRPr lang="en-GB" sz="1200" dirty="0"/>
            </a:p>
          </p:txBody>
        </p:sp>
      </p:grpSp>
      <p:grpSp>
        <p:nvGrpSpPr>
          <p:cNvPr id="38" name="Group 37"/>
          <p:cNvGrpSpPr/>
          <p:nvPr/>
        </p:nvGrpSpPr>
        <p:grpSpPr>
          <a:xfrm>
            <a:off x="8074096" y="5084304"/>
            <a:ext cx="1069770" cy="971134"/>
            <a:chOff x="9848452" y="2804607"/>
            <a:chExt cx="1069770" cy="971134"/>
          </a:xfrm>
        </p:grpSpPr>
        <p:sp>
          <p:nvSpPr>
            <p:cNvPr id="29" name="Oval 28"/>
            <p:cNvSpPr/>
            <p:nvPr/>
          </p:nvSpPr>
          <p:spPr>
            <a:xfrm>
              <a:off x="9848452" y="2804607"/>
              <a:ext cx="971134" cy="971134"/>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TextBox 29"/>
            <p:cNvSpPr txBox="1"/>
            <p:nvPr/>
          </p:nvSpPr>
          <p:spPr>
            <a:xfrm>
              <a:off x="9852316" y="3049903"/>
              <a:ext cx="1065906" cy="461665"/>
            </a:xfrm>
            <a:prstGeom prst="rect">
              <a:avLst/>
            </a:prstGeom>
            <a:noFill/>
          </p:spPr>
          <p:txBody>
            <a:bodyPr wrap="square" rtlCol="0">
              <a:spAutoFit/>
            </a:bodyPr>
            <a:lstStyle/>
            <a:p>
              <a:r>
                <a:rPr lang="en-GB" sz="1200" b="1" dirty="0">
                  <a:solidFill>
                    <a:schemeClr val="bg1"/>
                  </a:solidFill>
                </a:rPr>
                <a:t>Application Refinement</a:t>
              </a:r>
              <a:endParaRPr lang="en-GB" sz="2000" b="1" dirty="0"/>
            </a:p>
          </p:txBody>
        </p:sp>
      </p:grpSp>
      <p:grpSp>
        <p:nvGrpSpPr>
          <p:cNvPr id="39" name="Group 38"/>
          <p:cNvGrpSpPr/>
          <p:nvPr/>
        </p:nvGrpSpPr>
        <p:grpSpPr>
          <a:xfrm>
            <a:off x="10513208" y="4360375"/>
            <a:ext cx="1065906" cy="1065794"/>
            <a:chOff x="10187256" y="1325102"/>
            <a:chExt cx="1065906" cy="1065794"/>
          </a:xfrm>
        </p:grpSpPr>
        <p:sp>
          <p:nvSpPr>
            <p:cNvPr id="31" name="Oval 30"/>
            <p:cNvSpPr/>
            <p:nvPr/>
          </p:nvSpPr>
          <p:spPr>
            <a:xfrm>
              <a:off x="10226147" y="1325102"/>
              <a:ext cx="971134" cy="971134"/>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TextBox 31"/>
            <p:cNvSpPr txBox="1"/>
            <p:nvPr/>
          </p:nvSpPr>
          <p:spPr>
            <a:xfrm>
              <a:off x="10187256" y="1559899"/>
              <a:ext cx="1065906" cy="830997"/>
            </a:xfrm>
            <a:prstGeom prst="rect">
              <a:avLst/>
            </a:prstGeom>
            <a:noFill/>
          </p:spPr>
          <p:txBody>
            <a:bodyPr wrap="square" rtlCol="0">
              <a:spAutoFit/>
            </a:bodyPr>
            <a:lstStyle/>
            <a:p>
              <a:pPr algn="ctr"/>
              <a:r>
                <a:rPr lang="en-GB" sz="1200" b="1" dirty="0">
                  <a:solidFill>
                    <a:schemeClr val="bg1"/>
                  </a:solidFill>
                </a:rPr>
                <a:t>Application Development</a:t>
              </a:r>
            </a:p>
            <a:p>
              <a:endParaRPr lang="en-GB" dirty="0"/>
            </a:p>
          </p:txBody>
        </p:sp>
      </p:grpSp>
      <p:grpSp>
        <p:nvGrpSpPr>
          <p:cNvPr id="37" name="Group 36"/>
          <p:cNvGrpSpPr/>
          <p:nvPr/>
        </p:nvGrpSpPr>
        <p:grpSpPr>
          <a:xfrm>
            <a:off x="7802318" y="1344516"/>
            <a:ext cx="1130367" cy="971134"/>
            <a:chOff x="10487079" y="4632242"/>
            <a:chExt cx="1130367" cy="971134"/>
          </a:xfrm>
        </p:grpSpPr>
        <p:sp>
          <p:nvSpPr>
            <p:cNvPr id="33" name="Oval 32"/>
            <p:cNvSpPr/>
            <p:nvPr/>
          </p:nvSpPr>
          <p:spPr>
            <a:xfrm>
              <a:off x="10487079" y="4632242"/>
              <a:ext cx="971134" cy="971134"/>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TextBox 33"/>
            <p:cNvSpPr txBox="1"/>
            <p:nvPr/>
          </p:nvSpPr>
          <p:spPr>
            <a:xfrm>
              <a:off x="10551540" y="4914004"/>
              <a:ext cx="1065906" cy="677108"/>
            </a:xfrm>
            <a:prstGeom prst="rect">
              <a:avLst/>
            </a:prstGeom>
            <a:noFill/>
          </p:spPr>
          <p:txBody>
            <a:bodyPr wrap="square" rtlCol="0">
              <a:spAutoFit/>
            </a:bodyPr>
            <a:lstStyle/>
            <a:p>
              <a:r>
                <a:rPr lang="en-GB" sz="1400" b="1" dirty="0">
                  <a:solidFill>
                    <a:schemeClr val="bg1"/>
                  </a:solidFill>
                </a:rPr>
                <a:t>Outcome</a:t>
              </a:r>
            </a:p>
            <a:p>
              <a:endParaRPr lang="en-GB" dirty="0"/>
            </a:p>
          </p:txBody>
        </p:sp>
      </p:grpSp>
      <p:sp>
        <p:nvSpPr>
          <p:cNvPr id="36" name="Circular Arrow 35"/>
          <p:cNvSpPr/>
          <p:nvPr/>
        </p:nvSpPr>
        <p:spPr>
          <a:xfrm rot="11572155">
            <a:off x="6895884" y="342809"/>
            <a:ext cx="1576440" cy="1894220"/>
          </a:xfrm>
          <a:prstGeom prst="circularArrow">
            <a:avLst>
              <a:gd name="adj1" fmla="val 12500"/>
              <a:gd name="adj2" fmla="val 1142319"/>
              <a:gd name="adj3" fmla="val 20457681"/>
              <a:gd name="adj4" fmla="val 14632849"/>
              <a:gd name="adj5" fmla="val 12500"/>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43" name="Circular Arrow 42"/>
          <p:cNvSpPr/>
          <p:nvPr/>
        </p:nvSpPr>
        <p:spPr>
          <a:xfrm rot="21135326">
            <a:off x="8181411" y="2461058"/>
            <a:ext cx="2179154" cy="2519190"/>
          </a:xfrm>
          <a:prstGeom prst="circularArrow">
            <a:avLst>
              <a:gd name="adj1" fmla="val 12500"/>
              <a:gd name="adj2" fmla="val 1142319"/>
              <a:gd name="adj3" fmla="val 20457681"/>
              <a:gd name="adj4" fmla="val 14632849"/>
              <a:gd name="adj5" fmla="val 12500"/>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44" name="Circular Arrow 43"/>
          <p:cNvSpPr/>
          <p:nvPr/>
        </p:nvSpPr>
        <p:spPr>
          <a:xfrm rot="1502719">
            <a:off x="7604423" y="2583358"/>
            <a:ext cx="2179154" cy="2939857"/>
          </a:xfrm>
          <a:prstGeom prst="circularArrow">
            <a:avLst>
              <a:gd name="adj1" fmla="val 12500"/>
              <a:gd name="adj2" fmla="val 1142319"/>
              <a:gd name="adj3" fmla="val 20457681"/>
              <a:gd name="adj4" fmla="val 14632849"/>
              <a:gd name="adj5" fmla="val 12500"/>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nvGrpSpPr>
          <p:cNvPr id="46" name="Group 45"/>
          <p:cNvGrpSpPr/>
          <p:nvPr/>
        </p:nvGrpSpPr>
        <p:grpSpPr>
          <a:xfrm>
            <a:off x="7155246" y="537550"/>
            <a:ext cx="1130367" cy="971134"/>
            <a:chOff x="10487079" y="4632242"/>
            <a:chExt cx="1130367" cy="971134"/>
          </a:xfrm>
        </p:grpSpPr>
        <p:sp>
          <p:nvSpPr>
            <p:cNvPr id="47" name="Oval 46"/>
            <p:cNvSpPr/>
            <p:nvPr/>
          </p:nvSpPr>
          <p:spPr>
            <a:xfrm>
              <a:off x="10487079" y="4632242"/>
              <a:ext cx="971134" cy="971134"/>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TextBox 47"/>
            <p:cNvSpPr txBox="1"/>
            <p:nvPr/>
          </p:nvSpPr>
          <p:spPr>
            <a:xfrm>
              <a:off x="10551540" y="4914004"/>
              <a:ext cx="1065906" cy="677108"/>
            </a:xfrm>
            <a:prstGeom prst="rect">
              <a:avLst/>
            </a:prstGeom>
            <a:noFill/>
          </p:spPr>
          <p:txBody>
            <a:bodyPr wrap="square" rtlCol="0">
              <a:spAutoFit/>
            </a:bodyPr>
            <a:lstStyle/>
            <a:p>
              <a:r>
                <a:rPr lang="en-GB" sz="1400" b="1" dirty="0">
                  <a:solidFill>
                    <a:schemeClr val="bg1"/>
                  </a:solidFill>
                </a:rPr>
                <a:t>Impact</a:t>
              </a:r>
            </a:p>
            <a:p>
              <a:endParaRPr lang="en-GB" dirty="0"/>
            </a:p>
          </p:txBody>
        </p:sp>
      </p:grpSp>
      <p:sp>
        <p:nvSpPr>
          <p:cNvPr id="50" name="Title 49"/>
          <p:cNvSpPr>
            <a:spLocks noGrp="1"/>
          </p:cNvSpPr>
          <p:nvPr>
            <p:ph type="title"/>
          </p:nvPr>
        </p:nvSpPr>
        <p:spPr/>
        <p:txBody>
          <a:bodyPr>
            <a:normAutofit fontScale="90000"/>
          </a:bodyPr>
          <a:lstStyle/>
          <a:p>
            <a:r>
              <a:rPr lang="en-GB" b="1" dirty="0"/>
              <a:t>Goals of the Grants Academy</a:t>
            </a:r>
          </a:p>
        </p:txBody>
      </p:sp>
      <p:sp>
        <p:nvSpPr>
          <p:cNvPr id="42" name="Text Placeholder 3"/>
          <p:cNvSpPr>
            <a:spLocks noGrp="1"/>
          </p:cNvSpPr>
          <p:nvPr>
            <p:ph type="body" sz="quarter" idx="10"/>
          </p:nvPr>
        </p:nvSpPr>
        <p:spPr>
          <a:xfrm>
            <a:off x="500063" y="6319838"/>
            <a:ext cx="6462712" cy="347362"/>
          </a:xfrm>
        </p:spPr>
        <p:txBody>
          <a:bodyPr>
            <a:normAutofit/>
          </a:bodyPr>
          <a:lstStyle/>
          <a:p>
            <a:r>
              <a:rPr lang="en-GB" dirty="0"/>
              <a:t>Aberdeen Grants Academy</a:t>
            </a:r>
          </a:p>
        </p:txBody>
      </p:sp>
      <p:pic>
        <p:nvPicPr>
          <p:cNvPr id="40" name="Content Placeholder 5">
            <a:extLst>
              <a:ext uri="{FF2B5EF4-FFF2-40B4-BE49-F238E27FC236}">
                <a16:creationId xmlns:a16="http://schemas.microsoft.com/office/drawing/2014/main" id="{A6C0DB52-1EB9-4374-A823-DF884CE97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a:prstGeom prst="rect">
            <a:avLst/>
          </a:prstGeom>
        </p:spPr>
      </p:pic>
      <p:sp>
        <p:nvSpPr>
          <p:cNvPr id="45" name="TextBox 44">
            <a:extLst>
              <a:ext uri="{FF2B5EF4-FFF2-40B4-BE49-F238E27FC236}">
                <a16:creationId xmlns:a16="http://schemas.microsoft.com/office/drawing/2014/main" id="{6CBE30C7-9838-4EF0-AA6B-599FC85E056B}"/>
              </a:ext>
            </a:extLst>
          </p:cNvPr>
          <p:cNvSpPr txBox="1"/>
          <p:nvPr/>
        </p:nvSpPr>
        <p:spPr>
          <a:xfrm>
            <a:off x="9787369" y="159287"/>
            <a:ext cx="498855" cy="276999"/>
          </a:xfrm>
          <a:prstGeom prst="rect">
            <a:avLst/>
          </a:prstGeom>
          <a:noFill/>
        </p:spPr>
        <p:txBody>
          <a:bodyPr wrap="none" rtlCol="0">
            <a:spAutoFit/>
          </a:bodyPr>
          <a:lstStyle/>
          <a:p>
            <a:r>
              <a:rPr lang="en-GB" sz="1200" dirty="0">
                <a:solidFill>
                  <a:schemeClr val="accent1"/>
                </a:solidFill>
              </a:rPr>
              <a:t>1495</a:t>
            </a:r>
          </a:p>
        </p:txBody>
      </p:sp>
      <p:sp>
        <p:nvSpPr>
          <p:cNvPr id="49" name="Rectangle 48">
            <a:extLst>
              <a:ext uri="{FF2B5EF4-FFF2-40B4-BE49-F238E27FC236}">
                <a16:creationId xmlns:a16="http://schemas.microsoft.com/office/drawing/2014/main" id="{C867702C-A164-4857-B4BA-67B4503CBA58}"/>
              </a:ext>
            </a:extLst>
          </p:cNvPr>
          <p:cNvSpPr/>
          <p:nvPr/>
        </p:nvSpPr>
        <p:spPr>
          <a:xfrm>
            <a:off x="1371934" y="712741"/>
            <a:ext cx="3979294" cy="369332"/>
          </a:xfrm>
          <a:prstGeom prst="rect">
            <a:avLst/>
          </a:prstGeom>
        </p:spPr>
        <p:txBody>
          <a:bodyPr wrap="none">
            <a:spAutoFit/>
          </a:bodyPr>
          <a:lstStyle/>
          <a:p>
            <a:r>
              <a:rPr lang="en-GB" dirty="0">
                <a:solidFill>
                  <a:schemeClr val="accent1">
                    <a:lumMod val="75000"/>
                  </a:schemeClr>
                </a:solidFill>
                <a:hlinkClick r:id="rId4"/>
              </a:rPr>
              <a:t>https://www.abdn.ac.uk/grantsacademy</a:t>
            </a:r>
            <a:endParaRPr lang="en-GB" dirty="0">
              <a:solidFill>
                <a:schemeClr val="accent1">
                  <a:lumMod val="75000"/>
                </a:schemeClr>
              </a:solidFill>
            </a:endParaRPr>
          </a:p>
        </p:txBody>
      </p:sp>
    </p:spTree>
    <p:extLst>
      <p:ext uri="{BB962C8B-B14F-4D97-AF65-F5344CB8AC3E}">
        <p14:creationId xmlns:p14="http://schemas.microsoft.com/office/powerpoint/2010/main" val="3152552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a:solidFill>
                      <a:srgbClr val="00B0F0"/>
                    </a:solidFill>
                    <a:latin typeface="Arial" panose="020B0604020202020204" pitchFamily="34" charset="0"/>
                    <a:cs typeface="Arial" panose="020B0604020202020204" pitchFamily="34" charset="0"/>
                  </a:rPr>
                  <a:t>@</a:t>
                </a:r>
                <a:r>
                  <a:rPr lang="en-GB" sz="2000" b="1" dirty="0" err="1">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a:latin typeface="Arial" panose="020B0604020202020204" pitchFamily="34" charset="0"/>
                  <a:cs typeface="Arial" panose="020B0604020202020204" pitchFamily="34" charset="0"/>
                </a:rPr>
                <a:t>Follow us on Twitter</a:t>
              </a:r>
            </a:p>
          </p:txBody>
        </p:sp>
      </p:grpSp>
      <p:sp>
        <p:nvSpPr>
          <p:cNvPr id="50" name="Title 49"/>
          <p:cNvSpPr>
            <a:spLocks noGrp="1"/>
          </p:cNvSpPr>
          <p:nvPr>
            <p:ph type="title"/>
          </p:nvPr>
        </p:nvSpPr>
        <p:spPr/>
        <p:txBody>
          <a:bodyPr>
            <a:normAutofit fontScale="90000"/>
          </a:bodyPr>
          <a:lstStyle/>
          <a:p>
            <a:r>
              <a:rPr lang="en-GB" b="1" dirty="0"/>
              <a:t>UKRI</a:t>
            </a:r>
          </a:p>
        </p:txBody>
      </p:sp>
      <p:sp>
        <p:nvSpPr>
          <p:cNvPr id="42" name="Text Placeholder 3"/>
          <p:cNvSpPr>
            <a:spLocks noGrp="1"/>
          </p:cNvSpPr>
          <p:nvPr>
            <p:ph type="body" sz="quarter" idx="10"/>
          </p:nvPr>
        </p:nvSpPr>
        <p:spPr>
          <a:xfrm>
            <a:off x="500063" y="6319838"/>
            <a:ext cx="6462712" cy="347362"/>
          </a:xfrm>
        </p:spPr>
        <p:txBody>
          <a:bodyPr>
            <a:normAutofit/>
          </a:bodyPr>
          <a:lstStyle/>
          <a:p>
            <a:r>
              <a:rPr lang="en-GB" dirty="0"/>
              <a:t>Aberdeen Grants Academy</a:t>
            </a:r>
          </a:p>
        </p:txBody>
      </p:sp>
      <p:pic>
        <p:nvPicPr>
          <p:cNvPr id="40" name="Content Placeholder 5">
            <a:extLst>
              <a:ext uri="{FF2B5EF4-FFF2-40B4-BE49-F238E27FC236}">
                <a16:creationId xmlns:a16="http://schemas.microsoft.com/office/drawing/2014/main" id="{A6C0DB52-1EB9-4374-A823-DF884CE97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a:prstGeom prst="rect">
            <a:avLst/>
          </a:prstGeom>
        </p:spPr>
      </p:pic>
      <p:sp>
        <p:nvSpPr>
          <p:cNvPr id="45" name="TextBox 44">
            <a:extLst>
              <a:ext uri="{FF2B5EF4-FFF2-40B4-BE49-F238E27FC236}">
                <a16:creationId xmlns:a16="http://schemas.microsoft.com/office/drawing/2014/main" id="{6CBE30C7-9838-4EF0-AA6B-599FC85E056B}"/>
              </a:ext>
            </a:extLst>
          </p:cNvPr>
          <p:cNvSpPr txBox="1"/>
          <p:nvPr/>
        </p:nvSpPr>
        <p:spPr>
          <a:xfrm>
            <a:off x="9787369" y="159287"/>
            <a:ext cx="498855" cy="276999"/>
          </a:xfrm>
          <a:prstGeom prst="rect">
            <a:avLst/>
          </a:prstGeom>
          <a:noFill/>
        </p:spPr>
        <p:txBody>
          <a:bodyPr wrap="none" rtlCol="0">
            <a:spAutoFit/>
          </a:bodyPr>
          <a:lstStyle/>
          <a:p>
            <a:r>
              <a:rPr lang="en-GB" sz="1200" dirty="0">
                <a:solidFill>
                  <a:schemeClr val="accent1"/>
                </a:solidFill>
              </a:rPr>
              <a:t>1495</a:t>
            </a:r>
          </a:p>
        </p:txBody>
      </p:sp>
      <p:sp>
        <p:nvSpPr>
          <p:cNvPr id="51" name="Rectangle 50">
            <a:extLst>
              <a:ext uri="{FF2B5EF4-FFF2-40B4-BE49-F238E27FC236}">
                <a16:creationId xmlns:a16="http://schemas.microsoft.com/office/drawing/2014/main" id="{F85DE7DA-9354-4E61-A7A0-CACEDD7E8729}"/>
              </a:ext>
            </a:extLst>
          </p:cNvPr>
          <p:cNvSpPr/>
          <p:nvPr/>
        </p:nvSpPr>
        <p:spPr>
          <a:xfrm>
            <a:off x="604659" y="679553"/>
            <a:ext cx="44257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https://www.ukri.org/about-us/our-councils/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2" name="Picture 51">
            <a:extLst>
              <a:ext uri="{FF2B5EF4-FFF2-40B4-BE49-F238E27FC236}">
                <a16:creationId xmlns:a16="http://schemas.microsoft.com/office/drawing/2014/main" id="{A5A35CCB-1E58-4FEC-B61A-977250F7CDE0}"/>
              </a:ext>
            </a:extLst>
          </p:cNvPr>
          <p:cNvPicPr>
            <a:picLocks noChangeAspect="1"/>
          </p:cNvPicPr>
          <p:nvPr/>
        </p:nvPicPr>
        <p:blipFill rotWithShape="1">
          <a:blip r:embed="rId5"/>
          <a:srcRect b="33439"/>
          <a:stretch/>
        </p:blipFill>
        <p:spPr>
          <a:xfrm>
            <a:off x="685800" y="1469238"/>
            <a:ext cx="5410200" cy="4260457"/>
          </a:xfrm>
          <a:prstGeom prst="rect">
            <a:avLst/>
          </a:prstGeom>
        </p:spPr>
      </p:pic>
      <p:pic>
        <p:nvPicPr>
          <p:cNvPr id="53" name="Picture 52">
            <a:extLst>
              <a:ext uri="{FF2B5EF4-FFF2-40B4-BE49-F238E27FC236}">
                <a16:creationId xmlns:a16="http://schemas.microsoft.com/office/drawing/2014/main" id="{76B2CAEC-809C-4AD4-972D-807DAAB7C945}"/>
              </a:ext>
            </a:extLst>
          </p:cNvPr>
          <p:cNvPicPr>
            <a:picLocks noChangeAspect="1"/>
          </p:cNvPicPr>
          <p:nvPr/>
        </p:nvPicPr>
        <p:blipFill rotWithShape="1">
          <a:blip r:embed="rId5"/>
          <a:srcRect t="66371"/>
          <a:stretch/>
        </p:blipFill>
        <p:spPr>
          <a:xfrm>
            <a:off x="6326605" y="1501395"/>
            <a:ext cx="5410200" cy="2152535"/>
          </a:xfrm>
          <a:prstGeom prst="rect">
            <a:avLst/>
          </a:prstGeom>
        </p:spPr>
      </p:pic>
    </p:spTree>
    <p:extLst>
      <p:ext uri="{BB962C8B-B14F-4D97-AF65-F5344CB8AC3E}">
        <p14:creationId xmlns:p14="http://schemas.microsoft.com/office/powerpoint/2010/main" val="4199673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a:solidFill>
                      <a:srgbClr val="00B0F0"/>
                    </a:solidFill>
                    <a:latin typeface="Arial" panose="020B0604020202020204" pitchFamily="34" charset="0"/>
                    <a:cs typeface="Arial" panose="020B0604020202020204" pitchFamily="34" charset="0"/>
                  </a:rPr>
                  <a:t>@</a:t>
                </a:r>
                <a:r>
                  <a:rPr lang="en-GB" sz="2000" b="1" dirty="0" err="1">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a:latin typeface="Arial" panose="020B0604020202020204" pitchFamily="34" charset="0"/>
                  <a:cs typeface="Arial" panose="020B0604020202020204" pitchFamily="34" charset="0"/>
                </a:rPr>
                <a:t>Follow us on Twitter</a:t>
              </a:r>
            </a:p>
          </p:txBody>
        </p:sp>
      </p:grpSp>
      <p:sp>
        <p:nvSpPr>
          <p:cNvPr id="50" name="Title 49"/>
          <p:cNvSpPr>
            <a:spLocks noGrp="1"/>
          </p:cNvSpPr>
          <p:nvPr>
            <p:ph type="title"/>
          </p:nvPr>
        </p:nvSpPr>
        <p:spPr/>
        <p:txBody>
          <a:bodyPr>
            <a:normAutofit fontScale="90000"/>
          </a:bodyPr>
          <a:lstStyle/>
          <a:p>
            <a:r>
              <a:rPr lang="en-GB" b="1" dirty="0"/>
              <a:t>NERC</a:t>
            </a:r>
          </a:p>
        </p:txBody>
      </p:sp>
      <p:sp>
        <p:nvSpPr>
          <p:cNvPr id="42" name="Text Placeholder 3"/>
          <p:cNvSpPr>
            <a:spLocks noGrp="1"/>
          </p:cNvSpPr>
          <p:nvPr>
            <p:ph type="body" sz="quarter" idx="10"/>
          </p:nvPr>
        </p:nvSpPr>
        <p:spPr>
          <a:xfrm>
            <a:off x="500063" y="6319838"/>
            <a:ext cx="6462712" cy="347362"/>
          </a:xfrm>
        </p:spPr>
        <p:txBody>
          <a:bodyPr>
            <a:normAutofit/>
          </a:bodyPr>
          <a:lstStyle/>
          <a:p>
            <a:r>
              <a:rPr lang="en-GB" dirty="0"/>
              <a:t>Aberdeen Grants Academy</a:t>
            </a:r>
          </a:p>
        </p:txBody>
      </p:sp>
      <p:pic>
        <p:nvPicPr>
          <p:cNvPr id="40" name="Content Placeholder 5">
            <a:extLst>
              <a:ext uri="{FF2B5EF4-FFF2-40B4-BE49-F238E27FC236}">
                <a16:creationId xmlns:a16="http://schemas.microsoft.com/office/drawing/2014/main" id="{A6C0DB52-1EB9-4374-A823-DF884CE97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a:prstGeom prst="rect">
            <a:avLst/>
          </a:prstGeom>
        </p:spPr>
      </p:pic>
      <p:sp>
        <p:nvSpPr>
          <p:cNvPr id="45" name="TextBox 44">
            <a:extLst>
              <a:ext uri="{FF2B5EF4-FFF2-40B4-BE49-F238E27FC236}">
                <a16:creationId xmlns:a16="http://schemas.microsoft.com/office/drawing/2014/main" id="{6CBE30C7-9838-4EF0-AA6B-599FC85E056B}"/>
              </a:ext>
            </a:extLst>
          </p:cNvPr>
          <p:cNvSpPr txBox="1"/>
          <p:nvPr/>
        </p:nvSpPr>
        <p:spPr>
          <a:xfrm>
            <a:off x="9787369" y="159287"/>
            <a:ext cx="498855" cy="276999"/>
          </a:xfrm>
          <a:prstGeom prst="rect">
            <a:avLst/>
          </a:prstGeom>
          <a:noFill/>
        </p:spPr>
        <p:txBody>
          <a:bodyPr wrap="none" rtlCol="0">
            <a:spAutoFit/>
          </a:bodyPr>
          <a:lstStyle/>
          <a:p>
            <a:r>
              <a:rPr lang="en-GB" sz="1200" dirty="0">
                <a:solidFill>
                  <a:schemeClr val="accent1"/>
                </a:solidFill>
              </a:rPr>
              <a:t>1495</a:t>
            </a:r>
          </a:p>
        </p:txBody>
      </p:sp>
      <p:sp>
        <p:nvSpPr>
          <p:cNvPr id="51" name="Rectangle 50">
            <a:extLst>
              <a:ext uri="{FF2B5EF4-FFF2-40B4-BE49-F238E27FC236}">
                <a16:creationId xmlns:a16="http://schemas.microsoft.com/office/drawing/2014/main" id="{F85DE7DA-9354-4E61-A7A0-CACEDD7E8729}"/>
              </a:ext>
            </a:extLst>
          </p:cNvPr>
          <p:cNvSpPr/>
          <p:nvPr/>
        </p:nvSpPr>
        <p:spPr>
          <a:xfrm>
            <a:off x="500063" y="664131"/>
            <a:ext cx="2199577" cy="369332"/>
          </a:xfrm>
          <a:prstGeom prst="rect">
            <a:avLst/>
          </a:prstGeom>
        </p:spPr>
        <p:txBody>
          <a:bodyPr wrap="none">
            <a:spAutoFit/>
          </a:bodyPr>
          <a:lstStyle/>
          <a:p>
            <a:pPr lvl="0"/>
            <a:r>
              <a:rPr lang="en-GB" dirty="0">
                <a:hlinkClick r:id="rId4"/>
              </a:rPr>
              <a:t>https://nerc.ukri.org/</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5" name="Picture 54">
            <a:extLst>
              <a:ext uri="{FF2B5EF4-FFF2-40B4-BE49-F238E27FC236}">
                <a16:creationId xmlns:a16="http://schemas.microsoft.com/office/drawing/2014/main" id="{BA8042FF-FDC5-4DBF-A368-B71B3D77BA98}"/>
              </a:ext>
            </a:extLst>
          </p:cNvPr>
          <p:cNvPicPr>
            <a:picLocks noChangeAspect="1"/>
          </p:cNvPicPr>
          <p:nvPr/>
        </p:nvPicPr>
        <p:blipFill>
          <a:blip r:embed="rId5"/>
          <a:stretch>
            <a:fillRect/>
          </a:stretch>
        </p:blipFill>
        <p:spPr>
          <a:xfrm>
            <a:off x="668406" y="1065279"/>
            <a:ext cx="4097646" cy="1116740"/>
          </a:xfrm>
          <a:prstGeom prst="rect">
            <a:avLst/>
          </a:prstGeom>
        </p:spPr>
      </p:pic>
      <p:sp>
        <p:nvSpPr>
          <p:cNvPr id="3" name="Rectangle 2">
            <a:extLst>
              <a:ext uri="{FF2B5EF4-FFF2-40B4-BE49-F238E27FC236}">
                <a16:creationId xmlns:a16="http://schemas.microsoft.com/office/drawing/2014/main" id="{860B580B-28FD-4640-9351-5268C7A015B8}"/>
              </a:ext>
            </a:extLst>
          </p:cNvPr>
          <p:cNvSpPr/>
          <p:nvPr/>
        </p:nvSpPr>
        <p:spPr>
          <a:xfrm>
            <a:off x="604659" y="2308282"/>
            <a:ext cx="11087278" cy="3877985"/>
          </a:xfrm>
          <a:prstGeom prst="rect">
            <a:avLst/>
          </a:prstGeom>
        </p:spPr>
        <p:txBody>
          <a:bodyPr wrap="square">
            <a:spAutoFit/>
          </a:bodyPr>
          <a:lstStyle/>
          <a:p>
            <a:r>
              <a:rPr lang="en-GB" sz="2400" dirty="0">
                <a:solidFill>
                  <a:srgbClr val="282828"/>
                </a:solidFill>
                <a:latin typeface="Calibri" panose="020F0502020204030204" pitchFamily="34" charset="0"/>
                <a:cs typeface="Calibri" panose="020F0502020204030204" pitchFamily="34" charset="0"/>
              </a:rPr>
              <a:t>The Natural Environment Research Council is the UK's largest funder of independent environmental science, training and innovation, delivered through universities and research centres.</a:t>
            </a:r>
          </a:p>
          <a:p>
            <a:endParaRPr lang="en-GB" sz="1000" dirty="0">
              <a:solidFill>
                <a:prstClr val="black"/>
              </a:solidFill>
              <a:latin typeface="Calibri" panose="020F0502020204030204" pitchFamily="34" charset="0"/>
              <a:cs typeface="Calibri" panose="020F0502020204030204" pitchFamily="34" charset="0"/>
            </a:endParaRPr>
          </a:p>
          <a:p>
            <a:r>
              <a:rPr lang="en-GB" sz="2400" dirty="0">
                <a:solidFill>
                  <a:srgbClr val="282828"/>
                </a:solidFill>
                <a:latin typeface="Calibri" panose="020F0502020204030204" pitchFamily="34" charset="0"/>
                <a:cs typeface="Calibri" panose="020F0502020204030204" pitchFamily="34" charset="0"/>
              </a:rPr>
              <a:t>NERC funds world-leading basic, strategic and applied research, survey and long-term environmental observation and monitoring of the whole Earth system.</a:t>
            </a:r>
          </a:p>
          <a:p>
            <a:endParaRPr lang="en-GB" sz="1000" dirty="0">
              <a:solidFill>
                <a:srgbClr val="282828"/>
              </a:solidFill>
              <a:latin typeface="Calibri" panose="020F0502020204030204" pitchFamily="34" charset="0"/>
              <a:cs typeface="Calibri" panose="020F0502020204030204" pitchFamily="34" charset="0"/>
            </a:endParaRPr>
          </a:p>
          <a:p>
            <a:r>
              <a:rPr lang="en-GB" sz="2400" dirty="0">
                <a:solidFill>
                  <a:srgbClr val="282828"/>
                </a:solidFill>
                <a:latin typeface="Calibri" panose="020F0502020204030204" pitchFamily="34" charset="0"/>
                <a:cs typeface="Calibri" panose="020F0502020204030204" pitchFamily="34" charset="0"/>
              </a:rPr>
              <a:t>Physical, chemical and biological processes on which our planet and life itself depends, from pole to pole, from the deep Earth and oceans to the atmosphere and space.</a:t>
            </a:r>
          </a:p>
          <a:p>
            <a:endParaRPr lang="en-GB" sz="1000" dirty="0">
              <a:solidFill>
                <a:srgbClr val="282828"/>
              </a:solidFill>
              <a:latin typeface="Calibri" panose="020F0502020204030204" pitchFamily="34" charset="0"/>
              <a:cs typeface="Calibri" panose="020F0502020204030204" pitchFamily="34" charset="0"/>
            </a:endParaRPr>
          </a:p>
          <a:p>
            <a:r>
              <a:rPr lang="en-GB" sz="2400" dirty="0">
                <a:solidFill>
                  <a:srgbClr val="282828"/>
                </a:solidFill>
                <a:latin typeface="Calibri" panose="020F0502020204030204" pitchFamily="34" charset="0"/>
                <a:cs typeface="Calibri" panose="020F0502020204030204" pitchFamily="34" charset="0"/>
              </a:rPr>
              <a:t>Research is increasingly multi- and interdisciplinary, designed, supported and delivered in partnership with other research funders and research users.</a:t>
            </a:r>
          </a:p>
        </p:txBody>
      </p:sp>
    </p:spTree>
    <p:extLst>
      <p:ext uri="{BB962C8B-B14F-4D97-AF65-F5344CB8AC3E}">
        <p14:creationId xmlns:p14="http://schemas.microsoft.com/office/powerpoint/2010/main" val="415497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a:solidFill>
                      <a:srgbClr val="00B0F0"/>
                    </a:solidFill>
                    <a:latin typeface="Arial" panose="020B0604020202020204" pitchFamily="34" charset="0"/>
                    <a:cs typeface="Arial" panose="020B0604020202020204" pitchFamily="34" charset="0"/>
                  </a:rPr>
                  <a:t>@</a:t>
                </a:r>
                <a:r>
                  <a:rPr lang="en-GB" sz="2000" b="1" dirty="0" err="1">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a:latin typeface="Arial" panose="020B0604020202020204" pitchFamily="34" charset="0"/>
                  <a:cs typeface="Arial" panose="020B0604020202020204" pitchFamily="34" charset="0"/>
                </a:rPr>
                <a:t>Follow us on Twitter</a:t>
              </a:r>
            </a:p>
          </p:txBody>
        </p:sp>
      </p:grpSp>
      <p:sp>
        <p:nvSpPr>
          <p:cNvPr id="42" name="Text Placeholder 3"/>
          <p:cNvSpPr>
            <a:spLocks noGrp="1"/>
          </p:cNvSpPr>
          <p:nvPr>
            <p:ph type="body" sz="quarter" idx="10"/>
          </p:nvPr>
        </p:nvSpPr>
        <p:spPr>
          <a:xfrm>
            <a:off x="500063" y="6319838"/>
            <a:ext cx="6462712" cy="347362"/>
          </a:xfrm>
        </p:spPr>
        <p:txBody>
          <a:bodyPr>
            <a:normAutofit/>
          </a:bodyPr>
          <a:lstStyle/>
          <a:p>
            <a:r>
              <a:rPr lang="en-GB" dirty="0"/>
              <a:t>Aberdeen Grants Academy</a:t>
            </a:r>
          </a:p>
        </p:txBody>
      </p:sp>
      <p:pic>
        <p:nvPicPr>
          <p:cNvPr id="40" name="Content Placeholder 5">
            <a:extLst>
              <a:ext uri="{FF2B5EF4-FFF2-40B4-BE49-F238E27FC236}">
                <a16:creationId xmlns:a16="http://schemas.microsoft.com/office/drawing/2014/main" id="{A6C0DB52-1EB9-4374-A823-DF884CE97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a:prstGeom prst="rect">
            <a:avLst/>
          </a:prstGeom>
        </p:spPr>
      </p:pic>
      <p:sp>
        <p:nvSpPr>
          <p:cNvPr id="45" name="TextBox 44">
            <a:extLst>
              <a:ext uri="{FF2B5EF4-FFF2-40B4-BE49-F238E27FC236}">
                <a16:creationId xmlns:a16="http://schemas.microsoft.com/office/drawing/2014/main" id="{6CBE30C7-9838-4EF0-AA6B-599FC85E056B}"/>
              </a:ext>
            </a:extLst>
          </p:cNvPr>
          <p:cNvSpPr txBox="1"/>
          <p:nvPr/>
        </p:nvSpPr>
        <p:spPr>
          <a:xfrm>
            <a:off x="9787369" y="159287"/>
            <a:ext cx="498855" cy="276999"/>
          </a:xfrm>
          <a:prstGeom prst="rect">
            <a:avLst/>
          </a:prstGeom>
          <a:noFill/>
        </p:spPr>
        <p:txBody>
          <a:bodyPr wrap="none" rtlCol="0">
            <a:spAutoFit/>
          </a:bodyPr>
          <a:lstStyle/>
          <a:p>
            <a:r>
              <a:rPr lang="en-GB" sz="1200" dirty="0">
                <a:solidFill>
                  <a:schemeClr val="accent1"/>
                </a:solidFill>
              </a:rPr>
              <a:t>1495</a:t>
            </a:r>
          </a:p>
        </p:txBody>
      </p:sp>
      <p:sp>
        <p:nvSpPr>
          <p:cNvPr id="18" name="Title 49">
            <a:extLst>
              <a:ext uri="{FF2B5EF4-FFF2-40B4-BE49-F238E27FC236}">
                <a16:creationId xmlns:a16="http://schemas.microsoft.com/office/drawing/2014/main" id="{57B1FB8C-A530-4260-AD8B-10B0DA538B29}"/>
              </a:ext>
            </a:extLst>
          </p:cNvPr>
          <p:cNvSpPr txBox="1">
            <a:spLocks/>
          </p:cNvSpPr>
          <p:nvPr/>
        </p:nvSpPr>
        <p:spPr>
          <a:xfrm>
            <a:off x="500400" y="259200"/>
            <a:ext cx="8531305" cy="648000"/>
          </a:xfrm>
          <a:prstGeom prst="rect">
            <a:avLst/>
          </a:prstGeom>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dirty="0"/>
              <a:t>NERC’s Discovery Science (Responsive Mode)</a:t>
            </a:r>
          </a:p>
        </p:txBody>
      </p:sp>
      <p:sp>
        <p:nvSpPr>
          <p:cNvPr id="4" name="TextBox 3">
            <a:extLst>
              <a:ext uri="{FF2B5EF4-FFF2-40B4-BE49-F238E27FC236}">
                <a16:creationId xmlns:a16="http://schemas.microsoft.com/office/drawing/2014/main" id="{F015FFC7-87DA-403E-AF90-92EB95904D53}"/>
              </a:ext>
            </a:extLst>
          </p:cNvPr>
          <p:cNvSpPr txBox="1"/>
          <p:nvPr/>
        </p:nvSpPr>
        <p:spPr>
          <a:xfrm>
            <a:off x="500063" y="1311287"/>
            <a:ext cx="11413252" cy="5262979"/>
          </a:xfrm>
          <a:prstGeom prst="rect">
            <a:avLst/>
          </a:prstGeom>
          <a:noFill/>
        </p:spPr>
        <p:txBody>
          <a:bodyPr wrap="square" rtlCol="0">
            <a:spAutoFit/>
          </a:bodyPr>
          <a:lstStyle/>
          <a:p>
            <a:r>
              <a:rPr lang="en-GB" sz="2000" dirty="0"/>
              <a:t>Supports excellent curiosity-driven environmental research. </a:t>
            </a:r>
          </a:p>
          <a:p>
            <a:endParaRPr lang="en-GB" sz="1000" dirty="0"/>
          </a:p>
          <a:p>
            <a:r>
              <a:rPr lang="en-GB" sz="2000" dirty="0"/>
              <a:t>Asking fundamental questions on how the world works often has wide-ranging social and economic benefits.</a:t>
            </a:r>
          </a:p>
          <a:p>
            <a:endParaRPr lang="en-GB" sz="1000" dirty="0"/>
          </a:p>
          <a:p>
            <a:r>
              <a:rPr lang="en-GB" sz="2000" dirty="0"/>
              <a:t>Discovery science can support pure, applied, technology-led or policy-driven research, but it must address - or provide the means to address - clearly-defined scientific questions.</a:t>
            </a:r>
          </a:p>
          <a:p>
            <a:endParaRPr lang="en-GB" sz="1000" dirty="0"/>
          </a:p>
          <a:p>
            <a:r>
              <a:rPr lang="en-GB" sz="2000" dirty="0"/>
              <a:t>Adventurous research, multidisciplinary research and collaborations with international and non-academic partners are encouraged.</a:t>
            </a:r>
          </a:p>
          <a:p>
            <a:endParaRPr lang="en-GB" sz="1000" dirty="0"/>
          </a:p>
          <a:p>
            <a:r>
              <a:rPr lang="en-GB" sz="2000" dirty="0"/>
              <a:t>NERC's research grant schemes provide financial support for environmental scientists to carry out research projects of international quality at UK universities and other approved research institutions.</a:t>
            </a:r>
          </a:p>
          <a:p>
            <a:endParaRPr lang="en-GB" sz="1000" b="1" dirty="0"/>
          </a:p>
          <a:p>
            <a:r>
              <a:rPr lang="en-GB" b="1" dirty="0"/>
              <a:t>Types of research grant</a:t>
            </a:r>
          </a:p>
          <a:p>
            <a:r>
              <a:rPr lang="en-GB" dirty="0"/>
              <a:t>Our grants fall into three main categories:</a:t>
            </a:r>
          </a:p>
          <a:p>
            <a:pPr lvl="1"/>
            <a:r>
              <a:rPr lang="en-GB" dirty="0">
                <a:hlinkClick r:id="rId4"/>
              </a:rPr>
              <a:t>Standard research grants</a:t>
            </a:r>
            <a:r>
              <a:rPr lang="en-GB" dirty="0"/>
              <a:t> (including New Investigator grants).</a:t>
            </a:r>
          </a:p>
          <a:p>
            <a:pPr lvl="1"/>
            <a:r>
              <a:rPr lang="en-GB" dirty="0">
                <a:hlinkClick r:id="rId5"/>
              </a:rPr>
              <a:t>Large research grants</a:t>
            </a:r>
            <a:r>
              <a:rPr lang="en-GB" dirty="0"/>
              <a:t>, intended to support complex, large-scale research.</a:t>
            </a:r>
          </a:p>
          <a:p>
            <a:pPr lvl="1"/>
            <a:r>
              <a:rPr lang="en-GB" dirty="0">
                <a:hlinkClick r:id="rId6"/>
              </a:rPr>
              <a:t>Urgency grants</a:t>
            </a:r>
            <a:r>
              <a:rPr lang="en-GB" dirty="0"/>
              <a:t>, for work that exploits unexpected and short-lived research opportunities, such as those offered by natural events like earthquakes or volcanic eruptions.</a:t>
            </a:r>
          </a:p>
          <a:p>
            <a:endParaRPr lang="en-GB" dirty="0"/>
          </a:p>
        </p:txBody>
      </p:sp>
      <p:sp>
        <p:nvSpPr>
          <p:cNvPr id="5" name="Rectangle 4">
            <a:extLst>
              <a:ext uri="{FF2B5EF4-FFF2-40B4-BE49-F238E27FC236}">
                <a16:creationId xmlns:a16="http://schemas.microsoft.com/office/drawing/2014/main" id="{4F300242-B71E-47CC-B46D-72FCFCD0422B}"/>
              </a:ext>
            </a:extLst>
          </p:cNvPr>
          <p:cNvSpPr/>
          <p:nvPr/>
        </p:nvSpPr>
        <p:spPr>
          <a:xfrm>
            <a:off x="500063" y="849021"/>
            <a:ext cx="5403531" cy="369332"/>
          </a:xfrm>
          <a:prstGeom prst="rect">
            <a:avLst/>
          </a:prstGeom>
        </p:spPr>
        <p:txBody>
          <a:bodyPr wrap="none">
            <a:spAutoFit/>
          </a:bodyPr>
          <a:lstStyle/>
          <a:p>
            <a:r>
              <a:rPr lang="en-GB" dirty="0">
                <a:hlinkClick r:id="rId7"/>
              </a:rPr>
              <a:t>https://nerc.ukri.org/funding/available/researchgrants/</a:t>
            </a:r>
            <a:endParaRPr lang="en-GB" dirty="0"/>
          </a:p>
        </p:txBody>
      </p:sp>
    </p:spTree>
    <p:extLst>
      <p:ext uri="{BB962C8B-B14F-4D97-AF65-F5344CB8AC3E}">
        <p14:creationId xmlns:p14="http://schemas.microsoft.com/office/powerpoint/2010/main" val="3049637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sp>
        <p:nvSpPr>
          <p:cNvPr id="42" name="Text Placeholder 3"/>
          <p:cNvSpPr>
            <a:spLocks noGrp="1"/>
          </p:cNvSpPr>
          <p:nvPr>
            <p:ph type="body" sz="quarter" idx="10"/>
          </p:nvPr>
        </p:nvSpPr>
        <p:spPr>
          <a:xfrm>
            <a:off x="500063" y="6319838"/>
            <a:ext cx="6462712" cy="347362"/>
          </a:xfrm>
        </p:spPr>
        <p:txBody>
          <a:bodyPr>
            <a:normAutofit/>
          </a:bodyPr>
          <a:lstStyle/>
          <a:p>
            <a:r>
              <a:rPr lang="en-GB" dirty="0"/>
              <a:t>Aberdeen Grants Academy</a:t>
            </a:r>
          </a:p>
        </p:txBody>
      </p:sp>
      <p:pic>
        <p:nvPicPr>
          <p:cNvPr id="40" name="Content Placeholder 5">
            <a:extLst>
              <a:ext uri="{FF2B5EF4-FFF2-40B4-BE49-F238E27FC236}">
                <a16:creationId xmlns:a16="http://schemas.microsoft.com/office/drawing/2014/main" id="{A6C0DB52-1EB9-4374-A823-DF884CE97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a:prstGeom prst="rect">
            <a:avLst/>
          </a:prstGeom>
        </p:spPr>
      </p:pic>
      <p:sp>
        <p:nvSpPr>
          <p:cNvPr id="45" name="TextBox 44">
            <a:extLst>
              <a:ext uri="{FF2B5EF4-FFF2-40B4-BE49-F238E27FC236}">
                <a16:creationId xmlns:a16="http://schemas.microsoft.com/office/drawing/2014/main" id="{6CBE30C7-9838-4EF0-AA6B-599FC85E056B}"/>
              </a:ext>
            </a:extLst>
          </p:cNvPr>
          <p:cNvSpPr txBox="1"/>
          <p:nvPr/>
        </p:nvSpPr>
        <p:spPr>
          <a:xfrm>
            <a:off x="9787369" y="159287"/>
            <a:ext cx="498855" cy="276999"/>
          </a:xfrm>
          <a:prstGeom prst="rect">
            <a:avLst/>
          </a:prstGeom>
          <a:noFill/>
        </p:spPr>
        <p:txBody>
          <a:bodyPr wrap="none" rtlCol="0">
            <a:spAutoFit/>
          </a:bodyPr>
          <a:lstStyle/>
          <a:p>
            <a:r>
              <a:rPr lang="en-GB" sz="1200" dirty="0">
                <a:solidFill>
                  <a:schemeClr val="accent1"/>
                </a:solidFill>
              </a:rPr>
              <a:t>1495</a:t>
            </a:r>
          </a:p>
        </p:txBody>
      </p:sp>
      <p:sp>
        <p:nvSpPr>
          <p:cNvPr id="18" name="Title 49">
            <a:extLst>
              <a:ext uri="{FF2B5EF4-FFF2-40B4-BE49-F238E27FC236}">
                <a16:creationId xmlns:a16="http://schemas.microsoft.com/office/drawing/2014/main" id="{57B1FB8C-A530-4260-AD8B-10B0DA538B29}"/>
              </a:ext>
            </a:extLst>
          </p:cNvPr>
          <p:cNvSpPr txBox="1">
            <a:spLocks/>
          </p:cNvSpPr>
          <p:nvPr/>
        </p:nvSpPr>
        <p:spPr>
          <a:xfrm>
            <a:off x="183815" y="140081"/>
            <a:ext cx="5083632" cy="1515109"/>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dirty="0"/>
              <a:t>NERC’s Discovery Science Panels</a:t>
            </a:r>
          </a:p>
        </p:txBody>
      </p:sp>
      <p:pic>
        <p:nvPicPr>
          <p:cNvPr id="14" name="Picture 13">
            <a:extLst>
              <a:ext uri="{FF2B5EF4-FFF2-40B4-BE49-F238E27FC236}">
                <a16:creationId xmlns:a16="http://schemas.microsoft.com/office/drawing/2014/main" id="{7FB3E8F7-C01A-411A-B955-293ECB34EF28}"/>
              </a:ext>
            </a:extLst>
          </p:cNvPr>
          <p:cNvPicPr>
            <a:picLocks noChangeAspect="1"/>
          </p:cNvPicPr>
          <p:nvPr/>
        </p:nvPicPr>
        <p:blipFill rotWithShape="1">
          <a:blip r:embed="rId3"/>
          <a:srcRect t="4313"/>
          <a:stretch/>
        </p:blipFill>
        <p:spPr>
          <a:xfrm>
            <a:off x="6462250" y="259200"/>
            <a:ext cx="5623872" cy="6562224"/>
          </a:xfrm>
          <a:prstGeom prst="rect">
            <a:avLst/>
          </a:prstGeom>
        </p:spPr>
      </p:pic>
      <p:sp>
        <p:nvSpPr>
          <p:cNvPr id="2" name="Rectangle 1">
            <a:extLst>
              <a:ext uri="{FF2B5EF4-FFF2-40B4-BE49-F238E27FC236}">
                <a16:creationId xmlns:a16="http://schemas.microsoft.com/office/drawing/2014/main" id="{DA06766C-2843-4293-8D99-974BDD845AF4}"/>
              </a:ext>
            </a:extLst>
          </p:cNvPr>
          <p:cNvSpPr/>
          <p:nvPr/>
        </p:nvSpPr>
        <p:spPr>
          <a:xfrm>
            <a:off x="366250" y="1655190"/>
            <a:ext cx="6096000" cy="4093428"/>
          </a:xfrm>
          <a:prstGeom prst="rect">
            <a:avLst/>
          </a:prstGeom>
        </p:spPr>
        <p:txBody>
          <a:bodyPr>
            <a:spAutoFit/>
          </a:bodyPr>
          <a:lstStyle/>
          <a:p>
            <a:r>
              <a:rPr lang="en-GB" sz="2000" dirty="0">
                <a:solidFill>
                  <a:srgbClr val="282828"/>
                </a:solidFill>
                <a:latin typeface="Calibri" panose="020F0502020204030204" pitchFamily="34" charset="0"/>
                <a:cs typeface="Calibri" panose="020F0502020204030204" pitchFamily="34" charset="0"/>
              </a:rPr>
              <a:t>NERC uses a three panel structure to manage the assessment of all discovery science Standard / Standard New Investigator and Fellowship calls.</a:t>
            </a:r>
          </a:p>
          <a:p>
            <a:endParaRPr lang="en-GB" sz="2000" dirty="0">
              <a:solidFill>
                <a:srgbClr val="282828"/>
              </a:solidFill>
              <a:latin typeface="Calibri" panose="020F0502020204030204" pitchFamily="34" charset="0"/>
              <a:cs typeface="Calibri" panose="020F0502020204030204" pitchFamily="34" charset="0"/>
            </a:endParaRPr>
          </a:p>
          <a:p>
            <a:r>
              <a:rPr lang="en-GB" sz="2000" dirty="0">
                <a:solidFill>
                  <a:srgbClr val="282828"/>
                </a:solidFill>
                <a:latin typeface="Calibri" panose="020F0502020204030204" pitchFamily="34" charset="0"/>
                <a:cs typeface="Calibri" panose="020F0502020204030204" pitchFamily="34" charset="0"/>
              </a:rPr>
              <a:t>The three panel portfolio areas are designed to cover the full NERC remit N.B. many science topics cover a range of research and map to multiple panel areas.</a:t>
            </a:r>
          </a:p>
          <a:p>
            <a:endParaRPr lang="en-GB" sz="2000" b="0" i="0" dirty="0">
              <a:solidFill>
                <a:srgbClr val="282828"/>
              </a:solidFill>
              <a:effectLst/>
              <a:latin typeface="Calibri" panose="020F0502020204030204" pitchFamily="34" charset="0"/>
              <a:cs typeface="Calibri" panose="020F0502020204030204" pitchFamily="34" charset="0"/>
            </a:endParaRPr>
          </a:p>
          <a:p>
            <a:r>
              <a:rPr lang="en-GB" sz="2000" dirty="0">
                <a:solidFill>
                  <a:srgbClr val="282828"/>
                </a:solidFill>
                <a:latin typeface="Calibri" panose="020F0502020204030204" pitchFamily="34" charset="0"/>
                <a:cs typeface="Calibri" panose="020F0502020204030204" pitchFamily="34" charset="0"/>
              </a:rPr>
              <a:t>The panel can be selected via the 'panel areas' section on the Je-S proposal form. NERC reserves the right to change the panel allocation of applications post-submission, but applicants will be informed if this happens. </a:t>
            </a:r>
          </a:p>
        </p:txBody>
      </p:sp>
    </p:spTree>
    <p:extLst>
      <p:ext uri="{BB962C8B-B14F-4D97-AF65-F5344CB8AC3E}">
        <p14:creationId xmlns:p14="http://schemas.microsoft.com/office/powerpoint/2010/main" val="4014629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a:solidFill>
                      <a:srgbClr val="00B0F0"/>
                    </a:solidFill>
                    <a:latin typeface="Arial" panose="020B0604020202020204" pitchFamily="34" charset="0"/>
                    <a:cs typeface="Arial" panose="020B0604020202020204" pitchFamily="34" charset="0"/>
                  </a:rPr>
                  <a:t>@</a:t>
                </a:r>
                <a:r>
                  <a:rPr lang="en-GB" sz="2000" b="1" dirty="0" err="1">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a:solidFill>
                    <a:prstClr val="black"/>
                  </a:solidFill>
                  <a:latin typeface="Arial" panose="020B0604020202020204" pitchFamily="34" charset="0"/>
                  <a:cs typeface="Arial" panose="020B0604020202020204" pitchFamily="34" charset="0"/>
                </a:rPr>
                <a:t>Follow us on Twitter</a:t>
              </a:r>
            </a:p>
          </p:txBody>
        </p:sp>
      </p:grpSp>
      <p:sp>
        <p:nvSpPr>
          <p:cNvPr id="18" name="Text Placeholder 3"/>
          <p:cNvSpPr>
            <a:spLocks noGrp="1"/>
          </p:cNvSpPr>
          <p:nvPr>
            <p:ph type="body" sz="quarter" idx="10"/>
          </p:nvPr>
        </p:nvSpPr>
        <p:spPr>
          <a:xfrm>
            <a:off x="500063" y="6319838"/>
            <a:ext cx="6462712" cy="347362"/>
          </a:xfrm>
        </p:spPr>
        <p:txBody>
          <a:bodyPr>
            <a:normAutofit/>
          </a:bodyPr>
          <a:lstStyle/>
          <a:p>
            <a:r>
              <a:rPr lang="en-GB" dirty="0"/>
              <a:t>Aberdeen Grants Academy</a:t>
            </a:r>
          </a:p>
        </p:txBody>
      </p:sp>
      <p:sp>
        <p:nvSpPr>
          <p:cNvPr id="15" name="TextBox 14">
            <a:extLst>
              <a:ext uri="{FF2B5EF4-FFF2-40B4-BE49-F238E27FC236}">
                <a16:creationId xmlns:a16="http://schemas.microsoft.com/office/drawing/2014/main" id="{85F758BC-81E7-4953-A5F7-7422F5D2608C}"/>
              </a:ext>
            </a:extLst>
          </p:cNvPr>
          <p:cNvSpPr txBox="1"/>
          <p:nvPr/>
        </p:nvSpPr>
        <p:spPr>
          <a:xfrm>
            <a:off x="9787369" y="159287"/>
            <a:ext cx="498855" cy="276999"/>
          </a:xfrm>
          <a:prstGeom prst="rect">
            <a:avLst/>
          </a:prstGeom>
          <a:noFill/>
        </p:spPr>
        <p:txBody>
          <a:bodyPr wrap="none" rtlCol="0">
            <a:spAutoFit/>
          </a:bodyPr>
          <a:lstStyle/>
          <a:p>
            <a:r>
              <a:rPr lang="en-GB" sz="1200" dirty="0">
                <a:solidFill>
                  <a:schemeClr val="accent1"/>
                </a:solidFill>
              </a:rPr>
              <a:t>1495</a:t>
            </a:r>
          </a:p>
        </p:txBody>
      </p:sp>
      <p:sp>
        <p:nvSpPr>
          <p:cNvPr id="7" name="Rectangle 6">
            <a:extLst>
              <a:ext uri="{FF2B5EF4-FFF2-40B4-BE49-F238E27FC236}">
                <a16:creationId xmlns:a16="http://schemas.microsoft.com/office/drawing/2014/main" id="{74A101F9-18F9-4079-8E78-3223DFE5F88A}"/>
              </a:ext>
            </a:extLst>
          </p:cNvPr>
          <p:cNvSpPr/>
          <p:nvPr/>
        </p:nvSpPr>
        <p:spPr>
          <a:xfrm>
            <a:off x="652800" y="985389"/>
            <a:ext cx="7605823" cy="400110"/>
          </a:xfrm>
          <a:prstGeom prst="rect">
            <a:avLst/>
          </a:prstGeom>
        </p:spPr>
        <p:txBody>
          <a:bodyPr wrap="square">
            <a:spAutoFit/>
          </a:bodyPr>
          <a:lstStyle/>
          <a:p>
            <a:r>
              <a:rPr lang="en-GB" sz="2000" dirty="0">
                <a:hlinkClick r:id="rId4"/>
              </a:rPr>
              <a:t>https://nerc.ukri.org/funding/available/researchgrants/demand/</a:t>
            </a:r>
            <a:endParaRPr lang="en-GB" sz="2000" dirty="0"/>
          </a:p>
        </p:txBody>
      </p:sp>
      <p:sp>
        <p:nvSpPr>
          <p:cNvPr id="16" name="Title 1">
            <a:extLst>
              <a:ext uri="{FF2B5EF4-FFF2-40B4-BE49-F238E27FC236}">
                <a16:creationId xmlns:a16="http://schemas.microsoft.com/office/drawing/2014/main" id="{8B13655C-6B85-444C-BF4B-171169A59930}"/>
              </a:ext>
            </a:extLst>
          </p:cNvPr>
          <p:cNvSpPr txBox="1">
            <a:spLocks/>
          </p:cNvSpPr>
          <p:nvPr/>
        </p:nvSpPr>
        <p:spPr>
          <a:xfrm>
            <a:off x="652800" y="411600"/>
            <a:ext cx="8531305" cy="648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t>NERC Demand Management Measures</a:t>
            </a:r>
          </a:p>
        </p:txBody>
      </p:sp>
      <p:sp>
        <p:nvSpPr>
          <p:cNvPr id="14" name="Rectangle 13">
            <a:extLst>
              <a:ext uri="{FF2B5EF4-FFF2-40B4-BE49-F238E27FC236}">
                <a16:creationId xmlns:a16="http://schemas.microsoft.com/office/drawing/2014/main" id="{F1306DBD-C6C2-42F8-9F73-D5F234D45BFB}"/>
              </a:ext>
            </a:extLst>
          </p:cNvPr>
          <p:cNvSpPr/>
          <p:nvPr/>
        </p:nvSpPr>
        <p:spPr>
          <a:xfrm>
            <a:off x="683419" y="1504322"/>
            <a:ext cx="11008518" cy="4401205"/>
          </a:xfrm>
          <a:prstGeom prst="rect">
            <a:avLst/>
          </a:prstGeom>
        </p:spPr>
        <p:txBody>
          <a:bodyPr wrap="square">
            <a:spAutoFit/>
          </a:bodyPr>
          <a:lstStyle/>
          <a:p>
            <a:pPr marL="457200" indent="-457200">
              <a:buFont typeface="Arial" panose="020B0604020202020204" pitchFamily="34" charset="0"/>
              <a:buChar char="•"/>
            </a:pPr>
            <a:r>
              <a:rPr lang="en-GB" sz="2800" dirty="0">
                <a:solidFill>
                  <a:srgbClr val="282828"/>
                </a:solidFill>
                <a:latin typeface="Calibri" panose="020F0502020204030204" pitchFamily="34" charset="0"/>
                <a:cs typeface="Calibri" panose="020F0502020204030204" pitchFamily="34" charset="0"/>
              </a:rPr>
              <a:t>In 2015 NERC implemented measures designed to raise discovery science standard grant success rates.</a:t>
            </a:r>
          </a:p>
          <a:p>
            <a:pPr marL="457200" indent="-457200">
              <a:buFont typeface="Arial" panose="020B0604020202020204" pitchFamily="34" charset="0"/>
              <a:buChar char="•"/>
            </a:pPr>
            <a:r>
              <a:rPr lang="en-GB" sz="2800" dirty="0">
                <a:solidFill>
                  <a:srgbClr val="282828"/>
                </a:solidFill>
                <a:latin typeface="Calibri" panose="020F0502020204030204" pitchFamily="34" charset="0"/>
                <a:cs typeface="Calibri" panose="020F0502020204030204" pitchFamily="34" charset="0"/>
              </a:rPr>
              <a:t>To reduce the number and size of applications from research organisations for NERC's </a:t>
            </a:r>
            <a:r>
              <a:rPr lang="en-GB" sz="2800" u="sng" dirty="0">
                <a:solidFill>
                  <a:srgbClr val="282828"/>
                </a:solidFill>
                <a:latin typeface="Calibri" panose="020F0502020204030204" pitchFamily="34" charset="0"/>
                <a:cs typeface="Calibri" panose="020F0502020204030204" pitchFamily="34" charset="0"/>
              </a:rPr>
              <a:t>discovery science standard grant</a:t>
            </a:r>
            <a:r>
              <a:rPr lang="en-GB" sz="2800" dirty="0">
                <a:solidFill>
                  <a:srgbClr val="282828"/>
                </a:solidFill>
                <a:latin typeface="Calibri" panose="020F0502020204030204" pitchFamily="34" charset="0"/>
                <a:cs typeface="Calibri" panose="020F0502020204030204" pitchFamily="34" charset="0"/>
              </a:rPr>
              <a:t> scheme and to ensure research excellence, efficiency and value for money.</a:t>
            </a:r>
          </a:p>
          <a:p>
            <a:pPr marL="457200" indent="-457200">
              <a:buFont typeface="Arial" panose="020B0604020202020204" pitchFamily="34" charset="0"/>
              <a:buChar char="•"/>
            </a:pPr>
            <a:r>
              <a:rPr lang="en-GB" sz="2800" dirty="0">
                <a:solidFill>
                  <a:srgbClr val="282828"/>
                </a:solidFill>
                <a:latin typeface="Calibri" panose="020F0502020204030204" pitchFamily="34" charset="0"/>
                <a:cs typeface="Calibri" panose="020F0502020204030204" pitchFamily="34" charset="0"/>
              </a:rPr>
              <a:t>Based on historic application and award data. </a:t>
            </a:r>
          </a:p>
          <a:p>
            <a:pPr marL="457200" indent="-457200">
              <a:buFont typeface="Arial" panose="020B0604020202020204" pitchFamily="34" charset="0"/>
              <a:buChar char="•"/>
            </a:pPr>
            <a:r>
              <a:rPr lang="en-GB" sz="2800" dirty="0">
                <a:solidFill>
                  <a:srgbClr val="282828"/>
                </a:solidFill>
                <a:latin typeface="Calibri" panose="020F0502020204030204" pitchFamily="34" charset="0"/>
                <a:cs typeface="Calibri" panose="020F0502020204030204" pitchFamily="34" charset="0"/>
              </a:rPr>
              <a:t>Where an organisation fails to meet a 20% success rate the number of applications an individual research organisation can make is limited.</a:t>
            </a:r>
          </a:p>
          <a:p>
            <a:pPr marL="457200" indent="-457200">
              <a:buFont typeface="Arial" panose="020B0604020202020204" pitchFamily="34" charset="0"/>
              <a:buChar char="•"/>
            </a:pPr>
            <a:r>
              <a:rPr lang="en-GB" sz="2800" dirty="0">
                <a:solidFill>
                  <a:srgbClr val="282828"/>
                </a:solidFill>
                <a:latin typeface="Calibri" panose="020F0502020204030204" pitchFamily="34" charset="0"/>
                <a:cs typeface="Calibri" panose="020F0502020204030204" pitchFamily="34" charset="0"/>
              </a:rPr>
              <a:t>The data is re-calculated annually using the six most recent grant rounds.</a:t>
            </a:r>
            <a:endParaRPr lang="en-GB" sz="2800" b="0" i="0" dirty="0">
              <a:solidFill>
                <a:srgbClr val="282828"/>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6201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a:solidFill>
                      <a:srgbClr val="00B0F0"/>
                    </a:solidFill>
                    <a:latin typeface="Arial" panose="020B0604020202020204" pitchFamily="34" charset="0"/>
                    <a:cs typeface="Arial" panose="020B0604020202020204" pitchFamily="34" charset="0"/>
                  </a:rPr>
                  <a:t>@</a:t>
                </a:r>
                <a:r>
                  <a:rPr lang="en-GB" sz="2000" b="1" dirty="0" err="1">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a:solidFill>
                    <a:prstClr val="black"/>
                  </a:solidFill>
                  <a:latin typeface="Arial" panose="020B0604020202020204" pitchFamily="34" charset="0"/>
                  <a:cs typeface="Arial" panose="020B0604020202020204" pitchFamily="34" charset="0"/>
                </a:rPr>
                <a:t>Follow us on Twitter</a:t>
              </a:r>
            </a:p>
          </p:txBody>
        </p:sp>
      </p:grpSp>
      <p:sp>
        <p:nvSpPr>
          <p:cNvPr id="18" name="Text Placeholder 3"/>
          <p:cNvSpPr>
            <a:spLocks noGrp="1"/>
          </p:cNvSpPr>
          <p:nvPr>
            <p:ph type="body" sz="quarter" idx="10"/>
          </p:nvPr>
        </p:nvSpPr>
        <p:spPr>
          <a:xfrm>
            <a:off x="500063" y="6319838"/>
            <a:ext cx="6462712" cy="347362"/>
          </a:xfrm>
        </p:spPr>
        <p:txBody>
          <a:bodyPr>
            <a:normAutofit/>
          </a:bodyPr>
          <a:lstStyle/>
          <a:p>
            <a:r>
              <a:rPr lang="en-GB" dirty="0"/>
              <a:t>Aberdeen Grants Academy</a:t>
            </a:r>
          </a:p>
        </p:txBody>
      </p:sp>
      <p:sp>
        <p:nvSpPr>
          <p:cNvPr id="15" name="TextBox 14">
            <a:extLst>
              <a:ext uri="{FF2B5EF4-FFF2-40B4-BE49-F238E27FC236}">
                <a16:creationId xmlns:a16="http://schemas.microsoft.com/office/drawing/2014/main" id="{85F758BC-81E7-4953-A5F7-7422F5D2608C}"/>
              </a:ext>
            </a:extLst>
          </p:cNvPr>
          <p:cNvSpPr txBox="1"/>
          <p:nvPr/>
        </p:nvSpPr>
        <p:spPr>
          <a:xfrm>
            <a:off x="9787369" y="159287"/>
            <a:ext cx="498855" cy="276999"/>
          </a:xfrm>
          <a:prstGeom prst="rect">
            <a:avLst/>
          </a:prstGeom>
          <a:noFill/>
        </p:spPr>
        <p:txBody>
          <a:bodyPr wrap="none" rtlCol="0">
            <a:spAutoFit/>
          </a:bodyPr>
          <a:lstStyle/>
          <a:p>
            <a:r>
              <a:rPr lang="en-GB" sz="1200" dirty="0">
                <a:solidFill>
                  <a:schemeClr val="accent1"/>
                </a:solidFill>
              </a:rPr>
              <a:t>1495</a:t>
            </a:r>
          </a:p>
        </p:txBody>
      </p:sp>
      <p:graphicFrame>
        <p:nvGraphicFramePr>
          <p:cNvPr id="5" name="Table 4">
            <a:extLst>
              <a:ext uri="{FF2B5EF4-FFF2-40B4-BE49-F238E27FC236}">
                <a16:creationId xmlns:a16="http://schemas.microsoft.com/office/drawing/2014/main" id="{1EA27C0A-C93F-4F79-92E2-5FCC80DD33FC}"/>
              </a:ext>
            </a:extLst>
          </p:cNvPr>
          <p:cNvGraphicFramePr>
            <a:graphicFrameLocks noGrp="1"/>
          </p:cNvGraphicFramePr>
          <p:nvPr>
            <p:extLst>
              <p:ext uri="{D42A27DB-BD31-4B8C-83A1-F6EECF244321}">
                <p14:modId xmlns:p14="http://schemas.microsoft.com/office/powerpoint/2010/main" val="2511636964"/>
              </p:ext>
            </p:extLst>
          </p:nvPr>
        </p:nvGraphicFramePr>
        <p:xfrm>
          <a:off x="585125" y="1453658"/>
          <a:ext cx="10856209" cy="4737833"/>
        </p:xfrm>
        <a:graphic>
          <a:graphicData uri="http://schemas.openxmlformats.org/drawingml/2006/table">
            <a:tbl>
              <a:tblPr>
                <a:tableStyleId>{5C22544A-7EE6-4342-B048-85BDC9FD1C3A}</a:tableStyleId>
              </a:tblPr>
              <a:tblGrid>
                <a:gridCol w="851877">
                  <a:extLst>
                    <a:ext uri="{9D8B030D-6E8A-4147-A177-3AD203B41FA5}">
                      <a16:colId xmlns:a16="http://schemas.microsoft.com/office/drawing/2014/main" val="1847682202"/>
                    </a:ext>
                  </a:extLst>
                </a:gridCol>
                <a:gridCol w="1365822">
                  <a:extLst>
                    <a:ext uri="{9D8B030D-6E8A-4147-A177-3AD203B41FA5}">
                      <a16:colId xmlns:a16="http://schemas.microsoft.com/office/drawing/2014/main" val="1873750156"/>
                    </a:ext>
                  </a:extLst>
                </a:gridCol>
                <a:gridCol w="96135">
                  <a:extLst>
                    <a:ext uri="{9D8B030D-6E8A-4147-A177-3AD203B41FA5}">
                      <a16:colId xmlns:a16="http://schemas.microsoft.com/office/drawing/2014/main" val="3886321283"/>
                    </a:ext>
                  </a:extLst>
                </a:gridCol>
                <a:gridCol w="2013283">
                  <a:extLst>
                    <a:ext uri="{9D8B030D-6E8A-4147-A177-3AD203B41FA5}">
                      <a16:colId xmlns:a16="http://schemas.microsoft.com/office/drawing/2014/main" val="863316971"/>
                    </a:ext>
                  </a:extLst>
                </a:gridCol>
                <a:gridCol w="1084521">
                  <a:extLst>
                    <a:ext uri="{9D8B030D-6E8A-4147-A177-3AD203B41FA5}">
                      <a16:colId xmlns:a16="http://schemas.microsoft.com/office/drawing/2014/main" val="2210466175"/>
                    </a:ext>
                  </a:extLst>
                </a:gridCol>
                <a:gridCol w="1233377">
                  <a:extLst>
                    <a:ext uri="{9D8B030D-6E8A-4147-A177-3AD203B41FA5}">
                      <a16:colId xmlns:a16="http://schemas.microsoft.com/office/drawing/2014/main" val="1018461298"/>
                    </a:ext>
                  </a:extLst>
                </a:gridCol>
                <a:gridCol w="1966892">
                  <a:extLst>
                    <a:ext uri="{9D8B030D-6E8A-4147-A177-3AD203B41FA5}">
                      <a16:colId xmlns:a16="http://schemas.microsoft.com/office/drawing/2014/main" val="2824584554"/>
                    </a:ext>
                  </a:extLst>
                </a:gridCol>
                <a:gridCol w="1122151">
                  <a:extLst>
                    <a:ext uri="{9D8B030D-6E8A-4147-A177-3AD203B41FA5}">
                      <a16:colId xmlns:a16="http://schemas.microsoft.com/office/drawing/2014/main" val="1269812509"/>
                    </a:ext>
                  </a:extLst>
                </a:gridCol>
                <a:gridCol w="1122151">
                  <a:extLst>
                    <a:ext uri="{9D8B030D-6E8A-4147-A177-3AD203B41FA5}">
                      <a16:colId xmlns:a16="http://schemas.microsoft.com/office/drawing/2014/main" val="2273423934"/>
                    </a:ext>
                  </a:extLst>
                </a:gridCol>
              </a:tblGrid>
              <a:tr h="1002545">
                <a:tc>
                  <a:txBody>
                    <a:bodyPr/>
                    <a:lstStyle/>
                    <a:p>
                      <a:pPr algn="ctr" fontAlgn="ctr"/>
                      <a:r>
                        <a:rPr lang="en-GB" sz="1600" u="none" strike="noStrike" dirty="0">
                          <a:solidFill>
                            <a:schemeClr val="bg1"/>
                          </a:solidFill>
                          <a:effectLst/>
                        </a:rPr>
                        <a:t>Quota year</a:t>
                      </a:r>
                      <a:endParaRPr lang="en-GB" sz="1600" b="1" i="0" u="none" strike="noStrike" dirty="0">
                        <a:solidFill>
                          <a:schemeClr val="bg1"/>
                        </a:solidFill>
                        <a:effectLst/>
                        <a:latin typeface="Verdana" panose="020B0604030504040204" pitchFamily="34" charset="0"/>
                      </a:endParaRPr>
                    </a:p>
                  </a:txBody>
                  <a:tcPr marL="9525" marR="9525" marT="9525" marB="0" anchor="ctr">
                    <a:solidFill>
                      <a:schemeClr val="accent1"/>
                    </a:solidFill>
                  </a:tcPr>
                </a:tc>
                <a:tc>
                  <a:txBody>
                    <a:bodyPr/>
                    <a:lstStyle/>
                    <a:p>
                      <a:pPr algn="ctr" fontAlgn="ctr"/>
                      <a:r>
                        <a:rPr lang="en-GB" sz="1600" u="none" strike="noStrike" dirty="0">
                          <a:solidFill>
                            <a:schemeClr val="bg1"/>
                          </a:solidFill>
                          <a:effectLst/>
                        </a:rPr>
                        <a:t>Closing date</a:t>
                      </a:r>
                      <a:endParaRPr lang="en-GB" sz="1600" b="1" i="0" u="none" strike="noStrike" dirty="0">
                        <a:solidFill>
                          <a:schemeClr val="bg1"/>
                        </a:solidFill>
                        <a:effectLst/>
                        <a:latin typeface="Verdana" panose="020B0604030504040204" pitchFamily="34" charset="0"/>
                      </a:endParaRPr>
                    </a:p>
                  </a:txBody>
                  <a:tcPr marL="9525" marR="9525" marT="9525" marB="0" anchor="ctr">
                    <a:solidFill>
                      <a:schemeClr val="accent1"/>
                    </a:solidFill>
                  </a:tcPr>
                </a:tc>
                <a:tc>
                  <a:txBody>
                    <a:bodyPr/>
                    <a:lstStyle/>
                    <a:p>
                      <a:pPr algn="ctr" fontAlgn="ctr"/>
                      <a:endParaRPr lang="en-GB" sz="1600" b="1" i="0" u="none" strike="noStrike" dirty="0">
                        <a:solidFill>
                          <a:schemeClr val="bg1"/>
                        </a:solidFill>
                        <a:effectLst/>
                        <a:latin typeface="Verdana" panose="020B0604030504040204" pitchFamily="34" charset="0"/>
                      </a:endParaRPr>
                    </a:p>
                  </a:txBody>
                  <a:tcPr marL="9525" marR="9525" marT="9525" marB="0" anchor="ctr">
                    <a:solidFill>
                      <a:schemeClr val="accent1"/>
                    </a:solidFill>
                  </a:tcPr>
                </a:tc>
                <a:tc>
                  <a:txBody>
                    <a:bodyPr/>
                    <a:lstStyle/>
                    <a:p>
                      <a:pPr algn="ctr" fontAlgn="ctr"/>
                      <a:r>
                        <a:rPr lang="en-GB" sz="1600" u="none" strike="noStrike" dirty="0">
                          <a:solidFill>
                            <a:schemeClr val="bg1"/>
                          </a:solidFill>
                          <a:effectLst/>
                        </a:rPr>
                        <a:t>Six round data used</a:t>
                      </a:r>
                      <a:endParaRPr lang="en-GB" sz="1600" b="1" i="0" u="none" strike="noStrike" dirty="0">
                        <a:solidFill>
                          <a:schemeClr val="bg1"/>
                        </a:solidFill>
                        <a:effectLst/>
                        <a:latin typeface="Verdana" panose="020B0604030504040204" pitchFamily="34" charset="0"/>
                      </a:endParaRPr>
                    </a:p>
                  </a:txBody>
                  <a:tcPr marL="9525" marR="9525" marT="9525" marB="0" anchor="ctr">
                    <a:solidFill>
                      <a:schemeClr val="accent1"/>
                    </a:solidFill>
                  </a:tcPr>
                </a:tc>
                <a:tc>
                  <a:txBody>
                    <a:bodyPr/>
                    <a:lstStyle/>
                    <a:p>
                      <a:pPr algn="ctr" fontAlgn="ctr"/>
                      <a:r>
                        <a:rPr lang="en-GB" sz="1600" u="none" strike="noStrike" dirty="0">
                          <a:solidFill>
                            <a:schemeClr val="bg1"/>
                          </a:solidFill>
                          <a:effectLst/>
                        </a:rPr>
                        <a:t>Submitted</a:t>
                      </a:r>
                      <a:endParaRPr lang="en-GB" sz="1600" b="1" i="0" u="none" strike="noStrike" dirty="0">
                        <a:solidFill>
                          <a:schemeClr val="bg1"/>
                        </a:solidFill>
                        <a:effectLst/>
                        <a:latin typeface="Verdana" panose="020B0604030504040204" pitchFamily="34" charset="0"/>
                      </a:endParaRPr>
                    </a:p>
                  </a:txBody>
                  <a:tcPr marL="9525" marR="9525" marT="9525" marB="0" anchor="ctr">
                    <a:solidFill>
                      <a:schemeClr val="accent1"/>
                    </a:solidFill>
                  </a:tcPr>
                </a:tc>
                <a:tc>
                  <a:txBody>
                    <a:bodyPr/>
                    <a:lstStyle/>
                    <a:p>
                      <a:pPr algn="ctr" fontAlgn="ctr"/>
                      <a:r>
                        <a:rPr lang="en-GB" sz="1600" u="none" strike="noStrike" dirty="0">
                          <a:solidFill>
                            <a:schemeClr val="bg1"/>
                          </a:solidFill>
                          <a:effectLst/>
                        </a:rPr>
                        <a:t>Funded</a:t>
                      </a:r>
                      <a:endParaRPr lang="en-GB" sz="1600" b="1" i="0" u="none" strike="noStrike" dirty="0">
                        <a:solidFill>
                          <a:schemeClr val="bg1"/>
                        </a:solidFill>
                        <a:effectLst/>
                        <a:latin typeface="Verdana" panose="020B0604030504040204" pitchFamily="34" charset="0"/>
                      </a:endParaRPr>
                    </a:p>
                  </a:txBody>
                  <a:tcPr marL="9525" marR="9525" marT="9525" marB="0" anchor="ctr">
                    <a:solidFill>
                      <a:schemeClr val="accent1"/>
                    </a:solidFill>
                  </a:tcPr>
                </a:tc>
                <a:tc>
                  <a:txBody>
                    <a:bodyPr/>
                    <a:lstStyle/>
                    <a:p>
                      <a:pPr algn="ctr" fontAlgn="ctr"/>
                      <a:r>
                        <a:rPr lang="en-GB" sz="1600" u="none" strike="noStrike" dirty="0">
                          <a:solidFill>
                            <a:schemeClr val="bg1"/>
                          </a:solidFill>
                          <a:effectLst/>
                        </a:rPr>
                        <a:t>Success Rate</a:t>
                      </a:r>
                      <a:endParaRPr lang="en-GB" sz="1600" b="1" i="0" u="none" strike="noStrike" dirty="0">
                        <a:solidFill>
                          <a:schemeClr val="bg1"/>
                        </a:solidFill>
                        <a:effectLst/>
                        <a:latin typeface="Verdana" panose="020B0604030504040204" pitchFamily="34" charset="0"/>
                      </a:endParaRPr>
                    </a:p>
                  </a:txBody>
                  <a:tcPr marL="9525" marR="9525" marT="9525" marB="0" anchor="ctr">
                    <a:solidFill>
                      <a:schemeClr val="accent1"/>
                    </a:solidFill>
                  </a:tcPr>
                </a:tc>
                <a:tc>
                  <a:txBody>
                    <a:bodyPr/>
                    <a:lstStyle/>
                    <a:p>
                      <a:pPr algn="ctr" fontAlgn="ctr"/>
                      <a:r>
                        <a:rPr lang="en-GB" sz="1600" u="none" strike="noStrike" dirty="0">
                          <a:solidFill>
                            <a:schemeClr val="bg1"/>
                          </a:solidFill>
                          <a:effectLst/>
                        </a:rPr>
                        <a:t>Number of Award * 5 / 6</a:t>
                      </a:r>
                      <a:endParaRPr lang="en-GB" sz="1600" b="1" i="0" u="none" strike="noStrike" dirty="0">
                        <a:solidFill>
                          <a:schemeClr val="bg1"/>
                        </a:solidFill>
                        <a:effectLst/>
                        <a:latin typeface="Verdana" panose="020B0604030504040204" pitchFamily="34" charset="0"/>
                      </a:endParaRPr>
                    </a:p>
                  </a:txBody>
                  <a:tcPr marL="9525" marR="9525" marT="9525" marB="0" anchor="ctr">
                    <a:solidFill>
                      <a:schemeClr val="accent1"/>
                    </a:solidFill>
                  </a:tcPr>
                </a:tc>
                <a:tc>
                  <a:txBody>
                    <a:bodyPr/>
                    <a:lstStyle/>
                    <a:p>
                      <a:pPr algn="ctr" fontAlgn="ctr"/>
                      <a:r>
                        <a:rPr lang="en-GB" sz="1600" u="none" strike="noStrike" dirty="0">
                          <a:solidFill>
                            <a:schemeClr val="bg1"/>
                          </a:solidFill>
                          <a:effectLst/>
                        </a:rPr>
                        <a:t>Cap</a:t>
                      </a:r>
                      <a:endParaRPr lang="en-GB" sz="1600" b="1" i="0" u="none" strike="noStrike" dirty="0">
                        <a:solidFill>
                          <a:schemeClr val="bg1"/>
                        </a:solidFill>
                        <a:effectLst/>
                        <a:latin typeface="Verdana" panose="020B0604030504040204" pitchFamily="34" charset="0"/>
                      </a:endParaRPr>
                    </a:p>
                  </a:txBody>
                  <a:tcPr marL="9525" marR="9525" marT="9525" marB="0" anchor="ctr">
                    <a:solidFill>
                      <a:schemeClr val="accent1"/>
                    </a:solidFill>
                  </a:tcPr>
                </a:tc>
                <a:extLst>
                  <a:ext uri="{0D108BD9-81ED-4DB2-BD59-A6C34878D82A}">
                    <a16:rowId xmlns:a16="http://schemas.microsoft.com/office/drawing/2014/main" val="1934919767"/>
                  </a:ext>
                </a:extLst>
              </a:tr>
              <a:tr h="622548">
                <a:tc>
                  <a:txBody>
                    <a:bodyPr/>
                    <a:lstStyle/>
                    <a:p>
                      <a:pPr algn="l" fontAlgn="ctr"/>
                      <a:r>
                        <a:rPr lang="en-GB" sz="1600" u="none" strike="noStrike">
                          <a:effectLst/>
                        </a:rPr>
                        <a:t>2015-16</a:t>
                      </a:r>
                      <a:endParaRPr lang="en-GB" sz="1600" b="0" i="0" u="none" strike="noStrike">
                        <a:solidFill>
                          <a:srgbClr val="282828"/>
                        </a:solidFill>
                        <a:effectLst/>
                        <a:latin typeface="Verdana" panose="020B0604030504040204" pitchFamily="34" charset="0"/>
                      </a:endParaRPr>
                    </a:p>
                  </a:txBody>
                  <a:tcPr marL="9525" marR="9525" marT="9525" marB="0" anchor="ctr"/>
                </a:tc>
                <a:tc>
                  <a:txBody>
                    <a:bodyPr/>
                    <a:lstStyle/>
                    <a:p>
                      <a:pPr algn="l" fontAlgn="ctr"/>
                      <a:r>
                        <a:rPr lang="en-GB" sz="1600" u="none" strike="noStrike">
                          <a:effectLst/>
                        </a:rPr>
                        <a:t>JULY15, JAN16</a:t>
                      </a:r>
                      <a:endParaRPr lang="en-GB" sz="1600" b="0" i="0" u="none" strike="noStrike">
                        <a:solidFill>
                          <a:srgbClr val="282828"/>
                        </a:solidFill>
                        <a:effectLst/>
                        <a:latin typeface="Verdana" panose="020B0604030504040204" pitchFamily="34" charset="0"/>
                      </a:endParaRPr>
                    </a:p>
                  </a:txBody>
                  <a:tcPr marL="9525" marR="9525" marT="9525" marB="0" anchor="ctr"/>
                </a:tc>
                <a:tc>
                  <a:txBody>
                    <a:bodyPr/>
                    <a:lstStyle/>
                    <a:p>
                      <a:pPr algn="r" fontAlgn="ctr"/>
                      <a:endParaRPr lang="en-GB" sz="1600" b="0" i="0" u="none" strike="noStrike" dirty="0">
                        <a:solidFill>
                          <a:srgbClr val="282828"/>
                        </a:solidFill>
                        <a:effectLst/>
                        <a:latin typeface="Verdana" panose="020B0604030504040204" pitchFamily="34" charset="0"/>
                      </a:endParaRPr>
                    </a:p>
                  </a:txBody>
                  <a:tcPr marL="9525" marR="9525" marT="9525" marB="0" anchor="ctr"/>
                </a:tc>
                <a:tc>
                  <a:txBody>
                    <a:bodyPr/>
                    <a:lstStyle/>
                    <a:p>
                      <a:pPr algn="l" fontAlgn="ctr"/>
                      <a:r>
                        <a:rPr lang="en-GB" sz="1600" u="none" strike="noStrike" dirty="0">
                          <a:effectLst/>
                        </a:rPr>
                        <a:t>JULY11, DEC11, JULY12, DEC12, JULY13, JAN14</a:t>
                      </a:r>
                      <a:endParaRPr lang="en-GB" sz="1600" b="1" i="0" u="none" strike="noStrike" dirty="0">
                        <a:solidFill>
                          <a:srgbClr val="282828"/>
                        </a:solidFill>
                        <a:effectLst/>
                        <a:latin typeface="Verdana" panose="020B0604030504040204" pitchFamily="34" charset="0"/>
                      </a:endParaRPr>
                    </a:p>
                  </a:txBody>
                  <a:tcPr marL="9525" marR="9525" marT="9525" marB="0" anchor="ctr"/>
                </a:tc>
                <a:tc>
                  <a:txBody>
                    <a:bodyPr/>
                    <a:lstStyle/>
                    <a:p>
                      <a:pPr algn="r" fontAlgn="b"/>
                      <a:r>
                        <a:rPr lang="en-GB" sz="1600" u="none" strike="noStrike" dirty="0">
                          <a:effectLst/>
                        </a:rPr>
                        <a:t>39</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5</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12.82</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4.17</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4</a:t>
                      </a:r>
                      <a:endParaRPr lang="en-GB"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8753583"/>
                  </a:ext>
                </a:extLst>
              </a:tr>
              <a:tr h="622548">
                <a:tc>
                  <a:txBody>
                    <a:bodyPr/>
                    <a:lstStyle/>
                    <a:p>
                      <a:pPr algn="l" fontAlgn="ctr"/>
                      <a:r>
                        <a:rPr lang="en-GB" sz="1600" u="none" strike="noStrike">
                          <a:effectLst/>
                        </a:rPr>
                        <a:t>2016-17</a:t>
                      </a:r>
                      <a:endParaRPr lang="en-GB" sz="1600" b="0" i="0" u="none" strike="noStrike">
                        <a:solidFill>
                          <a:srgbClr val="282828"/>
                        </a:solidFill>
                        <a:effectLst/>
                        <a:latin typeface="Verdana" panose="020B0604030504040204" pitchFamily="34" charset="0"/>
                      </a:endParaRPr>
                    </a:p>
                  </a:txBody>
                  <a:tcPr marL="9525" marR="9525" marT="9525" marB="0" anchor="ctr"/>
                </a:tc>
                <a:tc>
                  <a:txBody>
                    <a:bodyPr/>
                    <a:lstStyle/>
                    <a:p>
                      <a:pPr algn="l" fontAlgn="ctr"/>
                      <a:r>
                        <a:rPr lang="en-GB" sz="1600" u="none" strike="noStrike">
                          <a:effectLst/>
                        </a:rPr>
                        <a:t>JULY16, JAN17</a:t>
                      </a:r>
                      <a:endParaRPr lang="en-GB" sz="1600" b="0" i="0" u="none" strike="noStrike">
                        <a:solidFill>
                          <a:srgbClr val="282828"/>
                        </a:solidFill>
                        <a:effectLst/>
                        <a:latin typeface="Verdana" panose="020B0604030504040204" pitchFamily="34" charset="0"/>
                      </a:endParaRPr>
                    </a:p>
                  </a:txBody>
                  <a:tcPr marL="9525" marR="9525" marT="9525" marB="0" anchor="ctr"/>
                </a:tc>
                <a:tc>
                  <a:txBody>
                    <a:bodyPr/>
                    <a:lstStyle/>
                    <a:p>
                      <a:pPr algn="r" fontAlgn="ctr"/>
                      <a:endParaRPr lang="en-GB" sz="1600" b="0" i="0" u="none" strike="noStrike" dirty="0">
                        <a:solidFill>
                          <a:srgbClr val="282828"/>
                        </a:solidFill>
                        <a:effectLst/>
                        <a:latin typeface="Verdana" panose="020B0604030504040204" pitchFamily="34" charset="0"/>
                      </a:endParaRPr>
                    </a:p>
                  </a:txBody>
                  <a:tcPr marL="9525" marR="9525" marT="9525" marB="0" anchor="ctr"/>
                </a:tc>
                <a:tc>
                  <a:txBody>
                    <a:bodyPr/>
                    <a:lstStyle/>
                    <a:p>
                      <a:pPr algn="l" fontAlgn="ctr"/>
                      <a:r>
                        <a:rPr lang="en-GB" sz="1600" u="none" strike="noStrike">
                          <a:effectLst/>
                        </a:rPr>
                        <a:t>JULY12, DEC12, JULY13, JAN14, JULY14, JAN15</a:t>
                      </a:r>
                      <a:endParaRPr lang="en-GB" sz="1600" b="1" i="0" u="none" strike="noStrike">
                        <a:solidFill>
                          <a:srgbClr val="282828"/>
                        </a:solidFill>
                        <a:effectLst/>
                        <a:latin typeface="Verdana" panose="020B0604030504040204" pitchFamily="34" charset="0"/>
                      </a:endParaRPr>
                    </a:p>
                  </a:txBody>
                  <a:tcPr marL="9525" marR="9525" marT="9525" marB="0" anchor="ctr"/>
                </a:tc>
                <a:tc>
                  <a:txBody>
                    <a:bodyPr/>
                    <a:lstStyle/>
                    <a:p>
                      <a:pPr algn="r" fontAlgn="b"/>
                      <a:r>
                        <a:rPr lang="en-GB" sz="1600" u="none" strike="noStrike" dirty="0">
                          <a:effectLst/>
                        </a:rPr>
                        <a:t>44</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6</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13.64</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5.00</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5</a:t>
                      </a:r>
                      <a:endParaRPr lang="en-GB"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4487728"/>
                  </a:ext>
                </a:extLst>
              </a:tr>
              <a:tr h="622548">
                <a:tc>
                  <a:txBody>
                    <a:bodyPr/>
                    <a:lstStyle/>
                    <a:p>
                      <a:pPr algn="l" fontAlgn="ctr"/>
                      <a:r>
                        <a:rPr lang="en-GB" sz="1600" u="none" strike="noStrike">
                          <a:effectLst/>
                        </a:rPr>
                        <a:t>2017-18</a:t>
                      </a:r>
                      <a:endParaRPr lang="en-GB" sz="1600" b="0" i="0" u="none" strike="noStrike">
                        <a:solidFill>
                          <a:srgbClr val="282828"/>
                        </a:solidFill>
                        <a:effectLst/>
                        <a:latin typeface="Verdana" panose="020B0604030504040204" pitchFamily="34" charset="0"/>
                      </a:endParaRPr>
                    </a:p>
                  </a:txBody>
                  <a:tcPr marL="9525" marR="9525" marT="9525" marB="0" anchor="ctr"/>
                </a:tc>
                <a:tc>
                  <a:txBody>
                    <a:bodyPr/>
                    <a:lstStyle/>
                    <a:p>
                      <a:pPr algn="l" fontAlgn="ctr"/>
                      <a:r>
                        <a:rPr lang="en-GB" sz="1600" u="none" strike="noStrike">
                          <a:effectLst/>
                        </a:rPr>
                        <a:t>JULY17, JAN18</a:t>
                      </a:r>
                      <a:endParaRPr lang="en-GB" sz="1600" b="0" i="0" u="none" strike="noStrike">
                        <a:solidFill>
                          <a:srgbClr val="282828"/>
                        </a:solidFill>
                        <a:effectLst/>
                        <a:latin typeface="Verdana" panose="020B0604030504040204" pitchFamily="34" charset="0"/>
                      </a:endParaRPr>
                    </a:p>
                  </a:txBody>
                  <a:tcPr marL="9525" marR="9525" marT="9525" marB="0" anchor="ctr"/>
                </a:tc>
                <a:tc>
                  <a:txBody>
                    <a:bodyPr/>
                    <a:lstStyle/>
                    <a:p>
                      <a:pPr algn="r" fontAlgn="ctr"/>
                      <a:endParaRPr lang="en-GB" sz="1600" b="0" i="0" u="none" strike="noStrike" dirty="0">
                        <a:solidFill>
                          <a:srgbClr val="282828"/>
                        </a:solidFill>
                        <a:effectLst/>
                        <a:latin typeface="Verdana" panose="020B0604030504040204" pitchFamily="34" charset="0"/>
                      </a:endParaRPr>
                    </a:p>
                  </a:txBody>
                  <a:tcPr marL="9525" marR="9525" marT="9525" marB="0" anchor="ctr"/>
                </a:tc>
                <a:tc>
                  <a:txBody>
                    <a:bodyPr/>
                    <a:lstStyle/>
                    <a:p>
                      <a:pPr algn="l" fontAlgn="ctr"/>
                      <a:r>
                        <a:rPr lang="en-GB" sz="1600" u="none" strike="noStrike">
                          <a:effectLst/>
                        </a:rPr>
                        <a:t>JULY13, JAN14, JULY14, JAN15, JULY15, JAN16</a:t>
                      </a:r>
                      <a:endParaRPr lang="en-GB" sz="1600" b="1" i="0" u="none" strike="noStrike">
                        <a:solidFill>
                          <a:srgbClr val="282828"/>
                        </a:solidFill>
                        <a:effectLst/>
                        <a:latin typeface="Verdana" panose="020B0604030504040204" pitchFamily="34" charset="0"/>
                      </a:endParaRPr>
                    </a:p>
                  </a:txBody>
                  <a:tcPr marL="9525" marR="9525" marT="9525" marB="0" anchor="ctr"/>
                </a:tc>
                <a:tc>
                  <a:txBody>
                    <a:bodyPr/>
                    <a:lstStyle/>
                    <a:p>
                      <a:pPr algn="r" fontAlgn="b"/>
                      <a:r>
                        <a:rPr lang="en-GB" sz="1600" u="none" strike="noStrike">
                          <a:effectLst/>
                        </a:rPr>
                        <a:t>38</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7</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18.42</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5.83</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6</a:t>
                      </a:r>
                      <a:endParaRPr lang="en-GB"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3263339"/>
                  </a:ext>
                </a:extLst>
              </a:tr>
              <a:tr h="622548">
                <a:tc>
                  <a:txBody>
                    <a:bodyPr/>
                    <a:lstStyle/>
                    <a:p>
                      <a:pPr algn="l" fontAlgn="ctr"/>
                      <a:r>
                        <a:rPr lang="en-GB" sz="1600" u="none" strike="noStrike">
                          <a:effectLst/>
                        </a:rPr>
                        <a:t>2018-19</a:t>
                      </a:r>
                      <a:endParaRPr lang="en-GB" sz="1600" b="0" i="0" u="none" strike="noStrike">
                        <a:solidFill>
                          <a:srgbClr val="282828"/>
                        </a:solidFill>
                        <a:effectLst/>
                        <a:latin typeface="Verdana" panose="020B0604030504040204" pitchFamily="34" charset="0"/>
                      </a:endParaRPr>
                    </a:p>
                  </a:txBody>
                  <a:tcPr marL="9525" marR="9525" marT="9525" marB="0" anchor="ctr"/>
                </a:tc>
                <a:tc>
                  <a:txBody>
                    <a:bodyPr/>
                    <a:lstStyle/>
                    <a:p>
                      <a:pPr algn="l" fontAlgn="ctr"/>
                      <a:r>
                        <a:rPr lang="en-GB" sz="1600" u="none" strike="noStrike">
                          <a:effectLst/>
                        </a:rPr>
                        <a:t>JULY18, JAN19</a:t>
                      </a:r>
                      <a:endParaRPr lang="en-GB" sz="1600" b="0" i="0" u="none" strike="noStrike">
                        <a:solidFill>
                          <a:srgbClr val="282828"/>
                        </a:solidFill>
                        <a:effectLst/>
                        <a:latin typeface="Verdana" panose="020B0604030504040204" pitchFamily="34" charset="0"/>
                      </a:endParaRPr>
                    </a:p>
                  </a:txBody>
                  <a:tcPr marL="9525" marR="9525" marT="9525" marB="0" anchor="ctr"/>
                </a:tc>
                <a:tc>
                  <a:txBody>
                    <a:bodyPr/>
                    <a:lstStyle/>
                    <a:p>
                      <a:pPr algn="r" fontAlgn="ctr"/>
                      <a:endParaRPr lang="en-GB" sz="1600" b="0" i="0" u="none" strike="noStrike" dirty="0">
                        <a:solidFill>
                          <a:srgbClr val="282828"/>
                        </a:solidFill>
                        <a:effectLst/>
                        <a:latin typeface="Verdana" panose="020B0604030504040204" pitchFamily="34" charset="0"/>
                      </a:endParaRPr>
                    </a:p>
                  </a:txBody>
                  <a:tcPr marL="9525" marR="9525" marT="9525" marB="0" anchor="ctr"/>
                </a:tc>
                <a:tc>
                  <a:txBody>
                    <a:bodyPr/>
                    <a:lstStyle/>
                    <a:p>
                      <a:pPr algn="l" fontAlgn="ctr"/>
                      <a:r>
                        <a:rPr lang="en-GB" sz="1600" u="none" strike="noStrike">
                          <a:effectLst/>
                        </a:rPr>
                        <a:t>JULY14, JAN15, JULY15, JAN16, JULY16, JAN17 </a:t>
                      </a:r>
                      <a:endParaRPr lang="en-GB" sz="1600" b="1" i="0" u="none" strike="noStrike">
                        <a:solidFill>
                          <a:srgbClr val="282828"/>
                        </a:solidFill>
                        <a:effectLst/>
                        <a:latin typeface="Verdana" panose="020B0604030504040204" pitchFamily="34" charset="0"/>
                      </a:endParaRPr>
                    </a:p>
                  </a:txBody>
                  <a:tcPr marL="9525" marR="9525" marT="9525" marB="0" anchor="ctr"/>
                </a:tc>
                <a:tc>
                  <a:txBody>
                    <a:bodyPr/>
                    <a:lstStyle/>
                    <a:p>
                      <a:pPr algn="r" fontAlgn="b"/>
                      <a:r>
                        <a:rPr lang="en-GB" sz="1600" u="none" strike="noStrike">
                          <a:effectLst/>
                        </a:rPr>
                        <a:t>28</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7</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25.00</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No CAP</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No CAP</a:t>
                      </a:r>
                      <a:endParaRPr lang="en-GB"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6268430"/>
                  </a:ext>
                </a:extLst>
              </a:tr>
              <a:tr h="622548">
                <a:tc>
                  <a:txBody>
                    <a:bodyPr/>
                    <a:lstStyle/>
                    <a:p>
                      <a:pPr algn="l" fontAlgn="ctr"/>
                      <a:r>
                        <a:rPr lang="en-GB" sz="1600" u="none" strike="noStrike">
                          <a:effectLst/>
                        </a:rPr>
                        <a:t>2019-20</a:t>
                      </a:r>
                      <a:endParaRPr lang="en-GB" sz="1600" b="0" i="0" u="none" strike="noStrike">
                        <a:solidFill>
                          <a:srgbClr val="282828"/>
                        </a:solidFill>
                        <a:effectLst/>
                        <a:latin typeface="Verdana" panose="020B0604030504040204" pitchFamily="34" charset="0"/>
                      </a:endParaRPr>
                    </a:p>
                  </a:txBody>
                  <a:tcPr marL="9525" marR="9525" marT="9525" marB="0" anchor="ctr"/>
                </a:tc>
                <a:tc>
                  <a:txBody>
                    <a:bodyPr/>
                    <a:lstStyle/>
                    <a:p>
                      <a:pPr algn="l" fontAlgn="ctr"/>
                      <a:r>
                        <a:rPr lang="en-GB" sz="1600" u="none" strike="noStrike">
                          <a:effectLst/>
                        </a:rPr>
                        <a:t>JULY19, JAN20</a:t>
                      </a:r>
                      <a:endParaRPr lang="en-GB" sz="1600" b="0" i="0" u="none" strike="noStrike">
                        <a:solidFill>
                          <a:srgbClr val="282828"/>
                        </a:solidFill>
                        <a:effectLst/>
                        <a:latin typeface="Verdana" panose="020B0604030504040204" pitchFamily="34" charset="0"/>
                      </a:endParaRPr>
                    </a:p>
                  </a:txBody>
                  <a:tcPr marL="9525" marR="9525" marT="9525" marB="0" anchor="ctr"/>
                </a:tc>
                <a:tc>
                  <a:txBody>
                    <a:bodyPr/>
                    <a:lstStyle/>
                    <a:p>
                      <a:pPr algn="r" fontAlgn="ctr"/>
                      <a:endParaRPr lang="en-GB" sz="1600" b="0" i="0" u="none" strike="noStrike" dirty="0">
                        <a:solidFill>
                          <a:srgbClr val="282828"/>
                        </a:solidFill>
                        <a:effectLst/>
                        <a:latin typeface="Verdana" panose="020B0604030504040204" pitchFamily="34" charset="0"/>
                      </a:endParaRPr>
                    </a:p>
                  </a:txBody>
                  <a:tcPr marL="9525" marR="9525" marT="9525" marB="0" anchor="ctr"/>
                </a:tc>
                <a:tc>
                  <a:txBody>
                    <a:bodyPr/>
                    <a:lstStyle/>
                    <a:p>
                      <a:pPr algn="l" fontAlgn="ctr"/>
                      <a:r>
                        <a:rPr lang="en-GB" sz="1600" u="none" strike="noStrike">
                          <a:effectLst/>
                        </a:rPr>
                        <a:t>JULY15, JAN16, JULY16, JAN17,JULY17, JAN18</a:t>
                      </a:r>
                      <a:endParaRPr lang="en-GB" sz="1600" b="1" i="0" u="none" strike="noStrike">
                        <a:solidFill>
                          <a:srgbClr val="282828"/>
                        </a:solidFill>
                        <a:effectLst/>
                        <a:latin typeface="Verdana" panose="020B0604030504040204" pitchFamily="34" charset="0"/>
                      </a:endParaRPr>
                    </a:p>
                  </a:txBody>
                  <a:tcPr marL="9525" marR="9525" marT="9525" marB="0" anchor="ctr"/>
                </a:tc>
                <a:tc>
                  <a:txBody>
                    <a:bodyPr/>
                    <a:lstStyle/>
                    <a:p>
                      <a:pPr algn="r" fontAlgn="b"/>
                      <a:r>
                        <a:rPr lang="en-GB" sz="1600" u="none" strike="noStrike">
                          <a:effectLst/>
                        </a:rPr>
                        <a:t>20</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4</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20.00</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No CAP</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No CAP</a:t>
                      </a:r>
                      <a:endParaRPr lang="en-GB"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0396167"/>
                  </a:ext>
                </a:extLst>
              </a:tr>
              <a:tr h="622548">
                <a:tc>
                  <a:txBody>
                    <a:bodyPr/>
                    <a:lstStyle/>
                    <a:p>
                      <a:pPr algn="l" fontAlgn="ctr"/>
                      <a:r>
                        <a:rPr lang="en-GB" sz="1600" u="none" strike="noStrike">
                          <a:effectLst/>
                        </a:rPr>
                        <a:t>2020-21</a:t>
                      </a:r>
                      <a:endParaRPr lang="en-GB" sz="1600" b="0" i="0" u="none" strike="noStrike">
                        <a:solidFill>
                          <a:srgbClr val="000000"/>
                        </a:solidFill>
                        <a:effectLst/>
                        <a:latin typeface="Verdana" panose="020B0604030504040204" pitchFamily="34" charset="0"/>
                      </a:endParaRPr>
                    </a:p>
                  </a:txBody>
                  <a:tcPr marL="9525" marR="9525" marT="9525" marB="0" anchor="ctr"/>
                </a:tc>
                <a:tc>
                  <a:txBody>
                    <a:bodyPr/>
                    <a:lstStyle/>
                    <a:p>
                      <a:pPr algn="l" fontAlgn="ctr"/>
                      <a:r>
                        <a:rPr lang="en-GB" sz="1600" u="none" strike="noStrike">
                          <a:effectLst/>
                        </a:rPr>
                        <a:t>JULY 20, JAN 21</a:t>
                      </a:r>
                      <a:endParaRPr lang="en-GB" sz="1600" b="0" i="0" u="none" strike="noStrike">
                        <a:solidFill>
                          <a:srgbClr val="000000"/>
                        </a:solidFill>
                        <a:effectLst/>
                        <a:latin typeface="Verdana" panose="020B0604030504040204" pitchFamily="34" charset="0"/>
                      </a:endParaRPr>
                    </a:p>
                  </a:txBody>
                  <a:tcPr marL="9525" marR="9525" marT="9525" marB="0" anchor="ctr"/>
                </a:tc>
                <a:tc>
                  <a:txBody>
                    <a:bodyPr/>
                    <a:lstStyle/>
                    <a:p>
                      <a:pPr algn="r" fontAlgn="ctr"/>
                      <a:endParaRPr lang="en-GB" sz="16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l" fontAlgn="ctr"/>
                      <a:r>
                        <a:rPr lang="en-GB" sz="1600" u="none" strike="noStrike">
                          <a:effectLst/>
                        </a:rPr>
                        <a:t>JULY16, JAN17,JULY17, JAN18, JULY18, JAN19</a:t>
                      </a:r>
                      <a:endParaRPr lang="en-GB" sz="1600" b="1" i="0" u="none" strike="noStrike">
                        <a:solidFill>
                          <a:srgbClr val="000000"/>
                        </a:solidFill>
                        <a:effectLst/>
                        <a:latin typeface="Verdana" panose="020B0604030504040204" pitchFamily="34" charset="0"/>
                      </a:endParaRPr>
                    </a:p>
                  </a:txBody>
                  <a:tcPr marL="9525" marR="9525" marT="9525" marB="0" anchor="ctr"/>
                </a:tc>
                <a:tc>
                  <a:txBody>
                    <a:bodyPr/>
                    <a:lstStyle/>
                    <a:p>
                      <a:pPr algn="r" fontAlgn="b"/>
                      <a:r>
                        <a:rPr lang="en-GB" sz="1600" u="none" strike="noStrike">
                          <a:effectLst/>
                        </a:rPr>
                        <a:t>17</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2</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11.76</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600" u="none" strike="noStrike" dirty="0">
                          <a:effectLst/>
                        </a:rPr>
                        <a:t>CAP</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2</a:t>
                      </a:r>
                      <a:endParaRPr lang="en-GB"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91501420"/>
                  </a:ext>
                </a:extLst>
              </a:tr>
            </a:tbl>
          </a:graphicData>
        </a:graphic>
      </p:graphicFrame>
      <p:sp>
        <p:nvSpPr>
          <p:cNvPr id="19" name="Title 1">
            <a:extLst>
              <a:ext uri="{FF2B5EF4-FFF2-40B4-BE49-F238E27FC236}">
                <a16:creationId xmlns:a16="http://schemas.microsoft.com/office/drawing/2014/main" id="{E0274777-CC32-4DF9-8076-1819173823EA}"/>
              </a:ext>
            </a:extLst>
          </p:cNvPr>
          <p:cNvSpPr txBox="1">
            <a:spLocks/>
          </p:cNvSpPr>
          <p:nvPr/>
        </p:nvSpPr>
        <p:spPr>
          <a:xfrm>
            <a:off x="652800" y="411600"/>
            <a:ext cx="8531305" cy="648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t>Impact of quota on Aberdeen</a:t>
            </a:r>
          </a:p>
        </p:txBody>
      </p:sp>
    </p:spTree>
    <p:extLst>
      <p:ext uri="{BB962C8B-B14F-4D97-AF65-F5344CB8AC3E}">
        <p14:creationId xmlns:p14="http://schemas.microsoft.com/office/powerpoint/2010/main" val="1884869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301</TotalTime>
  <Words>1690</Words>
  <Application>Microsoft Office PowerPoint</Application>
  <PresentationFormat>Widescreen</PresentationFormat>
  <Paragraphs>387</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Cambria</vt:lpstr>
      <vt:lpstr>Comic Sans MS</vt:lpstr>
      <vt:lpstr>Source Sans Pro</vt:lpstr>
      <vt:lpstr>Verdana</vt:lpstr>
      <vt:lpstr>Office Theme</vt:lpstr>
      <vt:lpstr>PowerPoint Presentation</vt:lpstr>
      <vt:lpstr>Outline for today’s ResearchBite</vt:lpstr>
      <vt:lpstr>Goals of the Grants Academy</vt:lpstr>
      <vt:lpstr>UKRI</vt:lpstr>
      <vt:lpstr>NERC</vt:lpstr>
      <vt:lpstr>PowerPoint Presentation</vt:lpstr>
      <vt:lpstr>PowerPoint Presentation</vt:lpstr>
      <vt:lpstr>PowerPoint Presentation</vt:lpstr>
      <vt:lpstr>PowerPoint Presentation</vt:lpstr>
      <vt:lpstr>PowerPoint Presentation</vt:lpstr>
      <vt:lpstr>To consider before seeking funding?</vt:lpstr>
      <vt:lpstr>Establishing credibility (risk reduction) </vt:lpstr>
      <vt:lpstr>Pipeline, Intention to Submit and  Bid Development Support</vt:lpstr>
      <vt:lpstr>Pipeline, Intention to Submit and  Bid Development Support</vt:lpstr>
      <vt:lpstr>Additional points to consider</vt:lpstr>
      <vt:lpstr>Current Internal Panel</vt:lpstr>
      <vt:lpstr>Research and Innovation</vt:lpstr>
      <vt:lpstr>Research and Innovation</vt:lpstr>
      <vt:lpstr>External Grant Review Process</vt:lpstr>
      <vt:lpstr>External Grant Review Process</vt:lpstr>
      <vt:lpstr>PowerPoint Presentation</vt:lpstr>
      <vt:lpstr>Promote Use of RESEARCHconnect</vt:lpstr>
      <vt:lpstr>Questions and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Phillips, Dr Andrew</dc:creator>
  <cp:lastModifiedBy>Cooper, Gillian Anne</cp:lastModifiedBy>
  <cp:revision>78</cp:revision>
  <dcterms:created xsi:type="dcterms:W3CDTF">2019-02-26T14:01:23Z</dcterms:created>
  <dcterms:modified xsi:type="dcterms:W3CDTF">2020-04-23T09:06:45Z</dcterms:modified>
</cp:coreProperties>
</file>