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93455" r:id="rId1"/>
  </p:sldMasterIdLst>
  <p:notesMasterIdLst>
    <p:notesMasterId r:id="rId17"/>
  </p:notesMasterIdLst>
  <p:handoutMasterIdLst>
    <p:handoutMasterId r:id="rId18"/>
  </p:handoutMasterIdLst>
  <p:sldIdLst>
    <p:sldId id="256" r:id="rId2"/>
    <p:sldId id="306" r:id="rId3"/>
    <p:sldId id="289" r:id="rId4"/>
    <p:sldId id="312" r:id="rId5"/>
    <p:sldId id="317" r:id="rId6"/>
    <p:sldId id="319" r:id="rId7"/>
    <p:sldId id="318" r:id="rId8"/>
    <p:sldId id="314" r:id="rId9"/>
    <p:sldId id="311" r:id="rId10"/>
    <p:sldId id="316" r:id="rId11"/>
    <p:sldId id="313" r:id="rId12"/>
    <p:sldId id="309" r:id="rId13"/>
    <p:sldId id="308" r:id="rId14"/>
    <p:sldId id="315" r:id="rId15"/>
    <p:sldId id="320" r:id="rId16"/>
  </p:sldIdLst>
  <p:sldSz cx="12192000" cy="6858000"/>
  <p:notesSz cx="6797675" cy="99266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9155F"/>
    <a:srgbClr val="D09B1A"/>
    <a:srgbClr val="CB8E12"/>
    <a:srgbClr val="CF833D"/>
    <a:srgbClr val="2E3280"/>
    <a:srgbClr val="CD216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7" autoAdjust="0"/>
    <p:restoredTop sz="73440" autoAdjust="0"/>
  </p:normalViewPr>
  <p:slideViewPr>
    <p:cSldViewPr snapToGrid="0" snapToObjects="1">
      <p:cViewPr varScale="1">
        <p:scale>
          <a:sx n="49" d="100"/>
          <a:sy n="49" d="100"/>
        </p:scale>
        <p:origin x="1336" y="40"/>
      </p:cViewPr>
      <p:guideLst>
        <p:guide orient="horz" pos="2160"/>
        <p:guide pos="3840"/>
      </p:guideLst>
    </p:cSldViewPr>
  </p:slideViewPr>
  <p:notesTextViewPr>
    <p:cViewPr>
      <p:scale>
        <a:sx n="100" d="100"/>
        <a:sy n="100" d="100"/>
      </p:scale>
      <p:origin x="0" y="0"/>
    </p:cViewPr>
  </p:notesTextViewPr>
  <p:sorterViewPr>
    <p:cViewPr>
      <p:scale>
        <a:sx n="149" d="100"/>
        <a:sy n="149" d="100"/>
      </p:scale>
      <p:origin x="0" y="0"/>
    </p:cViewPr>
  </p:sorterViewPr>
  <p:notesViewPr>
    <p:cSldViewPr snapToGrid="0" snapToObjects="1">
      <p:cViewPr varScale="1">
        <p:scale>
          <a:sx n="83" d="100"/>
          <a:sy n="83" d="100"/>
        </p:scale>
        <p:origin x="201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B6E3FDE-7C1A-4987-A9F4-6683A242B5F5}" type="datetimeFigureOut">
              <a:rPr lang="en-GB" smtClean="0"/>
              <a:t>20/01/2021</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0B353B4-8BDD-480B-A04A-44AF46A92F7D}" type="slidenum">
              <a:rPr lang="en-GB" smtClean="0"/>
              <a:t>‹#›</a:t>
            </a:fld>
            <a:endParaRPr lang="en-GB"/>
          </a:p>
        </p:txBody>
      </p:sp>
    </p:spTree>
    <p:extLst>
      <p:ext uri="{BB962C8B-B14F-4D97-AF65-F5344CB8AC3E}">
        <p14:creationId xmlns:p14="http://schemas.microsoft.com/office/powerpoint/2010/main" val="29279633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348C1D8-C36E-4269-8A60-03CA0B00F0EC}" type="datetimeFigureOut">
              <a:rPr lang="en-GB" smtClean="0"/>
              <a:t>20/01/2021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82842BE-0857-4D7D-9ADE-C7D212E39C0C}" type="slidenum">
              <a:rPr lang="en-GB" smtClean="0"/>
              <a:t>‹#›</a:t>
            </a:fld>
            <a:endParaRPr lang="en-GB"/>
          </a:p>
        </p:txBody>
      </p:sp>
    </p:spTree>
    <p:extLst>
      <p:ext uri="{BB962C8B-B14F-4D97-AF65-F5344CB8AC3E}">
        <p14:creationId xmlns:p14="http://schemas.microsoft.com/office/powerpoint/2010/main" val="1556725332"/>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mn-lt"/>
        <a:ea typeface="+mn-ea"/>
        <a:cs typeface="+mn-cs"/>
      </a:defRPr>
    </a:lvl1pPr>
    <a:lvl2pPr marL="609585" algn="l" defTabSz="1219170" rtl="0" eaLnBrk="1" latinLnBrk="0" hangingPunct="1">
      <a:defRPr sz="1600" kern="1200">
        <a:solidFill>
          <a:schemeClr val="tx1"/>
        </a:solidFill>
        <a:latin typeface="+mn-lt"/>
        <a:ea typeface="+mn-ea"/>
        <a:cs typeface="+mn-cs"/>
      </a:defRPr>
    </a:lvl2pPr>
    <a:lvl3pPr marL="1219170" algn="l" defTabSz="1219170" rtl="0" eaLnBrk="1" latinLnBrk="0" hangingPunct="1">
      <a:defRPr sz="1600" kern="1200">
        <a:solidFill>
          <a:schemeClr val="tx1"/>
        </a:solidFill>
        <a:latin typeface="+mn-lt"/>
        <a:ea typeface="+mn-ea"/>
        <a:cs typeface="+mn-cs"/>
      </a:defRPr>
    </a:lvl3pPr>
    <a:lvl4pPr marL="1828754" algn="l" defTabSz="1219170" rtl="0" eaLnBrk="1" latinLnBrk="0" hangingPunct="1">
      <a:defRPr sz="1600" kern="1200">
        <a:solidFill>
          <a:schemeClr val="tx1"/>
        </a:solidFill>
        <a:latin typeface="+mn-lt"/>
        <a:ea typeface="+mn-ea"/>
        <a:cs typeface="+mn-cs"/>
      </a:defRPr>
    </a:lvl4pPr>
    <a:lvl5pPr marL="2438339" algn="l" defTabSz="1219170" rtl="0" eaLnBrk="1" latinLnBrk="0" hangingPunct="1">
      <a:defRPr sz="1600" kern="1200">
        <a:solidFill>
          <a:schemeClr val="tx1"/>
        </a:solidFill>
        <a:latin typeface="+mn-lt"/>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2842BE-0857-4D7D-9ADE-C7D212E39C0C}" type="slidenum">
              <a:rPr lang="en-GB" smtClean="0"/>
              <a:t>1</a:t>
            </a:fld>
            <a:endParaRPr lang="en-GB" dirty="0"/>
          </a:p>
        </p:txBody>
      </p:sp>
    </p:spTree>
    <p:extLst>
      <p:ext uri="{BB962C8B-B14F-4D97-AF65-F5344CB8AC3E}">
        <p14:creationId xmlns:p14="http://schemas.microsoft.com/office/powerpoint/2010/main" val="21965688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2842BE-0857-4D7D-9ADE-C7D212E39C0C}" type="slidenum">
              <a:rPr lang="en-GB" smtClean="0"/>
              <a:t>2</a:t>
            </a:fld>
            <a:endParaRPr lang="en-GB"/>
          </a:p>
        </p:txBody>
      </p:sp>
    </p:spTree>
    <p:extLst>
      <p:ext uri="{BB962C8B-B14F-4D97-AF65-F5344CB8AC3E}">
        <p14:creationId xmlns:p14="http://schemas.microsoft.com/office/powerpoint/2010/main" val="40453359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lang="en-GB" sz="1200" baseline="0" dirty="0"/>
          </a:p>
        </p:txBody>
      </p:sp>
      <p:sp>
        <p:nvSpPr>
          <p:cNvPr id="4" name="Slide Number Placeholder 3"/>
          <p:cNvSpPr>
            <a:spLocks noGrp="1"/>
          </p:cNvSpPr>
          <p:nvPr>
            <p:ph type="sldNum" sz="quarter" idx="10"/>
          </p:nvPr>
        </p:nvSpPr>
        <p:spPr/>
        <p:txBody>
          <a:bodyPr/>
          <a:lstStyle/>
          <a:p>
            <a:fld id="{582842BE-0857-4D7D-9ADE-C7D212E39C0C}" type="slidenum">
              <a:rPr lang="en-GB" smtClean="0"/>
              <a:t>3</a:t>
            </a:fld>
            <a:endParaRPr lang="en-GB" dirty="0"/>
          </a:p>
        </p:txBody>
      </p:sp>
    </p:spTree>
    <p:extLst>
      <p:ext uri="{BB962C8B-B14F-4D97-AF65-F5344CB8AC3E}">
        <p14:creationId xmlns:p14="http://schemas.microsoft.com/office/powerpoint/2010/main" val="19139329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582842BE-0857-4D7D-9ADE-C7D212E39C0C}"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90550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82842BE-0857-4D7D-9ADE-C7D212E39C0C}" type="slidenum">
              <a:rPr lang="en-GB" smtClean="0"/>
              <a:t>8</a:t>
            </a:fld>
            <a:endParaRPr lang="en-GB"/>
          </a:p>
        </p:txBody>
      </p:sp>
    </p:spTree>
    <p:extLst>
      <p:ext uri="{BB962C8B-B14F-4D97-AF65-F5344CB8AC3E}">
        <p14:creationId xmlns:p14="http://schemas.microsoft.com/office/powerpoint/2010/main" val="3708391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baseline="0" dirty="0"/>
              <a:t>**</a:t>
            </a:r>
            <a:r>
              <a:rPr lang="en-GB" b="1" dirty="0">
                <a:solidFill>
                  <a:srgbClr val="FF0000"/>
                </a:solidFill>
              </a:rPr>
              <a:t>Due to the financial impact caused by the pandemic, changes to the grades will apply from 1st August 2021. The following year, we hope to be able to follow the process as per the procedure whereby, new grades or any backdate payments will apply from the 1</a:t>
            </a:r>
            <a:r>
              <a:rPr lang="en-GB" b="1" baseline="30000" dirty="0">
                <a:solidFill>
                  <a:srgbClr val="FF0000"/>
                </a:solidFill>
              </a:rPr>
              <a:t>st</a:t>
            </a:r>
            <a:r>
              <a:rPr lang="en-GB" b="1" dirty="0">
                <a:solidFill>
                  <a:srgbClr val="FF0000"/>
                </a:solidFill>
              </a:rPr>
              <a:t> of the month after the application was submitted</a:t>
            </a:r>
          </a:p>
          <a:p>
            <a:endParaRPr lang="en-GB" baseline="0" dirty="0"/>
          </a:p>
        </p:txBody>
      </p:sp>
      <p:sp>
        <p:nvSpPr>
          <p:cNvPr id="4" name="Slide Number Placeholder 3"/>
          <p:cNvSpPr>
            <a:spLocks noGrp="1"/>
          </p:cNvSpPr>
          <p:nvPr>
            <p:ph type="sldNum" sz="quarter" idx="10"/>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582842BE-0857-4D7D-9ADE-C7D212E39C0C}"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9072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609585" rtl="0" eaLnBrk="1" fontAlgn="auto" latinLnBrk="0" hangingPunct="1">
              <a:lnSpc>
                <a:spcPct val="100000"/>
              </a:lnSpc>
              <a:spcBef>
                <a:spcPts val="0"/>
              </a:spcBef>
              <a:spcAft>
                <a:spcPts val="0"/>
              </a:spcAft>
              <a:buClrTx/>
              <a:buSzTx/>
              <a:buFontTx/>
              <a:buNone/>
              <a:tabLst/>
              <a:defRPr/>
            </a:pPr>
            <a:fld id="{582842BE-0857-4D7D-9ADE-C7D212E39C0C}"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609585"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18557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82842BE-0857-4D7D-9ADE-C7D212E39C0C}" type="slidenum">
              <a:rPr lang="en-GB" smtClean="0"/>
              <a:t>14</a:t>
            </a:fld>
            <a:endParaRPr lang="en-GB"/>
          </a:p>
        </p:txBody>
      </p:sp>
    </p:spTree>
    <p:extLst>
      <p:ext uri="{BB962C8B-B14F-4D97-AF65-F5344CB8AC3E}">
        <p14:creationId xmlns:p14="http://schemas.microsoft.com/office/powerpoint/2010/main" val="21845540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0000" y="2491199"/>
            <a:ext cx="8380800" cy="2448000"/>
          </a:xfrm>
        </p:spPr>
        <p:txBody>
          <a:bodyPr tIns="46800" anchor="t" anchorCtr="0">
            <a:noAutofit/>
          </a:bodyPr>
          <a:lstStyle>
            <a:lvl1pPr algn="l" defTabSz="914400" rtl="0" eaLnBrk="1" fontAlgn="base" latinLnBrk="0" hangingPunct="1">
              <a:spcBef>
                <a:spcPct val="0"/>
              </a:spcBef>
              <a:spcAft>
                <a:spcPct val="0"/>
              </a:spcAft>
              <a:buNone/>
              <a:defRPr lang="en-US" sz="5000" b="0" kern="1200" baseline="0" dirty="0">
                <a:solidFill>
                  <a:schemeClr val="accent4"/>
                </a:solidFill>
                <a:latin typeface="+mn-lt"/>
                <a:ea typeface="+mj-ea"/>
                <a:cs typeface="Arial" charset="0"/>
                <a:sym typeface="Arial" charset="0"/>
              </a:defRPr>
            </a:lvl1pPr>
          </a:lstStyle>
          <a:p>
            <a:r>
              <a:rPr lang="en-US" dirty="0"/>
              <a:t>Presentation Title</a:t>
            </a:r>
          </a:p>
        </p:txBody>
      </p:sp>
      <p:sp>
        <p:nvSpPr>
          <p:cNvPr id="3" name="Subtitle 2"/>
          <p:cNvSpPr>
            <a:spLocks noGrp="1"/>
          </p:cNvSpPr>
          <p:nvPr>
            <p:ph type="subTitle" idx="1" hasCustomPrompt="1"/>
          </p:nvPr>
        </p:nvSpPr>
        <p:spPr>
          <a:xfrm>
            <a:off x="450000" y="5014800"/>
            <a:ext cx="8380800" cy="576000"/>
          </a:xfrm>
        </p:spPr>
        <p:txBody>
          <a:bodyPr>
            <a:normAutofit/>
          </a:bodyPr>
          <a:lstStyle>
            <a:lvl1pPr marL="0" indent="0" algn="l">
              <a:buNone/>
              <a:defRPr sz="2800">
                <a:solidFill>
                  <a:schemeClr val="tx1"/>
                </a:solidFill>
                <a:latin typeface="Calibri Light" panose="020F030202020403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Presenter name, if required</a:t>
            </a:r>
          </a:p>
        </p:txBody>
      </p:sp>
      <p:sp>
        <p:nvSpPr>
          <p:cNvPr id="12" name="Text Placeholder 11"/>
          <p:cNvSpPr>
            <a:spLocks noGrp="1"/>
          </p:cNvSpPr>
          <p:nvPr>
            <p:ph type="body" sz="quarter" idx="10" hasCustomPrompt="1"/>
          </p:nvPr>
        </p:nvSpPr>
        <p:spPr>
          <a:xfrm>
            <a:off x="449263" y="5679407"/>
            <a:ext cx="8382000" cy="576000"/>
          </a:xfrm>
        </p:spPr>
        <p:txBody>
          <a:bodyPr/>
          <a:lstStyle>
            <a:lvl1pPr marL="0" indent="0">
              <a:buNone/>
              <a:defRPr/>
            </a:lvl1pPr>
          </a:lstStyle>
          <a:p>
            <a:pPr lvl="0"/>
            <a:r>
              <a:rPr lang="en-US" dirty="0"/>
              <a:t>Date, if required</a:t>
            </a:r>
            <a:endParaRPr lang="en-GB" dirty="0"/>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52000" y="790594"/>
            <a:ext cx="2282400" cy="507852"/>
          </a:xfrm>
          <a:prstGeom prst="rect">
            <a:avLst/>
          </a:prstGeom>
        </p:spPr>
      </p:pic>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Gradient 1 no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Subject</a:t>
            </a:r>
          </a:p>
        </p:txBody>
      </p:sp>
      <p:sp>
        <p:nvSpPr>
          <p:cNvPr id="3" name="Content Placeholder 2"/>
          <p:cNvSpPr>
            <a:spLocks noGrp="1"/>
          </p:cNvSpPr>
          <p:nvPr>
            <p:ph idx="1"/>
          </p:nvPr>
        </p:nvSpPr>
        <p:spPr>
          <a:xfrm>
            <a:off x="500400" y="1411200"/>
            <a:ext cx="11142000" cy="475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p:cNvCxnSpPr/>
          <p:nvPr userDrawn="1"/>
        </p:nvCxnSpPr>
        <p:spPr>
          <a:xfrm>
            <a:off x="500400" y="6320590"/>
            <a:ext cx="11142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Text Placeholder 13"/>
          <p:cNvSpPr>
            <a:spLocks noGrp="1"/>
          </p:cNvSpPr>
          <p:nvPr>
            <p:ph type="body" sz="quarter" idx="10" hasCustomPrompt="1"/>
          </p:nvPr>
        </p:nvSpPr>
        <p:spPr>
          <a:xfrm>
            <a:off x="500063" y="6319838"/>
            <a:ext cx="6462712" cy="347362"/>
          </a:xfrm>
        </p:spPr>
        <p:txBody>
          <a:bodyPr>
            <a:normAutofit/>
          </a:bodyPr>
          <a:lstStyle>
            <a:lvl1pPr marL="0" indent="0">
              <a:buNone/>
              <a:defRPr sz="1800" i="1" baseline="0">
                <a:solidFill>
                  <a:srgbClr val="59155F"/>
                </a:solidFill>
                <a:latin typeface="Cambria" panose="02040503050406030204" pitchFamily="18" charset="0"/>
              </a:defRPr>
            </a:lvl1pPr>
          </a:lstStyle>
          <a:p>
            <a:pPr lvl="0"/>
            <a:r>
              <a:rPr lang="en-US" dirty="0"/>
              <a:t>Department name or presentation title here, if required</a:t>
            </a:r>
            <a:endParaRPr lang="en-GB" dirty="0"/>
          </a:p>
        </p:txBody>
      </p:sp>
      <p:sp>
        <p:nvSpPr>
          <p:cNvPr id="15" name="Text Placeholder 13"/>
          <p:cNvSpPr>
            <a:spLocks noGrp="1"/>
          </p:cNvSpPr>
          <p:nvPr>
            <p:ph type="body" sz="quarter" idx="11" hasCustomPrompt="1"/>
          </p:nvPr>
        </p:nvSpPr>
        <p:spPr>
          <a:xfrm>
            <a:off x="7299158" y="6319838"/>
            <a:ext cx="4343242" cy="395861"/>
          </a:xfrm>
        </p:spPr>
        <p:txBody>
          <a:bodyPr>
            <a:normAutofit/>
          </a:bodyPr>
          <a:lstStyle>
            <a:lvl1pPr marL="0" indent="0" algn="r">
              <a:buNone/>
              <a:defRPr sz="1800" i="0" baseline="0">
                <a:solidFill>
                  <a:srgbClr val="59155F"/>
                </a:solidFill>
                <a:latin typeface="+mn-lt"/>
              </a:defRPr>
            </a:lvl1pPr>
          </a:lstStyle>
          <a:p>
            <a:pPr lvl="0"/>
            <a:r>
              <a:rPr lang="en-US" dirty="0"/>
              <a:t>www.abdn.ac.uk</a:t>
            </a:r>
            <a:endParaRPr lang="en-GB" dirty="0"/>
          </a:p>
        </p:txBody>
      </p:sp>
    </p:spTree>
    <p:extLst>
      <p:ext uri="{BB962C8B-B14F-4D97-AF65-F5344CB8AC3E}">
        <p14:creationId xmlns:p14="http://schemas.microsoft.com/office/powerpoint/2010/main" val="322038221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Gradient 1 with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0400" y="259200"/>
            <a:ext cx="8531305" cy="648000"/>
          </a:xfrm>
        </p:spPr>
        <p:txBody>
          <a:bodyPr/>
          <a:lstStyle>
            <a:lvl1pPr>
              <a:defRPr/>
            </a:lvl1pPr>
          </a:lstStyle>
          <a:p>
            <a:r>
              <a:rPr lang="en-US" dirty="0"/>
              <a:t>Subject</a:t>
            </a:r>
          </a:p>
        </p:txBody>
      </p:sp>
      <p:sp>
        <p:nvSpPr>
          <p:cNvPr id="3" name="Content Placeholder 2"/>
          <p:cNvSpPr>
            <a:spLocks noGrp="1"/>
          </p:cNvSpPr>
          <p:nvPr>
            <p:ph idx="1"/>
          </p:nvPr>
        </p:nvSpPr>
        <p:spPr>
          <a:xfrm>
            <a:off x="500400" y="1411200"/>
            <a:ext cx="11142000" cy="475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p:cNvCxnSpPr/>
          <p:nvPr userDrawn="1"/>
        </p:nvCxnSpPr>
        <p:spPr>
          <a:xfrm>
            <a:off x="500400" y="6320590"/>
            <a:ext cx="11142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Text Placeholder 13"/>
          <p:cNvSpPr>
            <a:spLocks noGrp="1"/>
          </p:cNvSpPr>
          <p:nvPr>
            <p:ph type="body" sz="quarter" idx="10" hasCustomPrompt="1"/>
          </p:nvPr>
        </p:nvSpPr>
        <p:spPr>
          <a:xfrm>
            <a:off x="500063" y="6319838"/>
            <a:ext cx="6462712" cy="347362"/>
          </a:xfrm>
        </p:spPr>
        <p:txBody>
          <a:bodyPr>
            <a:normAutofit/>
          </a:bodyPr>
          <a:lstStyle>
            <a:lvl1pPr marL="0" indent="0">
              <a:buNone/>
              <a:defRPr sz="1800" i="1" baseline="0">
                <a:solidFill>
                  <a:srgbClr val="59155F"/>
                </a:solidFill>
                <a:latin typeface="Cambria" panose="02040503050406030204" pitchFamily="18" charset="0"/>
              </a:defRPr>
            </a:lvl1pPr>
          </a:lstStyle>
          <a:p>
            <a:pPr lvl="0"/>
            <a:r>
              <a:rPr lang="en-US" dirty="0"/>
              <a:t>Department name or presentation title here, if required</a:t>
            </a:r>
            <a:endParaRPr lang="en-GB" dirty="0"/>
          </a:p>
        </p:txBody>
      </p:sp>
      <p:sp>
        <p:nvSpPr>
          <p:cNvPr id="15" name="Text Placeholder 13"/>
          <p:cNvSpPr>
            <a:spLocks noGrp="1"/>
          </p:cNvSpPr>
          <p:nvPr>
            <p:ph type="body" sz="quarter" idx="11" hasCustomPrompt="1"/>
          </p:nvPr>
        </p:nvSpPr>
        <p:spPr>
          <a:xfrm>
            <a:off x="7299158" y="6319838"/>
            <a:ext cx="4343242" cy="395861"/>
          </a:xfrm>
        </p:spPr>
        <p:txBody>
          <a:bodyPr>
            <a:normAutofit/>
          </a:bodyPr>
          <a:lstStyle>
            <a:lvl1pPr marL="0" indent="0" algn="r">
              <a:buNone/>
              <a:defRPr sz="1800" i="0" baseline="0">
                <a:solidFill>
                  <a:srgbClr val="59155F"/>
                </a:solidFill>
                <a:latin typeface="+mn-lt"/>
              </a:defRPr>
            </a:lvl1pPr>
          </a:lstStyle>
          <a:p>
            <a:pPr lvl="0"/>
            <a:r>
              <a:rPr lang="en-US" dirty="0"/>
              <a:t>www.abdn.ac.uk</a:t>
            </a:r>
            <a:endParaRPr lang="en-GB" dirty="0"/>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400" y="396002"/>
            <a:ext cx="1800000" cy="400514"/>
          </a:xfrm>
          <a:prstGeom prst="rect">
            <a:avLst/>
          </a:prstGeom>
        </p:spPr>
      </p:pic>
    </p:spTree>
    <p:extLst>
      <p:ext uri="{BB962C8B-B14F-4D97-AF65-F5344CB8AC3E}">
        <p14:creationId xmlns:p14="http://schemas.microsoft.com/office/powerpoint/2010/main" val="134716762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Gradient 2 no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0400" y="259200"/>
            <a:ext cx="11142000" cy="648000"/>
          </a:xfrm>
        </p:spPr>
        <p:txBody>
          <a:bodyPr/>
          <a:lstStyle>
            <a:lvl1pPr>
              <a:defRPr/>
            </a:lvl1pPr>
          </a:lstStyle>
          <a:p>
            <a:r>
              <a:rPr lang="en-US" dirty="0"/>
              <a:t>Subject</a:t>
            </a:r>
          </a:p>
        </p:txBody>
      </p:sp>
      <p:sp>
        <p:nvSpPr>
          <p:cNvPr id="3" name="Content Placeholder 2"/>
          <p:cNvSpPr>
            <a:spLocks noGrp="1"/>
          </p:cNvSpPr>
          <p:nvPr>
            <p:ph idx="1"/>
          </p:nvPr>
        </p:nvSpPr>
        <p:spPr>
          <a:xfrm>
            <a:off x="500400" y="1411200"/>
            <a:ext cx="11142000" cy="475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p:cNvCxnSpPr/>
          <p:nvPr userDrawn="1"/>
        </p:nvCxnSpPr>
        <p:spPr>
          <a:xfrm>
            <a:off x="500400" y="6320590"/>
            <a:ext cx="11142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Text Placeholder 13"/>
          <p:cNvSpPr>
            <a:spLocks noGrp="1"/>
          </p:cNvSpPr>
          <p:nvPr>
            <p:ph type="body" sz="quarter" idx="10" hasCustomPrompt="1"/>
          </p:nvPr>
        </p:nvSpPr>
        <p:spPr>
          <a:xfrm>
            <a:off x="500063" y="6319838"/>
            <a:ext cx="6462712" cy="347362"/>
          </a:xfrm>
        </p:spPr>
        <p:txBody>
          <a:bodyPr>
            <a:normAutofit/>
          </a:bodyPr>
          <a:lstStyle>
            <a:lvl1pPr marL="0" indent="0">
              <a:buNone/>
              <a:defRPr sz="1800" i="1" baseline="0">
                <a:solidFill>
                  <a:srgbClr val="59155F"/>
                </a:solidFill>
                <a:latin typeface="Cambria" panose="02040503050406030204" pitchFamily="18" charset="0"/>
              </a:defRPr>
            </a:lvl1pPr>
          </a:lstStyle>
          <a:p>
            <a:pPr lvl="0"/>
            <a:r>
              <a:rPr lang="en-US" dirty="0"/>
              <a:t>Department name or presentation title here, if required</a:t>
            </a:r>
            <a:endParaRPr lang="en-GB" dirty="0"/>
          </a:p>
        </p:txBody>
      </p:sp>
      <p:sp>
        <p:nvSpPr>
          <p:cNvPr id="15" name="Text Placeholder 13"/>
          <p:cNvSpPr>
            <a:spLocks noGrp="1"/>
          </p:cNvSpPr>
          <p:nvPr>
            <p:ph type="body" sz="quarter" idx="11" hasCustomPrompt="1"/>
          </p:nvPr>
        </p:nvSpPr>
        <p:spPr>
          <a:xfrm>
            <a:off x="7299158" y="6319838"/>
            <a:ext cx="4343242" cy="395861"/>
          </a:xfrm>
        </p:spPr>
        <p:txBody>
          <a:bodyPr>
            <a:normAutofit/>
          </a:bodyPr>
          <a:lstStyle>
            <a:lvl1pPr marL="0" indent="0" algn="r">
              <a:buNone/>
              <a:defRPr sz="1800" i="0" baseline="0">
                <a:solidFill>
                  <a:srgbClr val="59155F"/>
                </a:solidFill>
                <a:latin typeface="+mn-lt"/>
              </a:defRPr>
            </a:lvl1pPr>
          </a:lstStyle>
          <a:p>
            <a:pPr lvl="0"/>
            <a:r>
              <a:rPr lang="en-US" dirty="0"/>
              <a:t>www.abdn.ac.uk</a:t>
            </a:r>
            <a:endParaRPr lang="en-GB" dirty="0"/>
          </a:p>
        </p:txBody>
      </p:sp>
    </p:spTree>
    <p:extLst>
      <p:ext uri="{BB962C8B-B14F-4D97-AF65-F5344CB8AC3E}">
        <p14:creationId xmlns:p14="http://schemas.microsoft.com/office/powerpoint/2010/main" val="142315845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Gradient 2 with log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0400" y="259200"/>
            <a:ext cx="8563389" cy="648000"/>
          </a:xfrm>
        </p:spPr>
        <p:txBody>
          <a:bodyPr/>
          <a:lstStyle>
            <a:lvl1pPr>
              <a:defRPr/>
            </a:lvl1pPr>
          </a:lstStyle>
          <a:p>
            <a:r>
              <a:rPr lang="en-US" dirty="0"/>
              <a:t>Subject</a:t>
            </a:r>
          </a:p>
        </p:txBody>
      </p:sp>
      <p:sp>
        <p:nvSpPr>
          <p:cNvPr id="3" name="Content Placeholder 2"/>
          <p:cNvSpPr>
            <a:spLocks noGrp="1"/>
          </p:cNvSpPr>
          <p:nvPr>
            <p:ph idx="1"/>
          </p:nvPr>
        </p:nvSpPr>
        <p:spPr>
          <a:xfrm>
            <a:off x="500400" y="1411200"/>
            <a:ext cx="11142000" cy="475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2" name="Straight Connector 11"/>
          <p:cNvCxnSpPr/>
          <p:nvPr userDrawn="1"/>
        </p:nvCxnSpPr>
        <p:spPr>
          <a:xfrm>
            <a:off x="500400" y="6320590"/>
            <a:ext cx="11142000"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Text Placeholder 13"/>
          <p:cNvSpPr>
            <a:spLocks noGrp="1"/>
          </p:cNvSpPr>
          <p:nvPr>
            <p:ph type="body" sz="quarter" idx="10" hasCustomPrompt="1"/>
          </p:nvPr>
        </p:nvSpPr>
        <p:spPr>
          <a:xfrm>
            <a:off x="500063" y="6319838"/>
            <a:ext cx="6462712" cy="347362"/>
          </a:xfrm>
        </p:spPr>
        <p:txBody>
          <a:bodyPr>
            <a:normAutofit/>
          </a:bodyPr>
          <a:lstStyle>
            <a:lvl1pPr marL="0" indent="0">
              <a:buNone/>
              <a:defRPr sz="1800" i="1" baseline="0">
                <a:solidFill>
                  <a:srgbClr val="59155F"/>
                </a:solidFill>
                <a:latin typeface="Cambria" panose="02040503050406030204" pitchFamily="18" charset="0"/>
              </a:defRPr>
            </a:lvl1pPr>
          </a:lstStyle>
          <a:p>
            <a:pPr lvl="0"/>
            <a:r>
              <a:rPr lang="en-US" dirty="0"/>
              <a:t>Department name or presentation title here, if required</a:t>
            </a:r>
            <a:endParaRPr lang="en-GB" dirty="0"/>
          </a:p>
        </p:txBody>
      </p:sp>
      <p:sp>
        <p:nvSpPr>
          <p:cNvPr id="15" name="Text Placeholder 13"/>
          <p:cNvSpPr>
            <a:spLocks noGrp="1"/>
          </p:cNvSpPr>
          <p:nvPr>
            <p:ph type="body" sz="quarter" idx="11" hasCustomPrompt="1"/>
          </p:nvPr>
        </p:nvSpPr>
        <p:spPr>
          <a:xfrm>
            <a:off x="7299158" y="6319838"/>
            <a:ext cx="4343242" cy="395861"/>
          </a:xfrm>
        </p:spPr>
        <p:txBody>
          <a:bodyPr>
            <a:normAutofit/>
          </a:bodyPr>
          <a:lstStyle>
            <a:lvl1pPr marL="0" indent="0" algn="r">
              <a:buNone/>
              <a:defRPr sz="1800" i="0" baseline="0">
                <a:solidFill>
                  <a:srgbClr val="59155F"/>
                </a:solidFill>
                <a:latin typeface="+mn-lt"/>
              </a:defRPr>
            </a:lvl1pPr>
          </a:lstStyle>
          <a:p>
            <a:pPr lvl="0"/>
            <a:r>
              <a:rPr lang="en-US" dirty="0"/>
              <a:t>www.abdn.ac.uk</a:t>
            </a:r>
            <a:endParaRPr lang="en-GB" dirty="0"/>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842400" y="396002"/>
            <a:ext cx="1800000" cy="400514"/>
          </a:xfrm>
          <a:prstGeom prst="rect">
            <a:avLst/>
          </a:prstGeom>
        </p:spPr>
      </p:pic>
    </p:spTree>
    <p:extLst>
      <p:ext uri="{BB962C8B-B14F-4D97-AF65-F5344CB8AC3E}">
        <p14:creationId xmlns:p14="http://schemas.microsoft.com/office/powerpoint/2010/main" val="12917246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Content (Blank no log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Subject</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0" y="6597352"/>
            <a:ext cx="12192000" cy="260648"/>
          </a:xfrm>
          <a:prstGeom prst="rect">
            <a:avLst/>
          </a:prstGeom>
          <a:solidFill>
            <a:srgbClr val="CB8E1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45685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Content (Blank with logo)">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0400" y="259200"/>
            <a:ext cx="8499221" cy="648000"/>
          </a:xfrm>
        </p:spPr>
        <p:txBody>
          <a:bodyPr/>
          <a:lstStyle>
            <a:lvl1pPr>
              <a:defRPr/>
            </a:lvl1pPr>
          </a:lstStyle>
          <a:p>
            <a:r>
              <a:rPr lang="en-US" dirty="0"/>
              <a:t>Subject</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6597352"/>
            <a:ext cx="12192000" cy="260648"/>
          </a:xfrm>
          <a:prstGeom prst="rect">
            <a:avLst/>
          </a:prstGeom>
          <a:solidFill>
            <a:srgbClr val="CB8E1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42400" y="396002"/>
            <a:ext cx="1800000" cy="400514"/>
          </a:xfrm>
          <a:prstGeom prst="rect">
            <a:avLst/>
          </a:prstGeom>
        </p:spPr>
      </p:pic>
    </p:spTree>
    <p:extLst>
      <p:ext uri="{BB962C8B-B14F-4D97-AF65-F5344CB8AC3E}">
        <p14:creationId xmlns:p14="http://schemas.microsoft.com/office/powerpoint/2010/main" val="24177635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Content 2 Column (Blank no logo)">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Subject</a:t>
            </a:r>
          </a:p>
        </p:txBody>
      </p:sp>
      <p:sp>
        <p:nvSpPr>
          <p:cNvPr id="3" name="Content Placeholder 2"/>
          <p:cNvSpPr>
            <a:spLocks noGrp="1"/>
          </p:cNvSpPr>
          <p:nvPr>
            <p:ph sz="half" idx="1"/>
          </p:nvPr>
        </p:nvSpPr>
        <p:spPr>
          <a:xfrm>
            <a:off x="500400" y="1411200"/>
            <a:ext cx="5378400" cy="4752000"/>
          </a:xfrm>
        </p:spPr>
        <p:txBody>
          <a:bodyPr>
            <a:normAutofit/>
          </a:bodyPr>
          <a:lstStyle>
            <a:lvl1pPr>
              <a:defRPr sz="2800"/>
            </a:lvl1pPr>
            <a:lvl2pPr>
              <a:defRPr sz="2800"/>
            </a:lvl2pPr>
            <a:lvl3pPr>
              <a:defRPr sz="2800"/>
            </a:lvl3pPr>
            <a:lvl4pPr>
              <a:defRPr sz="2800"/>
            </a:lvl4pPr>
            <a:lvl5pPr>
              <a:defRPr sz="28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4000" y="1411200"/>
            <a:ext cx="5378400" cy="4752000"/>
          </a:xfrm>
        </p:spPr>
        <p:txBody>
          <a:bodyPr>
            <a:normAutofit/>
          </a:bodyPr>
          <a:lstStyle>
            <a:lvl1pPr>
              <a:defRPr sz="2800"/>
            </a:lvl1pPr>
            <a:lvl2pPr>
              <a:defRPr sz="2800"/>
            </a:lvl2pPr>
            <a:lvl3pPr>
              <a:defRPr sz="2800"/>
            </a:lvl3pPr>
            <a:lvl4pPr>
              <a:defRPr sz="2800"/>
            </a:lvl4pPr>
            <a:lvl5pPr>
              <a:defRPr sz="28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597352"/>
            <a:ext cx="12192000" cy="260648"/>
          </a:xfrm>
          <a:prstGeom prst="rect">
            <a:avLst/>
          </a:prstGeom>
          <a:solidFill>
            <a:srgbClr val="CB8E1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Content 2 Column (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00400" y="259200"/>
            <a:ext cx="8563389" cy="648000"/>
          </a:xfrm>
        </p:spPr>
        <p:txBody>
          <a:bodyPr/>
          <a:lstStyle>
            <a:lvl1pPr>
              <a:defRPr/>
            </a:lvl1pPr>
          </a:lstStyle>
          <a:p>
            <a:r>
              <a:rPr lang="en-US" dirty="0"/>
              <a:t>Subject</a:t>
            </a:r>
          </a:p>
        </p:txBody>
      </p:sp>
      <p:sp>
        <p:nvSpPr>
          <p:cNvPr id="3" name="Content Placeholder 2"/>
          <p:cNvSpPr>
            <a:spLocks noGrp="1"/>
          </p:cNvSpPr>
          <p:nvPr>
            <p:ph sz="half" idx="1"/>
          </p:nvPr>
        </p:nvSpPr>
        <p:spPr>
          <a:xfrm>
            <a:off x="500400" y="1411200"/>
            <a:ext cx="5378400" cy="4752000"/>
          </a:xfrm>
        </p:spPr>
        <p:txBody>
          <a:bodyPr>
            <a:normAutofit/>
          </a:bodyPr>
          <a:lstStyle>
            <a:lvl1pPr>
              <a:defRPr sz="2800"/>
            </a:lvl1pPr>
            <a:lvl2pPr>
              <a:defRPr sz="2800"/>
            </a:lvl2pPr>
            <a:lvl3pPr>
              <a:defRPr sz="2800"/>
            </a:lvl3pPr>
            <a:lvl4pPr>
              <a:defRPr sz="2800"/>
            </a:lvl4pPr>
            <a:lvl5pPr>
              <a:defRPr sz="28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4000" y="1411200"/>
            <a:ext cx="5378400" cy="4752000"/>
          </a:xfrm>
        </p:spPr>
        <p:txBody>
          <a:bodyPr>
            <a:normAutofit/>
          </a:bodyPr>
          <a:lstStyle>
            <a:lvl1pPr>
              <a:defRPr sz="2800"/>
            </a:lvl1pPr>
            <a:lvl2pPr>
              <a:defRPr sz="2800"/>
            </a:lvl2pPr>
            <a:lvl3pPr>
              <a:defRPr sz="2800"/>
            </a:lvl3pPr>
            <a:lvl4pPr>
              <a:defRPr sz="2800"/>
            </a:lvl4pPr>
            <a:lvl5pPr>
              <a:defRPr sz="28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597352"/>
            <a:ext cx="12192000" cy="260648"/>
          </a:xfrm>
          <a:prstGeom prst="rect">
            <a:avLst/>
          </a:prstGeom>
          <a:solidFill>
            <a:srgbClr val="CB8E1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42400" y="396002"/>
            <a:ext cx="1800000" cy="400514"/>
          </a:xfrm>
          <a:prstGeom prst="rect">
            <a:avLst/>
          </a:prstGeom>
        </p:spPr>
      </p:pic>
    </p:spTree>
    <p:extLst>
      <p:ext uri="{BB962C8B-B14F-4D97-AF65-F5344CB8AC3E}">
        <p14:creationId xmlns:p14="http://schemas.microsoft.com/office/powerpoint/2010/main" val="42056796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Blank all white)">
    <p:spTree>
      <p:nvGrpSpPr>
        <p:cNvPr id="1" name=""/>
        <p:cNvGrpSpPr/>
        <p:nvPr/>
      </p:nvGrpSpPr>
      <p:grpSpPr>
        <a:xfrm>
          <a:off x="0" y="0"/>
          <a:ext cx="0" cy="0"/>
          <a:chOff x="0" y="0"/>
          <a:chExt cx="0" cy="0"/>
        </a:xfrm>
      </p:grpSpPr>
      <p:sp>
        <p:nvSpPr>
          <p:cNvPr id="5" name="Title 4"/>
          <p:cNvSpPr>
            <a:spLocks noGrp="1"/>
          </p:cNvSpPr>
          <p:nvPr>
            <p:ph type="title" hasCustomPrompt="1"/>
          </p:nvPr>
        </p:nvSpPr>
        <p:spPr/>
        <p:txBody>
          <a:bodyPr/>
          <a:lstStyle>
            <a:lvl1pPr>
              <a:defRPr/>
            </a:lvl1pPr>
          </a:lstStyle>
          <a:p>
            <a:r>
              <a:rPr lang="en-US" dirty="0"/>
              <a:t>Subject</a:t>
            </a:r>
            <a:endParaRPr lang="en-GB" dirty="0"/>
          </a:p>
        </p:txBody>
      </p:sp>
      <p:sp>
        <p:nvSpPr>
          <p:cNvPr id="8" name="Text Placeholder 7"/>
          <p:cNvSpPr>
            <a:spLocks noGrp="1"/>
          </p:cNvSpPr>
          <p:nvPr>
            <p:ph type="body" sz="quarter" idx="10"/>
          </p:nvPr>
        </p:nvSpPr>
        <p:spPr>
          <a:xfrm>
            <a:off x="500063" y="1411200"/>
            <a:ext cx="11142662" cy="475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249224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d Slide (With default text)">
    <p:bg>
      <p:bgPr>
        <a:solidFill>
          <a:srgbClr val="D09B1A"/>
        </a:solidFill>
        <a:effectLst/>
      </p:bgPr>
    </p:bg>
    <p:spTree>
      <p:nvGrpSpPr>
        <p:cNvPr id="1" name=""/>
        <p:cNvGrpSpPr/>
        <p:nvPr/>
      </p:nvGrpSpPr>
      <p:grpSpPr>
        <a:xfrm>
          <a:off x="0" y="0"/>
          <a:ext cx="0" cy="0"/>
          <a:chOff x="0" y="0"/>
          <a:chExt cx="0" cy="0"/>
        </a:xfrm>
      </p:grpSpPr>
      <p:sp>
        <p:nvSpPr>
          <p:cNvPr id="15" name="Oval 14"/>
          <p:cNvSpPr/>
          <p:nvPr userDrawn="1"/>
        </p:nvSpPr>
        <p:spPr>
          <a:xfrm>
            <a:off x="5258285" y="1650847"/>
            <a:ext cx="3556309" cy="3556306"/>
          </a:xfrm>
          <a:prstGeom prst="ellipse">
            <a:avLst/>
          </a:prstGeom>
          <a:solidFill>
            <a:schemeClr val="bg1">
              <a:alpha val="3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800000"/>
              </a:solidFill>
            </a:endParaRPr>
          </a:p>
        </p:txBody>
      </p:sp>
      <p:sp>
        <p:nvSpPr>
          <p:cNvPr id="16" name="Oval 15"/>
          <p:cNvSpPr/>
          <p:nvPr userDrawn="1"/>
        </p:nvSpPr>
        <p:spPr>
          <a:xfrm>
            <a:off x="7976879" y="1650847"/>
            <a:ext cx="3556309" cy="3556306"/>
          </a:xfrm>
          <a:prstGeom prst="ellipse">
            <a:avLst/>
          </a:prstGeom>
          <a:solidFill>
            <a:schemeClr val="bg1">
              <a:alpha val="3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800000"/>
              </a:solidFill>
            </a:endParaRPr>
          </a:p>
        </p:txBody>
      </p:sp>
      <p:sp>
        <p:nvSpPr>
          <p:cNvPr id="7" name="Oval 6"/>
          <p:cNvSpPr/>
          <p:nvPr userDrawn="1"/>
        </p:nvSpPr>
        <p:spPr>
          <a:xfrm>
            <a:off x="591137" y="676800"/>
            <a:ext cx="5504863" cy="5504863"/>
          </a:xfrm>
          <a:prstGeom prst="ellipse">
            <a:avLst/>
          </a:prstGeom>
          <a:solidFill>
            <a:schemeClr val="bg1">
              <a:alpha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l"/>
            <a:r>
              <a:rPr lang="en-US" sz="2800" i="1" dirty="0">
                <a:solidFill>
                  <a:schemeClr val="accent2"/>
                </a:solidFill>
                <a:latin typeface="Cambria" panose="02040503050406030204" pitchFamily="18" charset="0"/>
              </a:rPr>
              <a:t>Transforming</a:t>
            </a:r>
            <a:r>
              <a:rPr lang="en-US" sz="2800" i="1" baseline="0" dirty="0">
                <a:solidFill>
                  <a:schemeClr val="accent2"/>
                </a:solidFill>
                <a:latin typeface="Cambria" panose="02040503050406030204" pitchFamily="18" charset="0"/>
              </a:rPr>
              <a:t> the world</a:t>
            </a:r>
            <a:br>
              <a:rPr lang="en-US" sz="2800" i="1" baseline="0" dirty="0">
                <a:solidFill>
                  <a:schemeClr val="accent2"/>
                </a:solidFill>
                <a:latin typeface="Cambria" panose="02040503050406030204" pitchFamily="18" charset="0"/>
              </a:rPr>
            </a:br>
            <a:r>
              <a:rPr lang="en-US" sz="2800" i="1" baseline="0" dirty="0">
                <a:solidFill>
                  <a:schemeClr val="accent2"/>
                </a:solidFill>
                <a:latin typeface="Cambria" panose="02040503050406030204" pitchFamily="18" charset="0"/>
              </a:rPr>
              <a:t>with greater knowledge</a:t>
            </a:r>
            <a:br>
              <a:rPr lang="en-US" sz="2800" i="1" baseline="0" dirty="0">
                <a:solidFill>
                  <a:schemeClr val="accent2"/>
                </a:solidFill>
                <a:latin typeface="Cambria" panose="02040503050406030204" pitchFamily="18" charset="0"/>
              </a:rPr>
            </a:br>
            <a:r>
              <a:rPr lang="en-US" sz="2800" i="1" baseline="0" dirty="0">
                <a:solidFill>
                  <a:schemeClr val="accent2"/>
                </a:solidFill>
                <a:latin typeface="Cambria" panose="02040503050406030204" pitchFamily="18" charset="0"/>
              </a:rPr>
              <a:t>and learning</a:t>
            </a:r>
            <a:endParaRPr lang="en-US" sz="2800" i="1" dirty="0">
              <a:solidFill>
                <a:schemeClr val="accent2"/>
              </a:solidFill>
              <a:latin typeface="Cambria" panose="02040503050406030204" pitchFamily="18" charset="0"/>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33188" y="796889"/>
            <a:ext cx="1800000" cy="400514"/>
          </a:xfrm>
          <a:prstGeom prst="rect">
            <a:avLst/>
          </a:prstGeom>
        </p:spPr>
      </p:pic>
    </p:spTree>
    <p:extLst>
      <p:ext uri="{BB962C8B-B14F-4D97-AF65-F5344CB8AC3E}">
        <p14:creationId xmlns:p14="http://schemas.microsoft.com/office/powerpoint/2010/main" val="314029853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368" userDrawn="1">
          <p15:clr>
            <a:srgbClr val="FBAE40"/>
          </p15:clr>
        </p15:guide>
        <p15:guide id="4" pos="7265"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Image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000" y="2998800"/>
            <a:ext cx="8437326" cy="1728000"/>
          </a:xfrm>
        </p:spPr>
        <p:txBody>
          <a:bodyPr anchor="t">
            <a:normAutofit/>
          </a:bodyPr>
          <a:lstStyle>
            <a:lvl1pPr algn="l">
              <a:defRPr sz="3600" b="0" cap="none" baseline="0">
                <a:solidFill>
                  <a:srgbClr val="59155F"/>
                </a:solidFill>
              </a:defRPr>
            </a:lvl1pPr>
          </a:lstStyle>
          <a:p>
            <a:r>
              <a:rPr lang="en-US" dirty="0"/>
              <a:t>Section Title, if required</a:t>
            </a:r>
          </a:p>
        </p:txBody>
      </p:sp>
    </p:spTree>
    <p:extLst>
      <p:ext uri="{BB962C8B-B14F-4D97-AF65-F5344CB8AC3E}">
        <p14:creationId xmlns:p14="http://schemas.microsoft.com/office/powerpoint/2010/main" val="9838243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Blank for your own text)">
    <p:bg>
      <p:bgPr>
        <a:solidFill>
          <a:srgbClr val="D09B1A"/>
        </a:solidFill>
        <a:effectLst/>
      </p:bgPr>
    </p:bg>
    <p:spTree>
      <p:nvGrpSpPr>
        <p:cNvPr id="1" name=""/>
        <p:cNvGrpSpPr/>
        <p:nvPr/>
      </p:nvGrpSpPr>
      <p:grpSpPr>
        <a:xfrm>
          <a:off x="0" y="0"/>
          <a:ext cx="0" cy="0"/>
          <a:chOff x="0" y="0"/>
          <a:chExt cx="0" cy="0"/>
        </a:xfrm>
      </p:grpSpPr>
      <p:sp>
        <p:nvSpPr>
          <p:cNvPr id="15" name="Oval 14"/>
          <p:cNvSpPr/>
          <p:nvPr userDrawn="1"/>
        </p:nvSpPr>
        <p:spPr>
          <a:xfrm>
            <a:off x="5258285" y="1650847"/>
            <a:ext cx="3556309" cy="3556306"/>
          </a:xfrm>
          <a:prstGeom prst="ellipse">
            <a:avLst/>
          </a:prstGeom>
          <a:solidFill>
            <a:schemeClr val="bg1">
              <a:alpha val="3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800000"/>
              </a:solidFill>
            </a:endParaRPr>
          </a:p>
        </p:txBody>
      </p:sp>
      <p:sp>
        <p:nvSpPr>
          <p:cNvPr id="16" name="Oval 15"/>
          <p:cNvSpPr/>
          <p:nvPr userDrawn="1"/>
        </p:nvSpPr>
        <p:spPr>
          <a:xfrm>
            <a:off x="7976879" y="1650847"/>
            <a:ext cx="3556309" cy="3556306"/>
          </a:xfrm>
          <a:prstGeom prst="ellipse">
            <a:avLst/>
          </a:prstGeom>
          <a:solidFill>
            <a:schemeClr val="bg1">
              <a:alpha val="39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800000"/>
              </a:solidFill>
            </a:endParaRPr>
          </a:p>
        </p:txBody>
      </p:sp>
      <p:sp>
        <p:nvSpPr>
          <p:cNvPr id="6" name="Text Placeholder 2"/>
          <p:cNvSpPr>
            <a:spLocks noGrp="1"/>
          </p:cNvSpPr>
          <p:nvPr>
            <p:ph type="body" sz="quarter" idx="10" hasCustomPrompt="1"/>
          </p:nvPr>
        </p:nvSpPr>
        <p:spPr>
          <a:xfrm>
            <a:off x="590400" y="676800"/>
            <a:ext cx="5504400" cy="5504400"/>
          </a:xfrm>
          <a:prstGeom prst="ellipse">
            <a:avLst/>
          </a:prstGeom>
          <a:solidFill>
            <a:schemeClr val="bg1">
              <a:alpha val="75000"/>
            </a:schemeClr>
          </a:solidFill>
        </p:spPr>
        <p:txBody>
          <a:bodyPr anchor="ctr" anchorCtr="0"/>
          <a:lstStyle>
            <a:lvl1pPr marL="0" indent="0" algn="l">
              <a:buNone/>
              <a:defRPr b="0" i="1" baseline="0">
                <a:solidFill>
                  <a:schemeClr val="accent2"/>
                </a:solidFill>
                <a:latin typeface="Cambria" panose="02040503050406030204" pitchFamily="18" charset="0"/>
              </a:defRPr>
            </a:lvl1pPr>
          </a:lstStyle>
          <a:p>
            <a:pPr algn="l"/>
            <a:r>
              <a:rPr lang="en-US" sz="2800" i="1" dirty="0">
                <a:solidFill>
                  <a:schemeClr val="accent2"/>
                </a:solidFill>
                <a:latin typeface="Cambria" panose="02040503050406030204" pitchFamily="18" charset="0"/>
              </a:rPr>
              <a:t>Click here to add text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33188" y="796889"/>
            <a:ext cx="1800000" cy="400514"/>
          </a:xfrm>
          <a:prstGeom prst="rect">
            <a:avLst/>
          </a:prstGeom>
        </p:spPr>
      </p:pic>
    </p:spTree>
    <p:extLst>
      <p:ext uri="{BB962C8B-B14F-4D97-AF65-F5344CB8AC3E}">
        <p14:creationId xmlns:p14="http://schemas.microsoft.com/office/powerpoint/2010/main" val="6956006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368">
          <p15:clr>
            <a:srgbClr val="FBAE40"/>
          </p15:clr>
        </p15:guide>
        <p15:guide id="4" pos="726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with Content (Image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000" y="259200"/>
            <a:ext cx="6170400" cy="1728000"/>
          </a:xfrm>
        </p:spPr>
        <p:txBody>
          <a:bodyPr anchor="t">
            <a:normAutofit/>
          </a:bodyPr>
          <a:lstStyle>
            <a:lvl1pPr algn="l">
              <a:defRPr sz="3600" b="0" cap="none" baseline="0">
                <a:solidFill>
                  <a:srgbClr val="59155F"/>
                </a:solidFill>
              </a:defRPr>
            </a:lvl1pPr>
          </a:lstStyle>
          <a:p>
            <a:r>
              <a:rPr lang="en-US" dirty="0"/>
              <a:t>Section Title, if required</a:t>
            </a:r>
          </a:p>
        </p:txBody>
      </p:sp>
      <p:sp>
        <p:nvSpPr>
          <p:cNvPr id="3" name="Text Placeholder 3"/>
          <p:cNvSpPr>
            <a:spLocks noGrp="1"/>
          </p:cNvSpPr>
          <p:nvPr>
            <p:ph type="body" sz="quarter" idx="10" hasCustomPrompt="1"/>
          </p:nvPr>
        </p:nvSpPr>
        <p:spPr>
          <a:xfrm>
            <a:off x="449263" y="2133600"/>
            <a:ext cx="6170400" cy="4030133"/>
          </a:xfrm>
        </p:spPr>
        <p:txBody>
          <a:bodyPr/>
          <a:lstStyle>
            <a:lvl1pPr marL="0" indent="0">
              <a:buNone/>
              <a:defRPr baseline="0"/>
            </a:lvl1pPr>
            <a:lvl2pPr marL="609585" indent="0">
              <a:buNone/>
              <a:defRPr/>
            </a:lvl2pPr>
            <a:lvl3pPr marL="1219170" indent="0">
              <a:buNone/>
              <a:defRPr/>
            </a:lvl3pPr>
            <a:lvl4pPr marL="1828755" indent="0">
              <a:buNone/>
              <a:defRPr/>
            </a:lvl4pPr>
            <a:lvl5pPr marL="2438339" indent="0">
              <a:buNone/>
              <a:defRPr/>
            </a:lvl5pPr>
          </a:lstStyle>
          <a:p>
            <a:pPr lvl="0"/>
            <a:r>
              <a:rPr lang="en-US" dirty="0"/>
              <a:t>Additional content, if required</a:t>
            </a:r>
            <a:endParaRPr lang="en-GB" dirty="0"/>
          </a:p>
        </p:txBody>
      </p:sp>
    </p:spTree>
    <p:extLst>
      <p:ext uri="{BB962C8B-B14F-4D97-AF65-F5344CB8AC3E}">
        <p14:creationId xmlns:p14="http://schemas.microsoft.com/office/powerpoint/2010/main" val="428924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Imag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000" y="2998800"/>
            <a:ext cx="6817074" cy="1728000"/>
          </a:xfrm>
        </p:spPr>
        <p:txBody>
          <a:bodyPr anchor="t">
            <a:normAutofit/>
          </a:bodyPr>
          <a:lstStyle>
            <a:lvl1pPr algn="l">
              <a:defRPr sz="3600" b="0" cap="none" baseline="0">
                <a:solidFill>
                  <a:srgbClr val="59155F"/>
                </a:solidFill>
              </a:defRPr>
            </a:lvl1pPr>
          </a:lstStyle>
          <a:p>
            <a:r>
              <a:rPr lang="en-US" dirty="0"/>
              <a:t>Section Title, if required</a:t>
            </a:r>
          </a:p>
        </p:txBody>
      </p:sp>
    </p:spTree>
    <p:extLst>
      <p:ext uri="{BB962C8B-B14F-4D97-AF65-F5344CB8AC3E}">
        <p14:creationId xmlns:p14="http://schemas.microsoft.com/office/powerpoint/2010/main" val="1649355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with Content (Image 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000" y="259200"/>
            <a:ext cx="6170400" cy="1728000"/>
          </a:xfrm>
        </p:spPr>
        <p:txBody>
          <a:bodyPr anchor="t">
            <a:normAutofit/>
          </a:bodyPr>
          <a:lstStyle>
            <a:lvl1pPr algn="l">
              <a:defRPr sz="3600" b="0" cap="none" baseline="0">
                <a:solidFill>
                  <a:srgbClr val="59155F"/>
                </a:solidFill>
              </a:defRPr>
            </a:lvl1pPr>
          </a:lstStyle>
          <a:p>
            <a:r>
              <a:rPr lang="en-US" dirty="0"/>
              <a:t>Section Title, if required</a:t>
            </a:r>
          </a:p>
        </p:txBody>
      </p:sp>
      <p:sp>
        <p:nvSpPr>
          <p:cNvPr id="3" name="Text Placeholder 3"/>
          <p:cNvSpPr>
            <a:spLocks noGrp="1"/>
          </p:cNvSpPr>
          <p:nvPr>
            <p:ph type="body" sz="quarter" idx="10" hasCustomPrompt="1"/>
          </p:nvPr>
        </p:nvSpPr>
        <p:spPr>
          <a:xfrm>
            <a:off x="449263" y="2133600"/>
            <a:ext cx="6170400" cy="4030133"/>
          </a:xfrm>
        </p:spPr>
        <p:txBody>
          <a:bodyPr/>
          <a:lstStyle>
            <a:lvl1pPr marL="0" indent="0">
              <a:buNone/>
              <a:defRPr baseline="0"/>
            </a:lvl1pPr>
            <a:lvl2pPr marL="609585" indent="0">
              <a:buNone/>
              <a:defRPr/>
            </a:lvl2pPr>
            <a:lvl3pPr marL="1219170" indent="0">
              <a:buNone/>
              <a:defRPr/>
            </a:lvl3pPr>
            <a:lvl4pPr marL="1828755" indent="0">
              <a:buNone/>
              <a:defRPr/>
            </a:lvl4pPr>
            <a:lvl5pPr marL="2438339" indent="0">
              <a:buNone/>
              <a:defRPr/>
            </a:lvl5pPr>
          </a:lstStyle>
          <a:p>
            <a:pPr lvl="0"/>
            <a:r>
              <a:rPr lang="en-US" dirty="0"/>
              <a:t>Additional content, if required</a:t>
            </a:r>
            <a:endParaRPr lang="en-GB" dirty="0"/>
          </a:p>
        </p:txBody>
      </p:sp>
    </p:spTree>
    <p:extLst>
      <p:ext uri="{BB962C8B-B14F-4D97-AF65-F5344CB8AC3E}">
        <p14:creationId xmlns:p14="http://schemas.microsoft.com/office/powerpoint/2010/main" val="3829445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Image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000" y="2998800"/>
            <a:ext cx="6817074" cy="1728000"/>
          </a:xfrm>
        </p:spPr>
        <p:txBody>
          <a:bodyPr anchor="t">
            <a:normAutofit/>
          </a:bodyPr>
          <a:lstStyle>
            <a:lvl1pPr algn="l">
              <a:defRPr sz="3600" b="0" cap="none" baseline="0">
                <a:solidFill>
                  <a:srgbClr val="59155F"/>
                </a:solidFill>
              </a:defRPr>
            </a:lvl1pPr>
          </a:lstStyle>
          <a:p>
            <a:r>
              <a:rPr lang="en-US" dirty="0"/>
              <a:t>Section Title, if required</a:t>
            </a:r>
          </a:p>
        </p:txBody>
      </p:sp>
    </p:spTree>
    <p:extLst>
      <p:ext uri="{BB962C8B-B14F-4D97-AF65-F5344CB8AC3E}">
        <p14:creationId xmlns:p14="http://schemas.microsoft.com/office/powerpoint/2010/main" val="51513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with Content (Image 3)">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000" y="259200"/>
            <a:ext cx="6170400" cy="1728000"/>
          </a:xfrm>
        </p:spPr>
        <p:txBody>
          <a:bodyPr anchor="t">
            <a:normAutofit/>
          </a:bodyPr>
          <a:lstStyle>
            <a:lvl1pPr algn="l">
              <a:defRPr sz="3600" b="0" cap="none" baseline="0">
                <a:solidFill>
                  <a:srgbClr val="59155F"/>
                </a:solidFill>
              </a:defRPr>
            </a:lvl1pPr>
          </a:lstStyle>
          <a:p>
            <a:r>
              <a:rPr lang="en-US" dirty="0"/>
              <a:t>Section Title, if required</a:t>
            </a:r>
          </a:p>
        </p:txBody>
      </p:sp>
      <p:sp>
        <p:nvSpPr>
          <p:cNvPr id="3" name="Text Placeholder 3"/>
          <p:cNvSpPr>
            <a:spLocks noGrp="1"/>
          </p:cNvSpPr>
          <p:nvPr>
            <p:ph type="body" sz="quarter" idx="10" hasCustomPrompt="1"/>
          </p:nvPr>
        </p:nvSpPr>
        <p:spPr>
          <a:xfrm>
            <a:off x="449263" y="2133600"/>
            <a:ext cx="6170400" cy="4030133"/>
          </a:xfrm>
        </p:spPr>
        <p:txBody>
          <a:bodyPr/>
          <a:lstStyle>
            <a:lvl1pPr marL="0" indent="0">
              <a:buNone/>
              <a:defRPr baseline="0"/>
            </a:lvl1pPr>
            <a:lvl2pPr marL="609585" indent="0">
              <a:buNone/>
              <a:defRPr/>
            </a:lvl2pPr>
            <a:lvl3pPr marL="1219170" indent="0">
              <a:buNone/>
              <a:defRPr/>
            </a:lvl3pPr>
            <a:lvl4pPr marL="1828755" indent="0">
              <a:buNone/>
              <a:defRPr/>
            </a:lvl4pPr>
            <a:lvl5pPr marL="2438339" indent="0">
              <a:buNone/>
              <a:defRPr/>
            </a:lvl5pPr>
          </a:lstStyle>
          <a:p>
            <a:pPr lvl="0"/>
            <a:r>
              <a:rPr lang="en-US" dirty="0"/>
              <a:t>Additional content, if required</a:t>
            </a:r>
            <a:endParaRPr lang="en-GB" dirty="0"/>
          </a:p>
        </p:txBody>
      </p:sp>
    </p:spTree>
    <p:extLst>
      <p:ext uri="{BB962C8B-B14F-4D97-AF65-F5344CB8AC3E}">
        <p14:creationId xmlns:p14="http://schemas.microsoft.com/office/powerpoint/2010/main" val="735823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Title (Image 4)">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000" y="2998800"/>
            <a:ext cx="6817074" cy="1728000"/>
          </a:xfrm>
        </p:spPr>
        <p:txBody>
          <a:bodyPr anchor="t">
            <a:normAutofit/>
          </a:bodyPr>
          <a:lstStyle>
            <a:lvl1pPr algn="l">
              <a:defRPr sz="3600" b="0" cap="none" baseline="0">
                <a:solidFill>
                  <a:srgbClr val="59155F"/>
                </a:solidFill>
              </a:defRPr>
            </a:lvl1pPr>
          </a:lstStyle>
          <a:p>
            <a:r>
              <a:rPr lang="en-US" dirty="0"/>
              <a:t>Section Title, if required</a:t>
            </a:r>
          </a:p>
        </p:txBody>
      </p:sp>
    </p:spTree>
    <p:extLst>
      <p:ext uri="{BB962C8B-B14F-4D97-AF65-F5344CB8AC3E}">
        <p14:creationId xmlns:p14="http://schemas.microsoft.com/office/powerpoint/2010/main" val="2258858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with Content (Image 4)">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000" y="259200"/>
            <a:ext cx="6170400" cy="1728000"/>
          </a:xfrm>
        </p:spPr>
        <p:txBody>
          <a:bodyPr anchor="t">
            <a:normAutofit/>
          </a:bodyPr>
          <a:lstStyle>
            <a:lvl1pPr algn="l">
              <a:defRPr sz="3600" b="0" cap="none" baseline="0">
                <a:solidFill>
                  <a:srgbClr val="59155F"/>
                </a:solidFill>
              </a:defRPr>
            </a:lvl1pPr>
          </a:lstStyle>
          <a:p>
            <a:r>
              <a:rPr lang="en-US" dirty="0"/>
              <a:t>Section Title, if required</a:t>
            </a:r>
          </a:p>
        </p:txBody>
      </p:sp>
      <p:sp>
        <p:nvSpPr>
          <p:cNvPr id="3" name="Text Placeholder 3"/>
          <p:cNvSpPr>
            <a:spLocks noGrp="1"/>
          </p:cNvSpPr>
          <p:nvPr>
            <p:ph type="body" sz="quarter" idx="10" hasCustomPrompt="1"/>
          </p:nvPr>
        </p:nvSpPr>
        <p:spPr>
          <a:xfrm>
            <a:off x="449263" y="2133600"/>
            <a:ext cx="6170400" cy="4030133"/>
          </a:xfrm>
        </p:spPr>
        <p:txBody>
          <a:bodyPr/>
          <a:lstStyle>
            <a:lvl1pPr marL="0" indent="0">
              <a:buNone/>
              <a:defRPr baseline="0"/>
            </a:lvl1pPr>
            <a:lvl2pPr marL="609585" indent="0">
              <a:buNone/>
              <a:defRPr/>
            </a:lvl2pPr>
            <a:lvl3pPr marL="1219170" indent="0">
              <a:buNone/>
              <a:defRPr/>
            </a:lvl3pPr>
            <a:lvl4pPr marL="1828755" indent="0">
              <a:buNone/>
              <a:defRPr/>
            </a:lvl4pPr>
            <a:lvl5pPr marL="2438339" indent="0">
              <a:buNone/>
              <a:defRPr/>
            </a:lvl5pPr>
          </a:lstStyle>
          <a:p>
            <a:pPr lvl="0"/>
            <a:r>
              <a:rPr lang="en-US" dirty="0"/>
              <a:t>Additional content, if required</a:t>
            </a:r>
            <a:endParaRPr lang="en-GB" dirty="0"/>
          </a:p>
        </p:txBody>
      </p:sp>
    </p:spTree>
    <p:extLst>
      <p:ext uri="{BB962C8B-B14F-4D97-AF65-F5344CB8AC3E}">
        <p14:creationId xmlns:p14="http://schemas.microsoft.com/office/powerpoint/2010/main" val="3395491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0400" y="259200"/>
            <a:ext cx="11142000" cy="648000"/>
          </a:xfrm>
          <a:prstGeom prst="rect">
            <a:avLst/>
          </a:prstGeom>
        </p:spPr>
        <p:txBody>
          <a:bodyPr vert="horz" lIns="91440" tIns="45720" rIns="91440" bIns="45720" rtlCol="0" anchor="ctr">
            <a:normAutofit/>
          </a:bodyPr>
          <a:lstStyle/>
          <a:p>
            <a:r>
              <a:rPr lang="en-US" dirty="0"/>
              <a:t>Subject</a:t>
            </a:r>
          </a:p>
        </p:txBody>
      </p:sp>
      <p:sp>
        <p:nvSpPr>
          <p:cNvPr id="3" name="Text Placeholder 2"/>
          <p:cNvSpPr>
            <a:spLocks noGrp="1"/>
          </p:cNvSpPr>
          <p:nvPr>
            <p:ph type="body" idx="1"/>
          </p:nvPr>
        </p:nvSpPr>
        <p:spPr>
          <a:xfrm>
            <a:off x="500400" y="1411200"/>
            <a:ext cx="11142000" cy="4752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68" r:id="rId2"/>
    <p:sldLayoutId id="2147493477" r:id="rId3"/>
    <p:sldLayoutId id="2147493471" r:id="rId4"/>
    <p:sldLayoutId id="2147493478" r:id="rId5"/>
    <p:sldLayoutId id="2147493479" r:id="rId6"/>
    <p:sldLayoutId id="2147493480" r:id="rId7"/>
    <p:sldLayoutId id="2147493481" r:id="rId8"/>
    <p:sldLayoutId id="2147493482" r:id="rId9"/>
    <p:sldLayoutId id="2147493457" r:id="rId10"/>
    <p:sldLayoutId id="2147493473" r:id="rId11"/>
    <p:sldLayoutId id="2147493472" r:id="rId12"/>
    <p:sldLayoutId id="2147493474" r:id="rId13"/>
    <p:sldLayoutId id="2147493469" r:id="rId14"/>
    <p:sldLayoutId id="2147493475" r:id="rId15"/>
    <p:sldLayoutId id="2147493459" r:id="rId16"/>
    <p:sldLayoutId id="2147493476" r:id="rId17"/>
    <p:sldLayoutId id="2147493462" r:id="rId18"/>
    <p:sldLayoutId id="2147493467" r:id="rId19"/>
    <p:sldLayoutId id="2147493483" r:id="rId20"/>
  </p:sldLayoutIdLst>
  <p:txStyles>
    <p:titleStyle>
      <a:lvl1pPr algn="l" defTabSz="609585" rtl="0" eaLnBrk="1" latinLnBrk="0" hangingPunct="1">
        <a:spcBef>
          <a:spcPct val="0"/>
        </a:spcBef>
        <a:buNone/>
        <a:defRPr sz="3600"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2800" kern="1200">
          <a:solidFill>
            <a:schemeClr val="tx1"/>
          </a:solidFill>
          <a:latin typeface="Calibri Light" panose="020F0302020204030204" pitchFamily="34" charset="0"/>
          <a:ea typeface="+mn-ea"/>
          <a:cs typeface="+mn-cs"/>
        </a:defRPr>
      </a:lvl1pPr>
      <a:lvl2pPr marL="990575" indent="-380990" algn="l" defTabSz="609585" rtl="0" eaLnBrk="1" latinLnBrk="0" hangingPunct="1">
        <a:spcBef>
          <a:spcPct val="20000"/>
        </a:spcBef>
        <a:buFont typeface="Arial" panose="020B0604020202020204" pitchFamily="34" charset="0"/>
        <a:buChar char="•"/>
        <a:defRPr sz="2800" kern="1200">
          <a:solidFill>
            <a:schemeClr val="tx1"/>
          </a:solidFill>
          <a:latin typeface="Calibri Light" panose="020F0302020204030204" pitchFamily="34" charset="0"/>
          <a:ea typeface="+mn-ea"/>
          <a:cs typeface="+mn-cs"/>
        </a:defRPr>
      </a:lvl2pPr>
      <a:lvl3pPr marL="1523962" indent="-304792" algn="l" defTabSz="609585" rtl="0" eaLnBrk="1" latinLnBrk="0" hangingPunct="1">
        <a:spcBef>
          <a:spcPct val="20000"/>
        </a:spcBef>
        <a:buFont typeface="Arial"/>
        <a:buChar char="•"/>
        <a:defRPr sz="2800" kern="1200">
          <a:solidFill>
            <a:schemeClr val="tx1"/>
          </a:solidFill>
          <a:latin typeface="Calibri Light" panose="020F0302020204030204" pitchFamily="34" charset="0"/>
          <a:ea typeface="+mn-ea"/>
          <a:cs typeface="+mn-cs"/>
        </a:defRPr>
      </a:lvl3pPr>
      <a:lvl4pPr marL="2133547" indent="-304792" algn="l" defTabSz="609585" rtl="0" eaLnBrk="1" latinLnBrk="0" hangingPunct="1">
        <a:spcBef>
          <a:spcPct val="20000"/>
        </a:spcBef>
        <a:buFont typeface="Arial" panose="020B0604020202020204" pitchFamily="34" charset="0"/>
        <a:buChar char="•"/>
        <a:defRPr sz="2800" kern="1200">
          <a:solidFill>
            <a:schemeClr val="tx1"/>
          </a:solidFill>
          <a:latin typeface="Calibri Light" panose="020F0302020204030204" pitchFamily="34" charset="0"/>
          <a:ea typeface="+mn-ea"/>
          <a:cs typeface="+mn-cs"/>
        </a:defRPr>
      </a:lvl4pPr>
      <a:lvl5pPr marL="2743131" indent="-304792" algn="l" defTabSz="609585" rtl="0" eaLnBrk="1" latinLnBrk="0" hangingPunct="1">
        <a:spcBef>
          <a:spcPct val="20000"/>
        </a:spcBef>
        <a:buFont typeface="Arial" panose="020B0604020202020204" pitchFamily="34" charset="0"/>
        <a:buChar char="•"/>
        <a:defRPr sz="2800" kern="1200">
          <a:solidFill>
            <a:schemeClr val="tx1"/>
          </a:solidFill>
          <a:latin typeface="Calibri Light" panose="020F0302020204030204" pitchFamily="34" charset="0"/>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abdn.ac.uk/staffnet/working-here/regrading-12018.php#panel12124" TargetMode="Externa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hyperlink" Target="mailto:regradingapps@abdn.ac.uk" TargetMode="External"/><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500" y="1538699"/>
            <a:ext cx="8380800" cy="2448000"/>
          </a:xfrm>
        </p:spPr>
        <p:txBody>
          <a:bodyPr/>
          <a:lstStyle/>
          <a:p>
            <a:r>
              <a:rPr lang="en-GB" b="1" dirty="0"/>
              <a:t>Regrading Process</a:t>
            </a:r>
            <a:br>
              <a:rPr lang="en-GB" dirty="0"/>
            </a:br>
            <a:r>
              <a:rPr lang="en-GB" sz="3600" dirty="0"/>
              <a:t>Professional Services, Technical and Support Staff </a:t>
            </a:r>
            <a:br>
              <a:rPr lang="en-GB" sz="3600" dirty="0"/>
            </a:br>
            <a:br>
              <a:rPr lang="en-GB" sz="3600" dirty="0"/>
            </a:br>
            <a:r>
              <a:rPr lang="en-GB" sz="3600" dirty="0"/>
              <a:t>December 2020</a:t>
            </a:r>
          </a:p>
        </p:txBody>
      </p:sp>
    </p:spTree>
    <p:extLst>
      <p:ext uri="{BB962C8B-B14F-4D97-AF65-F5344CB8AC3E}">
        <p14:creationId xmlns:p14="http://schemas.microsoft.com/office/powerpoint/2010/main" val="2114101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Evaluation methods </a:t>
            </a:r>
          </a:p>
        </p:txBody>
      </p:sp>
      <p:sp>
        <p:nvSpPr>
          <p:cNvPr id="3" name="Content Placeholder 2"/>
          <p:cNvSpPr>
            <a:spLocks noGrp="1"/>
          </p:cNvSpPr>
          <p:nvPr>
            <p:ph idx="1"/>
          </p:nvPr>
        </p:nvSpPr>
        <p:spPr/>
        <p:txBody>
          <a:bodyPr>
            <a:normAutofit lnSpcReduction="10000"/>
          </a:bodyPr>
          <a:lstStyle/>
          <a:p>
            <a:pPr marL="0" indent="0">
              <a:buNone/>
            </a:pPr>
            <a:r>
              <a:rPr lang="en-GB" b="1" dirty="0"/>
              <a:t>Grades 1-6 </a:t>
            </a:r>
          </a:p>
          <a:p>
            <a:pPr marL="0" indent="0">
              <a:buNone/>
            </a:pPr>
            <a:r>
              <a:rPr lang="en-GB" dirty="0"/>
              <a:t>Evaluated through an objective assessment (matching) against the Role Descriptors which incorporate the 14 HERA (Higher Education Role Analysis) Role Evaluation elements.  The University will normally require a post to achieve a match in at least 11 out of the 14 Elements within a Role Descriptor before it is accepted that an appropriate match exists. </a:t>
            </a:r>
          </a:p>
          <a:p>
            <a:pPr marL="0" indent="0">
              <a:buNone/>
            </a:pPr>
            <a:r>
              <a:rPr lang="en-GB" b="1" dirty="0"/>
              <a:t>Grades 7-9 </a:t>
            </a:r>
          </a:p>
          <a:p>
            <a:pPr marL="0" indent="0">
              <a:buNone/>
            </a:pPr>
            <a:r>
              <a:rPr lang="en-GB" dirty="0"/>
              <a:t>Evaluated (scored) using the HERA job evaluation scheme. This tool uses an externally validated uniform scoring system to help allocate staff to grades on the basis of their work responsibilities. HERA scheme evaluates the roles based on 14 elements – more details on the scheme can be found </a:t>
            </a:r>
            <a:r>
              <a:rPr lang="en-GB" dirty="0">
                <a:hlinkClick r:id="rId2"/>
              </a:rPr>
              <a:t>here</a:t>
            </a:r>
            <a:r>
              <a:rPr lang="en-GB" dirty="0"/>
              <a:t>.</a:t>
            </a:r>
            <a:endParaRPr lang="en-GB" b="1" dirty="0">
              <a:solidFill>
                <a:srgbClr val="FF0000"/>
              </a:solidFill>
            </a:endParaRPr>
          </a:p>
          <a:p>
            <a:pPr marL="0" indent="0">
              <a:buNone/>
            </a:pPr>
            <a:endParaRPr lang="en-GB" b="1" dirty="0">
              <a:solidFill>
                <a:srgbClr val="FF0000"/>
              </a:solidFill>
            </a:endParaRPr>
          </a:p>
          <a:p>
            <a:endParaRPr lang="en-GB" dirty="0"/>
          </a:p>
        </p:txBody>
      </p:sp>
      <p:sp>
        <p:nvSpPr>
          <p:cNvPr id="4" name="Text Placeholder 3"/>
          <p:cNvSpPr>
            <a:spLocks noGrp="1"/>
          </p:cNvSpPr>
          <p:nvPr>
            <p:ph type="body" sz="quarter" idx="10"/>
          </p:nvPr>
        </p:nvSpPr>
        <p:spPr/>
        <p:txBody>
          <a:bodyPr>
            <a:normAutofit lnSpcReduction="10000"/>
          </a:bodyPr>
          <a:lstStyle/>
          <a:p>
            <a:r>
              <a:rPr lang="en-GB" dirty="0"/>
              <a:t>Human Resources, December 2020</a:t>
            </a:r>
          </a:p>
        </p:txBody>
      </p:sp>
      <p:sp>
        <p:nvSpPr>
          <p:cNvPr id="5" name="Text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831933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Regrading Panel Composition</a:t>
            </a:r>
          </a:p>
        </p:txBody>
      </p:sp>
      <p:sp>
        <p:nvSpPr>
          <p:cNvPr id="3" name="Content Placeholder 2"/>
          <p:cNvSpPr>
            <a:spLocks noGrp="1"/>
          </p:cNvSpPr>
          <p:nvPr>
            <p:ph idx="1"/>
          </p:nvPr>
        </p:nvSpPr>
        <p:spPr>
          <a:xfrm>
            <a:off x="500063" y="972200"/>
            <a:ext cx="11142000" cy="4752000"/>
          </a:xfrm>
        </p:spPr>
        <p:txBody>
          <a:bodyPr>
            <a:normAutofit/>
          </a:bodyPr>
          <a:lstStyle/>
          <a:p>
            <a:pPr marL="0" indent="0">
              <a:buNone/>
            </a:pPr>
            <a:r>
              <a:rPr lang="en-GB" b="1" dirty="0"/>
              <a:t>					</a:t>
            </a:r>
            <a:r>
              <a:rPr lang="en-GB" dirty="0"/>
              <a:t>					</a:t>
            </a:r>
          </a:p>
          <a:p>
            <a:pPr lvl="0"/>
            <a:r>
              <a:rPr lang="en-GB" dirty="0"/>
              <a:t>Chair (Head of HR) </a:t>
            </a:r>
          </a:p>
          <a:p>
            <a:pPr lvl="0"/>
            <a:r>
              <a:rPr lang="en-GB" dirty="0"/>
              <a:t>Role Analyst x2</a:t>
            </a:r>
          </a:p>
          <a:p>
            <a:pPr lvl="0"/>
            <a:r>
              <a:rPr lang="en-GB" dirty="0"/>
              <a:t>TU Representative x1</a:t>
            </a:r>
          </a:p>
          <a:p>
            <a:pPr lvl="0"/>
            <a:r>
              <a:rPr lang="en-GB" dirty="0"/>
              <a:t>HR Representative x1 (Clerk)</a:t>
            </a:r>
          </a:p>
          <a:p>
            <a:pPr lvl="0"/>
            <a:r>
              <a:rPr lang="en-GB" dirty="0"/>
              <a:t>Subject Expert </a:t>
            </a:r>
          </a:p>
          <a:p>
            <a:pPr marL="0" indent="0">
              <a:buNone/>
            </a:pPr>
            <a:endParaRPr lang="en-GB" dirty="0"/>
          </a:p>
          <a:p>
            <a:endParaRPr lang="en-GB" dirty="0"/>
          </a:p>
          <a:p>
            <a:pPr marL="0" indent="0">
              <a:buNone/>
            </a:pPr>
            <a:endParaRPr lang="en-GB" dirty="0"/>
          </a:p>
        </p:txBody>
      </p:sp>
      <p:sp>
        <p:nvSpPr>
          <p:cNvPr id="5" name="Text Placeholder 4"/>
          <p:cNvSpPr>
            <a:spLocks noGrp="1"/>
          </p:cNvSpPr>
          <p:nvPr>
            <p:ph type="body" sz="quarter" idx="11"/>
          </p:nvPr>
        </p:nvSpPr>
        <p:spPr/>
        <p:txBody>
          <a:bodyPr/>
          <a:lstStyle/>
          <a:p>
            <a:endParaRPr lang="en-GB" dirty="0"/>
          </a:p>
        </p:txBody>
      </p:sp>
      <p:sp>
        <p:nvSpPr>
          <p:cNvPr id="4" name="Rectangle 3"/>
          <p:cNvSpPr/>
          <p:nvPr/>
        </p:nvSpPr>
        <p:spPr>
          <a:xfrm>
            <a:off x="372860" y="6319838"/>
            <a:ext cx="3488584" cy="369332"/>
          </a:xfrm>
          <a:prstGeom prst="rect">
            <a:avLst/>
          </a:prstGeom>
        </p:spPr>
        <p:txBody>
          <a:bodyPr wrap="none">
            <a:spAutoFit/>
          </a:bodyPr>
          <a:lstStyle/>
          <a:p>
            <a:r>
              <a:rPr lang="en-GB" sz="1800" i="1" dirty="0">
                <a:latin typeface="Cambria" panose="02040503050406030204" pitchFamily="18" charset="0"/>
                <a:ea typeface="Cambria" panose="02040503050406030204" pitchFamily="18" charset="0"/>
              </a:rPr>
              <a:t>Human Resources, December 2020</a:t>
            </a:r>
          </a:p>
        </p:txBody>
      </p:sp>
    </p:spTree>
    <p:extLst>
      <p:ext uri="{BB962C8B-B14F-4D97-AF65-F5344CB8AC3E}">
        <p14:creationId xmlns:p14="http://schemas.microsoft.com/office/powerpoint/2010/main" val="1026644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63" y="259200"/>
            <a:ext cx="11142000" cy="648000"/>
          </a:xfrm>
        </p:spPr>
        <p:txBody>
          <a:bodyPr/>
          <a:lstStyle/>
          <a:p>
            <a:r>
              <a:rPr lang="en-GB" dirty="0"/>
              <a:t>Who are Subject Experts? </a:t>
            </a:r>
          </a:p>
        </p:txBody>
      </p:sp>
      <p:sp>
        <p:nvSpPr>
          <p:cNvPr id="3" name="Content Placeholder 2"/>
          <p:cNvSpPr>
            <a:spLocks noGrp="1"/>
          </p:cNvSpPr>
          <p:nvPr>
            <p:ph idx="1"/>
          </p:nvPr>
        </p:nvSpPr>
        <p:spPr/>
        <p:txBody>
          <a:bodyPr/>
          <a:lstStyle/>
          <a:p>
            <a:pPr marL="0" indent="0">
              <a:buNone/>
            </a:pPr>
            <a:r>
              <a:rPr lang="en-GB" dirty="0"/>
              <a:t>The Subject Expert is a senior level management representative i.e. normally the Director (from the same area as the applicant) who will attend the Regrading Panel meeting to provide any further information about the post or to address any queries the Regrading Panel may have. The appropriate member of staff acting as a Subject Expert must be available for the Regrading panel meeting. </a:t>
            </a:r>
          </a:p>
          <a:p>
            <a:pPr marL="0" indent="0">
              <a:buNone/>
            </a:pPr>
            <a:r>
              <a:rPr lang="en-GB" dirty="0"/>
              <a:t>The Regrading Panel assesses the applications through consideration of the job evaluation/matching outcomes provided by Role Analysts, the information provided within the application, </a:t>
            </a:r>
            <a:r>
              <a:rPr lang="en-GB" u="sng" dirty="0"/>
              <a:t>and the opinion of the Subject Expert provided during the Panel meeting. </a:t>
            </a:r>
          </a:p>
        </p:txBody>
      </p:sp>
      <p:sp>
        <p:nvSpPr>
          <p:cNvPr id="4" name="Text Placeholder 3"/>
          <p:cNvSpPr>
            <a:spLocks noGrp="1"/>
          </p:cNvSpPr>
          <p:nvPr>
            <p:ph type="body" sz="quarter" idx="10"/>
          </p:nvPr>
        </p:nvSpPr>
        <p:spPr/>
        <p:txBody>
          <a:bodyPr>
            <a:normAutofit lnSpcReduction="10000"/>
          </a:bodyPr>
          <a:lstStyle/>
          <a:p>
            <a:r>
              <a:rPr lang="en-GB" dirty="0"/>
              <a:t>Human Resources, December 2020</a:t>
            </a:r>
          </a:p>
        </p:txBody>
      </p:sp>
      <p:sp>
        <p:nvSpPr>
          <p:cNvPr id="5" name="Text Placeholder 4"/>
          <p:cNvSpPr>
            <a:spLocks noGrp="1"/>
          </p:cNvSpPr>
          <p:nvPr>
            <p:ph type="body" sz="quarter" idx="11"/>
          </p:nvPr>
        </p:nvSpPr>
        <p:spPr/>
        <p:txBody>
          <a:bodyPr/>
          <a:lstStyle/>
          <a:p>
            <a:endParaRPr lang="en-GB" dirty="0"/>
          </a:p>
        </p:txBody>
      </p:sp>
    </p:spTree>
    <p:extLst>
      <p:ext uri="{BB962C8B-B14F-4D97-AF65-F5344CB8AC3E}">
        <p14:creationId xmlns:p14="http://schemas.microsoft.com/office/powerpoint/2010/main" val="753702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Regrading outcomes  </a:t>
            </a:r>
          </a:p>
        </p:txBody>
      </p:sp>
      <p:sp>
        <p:nvSpPr>
          <p:cNvPr id="3" name="Content Placeholder 2"/>
          <p:cNvSpPr>
            <a:spLocks noGrp="1"/>
          </p:cNvSpPr>
          <p:nvPr>
            <p:ph idx="1"/>
          </p:nvPr>
        </p:nvSpPr>
        <p:spPr>
          <a:xfrm>
            <a:off x="500400" y="1237519"/>
            <a:ext cx="11142000" cy="4752000"/>
          </a:xfrm>
        </p:spPr>
        <p:txBody>
          <a:bodyPr>
            <a:normAutofit/>
          </a:bodyPr>
          <a:lstStyle/>
          <a:p>
            <a:pPr marL="0" indent="0">
              <a:buNone/>
            </a:pPr>
            <a:r>
              <a:rPr lang="en-GB" dirty="0"/>
              <a:t>There are three possible outcomes that may be reached by the Regrading panel:</a:t>
            </a:r>
          </a:p>
          <a:p>
            <a:pPr marL="514350" lvl="0" indent="-514350">
              <a:buFont typeface="+mj-lt"/>
              <a:buAutoNum type="arabicPeriod"/>
            </a:pPr>
            <a:r>
              <a:rPr lang="en-GB" dirty="0"/>
              <a:t>The role(s) is/are regraded to a higher level</a:t>
            </a:r>
          </a:p>
          <a:p>
            <a:pPr marL="514350" lvl="0" indent="-514350">
              <a:buFont typeface="+mj-lt"/>
              <a:buAutoNum type="arabicPeriod"/>
            </a:pPr>
            <a:r>
              <a:rPr lang="en-GB" dirty="0"/>
              <a:t>The level of the role(s) remains the same  </a:t>
            </a:r>
          </a:p>
          <a:p>
            <a:pPr marL="514350" lvl="0" indent="-514350">
              <a:buFont typeface="+mj-lt"/>
              <a:buAutoNum type="arabicPeriod"/>
            </a:pPr>
            <a:r>
              <a:rPr lang="en-GB" dirty="0"/>
              <a:t>The level of the role(s) does not meet the current level (lower than current grade) – in this case the application will be returned to the Section for reconsideration and resolution of concerns expressed by the Regrading Panel.  </a:t>
            </a:r>
          </a:p>
          <a:p>
            <a:pPr marL="0" lvl="0" indent="0">
              <a:buNone/>
            </a:pPr>
            <a:r>
              <a:rPr lang="en-GB" b="1" u="sng" dirty="0"/>
              <a:t>Applicants will be notified of the outcome of their regrading application within 15 working days of the Regrading Panel meeting</a:t>
            </a:r>
          </a:p>
        </p:txBody>
      </p:sp>
      <p:sp>
        <p:nvSpPr>
          <p:cNvPr id="4" name="Text Placeholder 3"/>
          <p:cNvSpPr>
            <a:spLocks noGrp="1"/>
          </p:cNvSpPr>
          <p:nvPr>
            <p:ph type="body" sz="quarter" idx="10"/>
          </p:nvPr>
        </p:nvSpPr>
        <p:spPr/>
        <p:txBody>
          <a:bodyPr>
            <a:normAutofit lnSpcReduction="10000"/>
          </a:bodyPr>
          <a:lstStyle/>
          <a:p>
            <a:r>
              <a:rPr lang="en-GB" dirty="0"/>
              <a:t>Human Resources, December 2020</a:t>
            </a:r>
          </a:p>
        </p:txBody>
      </p:sp>
      <p:sp>
        <p:nvSpPr>
          <p:cNvPr id="5" name="Text Placeholder 4"/>
          <p:cNvSpPr>
            <a:spLocks noGrp="1"/>
          </p:cNvSpPr>
          <p:nvPr>
            <p:ph type="body" sz="quarter" idx="11"/>
          </p:nvPr>
        </p:nvSpPr>
        <p:spPr/>
        <p:txBody>
          <a:bodyPr/>
          <a:lstStyle/>
          <a:p>
            <a:endParaRPr lang="en-GB" dirty="0"/>
          </a:p>
        </p:txBody>
      </p:sp>
    </p:spTree>
    <p:extLst>
      <p:ext uri="{BB962C8B-B14F-4D97-AF65-F5344CB8AC3E}">
        <p14:creationId xmlns:p14="http://schemas.microsoft.com/office/powerpoint/2010/main" val="2095034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Feedback and Appeals process </a:t>
            </a:r>
          </a:p>
        </p:txBody>
      </p:sp>
      <p:sp>
        <p:nvSpPr>
          <p:cNvPr id="3" name="Content Placeholder 2"/>
          <p:cNvSpPr>
            <a:spLocks noGrp="1"/>
          </p:cNvSpPr>
          <p:nvPr>
            <p:ph idx="1"/>
          </p:nvPr>
        </p:nvSpPr>
        <p:spPr>
          <a:xfrm>
            <a:off x="500063" y="1144500"/>
            <a:ext cx="11142000" cy="4752000"/>
          </a:xfrm>
        </p:spPr>
        <p:txBody>
          <a:bodyPr>
            <a:normAutofit fontScale="92500" lnSpcReduction="10000"/>
          </a:bodyPr>
          <a:lstStyle/>
          <a:p>
            <a:pPr marL="0" indent="0">
              <a:buNone/>
            </a:pPr>
            <a:r>
              <a:rPr lang="en-GB" dirty="0"/>
              <a:t>Unsuccessful applicants will receive a constructive feedback covering the process by which the decision was made and the reason for the decision. </a:t>
            </a:r>
          </a:p>
          <a:p>
            <a:pPr marL="0" indent="0">
              <a:buNone/>
            </a:pPr>
            <a:endParaRPr lang="en-GB" dirty="0"/>
          </a:p>
          <a:p>
            <a:pPr marL="0" indent="0">
              <a:buNone/>
            </a:pPr>
            <a:r>
              <a:rPr lang="en-GB" dirty="0"/>
              <a:t>Any applicant has the right of appeal against an unsuccessful regrading application only on the grounds of procedural irregularity including insufficient feedback from the Regrading Panel. </a:t>
            </a:r>
          </a:p>
          <a:p>
            <a:pPr marL="0" indent="0">
              <a:buNone/>
            </a:pPr>
            <a:endParaRPr lang="en-GB" dirty="0"/>
          </a:p>
          <a:p>
            <a:pPr marL="0" indent="0">
              <a:buNone/>
            </a:pPr>
            <a:r>
              <a:rPr lang="en-GB" dirty="0"/>
              <a:t>The feedback will cover the elements of the evaluation criteria which did not meet the requirements of the higher grade. Feedback will include a contribution by the identified Subject Expert and the Regarding Panel, and the opportunity of discussing the application with their line manager. </a:t>
            </a:r>
          </a:p>
          <a:p>
            <a:endParaRPr lang="en-GB" dirty="0"/>
          </a:p>
        </p:txBody>
      </p:sp>
      <p:sp>
        <p:nvSpPr>
          <p:cNvPr id="4" name="Text Placeholder 3"/>
          <p:cNvSpPr>
            <a:spLocks noGrp="1"/>
          </p:cNvSpPr>
          <p:nvPr>
            <p:ph type="body" sz="quarter" idx="10"/>
          </p:nvPr>
        </p:nvSpPr>
        <p:spPr/>
        <p:txBody>
          <a:bodyPr>
            <a:normAutofit lnSpcReduction="10000"/>
          </a:bodyPr>
          <a:lstStyle/>
          <a:p>
            <a:r>
              <a:rPr lang="en-GB" dirty="0"/>
              <a:t>Human Resources, December 2020 </a:t>
            </a:r>
          </a:p>
        </p:txBody>
      </p:sp>
      <p:sp>
        <p:nvSpPr>
          <p:cNvPr id="5" name="Text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7620146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A49DFCB-AFE2-49AB-B455-0EA04D950ED6}"/>
              </a:ext>
            </a:extLst>
          </p:cNvPr>
          <p:cNvSpPr>
            <a:spLocks noGrp="1"/>
          </p:cNvSpPr>
          <p:nvPr>
            <p:ph idx="1"/>
          </p:nvPr>
        </p:nvSpPr>
        <p:spPr/>
        <p:txBody>
          <a:bodyPr/>
          <a:lstStyle/>
          <a:p>
            <a:pPr marL="0" indent="0">
              <a:buNone/>
            </a:pPr>
            <a:r>
              <a:rPr lang="en-GB" dirty="0"/>
              <a:t>							</a:t>
            </a:r>
          </a:p>
          <a:p>
            <a:pPr marL="0" indent="0">
              <a:buNone/>
            </a:pPr>
            <a:r>
              <a:rPr lang="en-GB" dirty="0"/>
              <a:t>							</a:t>
            </a:r>
            <a:r>
              <a:rPr lang="en-GB" sz="4400" b="1" i="1" dirty="0"/>
              <a:t>QUESTIONS? </a:t>
            </a:r>
          </a:p>
        </p:txBody>
      </p:sp>
      <p:sp>
        <p:nvSpPr>
          <p:cNvPr id="4" name="Text Placeholder 3">
            <a:extLst>
              <a:ext uri="{FF2B5EF4-FFF2-40B4-BE49-F238E27FC236}">
                <a16:creationId xmlns:a16="http://schemas.microsoft.com/office/drawing/2014/main" id="{11CBB2B5-1E0D-4D8C-8A59-26B21C7DB7F2}"/>
              </a:ext>
            </a:extLst>
          </p:cNvPr>
          <p:cNvSpPr>
            <a:spLocks noGrp="1"/>
          </p:cNvSpPr>
          <p:nvPr>
            <p:ph type="body" sz="quarter" idx="10"/>
          </p:nvPr>
        </p:nvSpPr>
        <p:spPr/>
        <p:txBody>
          <a:bodyPr>
            <a:normAutofit lnSpcReduction="10000"/>
          </a:bodyPr>
          <a:lstStyle/>
          <a:p>
            <a:endParaRPr lang="en-GB"/>
          </a:p>
        </p:txBody>
      </p:sp>
      <p:sp>
        <p:nvSpPr>
          <p:cNvPr id="5" name="Text Placeholder 4">
            <a:extLst>
              <a:ext uri="{FF2B5EF4-FFF2-40B4-BE49-F238E27FC236}">
                <a16:creationId xmlns:a16="http://schemas.microsoft.com/office/drawing/2014/main" id="{A1210C26-982B-4FF5-8964-ABD78522E73B}"/>
              </a:ext>
            </a:extLst>
          </p:cNvPr>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4228747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 Regrading? </a:t>
            </a:r>
          </a:p>
        </p:txBody>
      </p:sp>
      <p:sp>
        <p:nvSpPr>
          <p:cNvPr id="3" name="Content Placeholder 2"/>
          <p:cNvSpPr>
            <a:spLocks noGrp="1"/>
          </p:cNvSpPr>
          <p:nvPr>
            <p:ph idx="1"/>
          </p:nvPr>
        </p:nvSpPr>
        <p:spPr>
          <a:xfrm>
            <a:off x="500063" y="1004800"/>
            <a:ext cx="11142000" cy="4752000"/>
          </a:xfrm>
        </p:spPr>
        <p:txBody>
          <a:bodyPr>
            <a:normAutofit/>
          </a:bodyPr>
          <a:lstStyle/>
          <a:p>
            <a:r>
              <a:rPr lang="en-GB" dirty="0"/>
              <a:t>Regrading is a process which allows for re-evaluation of the duties and grades of all Professional Services, Technical and Support Staff where there has been a significant and permanent increase in the requirements of the job or the level of responsibility. </a:t>
            </a:r>
          </a:p>
          <a:p>
            <a:r>
              <a:rPr lang="en-GB" dirty="0"/>
              <a:t>Regrading is focused on a post, not an individual</a:t>
            </a:r>
          </a:p>
          <a:p>
            <a:r>
              <a:rPr lang="en-GB" dirty="0"/>
              <a:t>It applies to new, existing and vacant posts</a:t>
            </a:r>
          </a:p>
          <a:p>
            <a:r>
              <a:rPr lang="en-GB" dirty="0"/>
              <a:t>An application for regrading of post can be made through either a joint submission prepared by a member of staff and their line manager or by the member of staff  themselves, regardless of whether the case is supported by the line manager or not. </a:t>
            </a:r>
          </a:p>
        </p:txBody>
      </p:sp>
      <p:sp>
        <p:nvSpPr>
          <p:cNvPr id="4" name="Text Placeholder 3"/>
          <p:cNvSpPr>
            <a:spLocks noGrp="1"/>
          </p:cNvSpPr>
          <p:nvPr>
            <p:ph type="body" sz="quarter" idx="10"/>
          </p:nvPr>
        </p:nvSpPr>
        <p:spPr/>
        <p:txBody>
          <a:bodyPr>
            <a:normAutofit lnSpcReduction="10000"/>
          </a:bodyPr>
          <a:lstStyle/>
          <a:p>
            <a:r>
              <a:rPr lang="en-GB" dirty="0"/>
              <a:t>Human Resources, December 2020</a:t>
            </a:r>
          </a:p>
        </p:txBody>
      </p:sp>
      <p:sp>
        <p:nvSpPr>
          <p:cNvPr id="5" name="Text Placeholder 4"/>
          <p:cNvSpPr>
            <a:spLocks noGrp="1"/>
          </p:cNvSpPr>
          <p:nvPr>
            <p:ph type="body" sz="quarter" idx="11"/>
          </p:nvPr>
        </p:nvSpPr>
        <p:spPr/>
        <p:txBody>
          <a:bodyPr/>
          <a:lstStyle/>
          <a:p>
            <a:endParaRPr lang="en-GB" dirty="0"/>
          </a:p>
        </p:txBody>
      </p:sp>
    </p:spTree>
    <p:extLst>
      <p:ext uri="{BB962C8B-B14F-4D97-AF65-F5344CB8AC3E}">
        <p14:creationId xmlns:p14="http://schemas.microsoft.com/office/powerpoint/2010/main" val="2723277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How Regrading differs from Promotions? </a:t>
            </a:r>
          </a:p>
        </p:txBody>
      </p:sp>
      <p:sp>
        <p:nvSpPr>
          <p:cNvPr id="3" name="Content Placeholder 2"/>
          <p:cNvSpPr>
            <a:spLocks noGrp="1"/>
          </p:cNvSpPr>
          <p:nvPr>
            <p:ph idx="1"/>
          </p:nvPr>
        </p:nvSpPr>
        <p:spPr>
          <a:xfrm>
            <a:off x="500400" y="907200"/>
            <a:ext cx="11142000" cy="5256000"/>
          </a:xfrm>
        </p:spPr>
        <p:txBody>
          <a:bodyPr>
            <a:normAutofit fontScale="92500" lnSpcReduction="20000"/>
          </a:bodyPr>
          <a:lstStyle/>
          <a:p>
            <a:r>
              <a:rPr lang="en-GB" dirty="0"/>
              <a:t>Regrading is focused on a post, not an individual (a business need for the changes to the post must be evident in the application)</a:t>
            </a:r>
          </a:p>
          <a:p>
            <a:r>
              <a:rPr lang="en-GB" dirty="0"/>
              <a:t>Applications can be submitted between now and the end of March 2021 (with the intention that we would accept applications at any time of the year later in 2021)</a:t>
            </a:r>
          </a:p>
          <a:p>
            <a:r>
              <a:rPr lang="en-GB" dirty="0"/>
              <a:t>CVs and references are not required </a:t>
            </a:r>
          </a:p>
          <a:p>
            <a:r>
              <a:rPr lang="en-GB" b="1" dirty="0">
                <a:solidFill>
                  <a:srgbClr val="FF0000"/>
                </a:solidFill>
              </a:rPr>
              <a:t>Due to the financial impact caused by the current global pandemic, changes to the grades will apply from 1st August 2021. The following year, we hope to be able to follow the process as per the procedure whereby, new grades or any backdate payments will apply from the 1</a:t>
            </a:r>
            <a:r>
              <a:rPr lang="en-GB" b="1" baseline="30000" dirty="0">
                <a:solidFill>
                  <a:srgbClr val="FF0000"/>
                </a:solidFill>
              </a:rPr>
              <a:t>st</a:t>
            </a:r>
            <a:r>
              <a:rPr lang="en-GB" b="1" dirty="0">
                <a:solidFill>
                  <a:srgbClr val="FF0000"/>
                </a:solidFill>
              </a:rPr>
              <a:t> of the month after the application was submitted</a:t>
            </a:r>
          </a:p>
          <a:p>
            <a:r>
              <a:rPr lang="en-GB" dirty="0"/>
              <a:t>Regrading panels will meet on an ad hoc basis and will have a set membership: Role Analyst x2, TU Representative x1, HR Representative x1, and a Subject Expert, and be Chaired by the Head of Human Resources.		</a:t>
            </a:r>
            <a:endParaRPr lang="en-GB" u="sng" dirty="0"/>
          </a:p>
          <a:p>
            <a:pPr marL="0" indent="0">
              <a:buNone/>
            </a:pPr>
            <a:endParaRPr lang="en-GB" dirty="0"/>
          </a:p>
        </p:txBody>
      </p:sp>
      <p:sp>
        <p:nvSpPr>
          <p:cNvPr id="5" name="Text Placeholder 4"/>
          <p:cNvSpPr>
            <a:spLocks noGrp="1"/>
          </p:cNvSpPr>
          <p:nvPr>
            <p:ph type="body" sz="quarter" idx="11"/>
          </p:nvPr>
        </p:nvSpPr>
        <p:spPr/>
        <p:txBody>
          <a:bodyPr/>
          <a:lstStyle/>
          <a:p>
            <a:endParaRPr lang="en-GB" dirty="0"/>
          </a:p>
        </p:txBody>
      </p:sp>
      <p:sp>
        <p:nvSpPr>
          <p:cNvPr id="4" name="Rectangle 3"/>
          <p:cNvSpPr/>
          <p:nvPr/>
        </p:nvSpPr>
        <p:spPr>
          <a:xfrm>
            <a:off x="500400" y="6319838"/>
            <a:ext cx="3488584" cy="369332"/>
          </a:xfrm>
          <a:prstGeom prst="rect">
            <a:avLst/>
          </a:prstGeom>
        </p:spPr>
        <p:txBody>
          <a:bodyPr wrap="none">
            <a:spAutoFit/>
          </a:bodyPr>
          <a:lstStyle/>
          <a:p>
            <a:r>
              <a:rPr lang="en-GB" sz="1800" i="1" dirty="0">
                <a:latin typeface="Cambria" panose="02040503050406030204" pitchFamily="18" charset="0"/>
                <a:ea typeface="Cambria" panose="02040503050406030204" pitchFamily="18" charset="0"/>
              </a:rPr>
              <a:t>Human Resources, December 2020</a:t>
            </a:r>
          </a:p>
        </p:txBody>
      </p:sp>
    </p:spTree>
    <p:extLst>
      <p:ext uri="{BB962C8B-B14F-4D97-AF65-F5344CB8AC3E}">
        <p14:creationId xmlns:p14="http://schemas.microsoft.com/office/powerpoint/2010/main" val="490204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Considering Regrading  </a:t>
            </a:r>
          </a:p>
        </p:txBody>
      </p:sp>
      <p:sp>
        <p:nvSpPr>
          <p:cNvPr id="3" name="Content Placeholder 2"/>
          <p:cNvSpPr>
            <a:spLocks noGrp="1"/>
          </p:cNvSpPr>
          <p:nvPr>
            <p:ph idx="1"/>
          </p:nvPr>
        </p:nvSpPr>
        <p:spPr/>
        <p:txBody>
          <a:bodyPr>
            <a:normAutofit fontScale="85000" lnSpcReduction="10000"/>
          </a:bodyPr>
          <a:lstStyle/>
          <a:p>
            <a:pPr marL="0" indent="0">
              <a:buNone/>
            </a:pPr>
            <a:r>
              <a:rPr lang="en-GB" sz="3200" b="1" dirty="0"/>
              <a:t>The application process</a:t>
            </a:r>
          </a:p>
          <a:p>
            <a:pPr marL="0" indent="0">
              <a:buNone/>
            </a:pPr>
            <a:r>
              <a:rPr lang="en-GB" sz="2600" dirty="0">
                <a:cs typeface="Arial" panose="020B0604020202020204" pitchFamily="34" charset="0"/>
              </a:rPr>
              <a:t>Prior and during the completion of the application, speak to your Line Manager / HR Partner / Trade Union Representative. We are here to give you guidance and feedback on your application.</a:t>
            </a:r>
          </a:p>
          <a:p>
            <a:pPr marL="0" indent="0">
              <a:buNone/>
            </a:pPr>
            <a:endParaRPr lang="en-GB" sz="1800" b="1" dirty="0">
              <a:cs typeface="Arial" panose="020B0604020202020204" pitchFamily="34" charset="0"/>
            </a:endParaRPr>
          </a:p>
          <a:p>
            <a:pPr marL="0" indent="0">
              <a:buNone/>
            </a:pPr>
            <a:r>
              <a:rPr lang="en-GB" sz="3200" b="1" dirty="0">
                <a:cs typeface="Arial" panose="020B0604020202020204" pitchFamily="34" charset="0"/>
              </a:rPr>
              <a:t>Documentation/information required:</a:t>
            </a:r>
            <a:endParaRPr lang="en-GB" sz="2600" dirty="0">
              <a:cs typeface="Arial" panose="020B0604020202020204" pitchFamily="34" charset="0"/>
            </a:endParaRPr>
          </a:p>
          <a:p>
            <a:pPr marL="285750" indent="-285750">
              <a:buFont typeface="Arial" panose="020B0604020202020204" pitchFamily="34" charset="0"/>
              <a:buChar char="•"/>
            </a:pPr>
            <a:r>
              <a:rPr lang="en-GB" sz="2600" dirty="0">
                <a:cs typeface="Arial" panose="020B0604020202020204" pitchFamily="34" charset="0"/>
              </a:rPr>
              <a:t>Completed application form with evaluation reports (statements from line manager and Head of School / Director)</a:t>
            </a:r>
          </a:p>
          <a:p>
            <a:pPr marL="285750" indent="-285750">
              <a:buFont typeface="Arial" panose="020B0604020202020204" pitchFamily="34" charset="0"/>
              <a:buChar char="•"/>
            </a:pPr>
            <a:r>
              <a:rPr lang="en-GB" sz="2600" dirty="0">
                <a:cs typeface="Arial" panose="020B0604020202020204" pitchFamily="34" charset="0"/>
              </a:rPr>
              <a:t>Business need for the change </a:t>
            </a:r>
          </a:p>
          <a:p>
            <a:pPr marL="285750" indent="-285750">
              <a:buFont typeface="Arial" panose="020B0604020202020204" pitchFamily="34" charset="0"/>
              <a:buChar char="•"/>
            </a:pPr>
            <a:r>
              <a:rPr lang="en-GB" sz="2600" dirty="0">
                <a:cs typeface="Arial" panose="020B0604020202020204" pitchFamily="34" charset="0"/>
              </a:rPr>
              <a:t>Existing job description &amp; draft of amended job description AND the proposed new job title (if applicable)</a:t>
            </a:r>
          </a:p>
          <a:p>
            <a:pPr marL="285750" indent="-285750">
              <a:buFont typeface="Arial" panose="020B0604020202020204" pitchFamily="34" charset="0"/>
              <a:buChar char="•"/>
            </a:pPr>
            <a:r>
              <a:rPr lang="en-GB" sz="2600" dirty="0">
                <a:cs typeface="Arial" panose="020B0604020202020204" pitchFamily="34" charset="0"/>
              </a:rPr>
              <a:t>Organisational chart clearly identifying the team structure before and after the regrading (please refer to the Regrading procedure, Paragraph 4) </a:t>
            </a:r>
          </a:p>
          <a:p>
            <a:pPr marL="285750" indent="-285750">
              <a:buFont typeface="Arial" panose="020B0604020202020204" pitchFamily="34" charset="0"/>
              <a:buChar char="•"/>
            </a:pPr>
            <a:r>
              <a:rPr lang="en-GB" sz="2600" b="1" u="sng" dirty="0">
                <a:cs typeface="Arial" panose="020B0604020202020204" pitchFamily="34" charset="0"/>
              </a:rPr>
              <a:t>Stick to the word limits as detailed in the application form </a:t>
            </a:r>
            <a:endParaRPr lang="en-GB" u="sng" dirty="0"/>
          </a:p>
        </p:txBody>
      </p:sp>
      <p:sp>
        <p:nvSpPr>
          <p:cNvPr id="5" name="Text Placeholder 4"/>
          <p:cNvSpPr>
            <a:spLocks noGrp="1"/>
          </p:cNvSpPr>
          <p:nvPr>
            <p:ph type="body" sz="quarter" idx="11"/>
          </p:nvPr>
        </p:nvSpPr>
        <p:spPr/>
        <p:txBody>
          <a:bodyPr/>
          <a:lstStyle/>
          <a:p>
            <a:endParaRPr lang="en-GB" dirty="0"/>
          </a:p>
        </p:txBody>
      </p:sp>
      <p:sp>
        <p:nvSpPr>
          <p:cNvPr id="4" name="Rectangle 3"/>
          <p:cNvSpPr/>
          <p:nvPr/>
        </p:nvSpPr>
        <p:spPr>
          <a:xfrm>
            <a:off x="360160" y="6304906"/>
            <a:ext cx="3488584" cy="369332"/>
          </a:xfrm>
          <a:prstGeom prst="rect">
            <a:avLst/>
          </a:prstGeom>
        </p:spPr>
        <p:txBody>
          <a:bodyPr wrap="none">
            <a:spAutoFit/>
          </a:bodyPr>
          <a:lstStyle/>
          <a:p>
            <a:r>
              <a:rPr lang="en-GB" sz="1800" i="1" dirty="0">
                <a:latin typeface="Cambria" panose="02040503050406030204" pitchFamily="18" charset="0"/>
                <a:ea typeface="Cambria" panose="02040503050406030204" pitchFamily="18" charset="0"/>
              </a:rPr>
              <a:t>Human Resources, December 2020</a:t>
            </a:r>
          </a:p>
        </p:txBody>
      </p:sp>
    </p:spTree>
    <p:extLst>
      <p:ext uri="{BB962C8B-B14F-4D97-AF65-F5344CB8AC3E}">
        <p14:creationId xmlns:p14="http://schemas.microsoft.com/office/powerpoint/2010/main" val="2969204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Considering Regrading – Line Managers</a:t>
            </a:r>
          </a:p>
        </p:txBody>
      </p:sp>
      <p:sp>
        <p:nvSpPr>
          <p:cNvPr id="3" name="Content Placeholder 2"/>
          <p:cNvSpPr>
            <a:spLocks noGrp="1"/>
          </p:cNvSpPr>
          <p:nvPr>
            <p:ph idx="1"/>
          </p:nvPr>
        </p:nvSpPr>
        <p:spPr>
          <a:xfrm>
            <a:off x="169863" y="1068300"/>
            <a:ext cx="11142000" cy="4752000"/>
          </a:xfrm>
        </p:spPr>
        <p:txBody>
          <a:bodyPr>
            <a:normAutofit/>
          </a:bodyPr>
          <a:lstStyle/>
          <a:p>
            <a:pPr lvl="0"/>
            <a:r>
              <a:rPr lang="en-GB" sz="2400" dirty="0"/>
              <a:t>An application for regrading of post can be made through either a joint submission prepared by a member of staff and their line manager or by the member of staff  themselves, </a:t>
            </a:r>
            <a:r>
              <a:rPr lang="en-GB" sz="2400" u="sng" dirty="0"/>
              <a:t>regardless of whether the case is supported by the line manager or not</a:t>
            </a:r>
            <a:r>
              <a:rPr lang="en-GB" sz="2400" dirty="0"/>
              <a:t>. </a:t>
            </a:r>
          </a:p>
          <a:p>
            <a:pPr lvl="0"/>
            <a:r>
              <a:rPr lang="en-GB" sz="2400" dirty="0"/>
              <a:t>If a member of staff initiates the process, they should advise their line manager of their intention to submit a regrading application. If the process is initiated by the line manager, they will discuss the application with the member(s) of staff and will allow them to contribute to the process.</a:t>
            </a:r>
          </a:p>
          <a:p>
            <a:r>
              <a:rPr lang="en-GB" sz="2400" dirty="0"/>
              <a:t>Both the line manager and the appropriate senior manager (i.e. Director) are responsible for providing detailed information within the application form on why they approve or do not approve the application and writing an evaluation report (section 3&amp;4 of the application form).</a:t>
            </a:r>
          </a:p>
          <a:p>
            <a:pPr lvl="0"/>
            <a:endParaRPr lang="en-GB" sz="2400" dirty="0"/>
          </a:p>
        </p:txBody>
      </p:sp>
      <p:sp>
        <p:nvSpPr>
          <p:cNvPr id="4" name="Text Placeholder 3"/>
          <p:cNvSpPr>
            <a:spLocks noGrp="1"/>
          </p:cNvSpPr>
          <p:nvPr>
            <p:ph type="body" sz="quarter" idx="10"/>
          </p:nvPr>
        </p:nvSpPr>
        <p:spPr/>
        <p:txBody>
          <a:bodyPr>
            <a:normAutofit lnSpcReduction="10000"/>
          </a:bodyPr>
          <a:lstStyle/>
          <a:p>
            <a:r>
              <a:rPr lang="en-GB" dirty="0"/>
              <a:t>Human Resources, December 2020</a:t>
            </a:r>
          </a:p>
        </p:txBody>
      </p:sp>
      <p:sp>
        <p:nvSpPr>
          <p:cNvPr id="5" name="Text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41928649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Considering Regrading – Line Managers</a:t>
            </a:r>
          </a:p>
        </p:txBody>
      </p:sp>
      <p:sp>
        <p:nvSpPr>
          <p:cNvPr id="3" name="Content Placeholder 2"/>
          <p:cNvSpPr>
            <a:spLocks noGrp="1"/>
          </p:cNvSpPr>
          <p:nvPr>
            <p:ph idx="1"/>
          </p:nvPr>
        </p:nvSpPr>
        <p:spPr>
          <a:xfrm>
            <a:off x="169863" y="1068300"/>
            <a:ext cx="11142000" cy="4752000"/>
          </a:xfrm>
        </p:spPr>
        <p:txBody>
          <a:bodyPr>
            <a:normAutofit/>
          </a:bodyPr>
          <a:lstStyle/>
          <a:p>
            <a:pPr lvl="0"/>
            <a:r>
              <a:rPr lang="en-GB" sz="2400" dirty="0"/>
              <a:t>An application for regrading will require a business case justifying the regrading of the post(s) and how these changes support </a:t>
            </a:r>
            <a:r>
              <a:rPr lang="en-GB" sz="2400"/>
              <a:t>University strategy. </a:t>
            </a:r>
            <a:endParaRPr lang="en-GB" sz="2400" dirty="0"/>
          </a:p>
          <a:p>
            <a:pPr lvl="0"/>
            <a:endParaRPr lang="en-GB" sz="2400" dirty="0"/>
          </a:p>
          <a:p>
            <a:pPr lvl="0"/>
            <a:r>
              <a:rPr lang="en-GB" sz="2400" dirty="0"/>
              <a:t>As regrading is focused on a post rather than an individual, managers should bear in mind the impact of the regrading on posts with more than one job holder. Managers will have to decide If the new grade will apply to all post holders within the regraded post, or if  new post(s) will be created and post holders recruited to this post. </a:t>
            </a:r>
          </a:p>
          <a:p>
            <a:pPr lvl="0"/>
            <a:endParaRPr lang="en-GB" sz="2400" dirty="0"/>
          </a:p>
        </p:txBody>
      </p:sp>
      <p:sp>
        <p:nvSpPr>
          <p:cNvPr id="4" name="Text Placeholder 3"/>
          <p:cNvSpPr>
            <a:spLocks noGrp="1"/>
          </p:cNvSpPr>
          <p:nvPr>
            <p:ph type="body" sz="quarter" idx="10"/>
          </p:nvPr>
        </p:nvSpPr>
        <p:spPr/>
        <p:txBody>
          <a:bodyPr>
            <a:normAutofit lnSpcReduction="10000"/>
          </a:bodyPr>
          <a:lstStyle/>
          <a:p>
            <a:r>
              <a:rPr lang="en-GB" dirty="0"/>
              <a:t>Human Resources, December 2020</a:t>
            </a:r>
          </a:p>
        </p:txBody>
      </p:sp>
      <p:sp>
        <p:nvSpPr>
          <p:cNvPr id="5" name="Text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768500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Application – Line Managers</a:t>
            </a:r>
          </a:p>
        </p:txBody>
      </p:sp>
      <p:sp>
        <p:nvSpPr>
          <p:cNvPr id="3" name="Content Placeholder 2"/>
          <p:cNvSpPr>
            <a:spLocks noGrp="1"/>
          </p:cNvSpPr>
          <p:nvPr>
            <p:ph idx="1"/>
          </p:nvPr>
        </p:nvSpPr>
        <p:spPr>
          <a:xfrm>
            <a:off x="169863" y="1068300"/>
            <a:ext cx="11142000" cy="4752000"/>
          </a:xfrm>
        </p:spPr>
        <p:txBody>
          <a:bodyPr>
            <a:noAutofit/>
          </a:bodyPr>
          <a:lstStyle/>
          <a:p>
            <a:r>
              <a:rPr lang="en-GB" sz="2400" dirty="0"/>
              <a:t>The line manager (or senior management representative) will submit the regrading application together with the following information:</a:t>
            </a:r>
          </a:p>
          <a:p>
            <a:r>
              <a:rPr lang="en-US" sz="2400" dirty="0"/>
              <a:t>Existing job description AND draft of amended / new  job description, including information on the business needs for the changes to the post AND the proposed new job title (if applicable)</a:t>
            </a:r>
            <a:endParaRPr lang="en-GB" sz="2400" dirty="0"/>
          </a:p>
          <a:p>
            <a:r>
              <a:rPr lang="en-US" sz="2400" dirty="0" err="1"/>
              <a:t>Organisational</a:t>
            </a:r>
            <a:r>
              <a:rPr lang="en-US" sz="2400" dirty="0"/>
              <a:t> chart clearly identifying the team structure before and after the regrading as specified within the Regrading procedure</a:t>
            </a:r>
          </a:p>
          <a:p>
            <a:pPr marL="0" indent="0">
              <a:buNone/>
            </a:pPr>
            <a:endParaRPr lang="en-GB" sz="2400" dirty="0"/>
          </a:p>
          <a:p>
            <a:pPr marL="0" indent="0">
              <a:buNone/>
            </a:pPr>
            <a:r>
              <a:rPr lang="en-GB" sz="2400" dirty="0"/>
              <a:t>	</a:t>
            </a:r>
            <a:r>
              <a:rPr lang="en-GB" sz="2000" b="1" dirty="0"/>
              <a:t>Guidance for Line Managers is available on the regrading website.</a:t>
            </a:r>
          </a:p>
          <a:p>
            <a:pPr marL="0" indent="0">
              <a:buNone/>
            </a:pPr>
            <a:endParaRPr lang="en-GB" sz="2000" dirty="0"/>
          </a:p>
        </p:txBody>
      </p:sp>
      <p:sp>
        <p:nvSpPr>
          <p:cNvPr id="4" name="Text Placeholder 3"/>
          <p:cNvSpPr>
            <a:spLocks noGrp="1"/>
          </p:cNvSpPr>
          <p:nvPr>
            <p:ph type="body" sz="quarter" idx="10"/>
          </p:nvPr>
        </p:nvSpPr>
        <p:spPr/>
        <p:txBody>
          <a:bodyPr>
            <a:normAutofit lnSpcReduction="10000"/>
          </a:bodyPr>
          <a:lstStyle/>
          <a:p>
            <a:r>
              <a:rPr lang="en-GB" dirty="0"/>
              <a:t>Human Resources, December 2020</a:t>
            </a:r>
          </a:p>
        </p:txBody>
      </p:sp>
      <p:sp>
        <p:nvSpPr>
          <p:cNvPr id="5" name="Text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1949678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Regrading Process – Applicant &amp; Management</a:t>
            </a:r>
          </a:p>
        </p:txBody>
      </p:sp>
      <p:sp>
        <p:nvSpPr>
          <p:cNvPr id="3" name="Content Placeholder 2"/>
          <p:cNvSpPr>
            <a:spLocks noGrp="1"/>
          </p:cNvSpPr>
          <p:nvPr>
            <p:ph idx="1"/>
          </p:nvPr>
        </p:nvSpPr>
        <p:spPr>
          <a:xfrm>
            <a:off x="500400" y="1237519"/>
            <a:ext cx="11142000" cy="4752000"/>
          </a:xfrm>
        </p:spPr>
        <p:txBody>
          <a:bodyPr>
            <a:normAutofit/>
          </a:bodyPr>
          <a:lstStyle/>
          <a:p>
            <a:r>
              <a:rPr lang="en-GB" dirty="0"/>
              <a:t>Talk about your case for regrading with your line manager or vice versa / Trade Union or HR Partner</a:t>
            </a:r>
          </a:p>
          <a:p>
            <a:r>
              <a:rPr lang="en-GB" dirty="0"/>
              <a:t>Complete the Regrading application in conjunction with your line manager or vice versa.  </a:t>
            </a:r>
            <a:r>
              <a:rPr lang="en-GB" u="sng" dirty="0"/>
              <a:t>Application must be signed by all parties</a:t>
            </a:r>
            <a:r>
              <a:rPr lang="en-GB" dirty="0"/>
              <a:t>.</a:t>
            </a:r>
          </a:p>
          <a:p>
            <a:r>
              <a:rPr lang="en-GB" dirty="0"/>
              <a:t>The completed application is approved by appropriate senior manager (e.g. Director)</a:t>
            </a:r>
          </a:p>
          <a:p>
            <a:r>
              <a:rPr lang="en-GB" dirty="0"/>
              <a:t>Once completed, the regrading application </a:t>
            </a:r>
            <a:r>
              <a:rPr lang="en-GB" u="sng" dirty="0"/>
              <a:t>and</a:t>
            </a:r>
            <a:r>
              <a:rPr lang="en-GB" dirty="0"/>
              <a:t> accompanying documents are submitted to HR by the line manager or a different appropriate member of senior management  (</a:t>
            </a:r>
            <a:r>
              <a:rPr lang="en-GB" dirty="0">
                <a:hlinkClick r:id="rId3"/>
              </a:rPr>
              <a:t>regradingapps@abdn.ac.uk</a:t>
            </a:r>
            <a:r>
              <a:rPr lang="en-GB" dirty="0"/>
              <a:t>)</a:t>
            </a:r>
          </a:p>
        </p:txBody>
      </p:sp>
      <p:sp>
        <p:nvSpPr>
          <p:cNvPr id="4" name="Text Placeholder 3"/>
          <p:cNvSpPr>
            <a:spLocks noGrp="1"/>
          </p:cNvSpPr>
          <p:nvPr>
            <p:ph type="body" sz="quarter" idx="10"/>
          </p:nvPr>
        </p:nvSpPr>
        <p:spPr/>
        <p:txBody>
          <a:bodyPr>
            <a:normAutofit lnSpcReduction="10000"/>
          </a:bodyPr>
          <a:lstStyle/>
          <a:p>
            <a:r>
              <a:rPr lang="en-GB" dirty="0"/>
              <a:t>Human Resources, December 2020</a:t>
            </a:r>
          </a:p>
        </p:txBody>
      </p:sp>
      <p:sp>
        <p:nvSpPr>
          <p:cNvPr id="5" name="Text Placeholder 4"/>
          <p:cNvSpPr>
            <a:spLocks noGrp="1"/>
          </p:cNvSpPr>
          <p:nvPr>
            <p:ph type="body" sz="quarter" idx="11"/>
          </p:nvPr>
        </p:nvSpPr>
        <p:spPr/>
        <p:txBody>
          <a:bodyPr/>
          <a:lstStyle/>
          <a:p>
            <a:endParaRPr lang="en-GB"/>
          </a:p>
        </p:txBody>
      </p:sp>
    </p:spTree>
    <p:extLst>
      <p:ext uri="{BB962C8B-B14F-4D97-AF65-F5344CB8AC3E}">
        <p14:creationId xmlns:p14="http://schemas.microsoft.com/office/powerpoint/2010/main" val="2715941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400" y="259200"/>
            <a:ext cx="8563389" cy="903394"/>
          </a:xfrm>
        </p:spPr>
        <p:txBody>
          <a:bodyPr>
            <a:normAutofit fontScale="90000"/>
          </a:bodyPr>
          <a:lstStyle/>
          <a:p>
            <a:r>
              <a:rPr lang="en-GB" dirty="0"/>
              <a:t>The Regrading Process – HR &amp; Regrading Panel </a:t>
            </a:r>
          </a:p>
        </p:txBody>
      </p:sp>
      <p:sp>
        <p:nvSpPr>
          <p:cNvPr id="3" name="Content Placeholder 2"/>
          <p:cNvSpPr>
            <a:spLocks noGrp="1"/>
          </p:cNvSpPr>
          <p:nvPr>
            <p:ph idx="1"/>
          </p:nvPr>
        </p:nvSpPr>
        <p:spPr/>
        <p:txBody>
          <a:bodyPr>
            <a:normAutofit fontScale="92500"/>
          </a:bodyPr>
          <a:lstStyle/>
          <a:p>
            <a:pPr marL="285750" indent="-285750">
              <a:buFont typeface="Arial" panose="020B0604020202020204" pitchFamily="34" charset="0"/>
              <a:buChar char="•"/>
            </a:pPr>
            <a:r>
              <a:rPr lang="en-GB" dirty="0">
                <a:cs typeface="Arial" panose="020B0604020202020204" pitchFamily="34" charset="0"/>
              </a:rPr>
              <a:t>Two Role Analysts will blind review your application</a:t>
            </a:r>
          </a:p>
          <a:p>
            <a:pPr marL="285750" indent="-285750">
              <a:buFont typeface="Arial" panose="020B0604020202020204" pitchFamily="34" charset="0"/>
              <a:buChar char="•"/>
            </a:pPr>
            <a:r>
              <a:rPr lang="en-GB" dirty="0">
                <a:cs typeface="Arial" panose="020B0604020202020204" pitchFamily="34" charset="0"/>
              </a:rPr>
              <a:t>Your application is reviewed by the appropriate Regrading panel </a:t>
            </a:r>
          </a:p>
          <a:p>
            <a:pPr marL="285750" indent="-285750">
              <a:buFont typeface="Arial" panose="020B0604020202020204" pitchFamily="34" charset="0"/>
              <a:buChar char="•"/>
            </a:pPr>
            <a:r>
              <a:rPr lang="en-GB" dirty="0"/>
              <a:t>Regrading Panel meets and considers the application. Any queries are addressed through the Subject Expert </a:t>
            </a:r>
          </a:p>
          <a:p>
            <a:pPr marL="285750" indent="-285750">
              <a:buFont typeface="Arial" panose="020B0604020202020204" pitchFamily="34" charset="0"/>
              <a:buChar char="•"/>
            </a:pPr>
            <a:r>
              <a:rPr lang="en-GB" dirty="0"/>
              <a:t>Following a full consideration the Regrading Panel makes an informed decision on the application </a:t>
            </a:r>
          </a:p>
          <a:p>
            <a:pPr marL="285750" indent="-285750">
              <a:buFont typeface="Arial" panose="020B0604020202020204" pitchFamily="34" charset="0"/>
              <a:buChar char="•"/>
            </a:pPr>
            <a:r>
              <a:rPr lang="en-GB" dirty="0"/>
              <a:t>You are notified of the outcome of the regrading application. </a:t>
            </a:r>
            <a:endParaRPr lang="en-GB" dirty="0">
              <a:cs typeface="Arial" panose="020B0604020202020204" pitchFamily="34" charset="0"/>
            </a:endParaRPr>
          </a:p>
          <a:p>
            <a:pPr marL="285750" indent="-285750">
              <a:buFont typeface="Arial" panose="020B0604020202020204" pitchFamily="34" charset="0"/>
              <a:buChar char="•"/>
            </a:pPr>
            <a:r>
              <a:rPr lang="en-GB" dirty="0">
                <a:cs typeface="Arial" panose="020B0604020202020204" pitchFamily="34" charset="0"/>
              </a:rPr>
              <a:t>If you are successful your new pay award will be effective </a:t>
            </a:r>
            <a:r>
              <a:rPr lang="en-GB" b="1" dirty="0">
                <a:solidFill>
                  <a:srgbClr val="FF0000"/>
                </a:solidFill>
                <a:cs typeface="Arial" panose="020B0604020202020204" pitchFamily="34" charset="0"/>
              </a:rPr>
              <a:t>from 1</a:t>
            </a:r>
            <a:r>
              <a:rPr lang="en-GB" b="1" baseline="30000" dirty="0">
                <a:solidFill>
                  <a:srgbClr val="FF0000"/>
                </a:solidFill>
                <a:cs typeface="Arial" panose="020B0604020202020204" pitchFamily="34" charset="0"/>
              </a:rPr>
              <a:t>st</a:t>
            </a:r>
            <a:r>
              <a:rPr lang="en-GB" b="1" dirty="0">
                <a:solidFill>
                  <a:srgbClr val="FF0000"/>
                </a:solidFill>
                <a:cs typeface="Arial" panose="020B0604020202020204" pitchFamily="34" charset="0"/>
              </a:rPr>
              <a:t> August 2021*</a:t>
            </a:r>
          </a:p>
          <a:p>
            <a:pPr marL="285750" indent="-285750">
              <a:buFont typeface="Arial" panose="020B0604020202020204" pitchFamily="34" charset="0"/>
              <a:buChar char="•"/>
            </a:pPr>
            <a:r>
              <a:rPr lang="en-GB" dirty="0">
                <a:cs typeface="Arial" panose="020B0604020202020204" pitchFamily="34" charset="0"/>
              </a:rPr>
              <a:t>If you are unsuccessful you will receive feedback and be advised of your right to appeal .</a:t>
            </a:r>
          </a:p>
          <a:p>
            <a:endParaRPr lang="en-GB" dirty="0"/>
          </a:p>
        </p:txBody>
      </p:sp>
      <p:sp>
        <p:nvSpPr>
          <p:cNvPr id="5" name="Text Placeholder 4"/>
          <p:cNvSpPr>
            <a:spLocks noGrp="1"/>
          </p:cNvSpPr>
          <p:nvPr>
            <p:ph type="body" sz="quarter" idx="11"/>
          </p:nvPr>
        </p:nvSpPr>
        <p:spPr/>
        <p:txBody>
          <a:bodyPr/>
          <a:lstStyle/>
          <a:p>
            <a:endParaRPr lang="en-GB" dirty="0"/>
          </a:p>
        </p:txBody>
      </p:sp>
      <p:sp>
        <p:nvSpPr>
          <p:cNvPr id="4" name="Rectangle 3"/>
          <p:cNvSpPr/>
          <p:nvPr/>
        </p:nvSpPr>
        <p:spPr>
          <a:xfrm>
            <a:off x="385560" y="6355706"/>
            <a:ext cx="3488584" cy="369332"/>
          </a:xfrm>
          <a:prstGeom prst="rect">
            <a:avLst/>
          </a:prstGeom>
        </p:spPr>
        <p:txBody>
          <a:bodyPr wrap="none">
            <a:spAutoFit/>
          </a:bodyPr>
          <a:lstStyle/>
          <a:p>
            <a:r>
              <a:rPr lang="en-GB" sz="1800" i="1" dirty="0">
                <a:latin typeface="Cambria" panose="02040503050406030204" pitchFamily="18" charset="0"/>
                <a:ea typeface="Cambria" panose="02040503050406030204" pitchFamily="18" charset="0"/>
              </a:rPr>
              <a:t>Human Resources, December 2020</a:t>
            </a:r>
          </a:p>
        </p:txBody>
      </p:sp>
    </p:spTree>
    <p:extLst>
      <p:ext uri="{BB962C8B-B14F-4D97-AF65-F5344CB8AC3E}">
        <p14:creationId xmlns:p14="http://schemas.microsoft.com/office/powerpoint/2010/main" val="2871356370"/>
      </p:ext>
    </p:extLst>
  </p:cSld>
  <p:clrMapOvr>
    <a:masterClrMapping/>
  </p:clrMapOvr>
</p:sld>
</file>

<file path=ppt/theme/theme1.xml><?xml version="1.0" encoding="utf-8"?>
<a:theme xmlns:a="http://schemas.openxmlformats.org/drawingml/2006/main" name="Office Theme">
  <a:themeElements>
    <a:clrScheme name="UoA Staff Theme">
      <a:dk1>
        <a:sysClr val="windowText" lastClr="000000"/>
      </a:dk1>
      <a:lt1>
        <a:sysClr val="window" lastClr="FFFFFF"/>
      </a:lt1>
      <a:dk2>
        <a:srgbClr val="FFFFFF"/>
      </a:dk2>
      <a:lt2>
        <a:srgbClr val="EEECE1"/>
      </a:lt2>
      <a:accent1>
        <a:srgbClr val="AB1A24"/>
      </a:accent1>
      <a:accent2>
        <a:srgbClr val="D09B1A"/>
      </a:accent2>
      <a:accent3>
        <a:srgbClr val="FFDD00"/>
      </a:accent3>
      <a:accent4>
        <a:srgbClr val="5C284F"/>
      </a:accent4>
      <a:accent5>
        <a:srgbClr val="224597"/>
      </a:accent5>
      <a:accent6>
        <a:srgbClr val="AB1A24"/>
      </a:accent6>
      <a:hlink>
        <a:srgbClr val="224597"/>
      </a:hlink>
      <a:folHlink>
        <a:srgbClr val="5C28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omotions Exercise 2017 Presentation.potx" id="{DDEB8DED-24C3-4B0C-B2F8-D0AF50B8CFDA}" vid="{C3670ABE-3E58-4961-B403-CB92BAC78F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Promotions Exercise 2017 Presentation</Template>
  <TotalTime>0</TotalTime>
  <Words>1591</Words>
  <Application>Microsoft Office PowerPoint</Application>
  <PresentationFormat>Widescreen</PresentationFormat>
  <Paragraphs>101</Paragraphs>
  <Slides>15</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Cambria</vt:lpstr>
      <vt:lpstr>Office Theme</vt:lpstr>
      <vt:lpstr>Regrading Process Professional Services, Technical and Support Staff   December 2020</vt:lpstr>
      <vt:lpstr>What is a Regrading? </vt:lpstr>
      <vt:lpstr>How Regrading differs from Promotions? </vt:lpstr>
      <vt:lpstr>Considering Regrading  </vt:lpstr>
      <vt:lpstr>Considering Regrading – Line Managers</vt:lpstr>
      <vt:lpstr>Considering Regrading – Line Managers</vt:lpstr>
      <vt:lpstr>The Application – Line Managers</vt:lpstr>
      <vt:lpstr>The Regrading Process – Applicant &amp; Management</vt:lpstr>
      <vt:lpstr>The Regrading Process – HR &amp; Regrading Panel </vt:lpstr>
      <vt:lpstr>Evaluation methods </vt:lpstr>
      <vt:lpstr>Regrading Panel Composition</vt:lpstr>
      <vt:lpstr>Who are Subject Experts? </vt:lpstr>
      <vt:lpstr>Regrading outcomes  </vt:lpstr>
      <vt:lpstr>Feedback and Appeals process </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2016-12-07T13:43:12Z</dcterms:created>
  <dcterms:modified xsi:type="dcterms:W3CDTF">2021-01-20T12:26:53Z</dcterms:modified>
</cp:coreProperties>
</file>