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7" r:id="rId4"/>
    <p:sldMasterId id="2147483734" r:id="rId5"/>
    <p:sldMasterId id="2147483722" r:id="rId6"/>
    <p:sldMasterId id="2147483737" r:id="rId7"/>
  </p:sldMasterIdLst>
  <p:notesMasterIdLst>
    <p:notesMasterId r:id="rId37"/>
  </p:notesMasterIdLst>
  <p:sldIdLst>
    <p:sldId id="263" r:id="rId8"/>
    <p:sldId id="265" r:id="rId9"/>
    <p:sldId id="270" r:id="rId10"/>
    <p:sldId id="271" r:id="rId11"/>
    <p:sldId id="287" r:id="rId12"/>
    <p:sldId id="269" r:id="rId13"/>
    <p:sldId id="272" r:id="rId14"/>
    <p:sldId id="266" r:id="rId15"/>
    <p:sldId id="268" r:id="rId16"/>
    <p:sldId id="274" r:id="rId17"/>
    <p:sldId id="284" r:id="rId18"/>
    <p:sldId id="282" r:id="rId19"/>
    <p:sldId id="283" r:id="rId20"/>
    <p:sldId id="285" r:id="rId21"/>
    <p:sldId id="286" r:id="rId22"/>
    <p:sldId id="275" r:id="rId23"/>
    <p:sldId id="292" r:id="rId24"/>
    <p:sldId id="276" r:id="rId25"/>
    <p:sldId id="288" r:id="rId26"/>
    <p:sldId id="279" r:id="rId27"/>
    <p:sldId id="293" r:id="rId28"/>
    <p:sldId id="281" r:id="rId29"/>
    <p:sldId id="280" r:id="rId30"/>
    <p:sldId id="289" r:id="rId31"/>
    <p:sldId id="290" r:id="rId32"/>
    <p:sldId id="291" r:id="rId33"/>
    <p:sldId id="277" r:id="rId34"/>
    <p:sldId id="278" r:id="rId35"/>
    <p:sldId id="273" r:id="rId36"/>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ヒラギノ角ゴ Pro W3" charset="0"/>
        <a:cs typeface="ヒラギノ角ゴ Pro W3" charset="0"/>
      </a:defRPr>
    </a:lvl1pPr>
    <a:lvl2pPr marL="457200" algn="l" defTabSz="457200" rtl="0" fontAlgn="base">
      <a:spcBef>
        <a:spcPct val="0"/>
      </a:spcBef>
      <a:spcAft>
        <a:spcPct val="0"/>
      </a:spcAft>
      <a:defRPr kern="1200">
        <a:solidFill>
          <a:schemeClr val="tx1"/>
        </a:solidFill>
        <a:latin typeface="Calibri" charset="0"/>
        <a:ea typeface="ヒラギノ角ゴ Pro W3" charset="0"/>
        <a:cs typeface="ヒラギノ角ゴ Pro W3" charset="0"/>
      </a:defRPr>
    </a:lvl2pPr>
    <a:lvl3pPr marL="914400" algn="l" defTabSz="457200" rtl="0" fontAlgn="base">
      <a:spcBef>
        <a:spcPct val="0"/>
      </a:spcBef>
      <a:spcAft>
        <a:spcPct val="0"/>
      </a:spcAft>
      <a:defRPr kern="1200">
        <a:solidFill>
          <a:schemeClr val="tx1"/>
        </a:solidFill>
        <a:latin typeface="Calibri" charset="0"/>
        <a:ea typeface="ヒラギノ角ゴ Pro W3" charset="0"/>
        <a:cs typeface="ヒラギノ角ゴ Pro W3" charset="0"/>
      </a:defRPr>
    </a:lvl3pPr>
    <a:lvl4pPr marL="1371600" algn="l" defTabSz="457200" rtl="0" fontAlgn="base">
      <a:spcBef>
        <a:spcPct val="0"/>
      </a:spcBef>
      <a:spcAft>
        <a:spcPct val="0"/>
      </a:spcAft>
      <a:defRPr kern="1200">
        <a:solidFill>
          <a:schemeClr val="tx1"/>
        </a:solidFill>
        <a:latin typeface="Calibri" charset="0"/>
        <a:ea typeface="ヒラギノ角ゴ Pro W3" charset="0"/>
        <a:cs typeface="ヒラギノ角ゴ Pro W3" charset="0"/>
      </a:defRPr>
    </a:lvl4pPr>
    <a:lvl5pPr marL="1828800" algn="l" defTabSz="457200" rtl="0" fontAlgn="base">
      <a:spcBef>
        <a:spcPct val="0"/>
      </a:spcBef>
      <a:spcAft>
        <a:spcPct val="0"/>
      </a:spcAft>
      <a:defRPr kern="1200">
        <a:solidFill>
          <a:schemeClr val="tx1"/>
        </a:solidFill>
        <a:latin typeface="Calibri" charset="0"/>
        <a:ea typeface="ヒラギノ角ゴ Pro W3" charset="0"/>
        <a:cs typeface="ヒラギノ角ゴ Pro W3" charset="0"/>
      </a:defRPr>
    </a:lvl5pPr>
    <a:lvl6pPr marL="2286000" algn="l" defTabSz="457200" rtl="0" eaLnBrk="1" latinLnBrk="0" hangingPunct="1">
      <a:defRPr kern="1200">
        <a:solidFill>
          <a:schemeClr val="tx1"/>
        </a:solidFill>
        <a:latin typeface="Calibri" charset="0"/>
        <a:ea typeface="ヒラギノ角ゴ Pro W3" charset="0"/>
        <a:cs typeface="ヒラギノ角ゴ Pro W3" charset="0"/>
      </a:defRPr>
    </a:lvl6pPr>
    <a:lvl7pPr marL="2743200" algn="l" defTabSz="457200" rtl="0" eaLnBrk="1" latinLnBrk="0" hangingPunct="1">
      <a:defRPr kern="1200">
        <a:solidFill>
          <a:schemeClr val="tx1"/>
        </a:solidFill>
        <a:latin typeface="Calibri" charset="0"/>
        <a:ea typeface="ヒラギノ角ゴ Pro W3" charset="0"/>
        <a:cs typeface="ヒラギノ角ゴ Pro W3" charset="0"/>
      </a:defRPr>
    </a:lvl7pPr>
    <a:lvl8pPr marL="3200400" algn="l" defTabSz="457200" rtl="0" eaLnBrk="1" latinLnBrk="0" hangingPunct="1">
      <a:defRPr kern="1200">
        <a:solidFill>
          <a:schemeClr val="tx1"/>
        </a:solidFill>
        <a:latin typeface="Calibri" charset="0"/>
        <a:ea typeface="ヒラギノ角ゴ Pro W3" charset="0"/>
        <a:cs typeface="ヒラギノ角ゴ Pro W3" charset="0"/>
      </a:defRPr>
    </a:lvl8pPr>
    <a:lvl9pPr marL="3657600" algn="l" defTabSz="457200" rtl="0" eaLnBrk="1" latinLnBrk="0" hangingPunct="1">
      <a:defRPr kern="1200">
        <a:solidFill>
          <a:schemeClr val="tx1"/>
        </a:solidFill>
        <a:latin typeface="Calibri" charset="0"/>
        <a:ea typeface="ヒラギノ角ゴ Pro W3" charset="0"/>
        <a:cs typeface="ヒラギノ角ゴ Pro W3"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9481" autoAdjust="0"/>
  </p:normalViewPr>
  <p:slideViewPr>
    <p:cSldViewPr snapToGrid="0" snapToObjects="1">
      <p:cViewPr varScale="1">
        <p:scale>
          <a:sx n="79" d="100"/>
          <a:sy n="79" d="100"/>
        </p:scale>
        <p:origin x="94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s>
</file>

<file path=ppt/charts/_rels/chart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aseline="0"/>
              <a:t>Q8</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Lit>
              <c:ptCount val="5"/>
              <c:pt idx="0">
                <c:v>Biology</c:v>
              </c:pt>
              <c:pt idx="1">
                <c:v>Chemistry</c:v>
              </c:pt>
              <c:pt idx="2">
                <c:v>Computing</c:v>
              </c:pt>
              <c:pt idx="3">
                <c:v>Medical</c:v>
              </c:pt>
              <c:pt idx="4">
                <c:v>Other</c:v>
              </c:pt>
            </c:strLit>
          </c:cat>
          <c:val>
            <c:numLit>
              <c:formatCode>General</c:formatCode>
              <c:ptCount val="5"/>
              <c:pt idx="0">
                <c:v>14.285714285714279</c:v>
              </c:pt>
              <c:pt idx="1">
                <c:v>28.571428571428569</c:v>
              </c:pt>
              <c:pt idx="2">
                <c:v>28.571428571428569</c:v>
              </c:pt>
              <c:pt idx="3">
                <c:v>14.285714285714279</c:v>
              </c:pt>
              <c:pt idx="4">
                <c:v>14.285714285714279</c:v>
              </c:pt>
            </c:numLit>
          </c:val>
          <c:extLst>
            <c:ext xmlns:c16="http://schemas.microsoft.com/office/drawing/2014/chart" uri="{C3380CC4-5D6E-409C-BE32-E72D297353CC}">
              <c16:uniqueId val="{00000000-9788-4DE9-8E46-6AE46C4CBAF7}"/>
            </c:ext>
          </c:extLst>
        </c:ser>
        <c:dLbls>
          <c:showLegendKey val="0"/>
          <c:showVal val="0"/>
          <c:showCatName val="0"/>
          <c:showSerName val="0"/>
          <c:showPercent val="0"/>
          <c:showBubbleSize val="0"/>
        </c:dLbls>
        <c:gapWidth val="219"/>
        <c:overlap val="-27"/>
        <c:axId val="588400416"/>
        <c:axId val="585612464"/>
      </c:barChart>
      <c:catAx>
        <c:axId val="58840041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aseline="0"/>
                  <a:t>Q8</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5612464"/>
        <c:crosses val="autoZero"/>
        <c:auto val="1"/>
        <c:lblAlgn val="ctr"/>
        <c:lblOffset val="100"/>
        <c:noMultiLvlLbl val="0"/>
      </c:catAx>
      <c:valAx>
        <c:axId val="5856124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aseline="0"/>
                  <a:t>Percent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8400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aseline="0"/>
              <a:t>Q9</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Lit>
              <c:ptCount val="2"/>
              <c:pt idx="0">
                <c:v>100+</c:v>
              </c:pt>
              <c:pt idx="1">
                <c:v>16-50</c:v>
              </c:pt>
            </c:strLit>
          </c:cat>
          <c:val>
            <c:numLit>
              <c:formatCode>General</c:formatCode>
              <c:ptCount val="2"/>
              <c:pt idx="0">
                <c:v>71.428571428571431</c:v>
              </c:pt>
              <c:pt idx="1">
                <c:v>28.571428571428569</c:v>
              </c:pt>
            </c:numLit>
          </c:val>
          <c:extLst>
            <c:ext xmlns:c16="http://schemas.microsoft.com/office/drawing/2014/chart" uri="{C3380CC4-5D6E-409C-BE32-E72D297353CC}">
              <c16:uniqueId val="{00000000-B047-4C6E-B724-E2A5D5AB0244}"/>
            </c:ext>
          </c:extLst>
        </c:ser>
        <c:dLbls>
          <c:showLegendKey val="0"/>
          <c:showVal val="0"/>
          <c:showCatName val="0"/>
          <c:showSerName val="0"/>
          <c:showPercent val="0"/>
          <c:showBubbleSize val="0"/>
        </c:dLbls>
        <c:gapWidth val="219"/>
        <c:overlap val="-27"/>
        <c:axId val="588400416"/>
        <c:axId val="585612464"/>
      </c:barChart>
      <c:catAx>
        <c:axId val="58840041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aseline="0"/>
                  <a:t>Q9</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5612464"/>
        <c:crosses val="autoZero"/>
        <c:auto val="1"/>
        <c:lblAlgn val="ctr"/>
        <c:lblOffset val="100"/>
        <c:noMultiLvlLbl val="0"/>
      </c:catAx>
      <c:valAx>
        <c:axId val="5856124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aseline="0"/>
                  <a:t>Percent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8400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aseline="0"/>
              <a:t>Q10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Lit>
              <c:ptCount val="1"/>
              <c:pt idx="0">
                <c:v>10+</c:v>
              </c:pt>
            </c:strLit>
          </c:cat>
          <c:val>
            <c:numLit>
              <c:formatCode>General</c:formatCode>
              <c:ptCount val="1"/>
              <c:pt idx="0">
                <c:v>100</c:v>
              </c:pt>
            </c:numLit>
          </c:val>
          <c:extLst>
            <c:ext xmlns:c16="http://schemas.microsoft.com/office/drawing/2014/chart" uri="{C3380CC4-5D6E-409C-BE32-E72D297353CC}">
              <c16:uniqueId val="{00000000-3E44-4F95-A7FA-F84B6617D2F9}"/>
            </c:ext>
          </c:extLst>
        </c:ser>
        <c:dLbls>
          <c:showLegendKey val="0"/>
          <c:showVal val="0"/>
          <c:showCatName val="0"/>
          <c:showSerName val="0"/>
          <c:showPercent val="0"/>
          <c:showBubbleSize val="0"/>
        </c:dLbls>
        <c:gapWidth val="219"/>
        <c:overlap val="-27"/>
        <c:axId val="588400416"/>
        <c:axId val="585612464"/>
      </c:barChart>
      <c:catAx>
        <c:axId val="58840041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aseline="0"/>
                  <a:t>Q10</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5612464"/>
        <c:crosses val="autoZero"/>
        <c:auto val="1"/>
        <c:lblAlgn val="ctr"/>
        <c:lblOffset val="100"/>
        <c:noMultiLvlLbl val="0"/>
      </c:catAx>
      <c:valAx>
        <c:axId val="5856124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aseline="0"/>
                  <a:t>Percent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8400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9BC3D6-D7C3-4FCB-8EA7-940DEC432536}" type="datetimeFigureOut">
              <a:rPr lang="en-GB" smtClean="0"/>
              <a:t>01/12/2021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E14073-C883-470E-A2EA-997F154EA217}" type="slidenum">
              <a:rPr lang="en-GB" smtClean="0"/>
              <a:t>‹#›</a:t>
            </a:fld>
            <a:endParaRPr lang="en-GB"/>
          </a:p>
        </p:txBody>
      </p:sp>
    </p:spTree>
    <p:extLst>
      <p:ext uri="{BB962C8B-B14F-4D97-AF65-F5344CB8AC3E}">
        <p14:creationId xmlns:p14="http://schemas.microsoft.com/office/powerpoint/2010/main" val="1431027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https://www.scotedreview.org.uk/media/microsites/scottish-educational-review/other-docs/2015_47-1_May_03_Florian.pdf</a:t>
            </a:r>
          </a:p>
          <a:p>
            <a:r>
              <a:rPr lang="en-GB" dirty="0"/>
              <a:t>“Bell curve thinking” – one size fits all and lowing expectations </a:t>
            </a:r>
          </a:p>
        </p:txBody>
      </p:sp>
      <p:sp>
        <p:nvSpPr>
          <p:cNvPr id="4" name="Slide Number Placeholder 3"/>
          <p:cNvSpPr>
            <a:spLocks noGrp="1"/>
          </p:cNvSpPr>
          <p:nvPr>
            <p:ph type="sldNum" sz="quarter" idx="10"/>
          </p:nvPr>
        </p:nvSpPr>
        <p:spPr/>
        <p:txBody>
          <a:bodyPr/>
          <a:lstStyle/>
          <a:p>
            <a:fld id="{20E14073-C883-470E-A2EA-997F154EA217}" type="slidenum">
              <a:rPr lang="en-GB" smtClean="0"/>
              <a:t>5</a:t>
            </a:fld>
            <a:endParaRPr lang="en-GB"/>
          </a:p>
        </p:txBody>
      </p:sp>
    </p:spTree>
    <p:extLst>
      <p:ext uri="{BB962C8B-B14F-4D97-AF65-F5344CB8AC3E}">
        <p14:creationId xmlns:p14="http://schemas.microsoft.com/office/powerpoint/2010/main" val="3385099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providing</a:t>
            </a:r>
            <a:r>
              <a:rPr lang="en-GB" baseline="0" dirty="0"/>
              <a:t> an alternative to the bell curve thinking that underpins traditional approaches, o</a:t>
            </a:r>
            <a:r>
              <a:rPr lang="en-GB" dirty="0"/>
              <a:t>ften choice of learning and support offered based on what is generally available but not assessment (Florian,</a:t>
            </a:r>
            <a:r>
              <a:rPr lang="en-GB" baseline="0" dirty="0"/>
              <a:t> 2015)</a:t>
            </a:r>
            <a:endParaRPr lang="en-GB" dirty="0"/>
          </a:p>
        </p:txBody>
      </p:sp>
      <p:sp>
        <p:nvSpPr>
          <p:cNvPr id="4" name="Slide Number Placeholder 3"/>
          <p:cNvSpPr>
            <a:spLocks noGrp="1"/>
          </p:cNvSpPr>
          <p:nvPr>
            <p:ph type="sldNum" sz="quarter" idx="10"/>
          </p:nvPr>
        </p:nvSpPr>
        <p:spPr/>
        <p:txBody>
          <a:bodyPr/>
          <a:lstStyle/>
          <a:p>
            <a:fld id="{20E14073-C883-470E-A2EA-997F154EA217}" type="slidenum">
              <a:rPr lang="en-GB" smtClean="0"/>
              <a:t>6</a:t>
            </a:fld>
            <a:endParaRPr lang="en-GB"/>
          </a:p>
        </p:txBody>
      </p:sp>
    </p:spTree>
    <p:extLst>
      <p:ext uri="{BB962C8B-B14F-4D97-AF65-F5344CB8AC3E}">
        <p14:creationId xmlns:p14="http://schemas.microsoft.com/office/powerpoint/2010/main" val="1655219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0E14073-C883-470E-A2EA-997F154EA217}" type="slidenum">
              <a:rPr lang="en-GB" smtClean="0"/>
              <a:t>16</a:t>
            </a:fld>
            <a:endParaRPr lang="en-GB"/>
          </a:p>
        </p:txBody>
      </p:sp>
    </p:spTree>
    <p:extLst>
      <p:ext uri="{BB962C8B-B14F-4D97-AF65-F5344CB8AC3E}">
        <p14:creationId xmlns:p14="http://schemas.microsoft.com/office/powerpoint/2010/main" val="191386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Language impact on assessment – practical case studies</a:t>
            </a:r>
          </a:p>
          <a:p>
            <a:r>
              <a:rPr lang="en-GB" dirty="0"/>
              <a:t>Offending learners – Womankind as opposed to mankind or humankind? – comfortable voicing opinions</a:t>
            </a:r>
          </a:p>
        </p:txBody>
      </p:sp>
      <p:sp>
        <p:nvSpPr>
          <p:cNvPr id="4" name="Slide Number Placeholder 3"/>
          <p:cNvSpPr>
            <a:spLocks noGrp="1"/>
          </p:cNvSpPr>
          <p:nvPr>
            <p:ph type="sldNum" sz="quarter" idx="10"/>
          </p:nvPr>
        </p:nvSpPr>
        <p:spPr/>
        <p:txBody>
          <a:bodyPr/>
          <a:lstStyle/>
          <a:p>
            <a:fld id="{20E14073-C883-470E-A2EA-997F154EA217}" type="slidenum">
              <a:rPr lang="en-GB" smtClean="0"/>
              <a:t>18</a:t>
            </a:fld>
            <a:endParaRPr lang="en-GB"/>
          </a:p>
        </p:txBody>
      </p:sp>
    </p:spTree>
    <p:extLst>
      <p:ext uri="{BB962C8B-B14F-4D97-AF65-F5344CB8AC3E}">
        <p14:creationId xmlns:p14="http://schemas.microsoft.com/office/powerpoint/2010/main" val="364416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Assessment should</a:t>
            </a:r>
            <a:r>
              <a:rPr lang="en-GB" baseline="0" dirty="0"/>
              <a:t> not have to aligned with university’s strategy of</a:t>
            </a:r>
            <a:r>
              <a:rPr lang="en-GB" dirty="0"/>
              <a:t> inclusive is fine if transparent. – feedback </a:t>
            </a:r>
          </a:p>
          <a:p>
            <a:r>
              <a:rPr lang="en-GB" dirty="0"/>
              <a:t>Rubrics are not always</a:t>
            </a:r>
            <a:r>
              <a:rPr lang="en-GB" baseline="0" dirty="0"/>
              <a:t> the answer – What about norm-referenced and criteria-referenced approaches regarding ILOs</a:t>
            </a:r>
            <a:endParaRPr lang="en-GB" dirty="0"/>
          </a:p>
        </p:txBody>
      </p:sp>
      <p:sp>
        <p:nvSpPr>
          <p:cNvPr id="4" name="Slide Number Placeholder 3"/>
          <p:cNvSpPr>
            <a:spLocks noGrp="1"/>
          </p:cNvSpPr>
          <p:nvPr>
            <p:ph type="sldNum" sz="quarter" idx="10"/>
          </p:nvPr>
        </p:nvSpPr>
        <p:spPr/>
        <p:txBody>
          <a:bodyPr/>
          <a:lstStyle/>
          <a:p>
            <a:fld id="{20E14073-C883-470E-A2EA-997F154EA217}" type="slidenum">
              <a:rPr lang="en-GB" smtClean="0"/>
              <a:t>20</a:t>
            </a:fld>
            <a:endParaRPr lang="en-GB"/>
          </a:p>
        </p:txBody>
      </p:sp>
    </p:spTree>
    <p:extLst>
      <p:ext uri="{BB962C8B-B14F-4D97-AF65-F5344CB8AC3E}">
        <p14:creationId xmlns:p14="http://schemas.microsoft.com/office/powerpoint/2010/main" val="972983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F3B5D918-36B2-FC42-822A-6E727352DE6E}"/>
              </a:ext>
            </a:extLst>
          </p:cNvPr>
          <p:cNvSpPr>
            <a:spLocks noGrp="1"/>
          </p:cNvSpPr>
          <p:nvPr>
            <p:ph type="title"/>
          </p:nvPr>
        </p:nvSpPr>
        <p:spPr>
          <a:xfrm>
            <a:off x="562604" y="1792076"/>
            <a:ext cx="4096497" cy="993775"/>
          </a:xfrm>
          <a:prstGeom prst="rect">
            <a:avLst/>
          </a:prstGeom>
        </p:spPr>
        <p:txBody>
          <a:bodyPr/>
          <a:lstStyle>
            <a:lvl1pPr>
              <a:defRPr sz="3000" b="1" i="0" baseline="0">
                <a:solidFill>
                  <a:schemeClr val="bg1"/>
                </a:solidFill>
              </a:defRPr>
            </a:lvl1pPr>
          </a:lstStyle>
          <a:p>
            <a:r>
              <a:rPr lang="en-US"/>
              <a:t>Click to edit Master title style</a:t>
            </a:r>
            <a:endParaRPr lang="en-US" dirty="0"/>
          </a:p>
        </p:txBody>
      </p:sp>
      <p:sp>
        <p:nvSpPr>
          <p:cNvPr id="29" name="Text Placeholder 28">
            <a:extLst>
              <a:ext uri="{FF2B5EF4-FFF2-40B4-BE49-F238E27FC236}">
                <a16:creationId xmlns:a16="http://schemas.microsoft.com/office/drawing/2014/main" id="{5A3CF2EC-A73D-514B-90DA-DC81C59C653D}"/>
              </a:ext>
            </a:extLst>
          </p:cNvPr>
          <p:cNvSpPr>
            <a:spLocks noGrp="1"/>
          </p:cNvSpPr>
          <p:nvPr>
            <p:ph type="body" sz="quarter" idx="12"/>
          </p:nvPr>
        </p:nvSpPr>
        <p:spPr>
          <a:xfrm>
            <a:off x="561975" y="2960088"/>
            <a:ext cx="3122519" cy="823912"/>
          </a:xfrm>
          <a:prstGeom prst="rect">
            <a:avLst/>
          </a:prstGeom>
        </p:spPr>
        <p:txBody>
          <a:bodyPr/>
          <a:lstStyle>
            <a:lvl1pPr marL="0" indent="0">
              <a:buNone/>
              <a:defRPr sz="2400" baseline="0">
                <a:solidFill>
                  <a:schemeClr val="bg1"/>
                </a:solidFill>
                <a:latin typeface="Calibri" panose="020F0502020204030204" pitchFamily="34" charset="0"/>
              </a:defRPr>
            </a:lvl1pPr>
            <a:lvl2pPr marL="342900" indent="0">
              <a:buNone/>
              <a:defRPr/>
            </a:lvl2pPr>
          </a:lstStyle>
          <a:p>
            <a:pPr lvl="0"/>
            <a:r>
              <a:rPr lang="en-US"/>
              <a:t>Click to edit Master text styles</a:t>
            </a:r>
          </a:p>
        </p:txBody>
      </p:sp>
      <p:sp>
        <p:nvSpPr>
          <p:cNvPr id="33" name="Text Placeholder 28">
            <a:extLst>
              <a:ext uri="{FF2B5EF4-FFF2-40B4-BE49-F238E27FC236}">
                <a16:creationId xmlns:a16="http://schemas.microsoft.com/office/drawing/2014/main" id="{8BF1C7B7-77C0-964F-92F3-D5CBACA54A79}"/>
              </a:ext>
            </a:extLst>
          </p:cNvPr>
          <p:cNvSpPr>
            <a:spLocks noGrp="1"/>
          </p:cNvSpPr>
          <p:nvPr>
            <p:ph type="body" sz="quarter" idx="15" hasCustomPrompt="1"/>
          </p:nvPr>
        </p:nvSpPr>
        <p:spPr>
          <a:xfrm>
            <a:off x="561975" y="4313997"/>
            <a:ext cx="1804708" cy="405077"/>
          </a:xfrm>
          <a:prstGeom prst="rect">
            <a:avLst/>
          </a:prstGeom>
        </p:spPr>
        <p:txBody>
          <a:bodyPr/>
          <a:lstStyle>
            <a:lvl1pPr marL="0" indent="0">
              <a:buNone/>
              <a:tabLst>
                <a:tab pos="1905000" algn="l"/>
              </a:tabLst>
              <a:defRPr sz="1300" baseline="0">
                <a:solidFill>
                  <a:schemeClr val="bg1"/>
                </a:solidFill>
                <a:latin typeface="Calibri" panose="020F0502020204030204" pitchFamily="34" charset="0"/>
              </a:defRPr>
            </a:lvl1pPr>
            <a:lvl2pPr marL="342900" indent="0">
              <a:buNone/>
              <a:defRPr/>
            </a:lvl2pPr>
          </a:lstStyle>
          <a:p>
            <a:pPr lvl="0"/>
            <a:r>
              <a:rPr lang="en-GB" dirty="0"/>
              <a:t>00 Month 2020</a:t>
            </a:r>
          </a:p>
        </p:txBody>
      </p:sp>
    </p:spTree>
    <p:extLst>
      <p:ext uri="{BB962C8B-B14F-4D97-AF65-F5344CB8AC3E}">
        <p14:creationId xmlns:p14="http://schemas.microsoft.com/office/powerpoint/2010/main" val="3627010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3BBA6-7EA4-6E44-8345-8A38895A12A7}"/>
              </a:ext>
            </a:extLst>
          </p:cNvPr>
          <p:cNvSpPr>
            <a:spLocks noGrp="1"/>
          </p:cNvSpPr>
          <p:nvPr>
            <p:ph type="ctrTitle" hasCustomPrompt="1"/>
          </p:nvPr>
        </p:nvSpPr>
        <p:spPr>
          <a:xfrm>
            <a:off x="794208" y="1442301"/>
            <a:ext cx="4758179" cy="1129449"/>
          </a:xfrm>
          <a:prstGeom prst="rect">
            <a:avLst/>
          </a:prstGeom>
        </p:spPr>
        <p:txBody>
          <a:bodyPr anchor="b"/>
          <a:lstStyle>
            <a:lvl1pPr algn="l">
              <a:defRPr sz="3000" b="1" i="0" baseline="0">
                <a:solidFill>
                  <a:schemeClr val="bg1"/>
                </a:solidFill>
                <a:latin typeface="Cambria" panose="02040503050406030204" pitchFamily="18" charset="0"/>
              </a:defRPr>
            </a:lvl1pPr>
          </a:lstStyle>
          <a:p>
            <a:r>
              <a:rPr lang="en-GB" dirty="0"/>
              <a:t>Click to edit title</a:t>
            </a:r>
            <a:endParaRPr lang="en-US" dirty="0"/>
          </a:p>
        </p:txBody>
      </p:sp>
      <p:sp>
        <p:nvSpPr>
          <p:cNvPr id="3" name="Subtitle 2">
            <a:extLst>
              <a:ext uri="{FF2B5EF4-FFF2-40B4-BE49-F238E27FC236}">
                <a16:creationId xmlns:a16="http://schemas.microsoft.com/office/drawing/2014/main" id="{8CB3D383-33C8-9C4C-8A3C-742B1844DF27}"/>
              </a:ext>
            </a:extLst>
          </p:cNvPr>
          <p:cNvSpPr>
            <a:spLocks noGrp="1"/>
          </p:cNvSpPr>
          <p:nvPr>
            <p:ph type="subTitle" idx="1" hasCustomPrompt="1"/>
          </p:nvPr>
        </p:nvSpPr>
        <p:spPr>
          <a:xfrm>
            <a:off x="794208" y="2701925"/>
            <a:ext cx="3551549" cy="1241425"/>
          </a:xfrm>
          <a:prstGeom prst="rect">
            <a:avLst/>
          </a:prstGeom>
        </p:spPr>
        <p:txBody>
          <a:bodyPr/>
          <a:lstStyle>
            <a:lvl1pPr marL="0" indent="0" algn="l">
              <a:buNone/>
              <a:defRPr sz="2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subtitle style</a:t>
            </a:r>
            <a:endParaRPr lang="en-US" dirty="0"/>
          </a:p>
        </p:txBody>
      </p:sp>
      <p:sp>
        <p:nvSpPr>
          <p:cNvPr id="8" name="Text Placeholder 28">
            <a:extLst>
              <a:ext uri="{FF2B5EF4-FFF2-40B4-BE49-F238E27FC236}">
                <a16:creationId xmlns:a16="http://schemas.microsoft.com/office/drawing/2014/main" id="{5C6996AC-246E-6C40-A598-45745FAD9E20}"/>
              </a:ext>
            </a:extLst>
          </p:cNvPr>
          <p:cNvSpPr>
            <a:spLocks noGrp="1"/>
          </p:cNvSpPr>
          <p:nvPr>
            <p:ph type="body" sz="quarter" idx="15" hasCustomPrompt="1"/>
          </p:nvPr>
        </p:nvSpPr>
        <p:spPr>
          <a:xfrm>
            <a:off x="794208" y="769598"/>
            <a:ext cx="1804708" cy="405077"/>
          </a:xfrm>
          <a:prstGeom prst="rect">
            <a:avLst/>
          </a:prstGeom>
        </p:spPr>
        <p:txBody>
          <a:bodyPr/>
          <a:lstStyle>
            <a:lvl1pPr marL="0" indent="0">
              <a:buNone/>
              <a:tabLst>
                <a:tab pos="1905000" algn="l"/>
              </a:tabLst>
              <a:defRPr sz="1600" baseline="0">
                <a:solidFill>
                  <a:schemeClr val="bg1"/>
                </a:solidFill>
                <a:latin typeface="Calibri" panose="020F0502020204030204" pitchFamily="34" charset="0"/>
              </a:defRPr>
            </a:lvl1pPr>
            <a:lvl2pPr marL="342900" indent="0">
              <a:buNone/>
              <a:defRPr/>
            </a:lvl2pPr>
          </a:lstStyle>
          <a:p>
            <a:pPr lvl="0"/>
            <a:r>
              <a:rPr lang="en-GB" dirty="0"/>
              <a:t>Section 00</a:t>
            </a:r>
          </a:p>
        </p:txBody>
      </p:sp>
    </p:spTree>
    <p:extLst>
      <p:ext uri="{BB962C8B-B14F-4D97-AF65-F5344CB8AC3E}">
        <p14:creationId xmlns:p14="http://schemas.microsoft.com/office/powerpoint/2010/main" val="46031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 column_just text">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2A792C48-516D-0149-B66B-29373611B816}"/>
              </a:ext>
            </a:extLst>
          </p:cNvPr>
          <p:cNvSpPr>
            <a:spLocks noGrp="1"/>
          </p:cNvSpPr>
          <p:nvPr>
            <p:ph type="title" hasCustomPrompt="1"/>
          </p:nvPr>
        </p:nvSpPr>
        <p:spPr>
          <a:xfrm>
            <a:off x="628649" y="274638"/>
            <a:ext cx="7732925" cy="630335"/>
          </a:xfrm>
          <a:prstGeom prst="rect">
            <a:avLst/>
          </a:prstGeom>
          <a:solidFill>
            <a:schemeClr val="bg1"/>
          </a:solidFill>
        </p:spPr>
        <p:txBody>
          <a:bodyPr vert="horz" lIns="91440" tIns="45720" rIns="91440" bIns="45720" rtlCol="0" anchor="ctr">
            <a:normAutofit/>
          </a:bodyPr>
          <a:lstStyle/>
          <a:p>
            <a:r>
              <a:rPr lang="en-GB" dirty="0"/>
              <a:t>Click to edit title style</a:t>
            </a:r>
            <a:endParaRPr lang="en-US" dirty="0"/>
          </a:p>
        </p:txBody>
      </p:sp>
      <p:sp>
        <p:nvSpPr>
          <p:cNvPr id="16" name="Text Placeholder 15">
            <a:extLst>
              <a:ext uri="{FF2B5EF4-FFF2-40B4-BE49-F238E27FC236}">
                <a16:creationId xmlns:a16="http://schemas.microsoft.com/office/drawing/2014/main" id="{C7D7AF30-20A5-8849-8BD1-99F820E81A8B}"/>
              </a:ext>
            </a:extLst>
          </p:cNvPr>
          <p:cNvSpPr>
            <a:spLocks noGrp="1"/>
          </p:cNvSpPr>
          <p:nvPr>
            <p:ph type="body" sz="quarter" idx="11" hasCustomPrompt="1"/>
          </p:nvPr>
        </p:nvSpPr>
        <p:spPr>
          <a:xfrm>
            <a:off x="628650" y="904973"/>
            <a:ext cx="7732924" cy="574675"/>
          </a:xfrm>
          <a:prstGeom prst="rect">
            <a:avLst/>
          </a:prstGeom>
        </p:spPr>
        <p:txBody>
          <a:bodyPr/>
          <a:lstStyle>
            <a:lvl1pPr marL="0" indent="0">
              <a:buNone/>
              <a:defRPr baseline="0">
                <a:solidFill>
                  <a:schemeClr val="tx2"/>
                </a:solidFill>
              </a:defRPr>
            </a:lvl1pPr>
          </a:lstStyle>
          <a:p>
            <a:pPr lvl="0"/>
            <a:r>
              <a:rPr lang="en-GB" dirty="0"/>
              <a:t>Click to edit text style</a:t>
            </a:r>
          </a:p>
        </p:txBody>
      </p:sp>
      <p:sp>
        <p:nvSpPr>
          <p:cNvPr id="5" name="Content Placeholder 2">
            <a:extLst>
              <a:ext uri="{FF2B5EF4-FFF2-40B4-BE49-F238E27FC236}">
                <a16:creationId xmlns:a16="http://schemas.microsoft.com/office/drawing/2014/main" id="{CEC487B8-CAFD-4C73-81FB-6D396D6FA980}"/>
              </a:ext>
            </a:extLst>
          </p:cNvPr>
          <p:cNvSpPr>
            <a:spLocks noGrp="1"/>
          </p:cNvSpPr>
          <p:nvPr>
            <p:ph idx="1" hasCustomPrompt="1"/>
          </p:nvPr>
        </p:nvSpPr>
        <p:spPr>
          <a:xfrm>
            <a:off x="625535" y="1721852"/>
            <a:ext cx="6408226" cy="2715586"/>
          </a:xfrm>
          <a:prstGeom prst="rect">
            <a:avLst/>
          </a:prstGeom>
        </p:spPr>
        <p:txBody>
          <a:bodyPr/>
          <a:lstStyle>
            <a:lvl1pPr>
              <a:defRPr sz="1800"/>
            </a:lvl1pPr>
            <a:lvl2pPr>
              <a:defRPr sz="1800"/>
            </a:lvl2pPr>
            <a:lvl3pPr>
              <a:defRPr sz="1600"/>
            </a:lvl3pPr>
            <a:lvl4pPr>
              <a:defRPr sz="1400"/>
            </a:lvl4pPr>
            <a:lvl5pPr>
              <a:defRPr sz="14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18927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_multi type content">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833D2BB9-0C7A-2B41-B697-8B0D622D6EE3}"/>
              </a:ext>
            </a:extLst>
          </p:cNvPr>
          <p:cNvSpPr>
            <a:spLocks noGrp="1"/>
          </p:cNvSpPr>
          <p:nvPr>
            <p:ph type="title" hasCustomPrompt="1"/>
          </p:nvPr>
        </p:nvSpPr>
        <p:spPr>
          <a:xfrm>
            <a:off x="628649" y="274638"/>
            <a:ext cx="7732925" cy="630335"/>
          </a:xfrm>
          <a:prstGeom prst="rect">
            <a:avLst/>
          </a:prstGeom>
          <a:solidFill>
            <a:schemeClr val="bg1"/>
          </a:solidFill>
        </p:spPr>
        <p:txBody>
          <a:bodyPr vert="horz" lIns="91440" tIns="45720" rIns="91440" bIns="45720" rtlCol="0" anchor="ctr">
            <a:normAutofit/>
          </a:bodyPr>
          <a:lstStyle/>
          <a:p>
            <a:r>
              <a:rPr lang="en-GB" dirty="0"/>
              <a:t>Click to edit title style</a:t>
            </a:r>
            <a:endParaRPr lang="en-US" dirty="0"/>
          </a:p>
        </p:txBody>
      </p:sp>
      <p:sp>
        <p:nvSpPr>
          <p:cNvPr id="14" name="Text Placeholder 15">
            <a:extLst>
              <a:ext uri="{FF2B5EF4-FFF2-40B4-BE49-F238E27FC236}">
                <a16:creationId xmlns:a16="http://schemas.microsoft.com/office/drawing/2014/main" id="{8D766B90-2510-C04B-80F6-4D03A872CCDC}"/>
              </a:ext>
            </a:extLst>
          </p:cNvPr>
          <p:cNvSpPr>
            <a:spLocks noGrp="1"/>
          </p:cNvSpPr>
          <p:nvPr>
            <p:ph type="body" sz="quarter" idx="11" hasCustomPrompt="1"/>
          </p:nvPr>
        </p:nvSpPr>
        <p:spPr>
          <a:xfrm>
            <a:off x="628650" y="904973"/>
            <a:ext cx="7732924" cy="574675"/>
          </a:xfrm>
          <a:prstGeom prst="rect">
            <a:avLst/>
          </a:prstGeom>
        </p:spPr>
        <p:txBody>
          <a:bodyPr/>
          <a:lstStyle>
            <a:lvl1pPr marL="0" indent="0">
              <a:buNone/>
              <a:defRPr baseline="0">
                <a:solidFill>
                  <a:schemeClr val="tx2"/>
                </a:solidFill>
              </a:defRPr>
            </a:lvl1pPr>
          </a:lstStyle>
          <a:p>
            <a:pPr lvl="0"/>
            <a:r>
              <a:rPr lang="en-GB" dirty="0"/>
              <a:t>Click to edit text style</a:t>
            </a:r>
          </a:p>
        </p:txBody>
      </p:sp>
      <p:sp>
        <p:nvSpPr>
          <p:cNvPr id="6" name="Content Placeholder 2">
            <a:extLst>
              <a:ext uri="{FF2B5EF4-FFF2-40B4-BE49-F238E27FC236}">
                <a16:creationId xmlns:a16="http://schemas.microsoft.com/office/drawing/2014/main" id="{B7514041-B4F9-4DF8-BF1C-EA632D6C167B}"/>
              </a:ext>
            </a:extLst>
          </p:cNvPr>
          <p:cNvSpPr>
            <a:spLocks noGrp="1"/>
          </p:cNvSpPr>
          <p:nvPr>
            <p:ph sz="half" idx="12" hasCustomPrompt="1"/>
          </p:nvPr>
        </p:nvSpPr>
        <p:spPr>
          <a:xfrm>
            <a:off x="630871" y="1720805"/>
            <a:ext cx="3590202" cy="2920065"/>
          </a:xfrm>
          <a:prstGeom prst="rect">
            <a:avLst/>
          </a:prstGeom>
        </p:spPr>
        <p:txBody>
          <a:bodyPr/>
          <a:lstStyle>
            <a:lvl1pPr>
              <a:defRPr sz="1800"/>
            </a:lvl1pPr>
            <a:lvl2pPr>
              <a:defRPr sz="1800"/>
            </a:lvl2pPr>
            <a:lvl3pPr>
              <a:defRPr sz="1600"/>
            </a:lvl3pPr>
            <a:lvl4pPr>
              <a:defRPr sz="1400"/>
            </a:lvl4pPr>
            <a:lvl5pPr>
              <a:defRPr sz="1400"/>
            </a:lvl5pPr>
          </a:lstStyle>
          <a:p>
            <a:pPr lvl="0"/>
            <a:r>
              <a:rPr lang="en-US" dirty="0"/>
              <a:t>Click to edit text or insert object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3">
            <a:extLst>
              <a:ext uri="{FF2B5EF4-FFF2-40B4-BE49-F238E27FC236}">
                <a16:creationId xmlns:a16="http://schemas.microsoft.com/office/drawing/2014/main" id="{A16FC26A-D0FA-4763-9CB2-BFDB14061D63}"/>
              </a:ext>
            </a:extLst>
          </p:cNvPr>
          <p:cNvSpPr>
            <a:spLocks noGrp="1"/>
          </p:cNvSpPr>
          <p:nvPr>
            <p:ph sz="half" idx="13" hasCustomPrompt="1"/>
          </p:nvPr>
        </p:nvSpPr>
        <p:spPr>
          <a:xfrm>
            <a:off x="4404040" y="1712492"/>
            <a:ext cx="3804445" cy="2928378"/>
          </a:xfrm>
          <a:prstGeom prst="rect">
            <a:avLst/>
          </a:prstGeom>
        </p:spPr>
        <p:txBody>
          <a:bodyPr/>
          <a:lstStyle>
            <a:lvl1pPr>
              <a:defRPr sz="1800"/>
            </a:lvl1pPr>
            <a:lvl2pPr>
              <a:defRPr sz="1800"/>
            </a:lvl2pPr>
            <a:lvl3pPr>
              <a:defRPr sz="1600"/>
            </a:lvl3pPr>
            <a:lvl4pPr>
              <a:defRPr sz="1400"/>
            </a:lvl4pPr>
            <a:lvl5pPr>
              <a:defRPr sz="1400"/>
            </a:lvl5pPr>
          </a:lstStyle>
          <a:p>
            <a:pPr lvl="0"/>
            <a:r>
              <a:rPr lang="en-US" dirty="0"/>
              <a:t>Click to edit text or insert object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61100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lumn_multi type content">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833D2BB9-0C7A-2B41-B697-8B0D622D6EE3}"/>
              </a:ext>
            </a:extLst>
          </p:cNvPr>
          <p:cNvSpPr>
            <a:spLocks noGrp="1"/>
          </p:cNvSpPr>
          <p:nvPr>
            <p:ph type="title" hasCustomPrompt="1"/>
          </p:nvPr>
        </p:nvSpPr>
        <p:spPr>
          <a:xfrm>
            <a:off x="628649" y="274638"/>
            <a:ext cx="7732925" cy="630335"/>
          </a:xfrm>
          <a:prstGeom prst="rect">
            <a:avLst/>
          </a:prstGeom>
          <a:solidFill>
            <a:schemeClr val="bg1"/>
          </a:solidFill>
        </p:spPr>
        <p:txBody>
          <a:bodyPr vert="horz" lIns="91440" tIns="45720" rIns="91440" bIns="45720" rtlCol="0" anchor="ctr">
            <a:normAutofit/>
          </a:bodyPr>
          <a:lstStyle/>
          <a:p>
            <a:r>
              <a:rPr lang="en-GB" dirty="0"/>
              <a:t>Click to edit title style</a:t>
            </a:r>
            <a:endParaRPr lang="en-US" dirty="0"/>
          </a:p>
        </p:txBody>
      </p:sp>
      <p:sp>
        <p:nvSpPr>
          <p:cNvPr id="14" name="Text Placeholder 15">
            <a:extLst>
              <a:ext uri="{FF2B5EF4-FFF2-40B4-BE49-F238E27FC236}">
                <a16:creationId xmlns:a16="http://schemas.microsoft.com/office/drawing/2014/main" id="{8D766B90-2510-C04B-80F6-4D03A872CCDC}"/>
              </a:ext>
            </a:extLst>
          </p:cNvPr>
          <p:cNvSpPr>
            <a:spLocks noGrp="1"/>
          </p:cNvSpPr>
          <p:nvPr>
            <p:ph type="body" sz="quarter" idx="11" hasCustomPrompt="1"/>
          </p:nvPr>
        </p:nvSpPr>
        <p:spPr>
          <a:xfrm>
            <a:off x="628650" y="904973"/>
            <a:ext cx="7732924" cy="574675"/>
          </a:xfrm>
          <a:prstGeom prst="rect">
            <a:avLst/>
          </a:prstGeom>
        </p:spPr>
        <p:txBody>
          <a:bodyPr/>
          <a:lstStyle>
            <a:lvl1pPr marL="0" indent="0">
              <a:buNone/>
              <a:defRPr baseline="0">
                <a:solidFill>
                  <a:schemeClr val="tx2"/>
                </a:solidFill>
              </a:defRPr>
            </a:lvl1pPr>
          </a:lstStyle>
          <a:p>
            <a:pPr lvl="0"/>
            <a:r>
              <a:rPr lang="en-GB" dirty="0"/>
              <a:t>Click to edit text style</a:t>
            </a:r>
          </a:p>
        </p:txBody>
      </p:sp>
      <p:sp>
        <p:nvSpPr>
          <p:cNvPr id="5" name="Content Placeholder 2">
            <a:extLst>
              <a:ext uri="{FF2B5EF4-FFF2-40B4-BE49-F238E27FC236}">
                <a16:creationId xmlns:a16="http://schemas.microsoft.com/office/drawing/2014/main" id="{6049E270-3A94-4754-B5BA-F3D976EE09F0}"/>
              </a:ext>
            </a:extLst>
          </p:cNvPr>
          <p:cNvSpPr>
            <a:spLocks noGrp="1"/>
          </p:cNvSpPr>
          <p:nvPr>
            <p:ph idx="12" hasCustomPrompt="1"/>
          </p:nvPr>
        </p:nvSpPr>
        <p:spPr>
          <a:xfrm>
            <a:off x="633848" y="1713538"/>
            <a:ext cx="6251046" cy="2918785"/>
          </a:xfrm>
          <a:prstGeom prst="rect">
            <a:avLst/>
          </a:prstGeom>
        </p:spPr>
        <p:txBody>
          <a:bodyPr/>
          <a:lstStyle>
            <a:lvl1pPr marL="0" indent="0">
              <a:buNone/>
              <a:defRPr sz="1800"/>
            </a:lvl1pPr>
            <a:lvl2pPr>
              <a:defRPr sz="1800"/>
            </a:lvl2pPr>
            <a:lvl3pPr>
              <a:defRPr sz="1600"/>
            </a:lvl3pPr>
            <a:lvl4pPr>
              <a:defRPr sz="1400"/>
            </a:lvl4pPr>
            <a:lvl5pPr>
              <a:defRPr sz="1400"/>
            </a:lvl5pPr>
          </a:lstStyle>
          <a:p>
            <a:pPr lvl="0"/>
            <a:r>
              <a:rPr lang="en-US" dirty="0"/>
              <a:t>Click to edit text or on icons to insert other content</a:t>
            </a:r>
          </a:p>
        </p:txBody>
      </p:sp>
    </p:spTree>
    <p:extLst>
      <p:ext uri="{BB962C8B-B14F-4D97-AF65-F5344CB8AC3E}">
        <p14:creationId xmlns:p14="http://schemas.microsoft.com/office/powerpoint/2010/main" val="2950551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ngle column_just text">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2A792C48-516D-0149-B66B-29373611B816}"/>
              </a:ext>
            </a:extLst>
          </p:cNvPr>
          <p:cNvSpPr>
            <a:spLocks noGrp="1"/>
          </p:cNvSpPr>
          <p:nvPr>
            <p:ph type="title" hasCustomPrompt="1"/>
          </p:nvPr>
        </p:nvSpPr>
        <p:spPr>
          <a:xfrm>
            <a:off x="628649" y="274638"/>
            <a:ext cx="7732925" cy="630335"/>
          </a:xfrm>
          <a:prstGeom prst="rect">
            <a:avLst/>
          </a:prstGeom>
          <a:solidFill>
            <a:schemeClr val="bg1"/>
          </a:solidFill>
        </p:spPr>
        <p:txBody>
          <a:bodyPr vert="horz" lIns="91440" tIns="45720" rIns="91440" bIns="45720" rtlCol="0" anchor="ctr">
            <a:normAutofit/>
          </a:bodyPr>
          <a:lstStyle/>
          <a:p>
            <a:r>
              <a:rPr lang="en-GB" dirty="0"/>
              <a:t>Click to edit title style</a:t>
            </a:r>
            <a:endParaRPr lang="en-US" dirty="0"/>
          </a:p>
        </p:txBody>
      </p:sp>
      <p:sp>
        <p:nvSpPr>
          <p:cNvPr id="16" name="Text Placeholder 15">
            <a:extLst>
              <a:ext uri="{FF2B5EF4-FFF2-40B4-BE49-F238E27FC236}">
                <a16:creationId xmlns:a16="http://schemas.microsoft.com/office/drawing/2014/main" id="{C7D7AF30-20A5-8849-8BD1-99F820E81A8B}"/>
              </a:ext>
            </a:extLst>
          </p:cNvPr>
          <p:cNvSpPr>
            <a:spLocks noGrp="1"/>
          </p:cNvSpPr>
          <p:nvPr>
            <p:ph type="body" sz="quarter" idx="11" hasCustomPrompt="1"/>
          </p:nvPr>
        </p:nvSpPr>
        <p:spPr>
          <a:xfrm>
            <a:off x="628650" y="904973"/>
            <a:ext cx="7732924" cy="574675"/>
          </a:xfrm>
          <a:prstGeom prst="rect">
            <a:avLst/>
          </a:prstGeom>
        </p:spPr>
        <p:txBody>
          <a:bodyPr/>
          <a:lstStyle>
            <a:lvl1pPr marL="0" indent="0">
              <a:buNone/>
              <a:defRPr baseline="0">
                <a:solidFill>
                  <a:schemeClr val="tx2"/>
                </a:solidFill>
              </a:defRPr>
            </a:lvl1pPr>
          </a:lstStyle>
          <a:p>
            <a:pPr lvl="0"/>
            <a:r>
              <a:rPr lang="en-GB" dirty="0"/>
              <a:t>Click to edit text style</a:t>
            </a:r>
          </a:p>
        </p:txBody>
      </p:sp>
      <p:sp>
        <p:nvSpPr>
          <p:cNvPr id="5" name="Content Placeholder 2">
            <a:extLst>
              <a:ext uri="{FF2B5EF4-FFF2-40B4-BE49-F238E27FC236}">
                <a16:creationId xmlns:a16="http://schemas.microsoft.com/office/drawing/2014/main" id="{CEC487B8-CAFD-4C73-81FB-6D396D6FA980}"/>
              </a:ext>
            </a:extLst>
          </p:cNvPr>
          <p:cNvSpPr>
            <a:spLocks noGrp="1"/>
          </p:cNvSpPr>
          <p:nvPr>
            <p:ph idx="1" hasCustomPrompt="1"/>
          </p:nvPr>
        </p:nvSpPr>
        <p:spPr>
          <a:xfrm>
            <a:off x="625535" y="1721852"/>
            <a:ext cx="6408226" cy="2715586"/>
          </a:xfrm>
          <a:prstGeom prst="rect">
            <a:avLst/>
          </a:prstGeom>
        </p:spPr>
        <p:txBody>
          <a:bodyPr/>
          <a:lstStyle>
            <a:lvl1pPr>
              <a:defRPr sz="1800"/>
            </a:lvl1pPr>
            <a:lvl2pPr>
              <a:defRPr sz="1800"/>
            </a:lvl2pPr>
            <a:lvl3pPr>
              <a:defRPr sz="1600"/>
            </a:lvl3pPr>
            <a:lvl4pPr>
              <a:defRPr sz="1400"/>
            </a:lvl4pPr>
            <a:lvl5pPr>
              <a:defRPr sz="14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64958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_multi type content">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833D2BB9-0C7A-2B41-B697-8B0D622D6EE3}"/>
              </a:ext>
            </a:extLst>
          </p:cNvPr>
          <p:cNvSpPr>
            <a:spLocks noGrp="1"/>
          </p:cNvSpPr>
          <p:nvPr>
            <p:ph type="title" hasCustomPrompt="1"/>
          </p:nvPr>
        </p:nvSpPr>
        <p:spPr>
          <a:xfrm>
            <a:off x="628649" y="274638"/>
            <a:ext cx="7732925" cy="630335"/>
          </a:xfrm>
          <a:prstGeom prst="rect">
            <a:avLst/>
          </a:prstGeom>
          <a:solidFill>
            <a:schemeClr val="bg1"/>
          </a:solidFill>
        </p:spPr>
        <p:txBody>
          <a:bodyPr vert="horz" lIns="91440" tIns="45720" rIns="91440" bIns="45720" rtlCol="0" anchor="ctr">
            <a:normAutofit/>
          </a:bodyPr>
          <a:lstStyle/>
          <a:p>
            <a:r>
              <a:rPr lang="en-GB" dirty="0"/>
              <a:t>Click to edit title style</a:t>
            </a:r>
            <a:endParaRPr lang="en-US" dirty="0"/>
          </a:p>
        </p:txBody>
      </p:sp>
      <p:sp>
        <p:nvSpPr>
          <p:cNvPr id="14" name="Text Placeholder 15">
            <a:extLst>
              <a:ext uri="{FF2B5EF4-FFF2-40B4-BE49-F238E27FC236}">
                <a16:creationId xmlns:a16="http://schemas.microsoft.com/office/drawing/2014/main" id="{8D766B90-2510-C04B-80F6-4D03A872CCDC}"/>
              </a:ext>
            </a:extLst>
          </p:cNvPr>
          <p:cNvSpPr>
            <a:spLocks noGrp="1"/>
          </p:cNvSpPr>
          <p:nvPr>
            <p:ph type="body" sz="quarter" idx="11" hasCustomPrompt="1"/>
          </p:nvPr>
        </p:nvSpPr>
        <p:spPr>
          <a:xfrm>
            <a:off x="628650" y="904973"/>
            <a:ext cx="7732924" cy="574675"/>
          </a:xfrm>
          <a:prstGeom prst="rect">
            <a:avLst/>
          </a:prstGeom>
        </p:spPr>
        <p:txBody>
          <a:bodyPr/>
          <a:lstStyle>
            <a:lvl1pPr marL="0" indent="0">
              <a:buNone/>
              <a:defRPr baseline="0">
                <a:solidFill>
                  <a:schemeClr val="tx2"/>
                </a:solidFill>
              </a:defRPr>
            </a:lvl1pPr>
          </a:lstStyle>
          <a:p>
            <a:pPr lvl="0"/>
            <a:r>
              <a:rPr lang="en-GB" dirty="0"/>
              <a:t>Click to edit text style</a:t>
            </a:r>
          </a:p>
        </p:txBody>
      </p:sp>
      <p:sp>
        <p:nvSpPr>
          <p:cNvPr id="6" name="Content Placeholder 2">
            <a:extLst>
              <a:ext uri="{FF2B5EF4-FFF2-40B4-BE49-F238E27FC236}">
                <a16:creationId xmlns:a16="http://schemas.microsoft.com/office/drawing/2014/main" id="{B7514041-B4F9-4DF8-BF1C-EA632D6C167B}"/>
              </a:ext>
            </a:extLst>
          </p:cNvPr>
          <p:cNvSpPr>
            <a:spLocks noGrp="1"/>
          </p:cNvSpPr>
          <p:nvPr>
            <p:ph sz="half" idx="12" hasCustomPrompt="1"/>
          </p:nvPr>
        </p:nvSpPr>
        <p:spPr>
          <a:xfrm>
            <a:off x="630871" y="1720805"/>
            <a:ext cx="3590202" cy="2920065"/>
          </a:xfrm>
          <a:prstGeom prst="rect">
            <a:avLst/>
          </a:prstGeom>
        </p:spPr>
        <p:txBody>
          <a:bodyPr/>
          <a:lstStyle>
            <a:lvl1pPr>
              <a:defRPr sz="1800"/>
            </a:lvl1pPr>
            <a:lvl2pPr>
              <a:defRPr sz="1800"/>
            </a:lvl2pPr>
            <a:lvl3pPr>
              <a:defRPr sz="1600"/>
            </a:lvl3pPr>
            <a:lvl4pPr>
              <a:defRPr sz="1400"/>
            </a:lvl4pPr>
            <a:lvl5pPr>
              <a:defRPr sz="1400"/>
            </a:lvl5pPr>
          </a:lstStyle>
          <a:p>
            <a:pPr lvl="0"/>
            <a:r>
              <a:rPr lang="en-US" dirty="0"/>
              <a:t>Click to edit text or insert object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3">
            <a:extLst>
              <a:ext uri="{FF2B5EF4-FFF2-40B4-BE49-F238E27FC236}">
                <a16:creationId xmlns:a16="http://schemas.microsoft.com/office/drawing/2014/main" id="{A16FC26A-D0FA-4763-9CB2-BFDB14061D63}"/>
              </a:ext>
            </a:extLst>
          </p:cNvPr>
          <p:cNvSpPr>
            <a:spLocks noGrp="1"/>
          </p:cNvSpPr>
          <p:nvPr>
            <p:ph sz="half" idx="13" hasCustomPrompt="1"/>
          </p:nvPr>
        </p:nvSpPr>
        <p:spPr>
          <a:xfrm>
            <a:off x="4404040" y="1712492"/>
            <a:ext cx="3804445" cy="2928378"/>
          </a:xfrm>
          <a:prstGeom prst="rect">
            <a:avLst/>
          </a:prstGeom>
        </p:spPr>
        <p:txBody>
          <a:bodyPr/>
          <a:lstStyle>
            <a:lvl1pPr>
              <a:defRPr sz="1800"/>
            </a:lvl1pPr>
            <a:lvl2pPr>
              <a:defRPr sz="1800"/>
            </a:lvl2pPr>
            <a:lvl3pPr>
              <a:defRPr sz="1600"/>
            </a:lvl3pPr>
            <a:lvl4pPr>
              <a:defRPr sz="1400"/>
            </a:lvl4pPr>
            <a:lvl5pPr>
              <a:defRPr sz="1400"/>
            </a:lvl5pPr>
          </a:lstStyle>
          <a:p>
            <a:pPr lvl="0"/>
            <a:r>
              <a:rPr lang="en-US" dirty="0"/>
              <a:t>Click to edit text or insert object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779466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_multi type content">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833D2BB9-0C7A-2B41-B697-8B0D622D6EE3}"/>
              </a:ext>
            </a:extLst>
          </p:cNvPr>
          <p:cNvSpPr>
            <a:spLocks noGrp="1"/>
          </p:cNvSpPr>
          <p:nvPr>
            <p:ph type="title" hasCustomPrompt="1"/>
          </p:nvPr>
        </p:nvSpPr>
        <p:spPr>
          <a:xfrm>
            <a:off x="628649" y="274638"/>
            <a:ext cx="7732925" cy="630335"/>
          </a:xfrm>
          <a:prstGeom prst="rect">
            <a:avLst/>
          </a:prstGeom>
          <a:solidFill>
            <a:schemeClr val="bg1"/>
          </a:solidFill>
        </p:spPr>
        <p:txBody>
          <a:bodyPr vert="horz" lIns="91440" tIns="45720" rIns="91440" bIns="45720" rtlCol="0" anchor="ctr">
            <a:normAutofit/>
          </a:bodyPr>
          <a:lstStyle/>
          <a:p>
            <a:r>
              <a:rPr lang="en-GB" dirty="0"/>
              <a:t>Click to edit title style</a:t>
            </a:r>
            <a:endParaRPr lang="en-US" dirty="0"/>
          </a:p>
        </p:txBody>
      </p:sp>
      <p:sp>
        <p:nvSpPr>
          <p:cNvPr id="14" name="Text Placeholder 15">
            <a:extLst>
              <a:ext uri="{FF2B5EF4-FFF2-40B4-BE49-F238E27FC236}">
                <a16:creationId xmlns:a16="http://schemas.microsoft.com/office/drawing/2014/main" id="{8D766B90-2510-C04B-80F6-4D03A872CCDC}"/>
              </a:ext>
            </a:extLst>
          </p:cNvPr>
          <p:cNvSpPr>
            <a:spLocks noGrp="1"/>
          </p:cNvSpPr>
          <p:nvPr>
            <p:ph type="body" sz="quarter" idx="11" hasCustomPrompt="1"/>
          </p:nvPr>
        </p:nvSpPr>
        <p:spPr>
          <a:xfrm>
            <a:off x="628650" y="904973"/>
            <a:ext cx="7732924" cy="574675"/>
          </a:xfrm>
          <a:prstGeom prst="rect">
            <a:avLst/>
          </a:prstGeom>
        </p:spPr>
        <p:txBody>
          <a:bodyPr/>
          <a:lstStyle>
            <a:lvl1pPr marL="0" indent="0">
              <a:buNone/>
              <a:defRPr baseline="0">
                <a:solidFill>
                  <a:schemeClr val="tx2"/>
                </a:solidFill>
              </a:defRPr>
            </a:lvl1pPr>
          </a:lstStyle>
          <a:p>
            <a:pPr lvl="0"/>
            <a:r>
              <a:rPr lang="en-GB" dirty="0"/>
              <a:t>Click to edit text style</a:t>
            </a:r>
          </a:p>
        </p:txBody>
      </p:sp>
      <p:sp>
        <p:nvSpPr>
          <p:cNvPr id="5" name="Content Placeholder 2">
            <a:extLst>
              <a:ext uri="{FF2B5EF4-FFF2-40B4-BE49-F238E27FC236}">
                <a16:creationId xmlns:a16="http://schemas.microsoft.com/office/drawing/2014/main" id="{6049E270-3A94-4754-B5BA-F3D976EE09F0}"/>
              </a:ext>
            </a:extLst>
          </p:cNvPr>
          <p:cNvSpPr>
            <a:spLocks noGrp="1"/>
          </p:cNvSpPr>
          <p:nvPr>
            <p:ph idx="12" hasCustomPrompt="1"/>
          </p:nvPr>
        </p:nvSpPr>
        <p:spPr>
          <a:xfrm>
            <a:off x="633848" y="1713538"/>
            <a:ext cx="6251046" cy="2918785"/>
          </a:xfrm>
          <a:prstGeom prst="rect">
            <a:avLst/>
          </a:prstGeom>
        </p:spPr>
        <p:txBody>
          <a:bodyPr/>
          <a:lstStyle>
            <a:lvl1pPr marL="0" indent="0">
              <a:buNone/>
              <a:defRPr sz="1800"/>
            </a:lvl1pPr>
            <a:lvl2pPr>
              <a:defRPr sz="1800"/>
            </a:lvl2pPr>
            <a:lvl3pPr>
              <a:defRPr sz="1600"/>
            </a:lvl3pPr>
            <a:lvl4pPr>
              <a:defRPr sz="1400"/>
            </a:lvl4pPr>
            <a:lvl5pPr>
              <a:defRPr sz="1400"/>
            </a:lvl5pPr>
          </a:lstStyle>
          <a:p>
            <a:pPr lvl="0"/>
            <a:r>
              <a:rPr lang="en-US" dirty="0"/>
              <a:t>Click to edit text or on icons to insert other content</a:t>
            </a:r>
          </a:p>
        </p:txBody>
      </p:sp>
    </p:spTree>
    <p:extLst>
      <p:ext uri="{BB962C8B-B14F-4D97-AF65-F5344CB8AC3E}">
        <p14:creationId xmlns:p14="http://schemas.microsoft.com/office/powerpoint/2010/main" val="7675418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3.emf"/><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3.emf"/><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Placeholder 28">
            <a:extLst>
              <a:ext uri="{FF2B5EF4-FFF2-40B4-BE49-F238E27FC236}">
                <a16:creationId xmlns:a16="http://schemas.microsoft.com/office/drawing/2014/main" id="{F2374E10-3B65-D747-A86E-A3279DA976C7}"/>
              </a:ext>
            </a:extLst>
          </p:cNvPr>
          <p:cNvSpPr txBox="1">
            <a:spLocks/>
          </p:cNvSpPr>
          <p:nvPr userDrawn="1"/>
        </p:nvSpPr>
        <p:spPr>
          <a:xfrm>
            <a:off x="561975" y="1212763"/>
            <a:ext cx="3122519" cy="300992"/>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1600" b="1" i="0" kern="1200" baseline="0">
                <a:solidFill>
                  <a:schemeClr val="bg1"/>
                </a:solidFill>
                <a:latin typeface="Calibri" panose="020F0502020204030204" pitchFamily="34" charset="0"/>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en-GB" sz="1300" baseline="0" dirty="0"/>
              <a:t>ABERDEEN 2040</a:t>
            </a:r>
          </a:p>
        </p:txBody>
      </p:sp>
    </p:spTree>
    <p:extLst>
      <p:ext uri="{BB962C8B-B14F-4D97-AF65-F5344CB8AC3E}">
        <p14:creationId xmlns:p14="http://schemas.microsoft.com/office/powerpoint/2010/main" val="2115236652"/>
      </p:ext>
    </p:extLst>
  </p:cSld>
  <p:clrMap bg1="lt1" tx1="dk1" bg2="lt2" tx2="dk2" accent1="accent1" accent2="accent2" accent3="accent3" accent4="accent4" accent5="accent5" accent6="accent6" hlink="hlink" folHlink="folHlink"/>
  <p:sldLayoutIdLst>
    <p:sldLayoutId id="2147483698"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812539"/>
      </p:ext>
    </p:extLst>
  </p:cSld>
  <p:clrMap bg1="lt1" tx1="dk1" bg2="lt2" tx2="dk2" accent1="accent1" accent2="accent2" accent3="accent3" accent4="accent4" accent5="accent5" accent6="accent6" hlink="hlink" folHlink="folHlink"/>
  <p:sldLayoutIdLst>
    <p:sldLayoutId id="214748373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3548856"/>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36" r:id="rId3"/>
  </p:sldLayoutIdLst>
  <p:txStyles>
    <p:titleStyle>
      <a:lvl1pPr algn="l" defTabSz="914400" rtl="0" eaLnBrk="1" latinLnBrk="0" hangingPunct="1">
        <a:lnSpc>
          <a:spcPct val="90000"/>
        </a:lnSpc>
        <a:spcBef>
          <a:spcPct val="0"/>
        </a:spcBef>
        <a:buNone/>
        <a:defRPr sz="3000" b="1" i="0" kern="1200" baseline="0">
          <a:solidFill>
            <a:schemeClr val="tx2"/>
          </a:solidFill>
          <a:latin typeface="Cambria" panose="020405030504060302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BBBAB5-5334-3842-808D-B1F553A491A6}"/>
              </a:ext>
            </a:extLst>
          </p:cNvPr>
          <p:cNvSpPr/>
          <p:nvPr userDrawn="1"/>
        </p:nvSpPr>
        <p:spPr>
          <a:xfrm>
            <a:off x="6149947" y="2087745"/>
            <a:ext cx="2994053" cy="30557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389116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Lst>
  <p:txStyles>
    <p:titleStyle>
      <a:lvl1pPr algn="l" defTabSz="914400" rtl="0" eaLnBrk="1" latinLnBrk="0" hangingPunct="1">
        <a:lnSpc>
          <a:spcPct val="90000"/>
        </a:lnSpc>
        <a:spcBef>
          <a:spcPct val="0"/>
        </a:spcBef>
        <a:buNone/>
        <a:defRPr sz="3000" b="1" i="0" kern="1200" baseline="0">
          <a:solidFill>
            <a:schemeClr val="tx2"/>
          </a:solidFill>
          <a:latin typeface="Cambria" panose="020405030504060302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viis.abdn.ac.uk/snapwebhost/s.asp?k=161417872155"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22ED0-0D87-E441-8777-18B73753CB05}"/>
              </a:ext>
            </a:extLst>
          </p:cNvPr>
          <p:cNvSpPr>
            <a:spLocks noGrp="1"/>
          </p:cNvSpPr>
          <p:nvPr>
            <p:ph type="title"/>
          </p:nvPr>
        </p:nvSpPr>
        <p:spPr>
          <a:xfrm>
            <a:off x="562604" y="1792076"/>
            <a:ext cx="7064653" cy="993775"/>
          </a:xfrm>
        </p:spPr>
        <p:txBody>
          <a:bodyPr/>
          <a:lstStyle/>
          <a:p>
            <a:r>
              <a:rPr lang="en-GB" sz="2400" b="0" dirty="0">
                <a:effectLst/>
                <a:latin typeface="Calibri" panose="020F0502020204030204" pitchFamily="34" charset="0"/>
                <a:ea typeface="Calibri" panose="020F0502020204030204" pitchFamily="34" charset="0"/>
                <a:cs typeface="Calibri" panose="020F0502020204030204" pitchFamily="34" charset="0"/>
              </a:rPr>
              <a:t>PIN: Tutor beliefs, attitudes and behaviours towards the development of inclusive assessments in HE: substantive and methodological reflections</a:t>
            </a:r>
            <a:endParaRPr lang="en-US" sz="2400" b="0" dirty="0">
              <a:latin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087C8F09-7CC8-1E4C-B336-84491867732E}"/>
              </a:ext>
            </a:extLst>
          </p:cNvPr>
          <p:cNvSpPr>
            <a:spLocks noGrp="1"/>
          </p:cNvSpPr>
          <p:nvPr>
            <p:ph type="body" sz="quarter" idx="12"/>
          </p:nvPr>
        </p:nvSpPr>
        <p:spPr>
          <a:xfrm>
            <a:off x="561974" y="3322345"/>
            <a:ext cx="7391855" cy="823912"/>
          </a:xfrm>
        </p:spPr>
        <p:txBody>
          <a:bodyPr/>
          <a:lstStyle/>
          <a:p>
            <a:r>
              <a:rPr lang="en-US" sz="1800" dirty="0"/>
              <a:t>Dr Nigel Beacham (School of Natural and Computing Sciences) and </a:t>
            </a:r>
          </a:p>
          <a:p>
            <a:r>
              <a:rPr lang="en-US" sz="1800" dirty="0"/>
              <a:t>Dr Heather Morgan (School of Medicine, Medical Sciences and Nutrition)</a:t>
            </a:r>
          </a:p>
        </p:txBody>
      </p:sp>
      <p:sp>
        <p:nvSpPr>
          <p:cNvPr id="4" name="Text Placeholder 3">
            <a:extLst>
              <a:ext uri="{FF2B5EF4-FFF2-40B4-BE49-F238E27FC236}">
                <a16:creationId xmlns:a16="http://schemas.microsoft.com/office/drawing/2014/main" id="{E3AD0312-8009-7942-B53C-7062384944D6}"/>
              </a:ext>
            </a:extLst>
          </p:cNvPr>
          <p:cNvSpPr>
            <a:spLocks noGrp="1"/>
          </p:cNvSpPr>
          <p:nvPr>
            <p:ph type="body" sz="quarter" idx="15"/>
          </p:nvPr>
        </p:nvSpPr>
        <p:spPr/>
        <p:txBody>
          <a:bodyPr/>
          <a:lstStyle/>
          <a:p>
            <a:r>
              <a:rPr lang="en-US" dirty="0"/>
              <a:t>30 November 2021</a:t>
            </a:r>
          </a:p>
        </p:txBody>
      </p:sp>
    </p:spTree>
    <p:extLst>
      <p:ext uri="{BB962C8B-B14F-4D97-AF65-F5344CB8AC3E}">
        <p14:creationId xmlns:p14="http://schemas.microsoft.com/office/powerpoint/2010/main" val="1279100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8015E-E94D-4013-A6DB-7D748538287B}"/>
              </a:ext>
            </a:extLst>
          </p:cNvPr>
          <p:cNvSpPr>
            <a:spLocks noGrp="1"/>
          </p:cNvSpPr>
          <p:nvPr>
            <p:ph type="title"/>
          </p:nvPr>
        </p:nvSpPr>
        <p:spPr/>
        <p:txBody>
          <a:bodyPr/>
          <a:lstStyle/>
          <a:p>
            <a:r>
              <a:rPr lang="en-GB" dirty="0"/>
              <a:t>Substantive findings – quant </a:t>
            </a:r>
          </a:p>
        </p:txBody>
      </p:sp>
      <p:sp>
        <p:nvSpPr>
          <p:cNvPr id="3" name="Text Placeholder 2">
            <a:extLst>
              <a:ext uri="{FF2B5EF4-FFF2-40B4-BE49-F238E27FC236}">
                <a16:creationId xmlns:a16="http://schemas.microsoft.com/office/drawing/2014/main" id="{C6F8E081-8AF6-425A-ABC2-87F06726EC82}"/>
              </a:ext>
            </a:extLst>
          </p:cNvPr>
          <p:cNvSpPr>
            <a:spLocks noGrp="1"/>
          </p:cNvSpPr>
          <p:nvPr>
            <p:ph type="body" sz="quarter" idx="11"/>
          </p:nvPr>
        </p:nvSpPr>
        <p:spPr/>
        <p:txBody>
          <a:bodyPr/>
          <a:lstStyle/>
          <a:p>
            <a:endParaRPr lang="en-GB" dirty="0"/>
          </a:p>
        </p:txBody>
      </p:sp>
      <p:sp>
        <p:nvSpPr>
          <p:cNvPr id="4" name="Content Placeholder 3">
            <a:extLst>
              <a:ext uri="{FF2B5EF4-FFF2-40B4-BE49-F238E27FC236}">
                <a16:creationId xmlns:a16="http://schemas.microsoft.com/office/drawing/2014/main" id="{2A14F6CF-A8EB-4097-AB37-392A2E681C66}"/>
              </a:ext>
            </a:extLst>
          </p:cNvPr>
          <p:cNvSpPr>
            <a:spLocks noGrp="1"/>
          </p:cNvSpPr>
          <p:nvPr>
            <p:ph sz="half" idx="12"/>
          </p:nvPr>
        </p:nvSpPr>
        <p:spPr/>
        <p:txBody>
          <a:bodyPr/>
          <a:lstStyle/>
          <a:p>
            <a:r>
              <a:rPr lang="en-GB" dirty="0"/>
              <a:t>Dataset consists of 7 participants</a:t>
            </a:r>
          </a:p>
          <a:p>
            <a:r>
              <a:rPr lang="en-GB" dirty="0"/>
              <a:t>Piloted data analysis </a:t>
            </a:r>
          </a:p>
          <a:p>
            <a:r>
              <a:rPr lang="en-GB" dirty="0"/>
              <a:t>Data analysis</a:t>
            </a:r>
          </a:p>
          <a:p>
            <a:pPr lvl="1"/>
            <a:r>
              <a:rPr lang="en-GB" dirty="0"/>
              <a:t>Demographics</a:t>
            </a:r>
          </a:p>
          <a:p>
            <a:pPr lvl="1"/>
            <a:r>
              <a:rPr lang="en-GB" dirty="0"/>
              <a:t>Descriptive</a:t>
            </a:r>
          </a:p>
          <a:p>
            <a:pPr lvl="1"/>
            <a:r>
              <a:rPr lang="en-GB" dirty="0"/>
              <a:t>Inferential </a:t>
            </a:r>
          </a:p>
        </p:txBody>
      </p:sp>
    </p:spTree>
    <p:extLst>
      <p:ext uri="{BB962C8B-B14F-4D97-AF65-F5344CB8AC3E}">
        <p14:creationId xmlns:p14="http://schemas.microsoft.com/office/powerpoint/2010/main" val="204691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8015E-E94D-4013-A6DB-7D748538287B}"/>
              </a:ext>
            </a:extLst>
          </p:cNvPr>
          <p:cNvSpPr>
            <a:spLocks noGrp="1"/>
          </p:cNvSpPr>
          <p:nvPr>
            <p:ph type="title"/>
          </p:nvPr>
        </p:nvSpPr>
        <p:spPr/>
        <p:txBody>
          <a:bodyPr/>
          <a:lstStyle/>
          <a:p>
            <a:r>
              <a:rPr lang="en-GB" dirty="0"/>
              <a:t>Substantive findings – quant </a:t>
            </a:r>
          </a:p>
        </p:txBody>
      </p:sp>
      <p:sp>
        <p:nvSpPr>
          <p:cNvPr id="3" name="Text Placeholder 2">
            <a:extLst>
              <a:ext uri="{FF2B5EF4-FFF2-40B4-BE49-F238E27FC236}">
                <a16:creationId xmlns:a16="http://schemas.microsoft.com/office/drawing/2014/main" id="{C6F8E081-8AF6-425A-ABC2-87F06726EC82}"/>
              </a:ext>
            </a:extLst>
          </p:cNvPr>
          <p:cNvSpPr>
            <a:spLocks noGrp="1"/>
          </p:cNvSpPr>
          <p:nvPr>
            <p:ph type="body" sz="quarter" idx="11"/>
          </p:nvPr>
        </p:nvSpPr>
        <p:spPr/>
        <p:txBody>
          <a:bodyPr/>
          <a:lstStyle/>
          <a:p>
            <a:r>
              <a:rPr lang="en-GB" dirty="0"/>
              <a:t>What science discipline do you typically teach?</a:t>
            </a:r>
          </a:p>
        </p:txBody>
      </p:sp>
      <p:graphicFrame>
        <p:nvGraphicFramePr>
          <p:cNvPr id="6" name="Chart 5"/>
          <p:cNvGraphicFramePr/>
          <p:nvPr>
            <p:extLst>
              <p:ext uri="{D42A27DB-BD31-4B8C-83A1-F6EECF244321}">
                <p14:modId xmlns:p14="http://schemas.microsoft.com/office/powerpoint/2010/main" val="1855742773"/>
              </p:ext>
            </p:extLst>
          </p:nvPr>
        </p:nvGraphicFramePr>
        <p:xfrm>
          <a:off x="5953539" y="3031435"/>
          <a:ext cx="3429001" cy="2112065"/>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630871" y="2073265"/>
            <a:ext cx="4634401" cy="2231380"/>
          </a:xfrm>
          <a:prstGeom prst="rect">
            <a:avLst/>
          </a:prstGeom>
          <a:ln>
            <a:solidFill>
              <a:schemeClr val="tx1"/>
            </a:solidFill>
          </a:ln>
        </p:spPr>
        <p:txBody>
          <a:bodyPr wrap="square">
            <a:spAutoFit/>
          </a:bodyPr>
          <a:lstStyle/>
          <a:p>
            <a:endParaRPr lang="en-GB" sz="2400" b="1" dirty="0">
              <a:solidFill>
                <a:srgbClr val="000000"/>
              </a:solidFill>
              <a:latin typeface="Courier New" panose="02070309020205020404" pitchFamily="49" charset="0"/>
            </a:endParaRPr>
          </a:p>
          <a:p>
            <a:pPr marR="600" algn="ctr"/>
            <a:r>
              <a:rPr lang="en-GB" sz="1600" b="1" dirty="0">
                <a:solidFill>
                  <a:srgbClr val="010205"/>
                </a:solidFill>
                <a:latin typeface="Arial" panose="020B0604020202020204" pitchFamily="34" charset="0"/>
              </a:rPr>
              <a:t>Q8</a:t>
            </a:r>
            <a:r>
              <a:rPr lang="en-GB" sz="1600" dirty="0">
                <a:solidFill>
                  <a:srgbClr val="010205"/>
                </a:solidFill>
                <a:latin typeface="Arial" panose="020B0604020202020204" pitchFamily="34" charset="0"/>
              </a:rPr>
              <a:t>	</a:t>
            </a:r>
          </a:p>
          <a:p>
            <a:pPr marR="600" algn="ctr"/>
            <a:r>
              <a:rPr lang="en-GB" sz="1100" dirty="0">
                <a:latin typeface="Courier New" panose="02070309020205020404" pitchFamily="49" charset="0"/>
              </a:rPr>
              <a:t>	</a:t>
            </a:r>
            <a:r>
              <a:rPr lang="en-GB" sz="1100" dirty="0">
                <a:solidFill>
                  <a:srgbClr val="264A60"/>
                </a:solidFill>
                <a:latin typeface="Arial" panose="020B0604020202020204" pitchFamily="34" charset="0"/>
              </a:rPr>
              <a:t>Frequency	Percent	Valid Percent	Cumulative Percent	</a:t>
            </a:r>
          </a:p>
          <a:p>
            <a:pPr marR="600" algn="r"/>
            <a:r>
              <a:rPr lang="en-GB" sz="1100" dirty="0">
                <a:solidFill>
                  <a:srgbClr val="264A60"/>
                </a:solidFill>
                <a:latin typeface="Arial" panose="020B0604020202020204" pitchFamily="34" charset="0"/>
              </a:rPr>
              <a:t>Valid	Biology	</a:t>
            </a:r>
            <a:r>
              <a:rPr lang="en-GB" sz="1100" dirty="0">
                <a:solidFill>
                  <a:srgbClr val="010205"/>
                </a:solidFill>
                <a:latin typeface="Arial" panose="020B0604020202020204" pitchFamily="34" charset="0"/>
              </a:rPr>
              <a:t>1	14.3	14.3	14.3	</a:t>
            </a:r>
          </a:p>
          <a:p>
            <a:pPr marR="600" algn="r"/>
            <a:r>
              <a:rPr lang="en-GB" sz="1100" dirty="0">
                <a:solidFill>
                  <a:srgbClr val="010205"/>
                </a:solidFill>
                <a:latin typeface="Arial" panose="020B0604020202020204" pitchFamily="34" charset="0"/>
              </a:rPr>
              <a:t>	</a:t>
            </a:r>
            <a:r>
              <a:rPr lang="en-GB" sz="1100" dirty="0">
                <a:solidFill>
                  <a:srgbClr val="264A60"/>
                </a:solidFill>
                <a:latin typeface="Arial" panose="020B0604020202020204" pitchFamily="34" charset="0"/>
              </a:rPr>
              <a:t>Chemistry	</a:t>
            </a:r>
            <a:r>
              <a:rPr lang="en-GB" sz="1100" dirty="0">
                <a:solidFill>
                  <a:srgbClr val="010205"/>
                </a:solidFill>
                <a:latin typeface="Arial" panose="020B0604020202020204" pitchFamily="34" charset="0"/>
              </a:rPr>
              <a:t>2	28.6	28.6	42.9	</a:t>
            </a:r>
          </a:p>
          <a:p>
            <a:pPr marR="600" algn="r"/>
            <a:r>
              <a:rPr lang="en-GB" sz="1100" dirty="0">
                <a:solidFill>
                  <a:srgbClr val="010205"/>
                </a:solidFill>
                <a:latin typeface="Arial" panose="020B0604020202020204" pitchFamily="34" charset="0"/>
              </a:rPr>
              <a:t>	</a:t>
            </a:r>
            <a:r>
              <a:rPr lang="en-GB" sz="1100" dirty="0">
                <a:solidFill>
                  <a:srgbClr val="264A60"/>
                </a:solidFill>
                <a:latin typeface="Arial" panose="020B0604020202020204" pitchFamily="34" charset="0"/>
              </a:rPr>
              <a:t>Computing	</a:t>
            </a:r>
            <a:r>
              <a:rPr lang="en-GB" sz="1100" dirty="0">
                <a:solidFill>
                  <a:srgbClr val="010205"/>
                </a:solidFill>
                <a:latin typeface="Arial" panose="020B0604020202020204" pitchFamily="34" charset="0"/>
              </a:rPr>
              <a:t>2	28.6	28.6	71.4	</a:t>
            </a:r>
          </a:p>
          <a:p>
            <a:pPr marR="600" algn="r"/>
            <a:r>
              <a:rPr lang="en-GB" sz="1100" dirty="0">
                <a:solidFill>
                  <a:srgbClr val="010205"/>
                </a:solidFill>
                <a:latin typeface="Arial" panose="020B0604020202020204" pitchFamily="34" charset="0"/>
              </a:rPr>
              <a:t>	</a:t>
            </a:r>
            <a:r>
              <a:rPr lang="en-GB" sz="1100" dirty="0">
                <a:solidFill>
                  <a:srgbClr val="264A60"/>
                </a:solidFill>
                <a:latin typeface="Arial" panose="020B0604020202020204" pitchFamily="34" charset="0"/>
              </a:rPr>
              <a:t>Medical	</a:t>
            </a:r>
            <a:r>
              <a:rPr lang="en-GB" sz="1100" dirty="0">
                <a:solidFill>
                  <a:srgbClr val="010205"/>
                </a:solidFill>
                <a:latin typeface="Arial" panose="020B0604020202020204" pitchFamily="34" charset="0"/>
              </a:rPr>
              <a:t>1	14.3	14.3	85.7	</a:t>
            </a:r>
          </a:p>
          <a:p>
            <a:pPr marR="600" algn="r"/>
            <a:r>
              <a:rPr lang="en-GB" sz="1100" dirty="0">
                <a:solidFill>
                  <a:srgbClr val="010205"/>
                </a:solidFill>
                <a:latin typeface="Arial" panose="020B0604020202020204" pitchFamily="34" charset="0"/>
              </a:rPr>
              <a:t>	</a:t>
            </a:r>
            <a:r>
              <a:rPr lang="en-GB" sz="1100" dirty="0">
                <a:solidFill>
                  <a:srgbClr val="264A60"/>
                </a:solidFill>
                <a:latin typeface="Arial" panose="020B0604020202020204" pitchFamily="34" charset="0"/>
              </a:rPr>
              <a:t>Other	</a:t>
            </a:r>
            <a:r>
              <a:rPr lang="en-GB" sz="1100" dirty="0">
                <a:solidFill>
                  <a:srgbClr val="010205"/>
                </a:solidFill>
                <a:latin typeface="Arial" panose="020B0604020202020204" pitchFamily="34" charset="0"/>
              </a:rPr>
              <a:t>1	14.3	14.3	100.0	</a:t>
            </a:r>
          </a:p>
          <a:p>
            <a:r>
              <a:rPr lang="en-GB" sz="1100" dirty="0">
                <a:solidFill>
                  <a:srgbClr val="010205"/>
                </a:solidFill>
                <a:latin typeface="Arial" panose="020B0604020202020204" pitchFamily="34" charset="0"/>
              </a:rPr>
              <a:t>	</a:t>
            </a:r>
            <a:r>
              <a:rPr lang="en-GB" sz="1100" dirty="0">
                <a:solidFill>
                  <a:srgbClr val="264A60"/>
                </a:solidFill>
                <a:latin typeface="Arial" panose="020B0604020202020204" pitchFamily="34" charset="0"/>
              </a:rPr>
              <a:t>Total	</a:t>
            </a:r>
            <a:r>
              <a:rPr lang="en-GB" sz="1100" dirty="0">
                <a:solidFill>
                  <a:srgbClr val="010205"/>
                </a:solidFill>
                <a:latin typeface="Arial" panose="020B0604020202020204" pitchFamily="34" charset="0"/>
              </a:rPr>
              <a:t>7	100.0	100.0	</a:t>
            </a:r>
            <a:r>
              <a:rPr lang="en-GB" sz="1100" dirty="0">
                <a:solidFill>
                  <a:srgbClr val="010205"/>
                </a:solidFill>
                <a:latin typeface="Courier New" panose="02070309020205020404" pitchFamily="49" charset="0"/>
              </a:rPr>
              <a:t>	</a:t>
            </a:r>
          </a:p>
          <a:p>
            <a:endParaRPr lang="en-GB" sz="1100" dirty="0">
              <a:latin typeface="Times New Roman" panose="02020603050405020304" pitchFamily="18" charset="0"/>
            </a:endParaRPr>
          </a:p>
        </p:txBody>
      </p:sp>
    </p:spTree>
    <p:extLst>
      <p:ext uri="{BB962C8B-B14F-4D97-AF65-F5344CB8AC3E}">
        <p14:creationId xmlns:p14="http://schemas.microsoft.com/office/powerpoint/2010/main" val="1026787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Preliminary findings – quant </a:t>
            </a:r>
          </a:p>
        </p:txBody>
      </p:sp>
      <p:sp>
        <p:nvSpPr>
          <p:cNvPr id="3" name="Text Placeholder 2"/>
          <p:cNvSpPr>
            <a:spLocks noGrp="1"/>
          </p:cNvSpPr>
          <p:nvPr>
            <p:ph type="body" sz="quarter" idx="11"/>
          </p:nvPr>
        </p:nvSpPr>
        <p:spPr/>
        <p:txBody>
          <a:bodyPr/>
          <a:lstStyle/>
          <a:p>
            <a:r>
              <a:rPr lang="en-GB" dirty="0"/>
              <a:t>How large are your typical classes?</a:t>
            </a:r>
          </a:p>
        </p:txBody>
      </p:sp>
      <p:sp>
        <p:nvSpPr>
          <p:cNvPr id="6" name="Rectangle 5"/>
          <p:cNvSpPr/>
          <p:nvPr/>
        </p:nvSpPr>
        <p:spPr>
          <a:xfrm>
            <a:off x="630871" y="2119920"/>
            <a:ext cx="5128591" cy="1708160"/>
          </a:xfrm>
          <a:prstGeom prst="rect">
            <a:avLst/>
          </a:prstGeom>
          <a:ln>
            <a:solidFill>
              <a:schemeClr val="tx1"/>
            </a:solidFill>
          </a:ln>
        </p:spPr>
        <p:txBody>
          <a:bodyPr wrap="square">
            <a:spAutoFit/>
          </a:bodyPr>
          <a:lstStyle/>
          <a:p>
            <a:endParaRPr lang="en-GB" sz="2800" b="1" dirty="0">
              <a:solidFill>
                <a:srgbClr val="000000"/>
              </a:solidFill>
              <a:latin typeface="Courier New" panose="02070309020205020404" pitchFamily="49" charset="0"/>
            </a:endParaRPr>
          </a:p>
          <a:p>
            <a:pPr marR="600" algn="ctr"/>
            <a:r>
              <a:rPr lang="en-GB" b="1" dirty="0">
                <a:solidFill>
                  <a:srgbClr val="010205"/>
                </a:solidFill>
                <a:latin typeface="Arial" panose="020B0604020202020204" pitchFamily="34" charset="0"/>
              </a:rPr>
              <a:t>Q9</a:t>
            </a:r>
            <a:r>
              <a:rPr lang="en-GB" dirty="0">
                <a:solidFill>
                  <a:srgbClr val="010205"/>
                </a:solidFill>
                <a:latin typeface="Arial" panose="020B0604020202020204" pitchFamily="34" charset="0"/>
              </a:rPr>
              <a:t>	</a:t>
            </a:r>
          </a:p>
          <a:p>
            <a:pPr marR="600" algn="ctr"/>
            <a:r>
              <a:rPr lang="en-GB" sz="1200" dirty="0">
                <a:latin typeface="Courier New" panose="02070309020205020404" pitchFamily="49" charset="0"/>
              </a:rPr>
              <a:t>	</a:t>
            </a:r>
            <a:r>
              <a:rPr lang="en-GB" sz="1200" dirty="0">
                <a:solidFill>
                  <a:srgbClr val="264A60"/>
                </a:solidFill>
                <a:latin typeface="Arial" panose="020B0604020202020204" pitchFamily="34" charset="0"/>
              </a:rPr>
              <a:t>Frequency	Percent	Valid Percent	Cumulative Percent	</a:t>
            </a:r>
          </a:p>
          <a:p>
            <a:pPr marR="600" algn="r"/>
            <a:r>
              <a:rPr lang="en-GB" sz="1200" dirty="0">
                <a:solidFill>
                  <a:srgbClr val="264A60"/>
                </a:solidFill>
                <a:latin typeface="Arial" panose="020B0604020202020204" pitchFamily="34" charset="0"/>
              </a:rPr>
              <a:t>Valid	100+	</a:t>
            </a:r>
            <a:r>
              <a:rPr lang="en-GB" sz="1200" dirty="0">
                <a:solidFill>
                  <a:srgbClr val="010205"/>
                </a:solidFill>
                <a:latin typeface="Arial" panose="020B0604020202020204" pitchFamily="34" charset="0"/>
              </a:rPr>
              <a:t>5	71.4	71.4	71.4	</a:t>
            </a:r>
          </a:p>
          <a:p>
            <a:pPr marR="600" algn="r"/>
            <a:r>
              <a:rPr lang="en-GB" sz="1200" dirty="0">
                <a:solidFill>
                  <a:srgbClr val="010205"/>
                </a:solidFill>
                <a:latin typeface="Arial" panose="020B0604020202020204" pitchFamily="34" charset="0"/>
              </a:rPr>
              <a:t>	</a:t>
            </a:r>
            <a:r>
              <a:rPr lang="en-GB" sz="1200" dirty="0">
                <a:solidFill>
                  <a:srgbClr val="264A60"/>
                </a:solidFill>
                <a:latin typeface="Arial" panose="020B0604020202020204" pitchFamily="34" charset="0"/>
              </a:rPr>
              <a:t>16-50	</a:t>
            </a:r>
            <a:r>
              <a:rPr lang="en-GB" sz="1200" dirty="0">
                <a:solidFill>
                  <a:srgbClr val="010205"/>
                </a:solidFill>
                <a:latin typeface="Arial" panose="020B0604020202020204" pitchFamily="34" charset="0"/>
              </a:rPr>
              <a:t>2	28.6	28.6	100.0	</a:t>
            </a:r>
          </a:p>
          <a:p>
            <a:r>
              <a:rPr lang="en-GB" sz="1200" dirty="0">
                <a:solidFill>
                  <a:srgbClr val="010205"/>
                </a:solidFill>
                <a:latin typeface="Arial" panose="020B0604020202020204" pitchFamily="34" charset="0"/>
              </a:rPr>
              <a:t>	</a:t>
            </a:r>
            <a:r>
              <a:rPr lang="en-GB" sz="1200" dirty="0">
                <a:solidFill>
                  <a:srgbClr val="264A60"/>
                </a:solidFill>
                <a:latin typeface="Arial" panose="020B0604020202020204" pitchFamily="34" charset="0"/>
              </a:rPr>
              <a:t>Total	</a:t>
            </a:r>
            <a:r>
              <a:rPr lang="en-GB" sz="1200" dirty="0">
                <a:solidFill>
                  <a:srgbClr val="010205"/>
                </a:solidFill>
                <a:latin typeface="Arial" panose="020B0604020202020204" pitchFamily="34" charset="0"/>
              </a:rPr>
              <a:t>7	100.0	100.0	</a:t>
            </a:r>
            <a:r>
              <a:rPr lang="en-GB" sz="1200" dirty="0">
                <a:solidFill>
                  <a:srgbClr val="010205"/>
                </a:solidFill>
                <a:latin typeface="Courier New" panose="02070309020205020404" pitchFamily="49" charset="0"/>
              </a:rPr>
              <a:t>	</a:t>
            </a:r>
          </a:p>
          <a:p>
            <a:endParaRPr lang="en-GB" sz="1100" dirty="0">
              <a:latin typeface="Times New Roman" panose="02020603050405020304" pitchFamily="18" charset="0"/>
            </a:endParaRPr>
          </a:p>
        </p:txBody>
      </p:sp>
      <p:graphicFrame>
        <p:nvGraphicFramePr>
          <p:cNvPr id="8" name="Chart 7"/>
          <p:cNvGraphicFramePr/>
          <p:nvPr>
            <p:extLst>
              <p:ext uri="{D42A27DB-BD31-4B8C-83A1-F6EECF244321}">
                <p14:modId xmlns:p14="http://schemas.microsoft.com/office/powerpoint/2010/main" val="3162703614"/>
              </p:ext>
            </p:extLst>
          </p:nvPr>
        </p:nvGraphicFramePr>
        <p:xfrm>
          <a:off x="6182139" y="2479009"/>
          <a:ext cx="2831589" cy="18038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66225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Preliminary findings – quant </a:t>
            </a:r>
          </a:p>
        </p:txBody>
      </p:sp>
      <p:sp>
        <p:nvSpPr>
          <p:cNvPr id="3" name="Text Placeholder 2"/>
          <p:cNvSpPr>
            <a:spLocks noGrp="1"/>
          </p:cNvSpPr>
          <p:nvPr>
            <p:ph type="body" sz="quarter" idx="11"/>
          </p:nvPr>
        </p:nvSpPr>
        <p:spPr/>
        <p:txBody>
          <a:bodyPr/>
          <a:lstStyle/>
          <a:p>
            <a:r>
              <a:rPr lang="en-GB" dirty="0"/>
              <a:t>How many years have you been teaching?</a:t>
            </a:r>
          </a:p>
        </p:txBody>
      </p:sp>
      <p:graphicFrame>
        <p:nvGraphicFramePr>
          <p:cNvPr id="7" name="Chart 6"/>
          <p:cNvGraphicFramePr/>
          <p:nvPr>
            <p:extLst>
              <p:ext uri="{D42A27DB-BD31-4B8C-83A1-F6EECF244321}">
                <p14:modId xmlns:p14="http://schemas.microsoft.com/office/powerpoint/2010/main" val="387293741"/>
              </p:ext>
            </p:extLst>
          </p:nvPr>
        </p:nvGraphicFramePr>
        <p:xfrm>
          <a:off x="6153385" y="2901749"/>
          <a:ext cx="2990615" cy="1966995"/>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640810" y="2144089"/>
            <a:ext cx="4572000" cy="1261884"/>
          </a:xfrm>
          <a:prstGeom prst="rect">
            <a:avLst/>
          </a:prstGeom>
          <a:ln>
            <a:solidFill>
              <a:schemeClr val="tx1"/>
            </a:solidFill>
          </a:ln>
        </p:spPr>
        <p:txBody>
          <a:bodyPr>
            <a:spAutoFit/>
          </a:bodyPr>
          <a:lstStyle/>
          <a:p>
            <a:endParaRPr lang="en-GB" sz="2000" b="1" dirty="0">
              <a:solidFill>
                <a:srgbClr val="000000"/>
              </a:solidFill>
              <a:latin typeface="Courier New" panose="02070309020205020404" pitchFamily="49" charset="0"/>
            </a:endParaRPr>
          </a:p>
          <a:p>
            <a:pPr marR="600" algn="ctr"/>
            <a:r>
              <a:rPr lang="en-GB" sz="1400" b="1" dirty="0">
                <a:solidFill>
                  <a:srgbClr val="010205"/>
                </a:solidFill>
                <a:latin typeface="Arial" panose="020B0604020202020204" pitchFamily="34" charset="0"/>
              </a:rPr>
              <a:t>Q10</a:t>
            </a:r>
            <a:r>
              <a:rPr lang="en-GB" sz="1400" dirty="0">
                <a:solidFill>
                  <a:srgbClr val="010205"/>
                </a:solidFill>
                <a:latin typeface="Arial" panose="020B0604020202020204" pitchFamily="34" charset="0"/>
              </a:rPr>
              <a:t>	</a:t>
            </a:r>
          </a:p>
          <a:p>
            <a:pPr marR="600" algn="ctr"/>
            <a:r>
              <a:rPr lang="en-GB" sz="1050" dirty="0">
                <a:latin typeface="Courier New" panose="02070309020205020404" pitchFamily="49" charset="0"/>
              </a:rPr>
              <a:t>	</a:t>
            </a:r>
            <a:r>
              <a:rPr lang="en-GB" sz="1050" dirty="0">
                <a:solidFill>
                  <a:srgbClr val="264A60"/>
                </a:solidFill>
                <a:latin typeface="Arial" panose="020B0604020202020204" pitchFamily="34" charset="0"/>
              </a:rPr>
              <a:t>Frequency	Percent	Valid Percent	Cumulative Percent	</a:t>
            </a:r>
          </a:p>
          <a:p>
            <a:pPr marR="600" algn="r"/>
            <a:r>
              <a:rPr lang="en-GB" sz="1050" dirty="0">
                <a:solidFill>
                  <a:srgbClr val="264A60"/>
                </a:solidFill>
                <a:latin typeface="Arial" panose="020B0604020202020204" pitchFamily="34" charset="0"/>
              </a:rPr>
              <a:t>Valid	10+	</a:t>
            </a:r>
            <a:r>
              <a:rPr lang="en-GB" sz="1050" dirty="0">
                <a:solidFill>
                  <a:srgbClr val="010205"/>
                </a:solidFill>
                <a:latin typeface="Arial" panose="020B0604020202020204" pitchFamily="34" charset="0"/>
              </a:rPr>
              <a:t>7	100.0	100.0	100.0	</a:t>
            </a:r>
          </a:p>
          <a:p>
            <a:endParaRPr lang="en-GB" sz="1050" dirty="0">
              <a:latin typeface="Times New Roman" panose="02020603050405020304" pitchFamily="18" charset="0"/>
            </a:endParaRPr>
          </a:p>
        </p:txBody>
      </p:sp>
    </p:spTree>
    <p:extLst>
      <p:ext uri="{BB962C8B-B14F-4D97-AF65-F5344CB8AC3E}">
        <p14:creationId xmlns:p14="http://schemas.microsoft.com/office/powerpoint/2010/main" val="853506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Preliminary findings – quant </a:t>
            </a:r>
          </a:p>
        </p:txBody>
      </p:sp>
      <p:sp>
        <p:nvSpPr>
          <p:cNvPr id="3" name="Text Placeholder 2"/>
          <p:cNvSpPr>
            <a:spLocks noGrp="1"/>
          </p:cNvSpPr>
          <p:nvPr>
            <p:ph type="body" sz="quarter" idx="11"/>
          </p:nvPr>
        </p:nvSpPr>
        <p:spPr/>
        <p:txBody>
          <a:bodyPr/>
          <a:lstStyle/>
          <a:p>
            <a:r>
              <a:rPr lang="en-GB" dirty="0"/>
              <a:t>Inclusive practice (Brown and Fallon, 2010)</a:t>
            </a:r>
          </a:p>
        </p:txBody>
      </p:sp>
      <p:sp>
        <p:nvSpPr>
          <p:cNvPr id="4" name="Rectangle 3"/>
          <p:cNvSpPr/>
          <p:nvPr/>
        </p:nvSpPr>
        <p:spPr>
          <a:xfrm>
            <a:off x="628649" y="2109983"/>
            <a:ext cx="4790660" cy="2077492"/>
          </a:xfrm>
          <a:prstGeom prst="rect">
            <a:avLst/>
          </a:prstGeom>
          <a:ln>
            <a:solidFill>
              <a:schemeClr val="tx1"/>
            </a:solidFill>
          </a:ln>
        </p:spPr>
        <p:txBody>
          <a:bodyPr wrap="square">
            <a:spAutoFit/>
          </a:bodyPr>
          <a:lstStyle/>
          <a:p>
            <a:endParaRPr lang="en-GB" sz="2800" b="1" dirty="0">
              <a:latin typeface="Courier New" panose="02070309020205020404" pitchFamily="49" charset="0"/>
            </a:endParaRPr>
          </a:p>
          <a:p>
            <a:pPr marR="600" algn="ctr"/>
            <a:r>
              <a:rPr lang="en-GB" b="1" dirty="0">
                <a:latin typeface="Arial" panose="020B0604020202020204" pitchFamily="34" charset="0"/>
              </a:rPr>
              <a:t>QInc2</a:t>
            </a:r>
            <a:r>
              <a:rPr lang="en-GB" dirty="0">
                <a:latin typeface="Arial" panose="020B0604020202020204" pitchFamily="34" charset="0"/>
              </a:rPr>
              <a:t>	</a:t>
            </a:r>
          </a:p>
          <a:p>
            <a:pPr marR="600" algn="ctr"/>
            <a:r>
              <a:rPr lang="en-GB" sz="1200" dirty="0">
                <a:latin typeface="Courier New" panose="02070309020205020404" pitchFamily="49" charset="0"/>
              </a:rPr>
              <a:t>	</a:t>
            </a:r>
            <a:r>
              <a:rPr lang="en-GB" sz="1200" dirty="0">
                <a:latin typeface="Arial" panose="020B0604020202020204" pitchFamily="34" charset="0"/>
              </a:rPr>
              <a:t>Frequency	Percent	Valid Percent	Cumulative Percent	</a:t>
            </a:r>
          </a:p>
          <a:p>
            <a:pPr marR="600" algn="r"/>
            <a:r>
              <a:rPr lang="en-GB" sz="1200" dirty="0">
                <a:latin typeface="Arial" panose="020B0604020202020204" pitchFamily="34" charset="0"/>
              </a:rPr>
              <a:t>Valid	-18.00	1	14.3	14.3	14.3	</a:t>
            </a:r>
          </a:p>
          <a:p>
            <a:pPr marR="600" algn="r"/>
            <a:r>
              <a:rPr lang="en-GB" sz="1200" dirty="0">
                <a:latin typeface="Arial" panose="020B0604020202020204" pitchFamily="34" charset="0"/>
              </a:rPr>
              <a:t>	-14.00	4	57.1	57.1	71.4	</a:t>
            </a:r>
          </a:p>
          <a:p>
            <a:pPr marR="600" algn="r"/>
            <a:r>
              <a:rPr lang="en-GB" sz="1200" dirty="0">
                <a:latin typeface="Arial" panose="020B0604020202020204" pitchFamily="34" charset="0"/>
              </a:rPr>
              <a:t>	-12.00	1	14.3	14.3	85.7	</a:t>
            </a:r>
          </a:p>
          <a:p>
            <a:pPr marR="600" algn="r"/>
            <a:r>
              <a:rPr lang="en-GB" sz="1200" dirty="0">
                <a:latin typeface="Arial" panose="020B0604020202020204" pitchFamily="34" charset="0"/>
              </a:rPr>
              <a:t>	-4.00	1	14.3	14.3	100.0	</a:t>
            </a:r>
          </a:p>
          <a:p>
            <a:r>
              <a:rPr lang="en-GB" sz="1200" dirty="0">
                <a:latin typeface="Arial" panose="020B0604020202020204" pitchFamily="34" charset="0"/>
              </a:rPr>
              <a:t>	Total	7	100.0	100.0	</a:t>
            </a:r>
            <a:r>
              <a:rPr lang="en-GB" sz="1200" dirty="0">
                <a:latin typeface="Courier New" panose="02070309020205020404" pitchFamily="49" charset="0"/>
              </a:rPr>
              <a:t>	</a:t>
            </a:r>
          </a:p>
          <a:p>
            <a:endParaRPr lang="en-GB" sz="1100" dirty="0">
              <a:latin typeface="Times New Roman" panose="02020603050405020304" pitchFamily="18" charset="0"/>
            </a:endParaRPr>
          </a:p>
        </p:txBody>
      </p:sp>
      <p:pic>
        <p:nvPicPr>
          <p:cNvPr id="6" name="Picture 5"/>
          <p:cNvPicPr>
            <a:picLocks noChangeAspect="1"/>
          </p:cNvPicPr>
          <p:nvPr/>
        </p:nvPicPr>
        <p:blipFill rotWithShape="1">
          <a:blip r:embed="rId2"/>
          <a:srcRect l="-1" r="24743"/>
          <a:stretch/>
        </p:blipFill>
        <p:spPr>
          <a:xfrm>
            <a:off x="6190443" y="2119922"/>
            <a:ext cx="2913801" cy="2283114"/>
          </a:xfrm>
          <a:prstGeom prst="rect">
            <a:avLst/>
          </a:prstGeom>
        </p:spPr>
      </p:pic>
    </p:spTree>
    <p:extLst>
      <p:ext uri="{BB962C8B-B14F-4D97-AF65-F5344CB8AC3E}">
        <p14:creationId xmlns:p14="http://schemas.microsoft.com/office/powerpoint/2010/main" val="794266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Preliminary findings – quant </a:t>
            </a:r>
          </a:p>
        </p:txBody>
      </p:sp>
      <p:sp>
        <p:nvSpPr>
          <p:cNvPr id="3" name="Text Placeholder 2"/>
          <p:cNvSpPr>
            <a:spLocks noGrp="1"/>
          </p:cNvSpPr>
          <p:nvPr>
            <p:ph type="body" sz="quarter" idx="11"/>
          </p:nvPr>
        </p:nvSpPr>
        <p:spPr/>
        <p:txBody>
          <a:bodyPr/>
          <a:lstStyle/>
          <a:p>
            <a:r>
              <a:rPr lang="en-GB" dirty="0"/>
              <a:t>Beliefs and attitudes towards grading in science education: norm-referenced standardised grading (</a:t>
            </a:r>
            <a:r>
              <a:rPr lang="en-GB" dirty="0" err="1"/>
              <a:t>Patitsas</a:t>
            </a:r>
            <a:r>
              <a:rPr lang="en-GB" dirty="0"/>
              <a:t>, et al., 2020)</a:t>
            </a:r>
          </a:p>
        </p:txBody>
      </p:sp>
      <p:sp>
        <p:nvSpPr>
          <p:cNvPr id="4" name="Rectangle 3"/>
          <p:cNvSpPr/>
          <p:nvPr/>
        </p:nvSpPr>
        <p:spPr>
          <a:xfrm>
            <a:off x="628650" y="2109983"/>
            <a:ext cx="4810540" cy="2069797"/>
          </a:xfrm>
          <a:prstGeom prst="rect">
            <a:avLst/>
          </a:prstGeom>
          <a:ln>
            <a:solidFill>
              <a:schemeClr val="tx1"/>
            </a:solidFill>
          </a:ln>
        </p:spPr>
        <p:txBody>
          <a:bodyPr wrap="square">
            <a:spAutoFit/>
          </a:bodyPr>
          <a:lstStyle/>
          <a:p>
            <a:endParaRPr lang="en-GB" sz="2800" b="1" dirty="0">
              <a:solidFill>
                <a:srgbClr val="000000"/>
              </a:solidFill>
              <a:latin typeface="Courier New" panose="02070309020205020404" pitchFamily="49" charset="0"/>
            </a:endParaRPr>
          </a:p>
          <a:p>
            <a:pPr marR="600" algn="ctr"/>
            <a:r>
              <a:rPr lang="en-GB" b="1" dirty="0">
                <a:solidFill>
                  <a:srgbClr val="010205"/>
                </a:solidFill>
                <a:latin typeface="Arial" panose="020B0604020202020204" pitchFamily="34" charset="0"/>
              </a:rPr>
              <a:t>SciEdGrading2</a:t>
            </a:r>
            <a:r>
              <a:rPr lang="en-GB" dirty="0">
                <a:solidFill>
                  <a:srgbClr val="010205"/>
                </a:solidFill>
                <a:latin typeface="Arial" panose="020B0604020202020204" pitchFamily="34" charset="0"/>
              </a:rPr>
              <a:t>	</a:t>
            </a:r>
          </a:p>
          <a:p>
            <a:pPr marR="600" algn="ctr"/>
            <a:r>
              <a:rPr lang="en-GB" sz="1200" dirty="0">
                <a:latin typeface="Courier New" panose="02070309020205020404" pitchFamily="49" charset="0"/>
              </a:rPr>
              <a:t>	</a:t>
            </a:r>
            <a:r>
              <a:rPr lang="en-GB" sz="1200" dirty="0">
                <a:solidFill>
                  <a:srgbClr val="264A60"/>
                </a:solidFill>
                <a:latin typeface="Arial" panose="020B0604020202020204" pitchFamily="34" charset="0"/>
              </a:rPr>
              <a:t>Frequency	Percent	Valid Percent	Cumulative Percent	</a:t>
            </a:r>
          </a:p>
          <a:p>
            <a:pPr marR="600" algn="r"/>
            <a:r>
              <a:rPr lang="en-GB" sz="1200" dirty="0">
                <a:solidFill>
                  <a:srgbClr val="264A60"/>
                </a:solidFill>
                <a:latin typeface="Arial" panose="020B0604020202020204" pitchFamily="34" charset="0"/>
              </a:rPr>
              <a:t>Valid	47.50	</a:t>
            </a:r>
            <a:r>
              <a:rPr lang="en-GB" sz="1200" dirty="0">
                <a:solidFill>
                  <a:srgbClr val="010205"/>
                </a:solidFill>
                <a:latin typeface="Arial" panose="020B0604020202020204" pitchFamily="34" charset="0"/>
              </a:rPr>
              <a:t>2	28.6	28.6	28.6	</a:t>
            </a:r>
          </a:p>
          <a:p>
            <a:pPr marR="600" algn="r"/>
            <a:r>
              <a:rPr lang="en-GB" sz="1200" dirty="0">
                <a:solidFill>
                  <a:srgbClr val="010205"/>
                </a:solidFill>
                <a:latin typeface="Arial" panose="020B0604020202020204" pitchFamily="34" charset="0"/>
              </a:rPr>
              <a:t>	</a:t>
            </a:r>
            <a:r>
              <a:rPr lang="en-GB" sz="1200" dirty="0">
                <a:solidFill>
                  <a:srgbClr val="264A60"/>
                </a:solidFill>
                <a:latin typeface="Arial" panose="020B0604020202020204" pitchFamily="34" charset="0"/>
              </a:rPr>
              <a:t>60.00	</a:t>
            </a:r>
            <a:r>
              <a:rPr lang="en-GB" sz="1200" dirty="0">
                <a:solidFill>
                  <a:srgbClr val="010205"/>
                </a:solidFill>
                <a:latin typeface="Arial" panose="020B0604020202020204" pitchFamily="34" charset="0"/>
              </a:rPr>
              <a:t>2	28.6	28.6	57.1	</a:t>
            </a:r>
          </a:p>
          <a:p>
            <a:pPr marR="600" algn="r"/>
            <a:r>
              <a:rPr lang="en-GB" sz="1200" dirty="0">
                <a:solidFill>
                  <a:srgbClr val="010205"/>
                </a:solidFill>
                <a:latin typeface="Arial" panose="020B0604020202020204" pitchFamily="34" charset="0"/>
              </a:rPr>
              <a:t>	</a:t>
            </a:r>
            <a:r>
              <a:rPr lang="en-GB" sz="1200" dirty="0">
                <a:solidFill>
                  <a:srgbClr val="264A60"/>
                </a:solidFill>
                <a:latin typeface="Arial" panose="020B0604020202020204" pitchFamily="34" charset="0"/>
              </a:rPr>
              <a:t>62.50	</a:t>
            </a:r>
            <a:r>
              <a:rPr lang="en-GB" sz="1200" dirty="0">
                <a:solidFill>
                  <a:srgbClr val="010205"/>
                </a:solidFill>
                <a:latin typeface="Arial" panose="020B0604020202020204" pitchFamily="34" charset="0"/>
              </a:rPr>
              <a:t>2	28.6	28.6	85.7	</a:t>
            </a:r>
          </a:p>
          <a:p>
            <a:pPr marR="600" algn="r"/>
            <a:r>
              <a:rPr lang="en-GB" sz="1200" dirty="0">
                <a:solidFill>
                  <a:srgbClr val="010205"/>
                </a:solidFill>
                <a:latin typeface="Arial" panose="020B0604020202020204" pitchFamily="34" charset="0"/>
              </a:rPr>
              <a:t>	</a:t>
            </a:r>
            <a:r>
              <a:rPr lang="en-GB" sz="1200" dirty="0">
                <a:solidFill>
                  <a:srgbClr val="264A60"/>
                </a:solidFill>
                <a:latin typeface="Arial" panose="020B0604020202020204" pitchFamily="34" charset="0"/>
              </a:rPr>
              <a:t>72.50	</a:t>
            </a:r>
            <a:r>
              <a:rPr lang="en-GB" sz="1200" dirty="0">
                <a:solidFill>
                  <a:srgbClr val="010205"/>
                </a:solidFill>
                <a:latin typeface="Arial" panose="020B0604020202020204" pitchFamily="34" charset="0"/>
              </a:rPr>
              <a:t>1	14.3	14.3	100.0	</a:t>
            </a:r>
          </a:p>
          <a:p>
            <a:r>
              <a:rPr lang="en-GB" sz="1200" dirty="0">
                <a:solidFill>
                  <a:srgbClr val="010205"/>
                </a:solidFill>
                <a:latin typeface="Arial" panose="020B0604020202020204" pitchFamily="34" charset="0"/>
              </a:rPr>
              <a:t>	</a:t>
            </a:r>
            <a:r>
              <a:rPr lang="en-GB" sz="1200" dirty="0">
                <a:solidFill>
                  <a:srgbClr val="264A60"/>
                </a:solidFill>
                <a:latin typeface="Arial" panose="020B0604020202020204" pitchFamily="34" charset="0"/>
              </a:rPr>
              <a:t>Total	</a:t>
            </a:r>
            <a:r>
              <a:rPr lang="en-GB" sz="1200" dirty="0">
                <a:solidFill>
                  <a:srgbClr val="010205"/>
                </a:solidFill>
                <a:latin typeface="Arial" panose="020B0604020202020204" pitchFamily="34" charset="0"/>
              </a:rPr>
              <a:t>7	100.0	100.0	</a:t>
            </a:r>
            <a:r>
              <a:rPr lang="en-GB" sz="1200" dirty="0">
                <a:solidFill>
                  <a:srgbClr val="010205"/>
                </a:solidFill>
                <a:latin typeface="Courier New" panose="02070309020205020404" pitchFamily="49" charset="0"/>
              </a:rPr>
              <a:t>	</a:t>
            </a:r>
          </a:p>
          <a:p>
            <a:endParaRPr lang="en-GB" sz="1050" dirty="0">
              <a:latin typeface="Times New Roman" panose="02020603050405020304" pitchFamily="18" charset="0"/>
            </a:endParaRPr>
          </a:p>
        </p:txBody>
      </p:sp>
      <p:pic>
        <p:nvPicPr>
          <p:cNvPr id="5" name="Picture 4"/>
          <p:cNvPicPr>
            <a:picLocks noChangeAspect="1"/>
          </p:cNvPicPr>
          <p:nvPr/>
        </p:nvPicPr>
        <p:blipFill rotWithShape="1">
          <a:blip r:embed="rId2"/>
          <a:srcRect r="25222"/>
          <a:stretch/>
        </p:blipFill>
        <p:spPr>
          <a:xfrm>
            <a:off x="6192079" y="2134222"/>
            <a:ext cx="2922104" cy="2304321"/>
          </a:xfrm>
          <a:prstGeom prst="rect">
            <a:avLst/>
          </a:prstGeom>
        </p:spPr>
      </p:pic>
    </p:spTree>
    <p:extLst>
      <p:ext uri="{BB962C8B-B14F-4D97-AF65-F5344CB8AC3E}">
        <p14:creationId xmlns:p14="http://schemas.microsoft.com/office/powerpoint/2010/main" val="1420202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8015E-E94D-4013-A6DB-7D748538287B}"/>
              </a:ext>
            </a:extLst>
          </p:cNvPr>
          <p:cNvSpPr>
            <a:spLocks noGrp="1"/>
          </p:cNvSpPr>
          <p:nvPr>
            <p:ph type="title"/>
          </p:nvPr>
        </p:nvSpPr>
        <p:spPr/>
        <p:txBody>
          <a:bodyPr/>
          <a:lstStyle/>
          <a:p>
            <a:r>
              <a:rPr lang="en-GB" dirty="0"/>
              <a:t>Substantive findings – qual </a:t>
            </a:r>
          </a:p>
        </p:txBody>
      </p:sp>
      <p:sp>
        <p:nvSpPr>
          <p:cNvPr id="3" name="Text Placeholder 2">
            <a:extLst>
              <a:ext uri="{FF2B5EF4-FFF2-40B4-BE49-F238E27FC236}">
                <a16:creationId xmlns:a16="http://schemas.microsoft.com/office/drawing/2014/main" id="{C6F8E081-8AF6-425A-ABC2-87F06726EC82}"/>
              </a:ext>
            </a:extLst>
          </p:cNvPr>
          <p:cNvSpPr>
            <a:spLocks noGrp="1"/>
          </p:cNvSpPr>
          <p:nvPr>
            <p:ph type="body" sz="quarter" idx="11"/>
          </p:nvPr>
        </p:nvSpPr>
        <p:spPr/>
        <p:txBody>
          <a:bodyPr/>
          <a:lstStyle/>
          <a:p>
            <a:endParaRPr lang="en-GB"/>
          </a:p>
        </p:txBody>
      </p:sp>
      <p:sp>
        <p:nvSpPr>
          <p:cNvPr id="8" name="Content Placeholder 7">
            <a:extLst>
              <a:ext uri="{FF2B5EF4-FFF2-40B4-BE49-F238E27FC236}">
                <a16:creationId xmlns:a16="http://schemas.microsoft.com/office/drawing/2014/main" id="{44593316-F8F9-47DA-AFEC-8F5840BE6C03}"/>
              </a:ext>
            </a:extLst>
          </p:cNvPr>
          <p:cNvSpPr>
            <a:spLocks noGrp="1"/>
          </p:cNvSpPr>
          <p:nvPr>
            <p:ph sz="half" idx="12"/>
          </p:nvPr>
        </p:nvSpPr>
        <p:spPr/>
        <p:txBody>
          <a:bodyPr/>
          <a:lstStyle/>
          <a:p>
            <a:r>
              <a:rPr lang="en-GB" dirty="0"/>
              <a:t>n=7</a:t>
            </a:r>
          </a:p>
          <a:p>
            <a:r>
              <a:rPr lang="en-GB" dirty="0"/>
              <a:t>~ 60- minutes’ duration for each meeting</a:t>
            </a:r>
          </a:p>
          <a:p>
            <a:r>
              <a:rPr lang="en-GB" dirty="0"/>
              <a:t>Participants from: School of Natural and Computing Sciences; School of Medicine, Medical Sciences and Nutrition; School of Biological Sciences</a:t>
            </a:r>
          </a:p>
          <a:p>
            <a:pPr marL="0" indent="0">
              <a:buNone/>
            </a:pPr>
            <a:endParaRPr lang="en-GB" dirty="0"/>
          </a:p>
          <a:p>
            <a:endParaRPr lang="en-GB" dirty="0"/>
          </a:p>
        </p:txBody>
      </p:sp>
      <p:pic>
        <p:nvPicPr>
          <p:cNvPr id="7" name="Picture 6" descr="A picture containing text, person, indoor, electronics&#10;&#10;Description automatically generated">
            <a:extLst>
              <a:ext uri="{FF2B5EF4-FFF2-40B4-BE49-F238E27FC236}">
                <a16:creationId xmlns:a16="http://schemas.microsoft.com/office/drawing/2014/main" id="{20A247F8-7548-4FFE-B282-47910DADC4B8}"/>
              </a:ext>
            </a:extLst>
          </p:cNvPr>
          <p:cNvPicPr>
            <a:picLocks noChangeAspect="1"/>
          </p:cNvPicPr>
          <p:nvPr/>
        </p:nvPicPr>
        <p:blipFill>
          <a:blip r:embed="rId3"/>
          <a:stretch>
            <a:fillRect/>
          </a:stretch>
        </p:blipFill>
        <p:spPr>
          <a:xfrm rot="5400000">
            <a:off x="4874758" y="1455961"/>
            <a:ext cx="3639896" cy="2729922"/>
          </a:xfrm>
          <a:prstGeom prst="rect">
            <a:avLst/>
          </a:prstGeom>
        </p:spPr>
      </p:pic>
      <p:sp>
        <p:nvSpPr>
          <p:cNvPr id="9" name="Rectangle 8">
            <a:extLst>
              <a:ext uri="{FF2B5EF4-FFF2-40B4-BE49-F238E27FC236}">
                <a16:creationId xmlns:a16="http://schemas.microsoft.com/office/drawing/2014/main" id="{4AD64271-BFF4-4A07-9CA3-F1CDE4D3D69D}"/>
              </a:ext>
            </a:extLst>
          </p:cNvPr>
          <p:cNvSpPr/>
          <p:nvPr/>
        </p:nvSpPr>
        <p:spPr>
          <a:xfrm>
            <a:off x="6514088" y="1108609"/>
            <a:ext cx="744468" cy="11328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1818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82148-4471-42CA-843C-6D182262B39B}"/>
              </a:ext>
            </a:extLst>
          </p:cNvPr>
          <p:cNvSpPr>
            <a:spLocks noGrp="1"/>
          </p:cNvSpPr>
          <p:nvPr>
            <p:ph type="title"/>
          </p:nvPr>
        </p:nvSpPr>
        <p:spPr/>
        <p:txBody>
          <a:bodyPr/>
          <a:lstStyle/>
          <a:p>
            <a:r>
              <a:rPr lang="en-GB" dirty="0"/>
              <a:t>Substantive findings – qual </a:t>
            </a:r>
          </a:p>
        </p:txBody>
      </p:sp>
      <p:sp>
        <p:nvSpPr>
          <p:cNvPr id="3" name="Text Placeholder 2">
            <a:extLst>
              <a:ext uri="{FF2B5EF4-FFF2-40B4-BE49-F238E27FC236}">
                <a16:creationId xmlns:a16="http://schemas.microsoft.com/office/drawing/2014/main" id="{C10F244D-E494-455A-94A2-41FE37B91BF8}"/>
              </a:ext>
            </a:extLst>
          </p:cNvPr>
          <p:cNvSpPr>
            <a:spLocks noGrp="1"/>
          </p:cNvSpPr>
          <p:nvPr>
            <p:ph type="body" sz="quarter" idx="11"/>
          </p:nvPr>
        </p:nvSpPr>
        <p:spPr/>
        <p:txBody>
          <a:bodyPr/>
          <a:lstStyle/>
          <a:p>
            <a:endParaRPr lang="en-GB"/>
          </a:p>
        </p:txBody>
      </p:sp>
      <p:graphicFrame>
        <p:nvGraphicFramePr>
          <p:cNvPr id="6" name="Content Placeholder 5">
            <a:extLst>
              <a:ext uri="{FF2B5EF4-FFF2-40B4-BE49-F238E27FC236}">
                <a16:creationId xmlns:a16="http://schemas.microsoft.com/office/drawing/2014/main" id="{861AC923-3AD6-4EBF-91DF-B32BF8467D91}"/>
              </a:ext>
            </a:extLst>
          </p:cNvPr>
          <p:cNvGraphicFramePr>
            <a:graphicFrameLocks noGrp="1"/>
          </p:cNvGraphicFramePr>
          <p:nvPr>
            <p:ph sz="half" idx="12"/>
            <p:extLst>
              <p:ext uri="{D42A27DB-BD31-4B8C-83A1-F6EECF244321}">
                <p14:modId xmlns:p14="http://schemas.microsoft.com/office/powerpoint/2010/main" val="1822634104"/>
              </p:ext>
            </p:extLst>
          </p:nvPr>
        </p:nvGraphicFramePr>
        <p:xfrm>
          <a:off x="5377579" y="3819642"/>
          <a:ext cx="3590925" cy="441644"/>
        </p:xfrm>
        <a:graphic>
          <a:graphicData uri="http://schemas.openxmlformats.org/drawingml/2006/table">
            <a:tbl>
              <a:tblPr firstRow="1" firstCol="1" bandRow="1">
                <a:tableStyleId>{7DF18680-E054-41AD-8BC1-D1AEF772440D}</a:tableStyleId>
              </a:tblPr>
              <a:tblGrid>
                <a:gridCol w="487657">
                  <a:extLst>
                    <a:ext uri="{9D8B030D-6E8A-4147-A177-3AD203B41FA5}">
                      <a16:colId xmlns:a16="http://schemas.microsoft.com/office/drawing/2014/main" val="1604454785"/>
                    </a:ext>
                  </a:extLst>
                </a:gridCol>
                <a:gridCol w="3103268">
                  <a:extLst>
                    <a:ext uri="{9D8B030D-6E8A-4147-A177-3AD203B41FA5}">
                      <a16:colId xmlns:a16="http://schemas.microsoft.com/office/drawing/2014/main" val="1544397285"/>
                    </a:ext>
                  </a:extLst>
                </a:gridCol>
              </a:tblGrid>
              <a:tr h="211063">
                <a:tc>
                  <a:txBody>
                    <a:bodyPr/>
                    <a:lstStyle/>
                    <a:p>
                      <a:pPr algn="ctr">
                        <a:lnSpc>
                          <a:spcPct val="107000"/>
                        </a:lnSpc>
                        <a:spcAft>
                          <a:spcPts val="800"/>
                        </a:spcAft>
                      </a:pPr>
                      <a:r>
                        <a:rPr lang="en-GB" sz="700">
                          <a:effectLst/>
                        </a:rPr>
                        <a:t>05:06</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tc>
                  <a:txBody>
                    <a:bodyPr/>
                    <a:lstStyle/>
                    <a:p>
                      <a:pPr>
                        <a:lnSpc>
                          <a:spcPct val="107000"/>
                        </a:lnSpc>
                        <a:spcAft>
                          <a:spcPts val="800"/>
                        </a:spcAft>
                      </a:pPr>
                      <a:r>
                        <a:rPr lang="en-GB" sz="700" dirty="0">
                          <a:effectLst/>
                        </a:rPr>
                        <a:t>because I've done the university training , the required training , and also as a disabilities coordinator , I tend to make an extra effort to become informed ,</a:t>
                      </a:r>
                      <a:endParaRPr lang="en-GB"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extLst>
                  <a:ext uri="{0D108BD9-81ED-4DB2-BD59-A6C34878D82A}">
                    <a16:rowId xmlns:a16="http://schemas.microsoft.com/office/drawing/2014/main" val="3236211546"/>
                  </a:ext>
                </a:extLst>
              </a:tr>
              <a:tr h="103144">
                <a:tc>
                  <a:txBody>
                    <a:bodyPr/>
                    <a:lstStyle/>
                    <a:p>
                      <a:pPr algn="ctr">
                        <a:lnSpc>
                          <a:spcPct val="107000"/>
                        </a:lnSpc>
                        <a:spcAft>
                          <a:spcPts val="800"/>
                        </a:spcAft>
                      </a:pPr>
                      <a:r>
                        <a:rPr lang="en-GB" sz="700">
                          <a:effectLst/>
                        </a:rPr>
                        <a:t>05:22</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tc>
                  <a:txBody>
                    <a:bodyPr/>
                    <a:lstStyle/>
                    <a:p>
                      <a:pPr>
                        <a:lnSpc>
                          <a:spcPct val="107000"/>
                        </a:lnSpc>
                        <a:spcAft>
                          <a:spcPts val="800"/>
                        </a:spcAft>
                      </a:pPr>
                      <a:r>
                        <a:rPr lang="en-GB" sz="700">
                          <a:effectLst/>
                        </a:rPr>
                        <a:t>I</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extLst>
                  <a:ext uri="{0D108BD9-81ED-4DB2-BD59-A6C34878D82A}">
                    <a16:rowId xmlns:a16="http://schemas.microsoft.com/office/drawing/2014/main" val="2450291566"/>
                  </a:ext>
                </a:extLst>
              </a:tr>
              <a:tr h="103144">
                <a:tc>
                  <a:txBody>
                    <a:bodyPr/>
                    <a:lstStyle/>
                    <a:p>
                      <a:pPr algn="ctr">
                        <a:lnSpc>
                          <a:spcPct val="107000"/>
                        </a:lnSpc>
                        <a:spcAft>
                          <a:spcPts val="800"/>
                        </a:spcAft>
                      </a:pPr>
                      <a:r>
                        <a:rPr lang="en-GB" sz="700">
                          <a:effectLst/>
                        </a:rPr>
                        <a:t>05:22</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tc>
                  <a:txBody>
                    <a:bodyPr/>
                    <a:lstStyle/>
                    <a:p>
                      <a:pPr>
                        <a:lnSpc>
                          <a:spcPct val="107000"/>
                        </a:lnSpc>
                        <a:spcAft>
                          <a:spcPts val="800"/>
                        </a:spcAft>
                      </a:pPr>
                      <a:r>
                        <a:rPr lang="en-GB" sz="700" dirty="0">
                          <a:effectLst/>
                        </a:rPr>
                        <a:t>guess you could say trained .</a:t>
                      </a:r>
                      <a:endParaRPr lang="en-GB"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extLst>
                  <a:ext uri="{0D108BD9-81ED-4DB2-BD59-A6C34878D82A}">
                    <a16:rowId xmlns:a16="http://schemas.microsoft.com/office/drawing/2014/main" val="2652034710"/>
                  </a:ext>
                </a:extLst>
              </a:tr>
            </a:tbl>
          </a:graphicData>
        </a:graphic>
      </p:graphicFrame>
      <p:graphicFrame>
        <p:nvGraphicFramePr>
          <p:cNvPr id="7" name="Content Placeholder 6">
            <a:extLst>
              <a:ext uri="{FF2B5EF4-FFF2-40B4-BE49-F238E27FC236}">
                <a16:creationId xmlns:a16="http://schemas.microsoft.com/office/drawing/2014/main" id="{24087F2D-844D-4A95-A3E4-089F7A0ECE9F}"/>
              </a:ext>
            </a:extLst>
          </p:cNvPr>
          <p:cNvGraphicFramePr>
            <a:graphicFrameLocks noGrp="1"/>
          </p:cNvGraphicFramePr>
          <p:nvPr>
            <p:ph sz="half" idx="13"/>
            <p:extLst>
              <p:ext uri="{D42A27DB-BD31-4B8C-83A1-F6EECF244321}">
                <p14:modId xmlns:p14="http://schemas.microsoft.com/office/powerpoint/2010/main" val="1424558129"/>
              </p:ext>
            </p:extLst>
          </p:nvPr>
        </p:nvGraphicFramePr>
        <p:xfrm>
          <a:off x="5044220" y="2252865"/>
          <a:ext cx="3805238" cy="681097"/>
        </p:xfrm>
        <a:graphic>
          <a:graphicData uri="http://schemas.openxmlformats.org/drawingml/2006/table">
            <a:tbl>
              <a:tblPr firstRow="1" firstCol="1" bandRow="1">
                <a:tableStyleId>{7DF18680-E054-41AD-8BC1-D1AEF772440D}</a:tableStyleId>
              </a:tblPr>
              <a:tblGrid>
                <a:gridCol w="516761">
                  <a:extLst>
                    <a:ext uri="{9D8B030D-6E8A-4147-A177-3AD203B41FA5}">
                      <a16:colId xmlns:a16="http://schemas.microsoft.com/office/drawing/2014/main" val="2040408808"/>
                    </a:ext>
                  </a:extLst>
                </a:gridCol>
                <a:gridCol w="3288477">
                  <a:extLst>
                    <a:ext uri="{9D8B030D-6E8A-4147-A177-3AD203B41FA5}">
                      <a16:colId xmlns:a16="http://schemas.microsoft.com/office/drawing/2014/main" val="2838213477"/>
                    </a:ext>
                  </a:extLst>
                </a:gridCol>
              </a:tblGrid>
              <a:tr h="681097">
                <a:tc>
                  <a:txBody>
                    <a:bodyPr/>
                    <a:lstStyle/>
                    <a:p>
                      <a:pPr algn="ctr">
                        <a:lnSpc>
                          <a:spcPct val="107000"/>
                        </a:lnSpc>
                        <a:spcAft>
                          <a:spcPts val="800"/>
                        </a:spcAft>
                      </a:pPr>
                      <a:r>
                        <a:rPr lang="en-GB" sz="700">
                          <a:effectLst/>
                        </a:rPr>
                        <a:t>06:26</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048" marR="4048" marT="0" marB="0"/>
                </a:tc>
                <a:tc>
                  <a:txBody>
                    <a:bodyPr/>
                    <a:lstStyle/>
                    <a:p>
                      <a:pPr>
                        <a:lnSpc>
                          <a:spcPct val="107000"/>
                        </a:lnSpc>
                        <a:spcAft>
                          <a:spcPts val="800"/>
                        </a:spcAft>
                      </a:pPr>
                      <a:r>
                        <a:rPr lang="en-GB" sz="700" dirty="0">
                          <a:effectLst/>
                        </a:rPr>
                        <a:t>so I do when I get opportunities to attend workshops and so on , I will definitely try to do that . And a good example of that is the recent students deep dive . Yes , so hearing from students from the disability . Students Forum , that's the correct title , that was quite an amazing session , actually , and just hearing the experience from Dani , from the students was important and I've also attended . Workshops and meetings for people who are working with , you know , disability coordination in the university .</a:t>
                      </a:r>
                      <a:endParaRPr lang="en-GB"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048" marR="4048" marT="0" marB="0"/>
                </a:tc>
                <a:extLst>
                  <a:ext uri="{0D108BD9-81ED-4DB2-BD59-A6C34878D82A}">
                    <a16:rowId xmlns:a16="http://schemas.microsoft.com/office/drawing/2014/main" val="3039678346"/>
                  </a:ext>
                </a:extLst>
              </a:tr>
            </a:tbl>
          </a:graphicData>
        </a:graphic>
      </p:graphicFrame>
      <p:graphicFrame>
        <p:nvGraphicFramePr>
          <p:cNvPr id="8" name="Table 7">
            <a:extLst>
              <a:ext uri="{FF2B5EF4-FFF2-40B4-BE49-F238E27FC236}">
                <a16:creationId xmlns:a16="http://schemas.microsoft.com/office/drawing/2014/main" id="{E4E98083-9A5F-4282-ABDA-B732007FEBCE}"/>
              </a:ext>
            </a:extLst>
          </p:cNvPr>
          <p:cNvGraphicFramePr>
            <a:graphicFrameLocks noGrp="1"/>
          </p:cNvGraphicFramePr>
          <p:nvPr>
            <p:extLst>
              <p:ext uri="{D42A27DB-BD31-4B8C-83A1-F6EECF244321}">
                <p14:modId xmlns:p14="http://schemas.microsoft.com/office/powerpoint/2010/main" val="4076820514"/>
              </p:ext>
            </p:extLst>
          </p:nvPr>
        </p:nvGraphicFramePr>
        <p:xfrm>
          <a:off x="211519" y="818247"/>
          <a:ext cx="5969000" cy="1419225"/>
        </p:xfrm>
        <a:graphic>
          <a:graphicData uri="http://schemas.openxmlformats.org/drawingml/2006/table">
            <a:tbl>
              <a:tblPr firstRow="1" firstCol="1" bandRow="1">
                <a:tableStyleId>{7DF18680-E054-41AD-8BC1-D1AEF772440D}</a:tableStyleId>
              </a:tblPr>
              <a:tblGrid>
                <a:gridCol w="810605">
                  <a:extLst>
                    <a:ext uri="{9D8B030D-6E8A-4147-A177-3AD203B41FA5}">
                      <a16:colId xmlns:a16="http://schemas.microsoft.com/office/drawing/2014/main" val="3437756896"/>
                    </a:ext>
                  </a:extLst>
                </a:gridCol>
                <a:gridCol w="5158395">
                  <a:extLst>
                    <a:ext uri="{9D8B030D-6E8A-4147-A177-3AD203B41FA5}">
                      <a16:colId xmlns:a16="http://schemas.microsoft.com/office/drawing/2014/main" val="426122239"/>
                    </a:ext>
                  </a:extLst>
                </a:gridCol>
              </a:tblGrid>
              <a:tr h="0">
                <a:tc>
                  <a:txBody>
                    <a:bodyPr/>
                    <a:lstStyle/>
                    <a:p>
                      <a:pPr algn="ctr">
                        <a:lnSpc>
                          <a:spcPct val="107000"/>
                        </a:lnSpc>
                        <a:spcAft>
                          <a:spcPts val="800"/>
                        </a:spcAft>
                      </a:pPr>
                      <a:r>
                        <a:rPr lang="en-GB" sz="1100">
                          <a:effectLst/>
                        </a:rPr>
                        <a:t>12:37</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tc>
                <a:tc>
                  <a:txBody>
                    <a:bodyPr/>
                    <a:lstStyle/>
                    <a:p>
                      <a:pPr>
                        <a:lnSpc>
                          <a:spcPct val="107000"/>
                        </a:lnSpc>
                        <a:spcAft>
                          <a:spcPts val="800"/>
                        </a:spcAft>
                      </a:pPr>
                      <a:r>
                        <a:rPr lang="en-GB" sz="1100" dirty="0">
                          <a:effectLst/>
                        </a:rPr>
                        <a:t>I suppose it's looking at different celebrations and days of festivals are happening and also the linkages between them perhaps , or the relevance , you know , even if we don't identify the specific thing ourselves , the relevance of celebrating and for all .</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tc>
                <a:extLst>
                  <a:ext uri="{0D108BD9-81ED-4DB2-BD59-A6C34878D82A}">
                    <a16:rowId xmlns:a16="http://schemas.microsoft.com/office/drawing/2014/main" val="163545060"/>
                  </a:ext>
                </a:extLst>
              </a:tr>
              <a:tr h="0">
                <a:tc>
                  <a:txBody>
                    <a:bodyPr/>
                    <a:lstStyle/>
                    <a:p>
                      <a:pPr algn="ctr">
                        <a:lnSpc>
                          <a:spcPct val="107000"/>
                        </a:lnSpc>
                        <a:spcAft>
                          <a:spcPts val="800"/>
                        </a:spcAft>
                      </a:pPr>
                      <a:r>
                        <a:rPr lang="en-GB" sz="1100">
                          <a:effectLst/>
                        </a:rPr>
                        <a:t>12:57</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tc>
                <a:tc>
                  <a:txBody>
                    <a:bodyPr/>
                    <a:lstStyle/>
                    <a:p>
                      <a:pPr>
                        <a:lnSpc>
                          <a:spcPct val="107000"/>
                        </a:lnSpc>
                        <a:spcAft>
                          <a:spcPts val="800"/>
                        </a:spcAft>
                      </a:pPr>
                      <a:r>
                        <a:rPr lang="en-GB" sz="1100" dirty="0">
                          <a:effectLst/>
                        </a:rPr>
                        <a:t>I think so . I mean , sending out messages of congratulations for aid , which is one example I think I'm supervising co supervising a student who's Muslim . And during Ramadan , we were very much aware that she was getting tired . And </a:t>
                      </a:r>
                      <a:r>
                        <a:rPr lang="en-GB" sz="1100" dirty="0" err="1">
                          <a:effectLst/>
                        </a:rPr>
                        <a:t>and</a:t>
                      </a:r>
                      <a:r>
                        <a:rPr lang="en-GB" sz="1100" dirty="0">
                          <a:effectLst/>
                        </a:rPr>
                        <a:t> we were we were asking how she was getting on in terms of energy and so on and recognising , you know , some of the challenges of being fasting .</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tc>
                <a:extLst>
                  <a:ext uri="{0D108BD9-81ED-4DB2-BD59-A6C34878D82A}">
                    <a16:rowId xmlns:a16="http://schemas.microsoft.com/office/drawing/2014/main" val="1126532198"/>
                  </a:ext>
                </a:extLst>
              </a:tr>
            </a:tbl>
          </a:graphicData>
        </a:graphic>
      </p:graphicFrame>
      <p:graphicFrame>
        <p:nvGraphicFramePr>
          <p:cNvPr id="9" name="Table 8">
            <a:extLst>
              <a:ext uri="{FF2B5EF4-FFF2-40B4-BE49-F238E27FC236}">
                <a16:creationId xmlns:a16="http://schemas.microsoft.com/office/drawing/2014/main" id="{80190FCF-4691-4D05-A705-EFFDC02C26B3}"/>
              </a:ext>
            </a:extLst>
          </p:cNvPr>
          <p:cNvGraphicFramePr>
            <a:graphicFrameLocks noGrp="1"/>
          </p:cNvGraphicFramePr>
          <p:nvPr>
            <p:extLst>
              <p:ext uri="{D42A27DB-BD31-4B8C-83A1-F6EECF244321}">
                <p14:modId xmlns:p14="http://schemas.microsoft.com/office/powerpoint/2010/main" val="4160860453"/>
              </p:ext>
            </p:extLst>
          </p:nvPr>
        </p:nvGraphicFramePr>
        <p:xfrm>
          <a:off x="415923" y="2925413"/>
          <a:ext cx="5969000" cy="701675"/>
        </p:xfrm>
        <a:graphic>
          <a:graphicData uri="http://schemas.openxmlformats.org/drawingml/2006/table">
            <a:tbl>
              <a:tblPr firstRow="1" firstCol="1" bandRow="1">
                <a:tableStyleId>{7DF18680-E054-41AD-8BC1-D1AEF772440D}</a:tableStyleId>
              </a:tblPr>
              <a:tblGrid>
                <a:gridCol w="810605">
                  <a:extLst>
                    <a:ext uri="{9D8B030D-6E8A-4147-A177-3AD203B41FA5}">
                      <a16:colId xmlns:a16="http://schemas.microsoft.com/office/drawing/2014/main" val="1198433612"/>
                    </a:ext>
                  </a:extLst>
                </a:gridCol>
                <a:gridCol w="5158395">
                  <a:extLst>
                    <a:ext uri="{9D8B030D-6E8A-4147-A177-3AD203B41FA5}">
                      <a16:colId xmlns:a16="http://schemas.microsoft.com/office/drawing/2014/main" val="2386519785"/>
                    </a:ext>
                  </a:extLst>
                </a:gridCol>
              </a:tblGrid>
              <a:tr h="0">
                <a:tc>
                  <a:txBody>
                    <a:bodyPr/>
                    <a:lstStyle/>
                    <a:p>
                      <a:pPr algn="ctr">
                        <a:lnSpc>
                          <a:spcPct val="107000"/>
                        </a:lnSpc>
                        <a:spcAft>
                          <a:spcPts val="800"/>
                        </a:spcAft>
                      </a:pPr>
                      <a:r>
                        <a:rPr lang="en-GB" sz="1100">
                          <a:effectLst/>
                        </a:rPr>
                        <a:t>08:46</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tc>
                <a:tc>
                  <a:txBody>
                    <a:bodyPr/>
                    <a:lstStyle/>
                    <a:p>
                      <a:pPr>
                        <a:lnSpc>
                          <a:spcPct val="107000"/>
                        </a:lnSpc>
                        <a:spcAft>
                          <a:spcPts val="800"/>
                        </a:spcAft>
                      </a:pPr>
                      <a:r>
                        <a:rPr lang="en-GB" sz="1100">
                          <a:effectLst/>
                        </a:rPr>
                        <a:t>painfully</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tc>
                <a:extLst>
                  <a:ext uri="{0D108BD9-81ED-4DB2-BD59-A6C34878D82A}">
                    <a16:rowId xmlns:a16="http://schemas.microsoft.com/office/drawing/2014/main" val="2967345783"/>
                  </a:ext>
                </a:extLst>
              </a:tr>
              <a:tr h="0">
                <a:tc>
                  <a:txBody>
                    <a:bodyPr/>
                    <a:lstStyle/>
                    <a:p>
                      <a:pPr algn="ctr">
                        <a:lnSpc>
                          <a:spcPct val="107000"/>
                        </a:lnSpc>
                        <a:spcAft>
                          <a:spcPts val="800"/>
                        </a:spcAft>
                      </a:pPr>
                      <a:r>
                        <a:rPr lang="en-GB" sz="1100">
                          <a:effectLst/>
                        </a:rPr>
                        <a:t>08:47</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tc>
                <a:tc>
                  <a:txBody>
                    <a:bodyPr/>
                    <a:lstStyle/>
                    <a:p>
                      <a:pPr>
                        <a:lnSpc>
                          <a:spcPct val="107000"/>
                        </a:lnSpc>
                        <a:spcAft>
                          <a:spcPts val="800"/>
                        </a:spcAft>
                      </a:pPr>
                      <a:r>
                        <a:rPr lang="en-GB" sz="1100" dirty="0">
                          <a:effectLst/>
                        </a:rPr>
                        <a:t>aware of that , so I'll give that a one . I try to prevent any prejudice or stereotype thinking from unfairly influencing my expectations of students . Yes , that's one that's something I've worked on , worked very hard on over a number of years . I promote conversation</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tc>
                <a:extLst>
                  <a:ext uri="{0D108BD9-81ED-4DB2-BD59-A6C34878D82A}">
                    <a16:rowId xmlns:a16="http://schemas.microsoft.com/office/drawing/2014/main" val="939655811"/>
                  </a:ext>
                </a:extLst>
              </a:tr>
            </a:tbl>
          </a:graphicData>
        </a:graphic>
      </p:graphicFrame>
      <p:graphicFrame>
        <p:nvGraphicFramePr>
          <p:cNvPr id="10" name="Table 9">
            <a:extLst>
              <a:ext uri="{FF2B5EF4-FFF2-40B4-BE49-F238E27FC236}">
                <a16:creationId xmlns:a16="http://schemas.microsoft.com/office/drawing/2014/main" id="{6CFF89FF-28C5-44DA-95A4-33302B4D7051}"/>
              </a:ext>
            </a:extLst>
          </p:cNvPr>
          <p:cNvGraphicFramePr>
            <a:graphicFrameLocks noGrp="1"/>
          </p:cNvGraphicFramePr>
          <p:nvPr>
            <p:extLst>
              <p:ext uri="{D42A27DB-BD31-4B8C-83A1-F6EECF244321}">
                <p14:modId xmlns:p14="http://schemas.microsoft.com/office/powerpoint/2010/main" val="3548681218"/>
              </p:ext>
            </p:extLst>
          </p:nvPr>
        </p:nvGraphicFramePr>
        <p:xfrm>
          <a:off x="211519" y="3663461"/>
          <a:ext cx="4896654" cy="1361948"/>
        </p:xfrm>
        <a:graphic>
          <a:graphicData uri="http://schemas.openxmlformats.org/drawingml/2006/table">
            <a:tbl>
              <a:tblPr firstRow="1" firstCol="1" bandRow="1">
                <a:tableStyleId>{7DF18680-E054-41AD-8BC1-D1AEF772440D}</a:tableStyleId>
              </a:tblPr>
              <a:tblGrid>
                <a:gridCol w="664978">
                  <a:extLst>
                    <a:ext uri="{9D8B030D-6E8A-4147-A177-3AD203B41FA5}">
                      <a16:colId xmlns:a16="http://schemas.microsoft.com/office/drawing/2014/main" val="3496019873"/>
                    </a:ext>
                  </a:extLst>
                </a:gridCol>
                <a:gridCol w="4231676">
                  <a:extLst>
                    <a:ext uri="{9D8B030D-6E8A-4147-A177-3AD203B41FA5}">
                      <a16:colId xmlns:a16="http://schemas.microsoft.com/office/drawing/2014/main" val="1561291776"/>
                    </a:ext>
                  </a:extLst>
                </a:gridCol>
              </a:tblGrid>
              <a:tr h="1052926">
                <a:tc>
                  <a:txBody>
                    <a:bodyPr/>
                    <a:lstStyle/>
                    <a:p>
                      <a:pPr algn="ctr">
                        <a:lnSpc>
                          <a:spcPct val="107000"/>
                        </a:lnSpc>
                        <a:spcAft>
                          <a:spcPts val="800"/>
                        </a:spcAft>
                      </a:pPr>
                      <a:r>
                        <a:rPr lang="en-GB" sz="1050" dirty="0">
                          <a:effectLst/>
                        </a:rPr>
                        <a:t>06:29</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048" marR="4048" marT="0" marB="0"/>
                </a:tc>
                <a:tc>
                  <a:txBody>
                    <a:bodyPr/>
                    <a:lstStyle/>
                    <a:p>
                      <a:pPr>
                        <a:lnSpc>
                          <a:spcPct val="107000"/>
                        </a:lnSpc>
                        <a:spcAft>
                          <a:spcPts val="800"/>
                        </a:spcAft>
                      </a:pPr>
                      <a:r>
                        <a:rPr lang="en-GB" sz="1050" dirty="0">
                          <a:effectLst/>
                        </a:rPr>
                        <a:t>take the need to dispel and prejudice the stereotypes , misconceptions among students . I really do try my best . I if I'm being brutally honest , I would say no to it because then again , I'm very careful . So , for example , even though I am teaching XXX, which is purely abstract subject , sometimes I try to instil in my examples , for example , certain views or opinions , or I would recommend some reading and I would get comments later from the students in the feedback form saying this is a XXX course . Why are you and why are you being a social justice warrior ?</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048" marR="4048" marT="0" marB="0"/>
                </a:tc>
                <a:extLst>
                  <a:ext uri="{0D108BD9-81ED-4DB2-BD59-A6C34878D82A}">
                    <a16:rowId xmlns:a16="http://schemas.microsoft.com/office/drawing/2014/main" val="2528924783"/>
                  </a:ext>
                </a:extLst>
              </a:tr>
            </a:tbl>
          </a:graphicData>
        </a:graphic>
      </p:graphicFrame>
    </p:spTree>
    <p:extLst>
      <p:ext uri="{BB962C8B-B14F-4D97-AF65-F5344CB8AC3E}">
        <p14:creationId xmlns:p14="http://schemas.microsoft.com/office/powerpoint/2010/main" val="3999000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8015E-E94D-4013-A6DB-7D748538287B}"/>
              </a:ext>
            </a:extLst>
          </p:cNvPr>
          <p:cNvSpPr>
            <a:spLocks noGrp="1"/>
          </p:cNvSpPr>
          <p:nvPr>
            <p:ph type="title"/>
          </p:nvPr>
        </p:nvSpPr>
        <p:spPr/>
        <p:txBody>
          <a:bodyPr/>
          <a:lstStyle/>
          <a:p>
            <a:endParaRPr lang="en-GB" dirty="0"/>
          </a:p>
        </p:txBody>
      </p:sp>
      <p:sp>
        <p:nvSpPr>
          <p:cNvPr id="3" name="Text Placeholder 2">
            <a:extLst>
              <a:ext uri="{FF2B5EF4-FFF2-40B4-BE49-F238E27FC236}">
                <a16:creationId xmlns:a16="http://schemas.microsoft.com/office/drawing/2014/main" id="{C6F8E081-8AF6-425A-ABC2-87F06726EC82}"/>
              </a:ext>
            </a:extLst>
          </p:cNvPr>
          <p:cNvSpPr>
            <a:spLocks noGrp="1"/>
          </p:cNvSpPr>
          <p:nvPr>
            <p:ph type="body" sz="quarter" idx="11"/>
          </p:nvPr>
        </p:nvSpPr>
        <p:spPr/>
        <p:txBody>
          <a:bodyPr/>
          <a:lstStyle/>
          <a:p>
            <a:endParaRPr lang="en-GB"/>
          </a:p>
        </p:txBody>
      </p:sp>
      <p:graphicFrame>
        <p:nvGraphicFramePr>
          <p:cNvPr id="6" name="Content Placeholder 5">
            <a:extLst>
              <a:ext uri="{FF2B5EF4-FFF2-40B4-BE49-F238E27FC236}">
                <a16:creationId xmlns:a16="http://schemas.microsoft.com/office/drawing/2014/main" id="{A5241354-83AD-4AC8-ADD7-9A37A75198A4}"/>
              </a:ext>
            </a:extLst>
          </p:cNvPr>
          <p:cNvGraphicFramePr>
            <a:graphicFrameLocks noGrp="1"/>
          </p:cNvGraphicFramePr>
          <p:nvPr>
            <p:ph sz="half" idx="12"/>
            <p:extLst>
              <p:ext uri="{D42A27DB-BD31-4B8C-83A1-F6EECF244321}">
                <p14:modId xmlns:p14="http://schemas.microsoft.com/office/powerpoint/2010/main" val="2510317522"/>
              </p:ext>
            </p:extLst>
          </p:nvPr>
        </p:nvGraphicFramePr>
        <p:xfrm>
          <a:off x="630239" y="1192310"/>
          <a:ext cx="7731335" cy="3311105"/>
        </p:xfrm>
        <a:graphic>
          <a:graphicData uri="http://schemas.openxmlformats.org/drawingml/2006/table">
            <a:tbl>
              <a:tblPr firstRow="1" firstCol="1" bandRow="1">
                <a:tableStyleId>{7DF18680-E054-41AD-8BC1-D1AEF772440D}</a:tableStyleId>
              </a:tblPr>
              <a:tblGrid>
                <a:gridCol w="1049936">
                  <a:extLst>
                    <a:ext uri="{9D8B030D-6E8A-4147-A177-3AD203B41FA5}">
                      <a16:colId xmlns:a16="http://schemas.microsoft.com/office/drawing/2014/main" val="471625610"/>
                    </a:ext>
                  </a:extLst>
                </a:gridCol>
                <a:gridCol w="6681399">
                  <a:extLst>
                    <a:ext uri="{9D8B030D-6E8A-4147-A177-3AD203B41FA5}">
                      <a16:colId xmlns:a16="http://schemas.microsoft.com/office/drawing/2014/main" val="1024235663"/>
                    </a:ext>
                  </a:extLst>
                </a:gridCol>
              </a:tblGrid>
              <a:tr h="117041">
                <a:tc>
                  <a:txBody>
                    <a:bodyPr/>
                    <a:lstStyle/>
                    <a:p>
                      <a:pPr algn="ctr">
                        <a:lnSpc>
                          <a:spcPct val="107000"/>
                        </a:lnSpc>
                        <a:spcAft>
                          <a:spcPts val="800"/>
                        </a:spcAft>
                      </a:pPr>
                      <a:r>
                        <a:rPr lang="en-GB" sz="1050">
                          <a:effectLst/>
                        </a:rPr>
                        <a:t>03:31</a:t>
                      </a:r>
                      <a:endParaRPr lang="en-GB"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tc>
                  <a:txBody>
                    <a:bodyPr/>
                    <a:lstStyle/>
                    <a:p>
                      <a:pPr>
                        <a:lnSpc>
                          <a:spcPct val="107000"/>
                        </a:lnSpc>
                        <a:spcAft>
                          <a:spcPts val="800"/>
                        </a:spcAft>
                      </a:pPr>
                      <a:r>
                        <a:rPr lang="en-GB" sz="1050">
                          <a:effectLst/>
                        </a:rPr>
                        <a:t>So for my</a:t>
                      </a:r>
                      <a:endParaRPr lang="en-GB"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extLst>
                  <a:ext uri="{0D108BD9-81ED-4DB2-BD59-A6C34878D82A}">
                    <a16:rowId xmlns:a16="http://schemas.microsoft.com/office/drawing/2014/main" val="1673242140"/>
                  </a:ext>
                </a:extLst>
              </a:tr>
              <a:tr h="573445">
                <a:tc>
                  <a:txBody>
                    <a:bodyPr/>
                    <a:lstStyle/>
                    <a:p>
                      <a:pPr algn="ctr">
                        <a:lnSpc>
                          <a:spcPct val="107000"/>
                        </a:lnSpc>
                        <a:spcAft>
                          <a:spcPts val="800"/>
                        </a:spcAft>
                      </a:pPr>
                      <a:r>
                        <a:rPr lang="en-GB" sz="1050" dirty="0">
                          <a:effectLst/>
                        </a:rPr>
                        <a:t>03:33</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tc>
                  <a:txBody>
                    <a:bodyPr/>
                    <a:lstStyle/>
                    <a:p>
                      <a:pPr>
                        <a:lnSpc>
                          <a:spcPct val="107000"/>
                        </a:lnSpc>
                        <a:spcAft>
                          <a:spcPts val="800"/>
                        </a:spcAft>
                      </a:pPr>
                      <a:r>
                        <a:rPr lang="en-GB" sz="1050" dirty="0">
                          <a:effectLst/>
                        </a:rPr>
                        <a:t>personal professional development , I feel comfortable discussing racial and disability issues with people of other races and abilities as well as my own . I would say frequently no to . Yeah . I read books to articles increase my understanding , particular aspirations and frustration , people definitely number one . Do I add to my answers or do I just stick to the</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extLst>
                  <a:ext uri="{0D108BD9-81ED-4DB2-BD59-A6C34878D82A}">
                    <a16:rowId xmlns:a16="http://schemas.microsoft.com/office/drawing/2014/main" val="1515795708"/>
                  </a:ext>
                </a:extLst>
              </a:tr>
              <a:tr h="117041">
                <a:tc>
                  <a:txBody>
                    <a:bodyPr/>
                    <a:lstStyle/>
                    <a:p>
                      <a:pPr algn="ctr">
                        <a:lnSpc>
                          <a:spcPct val="107000"/>
                        </a:lnSpc>
                        <a:spcAft>
                          <a:spcPts val="800"/>
                        </a:spcAft>
                      </a:pPr>
                      <a:r>
                        <a:rPr lang="en-GB" sz="1050">
                          <a:effectLst/>
                        </a:rPr>
                        <a:t>03:58</a:t>
                      </a:r>
                      <a:endParaRPr lang="en-GB"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tc>
                  <a:txBody>
                    <a:bodyPr/>
                    <a:lstStyle/>
                    <a:p>
                      <a:pPr>
                        <a:lnSpc>
                          <a:spcPct val="107000"/>
                        </a:lnSpc>
                        <a:spcAft>
                          <a:spcPts val="800"/>
                        </a:spcAft>
                      </a:pPr>
                      <a:r>
                        <a:rPr lang="en-GB" sz="1050">
                          <a:effectLst/>
                        </a:rPr>
                        <a:t>you can stick</a:t>
                      </a:r>
                      <a:endParaRPr lang="en-GB"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extLst>
                  <a:ext uri="{0D108BD9-81ED-4DB2-BD59-A6C34878D82A}">
                    <a16:rowId xmlns:a16="http://schemas.microsoft.com/office/drawing/2014/main" val="312123196"/>
                  </a:ext>
                </a:extLst>
              </a:tr>
              <a:tr h="226307">
                <a:tc>
                  <a:txBody>
                    <a:bodyPr/>
                    <a:lstStyle/>
                    <a:p>
                      <a:pPr algn="ctr">
                        <a:lnSpc>
                          <a:spcPct val="107000"/>
                        </a:lnSpc>
                        <a:spcAft>
                          <a:spcPts val="800"/>
                        </a:spcAft>
                      </a:pPr>
                      <a:r>
                        <a:rPr lang="en-GB" sz="1050">
                          <a:effectLst/>
                        </a:rPr>
                        <a:t>03:59</a:t>
                      </a:r>
                      <a:endParaRPr lang="en-GB"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tc>
                  <a:txBody>
                    <a:bodyPr/>
                    <a:lstStyle/>
                    <a:p>
                      <a:pPr>
                        <a:lnSpc>
                          <a:spcPct val="107000"/>
                        </a:lnSpc>
                        <a:spcAft>
                          <a:spcPts val="800"/>
                        </a:spcAft>
                      </a:pPr>
                      <a:r>
                        <a:rPr lang="en-GB" sz="1050">
                          <a:effectLst/>
                        </a:rPr>
                        <a:t>to it or if you've got a particular thought that comes into your mind while you're doing it , then please feel free to share with it</a:t>
                      </a:r>
                      <a:endParaRPr lang="en-GB"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extLst>
                  <a:ext uri="{0D108BD9-81ED-4DB2-BD59-A6C34878D82A}">
                    <a16:rowId xmlns:a16="http://schemas.microsoft.com/office/drawing/2014/main" val="1199427950"/>
                  </a:ext>
                </a:extLst>
              </a:tr>
              <a:tr h="117041">
                <a:tc>
                  <a:txBody>
                    <a:bodyPr/>
                    <a:lstStyle/>
                    <a:p>
                      <a:pPr algn="ctr">
                        <a:lnSpc>
                          <a:spcPct val="107000"/>
                        </a:lnSpc>
                        <a:spcAft>
                          <a:spcPts val="800"/>
                        </a:spcAft>
                      </a:pPr>
                      <a:r>
                        <a:rPr lang="en-GB" sz="1050">
                          <a:effectLst/>
                        </a:rPr>
                        <a:t>04:05</a:t>
                      </a:r>
                      <a:endParaRPr lang="en-GB"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tc>
                  <a:txBody>
                    <a:bodyPr/>
                    <a:lstStyle/>
                    <a:p>
                      <a:pPr>
                        <a:lnSpc>
                          <a:spcPct val="107000"/>
                        </a:lnSpc>
                        <a:spcAft>
                          <a:spcPts val="800"/>
                        </a:spcAft>
                      </a:pPr>
                      <a:r>
                        <a:rPr lang="en-GB" sz="1050">
                          <a:effectLst/>
                        </a:rPr>
                        <a:t>somebody else just .</a:t>
                      </a:r>
                      <a:endParaRPr lang="en-GB"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extLst>
                  <a:ext uri="{0D108BD9-81ED-4DB2-BD59-A6C34878D82A}">
                    <a16:rowId xmlns:a16="http://schemas.microsoft.com/office/drawing/2014/main" val="531019373"/>
                  </a:ext>
                </a:extLst>
              </a:tr>
              <a:tr h="117041">
                <a:tc>
                  <a:txBody>
                    <a:bodyPr/>
                    <a:lstStyle/>
                    <a:p>
                      <a:pPr algn="ctr">
                        <a:lnSpc>
                          <a:spcPct val="107000"/>
                        </a:lnSpc>
                        <a:spcAft>
                          <a:spcPts val="800"/>
                        </a:spcAft>
                      </a:pPr>
                      <a:r>
                        <a:rPr lang="en-GB" sz="1050">
                          <a:effectLst/>
                        </a:rPr>
                        <a:t>04:08</a:t>
                      </a:r>
                      <a:endParaRPr lang="en-GB"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tc>
                  <a:txBody>
                    <a:bodyPr/>
                    <a:lstStyle/>
                    <a:p>
                      <a:pPr>
                        <a:lnSpc>
                          <a:spcPct val="107000"/>
                        </a:lnSpc>
                        <a:spcAft>
                          <a:spcPts val="800"/>
                        </a:spcAft>
                      </a:pPr>
                      <a:r>
                        <a:rPr lang="en-GB" sz="1050">
                          <a:effectLst/>
                        </a:rPr>
                        <a:t>The more I read , the more .</a:t>
                      </a:r>
                      <a:endParaRPr lang="en-GB"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extLst>
                  <a:ext uri="{0D108BD9-81ED-4DB2-BD59-A6C34878D82A}">
                    <a16:rowId xmlns:a16="http://schemas.microsoft.com/office/drawing/2014/main" val="1017610147"/>
                  </a:ext>
                </a:extLst>
              </a:tr>
              <a:tr h="457732">
                <a:tc>
                  <a:txBody>
                    <a:bodyPr/>
                    <a:lstStyle/>
                    <a:p>
                      <a:pPr algn="ctr">
                        <a:lnSpc>
                          <a:spcPct val="107000"/>
                        </a:lnSpc>
                        <a:spcAft>
                          <a:spcPts val="800"/>
                        </a:spcAft>
                      </a:pPr>
                      <a:r>
                        <a:rPr lang="en-GB" sz="1050">
                          <a:effectLst/>
                        </a:rPr>
                        <a:t>04:13</a:t>
                      </a:r>
                      <a:endParaRPr lang="en-GB"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tc>
                  <a:txBody>
                    <a:bodyPr/>
                    <a:lstStyle/>
                    <a:p>
                      <a:pPr>
                        <a:lnSpc>
                          <a:spcPct val="107000"/>
                        </a:lnSpc>
                        <a:spcAft>
                          <a:spcPts val="800"/>
                        </a:spcAft>
                      </a:pPr>
                      <a:r>
                        <a:rPr lang="en-GB" sz="1050" dirty="0">
                          <a:effectLst/>
                        </a:rPr>
                        <a:t>So here's the thing , English is not my first language , and I'd like to think that I'm proficient in it , but as you know , language evolves . And of course , you know , when I read about other people's experiences , sometimes let's say new vocabulary comes up and it's very difficult for me to</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extLst>
                  <a:ext uri="{0D108BD9-81ED-4DB2-BD59-A6C34878D82A}">
                    <a16:rowId xmlns:a16="http://schemas.microsoft.com/office/drawing/2014/main" val="770187611"/>
                  </a:ext>
                </a:extLst>
              </a:tr>
              <a:tr h="117041">
                <a:tc>
                  <a:txBody>
                    <a:bodyPr/>
                    <a:lstStyle/>
                    <a:p>
                      <a:pPr algn="ctr">
                        <a:lnSpc>
                          <a:spcPct val="107000"/>
                        </a:lnSpc>
                        <a:spcAft>
                          <a:spcPts val="800"/>
                        </a:spcAft>
                      </a:pPr>
                      <a:r>
                        <a:rPr lang="en-GB" sz="1050">
                          <a:effectLst/>
                        </a:rPr>
                        <a:t>04:30</a:t>
                      </a:r>
                      <a:endParaRPr lang="en-GB"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tc>
                  <a:txBody>
                    <a:bodyPr/>
                    <a:lstStyle/>
                    <a:p>
                      <a:pPr>
                        <a:lnSpc>
                          <a:spcPct val="107000"/>
                        </a:lnSpc>
                        <a:spcAft>
                          <a:spcPts val="800"/>
                        </a:spcAft>
                      </a:pPr>
                      <a:r>
                        <a:rPr lang="en-GB" sz="1050">
                          <a:effectLst/>
                        </a:rPr>
                        <a:t>keep track</a:t>
                      </a:r>
                      <a:endParaRPr lang="en-GB"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extLst>
                  <a:ext uri="{0D108BD9-81ED-4DB2-BD59-A6C34878D82A}">
                    <a16:rowId xmlns:a16="http://schemas.microsoft.com/office/drawing/2014/main" val="437751632"/>
                  </a:ext>
                </a:extLst>
              </a:tr>
              <a:tr h="342019">
                <a:tc>
                  <a:txBody>
                    <a:bodyPr/>
                    <a:lstStyle/>
                    <a:p>
                      <a:pPr algn="ctr">
                        <a:lnSpc>
                          <a:spcPct val="107000"/>
                        </a:lnSpc>
                        <a:spcAft>
                          <a:spcPts val="800"/>
                        </a:spcAft>
                      </a:pPr>
                      <a:r>
                        <a:rPr lang="en-GB" sz="1050">
                          <a:effectLst/>
                        </a:rPr>
                        <a:t>04:32</a:t>
                      </a:r>
                      <a:endParaRPr lang="en-GB"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tc>
                  <a:txBody>
                    <a:bodyPr/>
                    <a:lstStyle/>
                    <a:p>
                      <a:pPr>
                        <a:lnSpc>
                          <a:spcPct val="107000"/>
                        </a:lnSpc>
                        <a:spcAft>
                          <a:spcPts val="800"/>
                        </a:spcAft>
                      </a:pPr>
                      <a:r>
                        <a:rPr lang="en-GB" sz="1050">
                          <a:effectLst/>
                        </a:rPr>
                        <a:t>with the vocabulary that is being used . And the reason I ask the number two for the first question as I am worried about offending someone if I don't use the right vocabulary .</a:t>
                      </a:r>
                      <a:endParaRPr lang="en-GB"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extLst>
                  <a:ext uri="{0D108BD9-81ED-4DB2-BD59-A6C34878D82A}">
                    <a16:rowId xmlns:a16="http://schemas.microsoft.com/office/drawing/2014/main" val="2732846612"/>
                  </a:ext>
                </a:extLst>
              </a:tr>
              <a:tr h="117041">
                <a:tc>
                  <a:txBody>
                    <a:bodyPr/>
                    <a:lstStyle/>
                    <a:p>
                      <a:pPr algn="ctr">
                        <a:lnSpc>
                          <a:spcPct val="107000"/>
                        </a:lnSpc>
                        <a:spcAft>
                          <a:spcPts val="800"/>
                        </a:spcAft>
                      </a:pPr>
                      <a:r>
                        <a:rPr lang="en-GB" sz="1050">
                          <a:effectLst/>
                        </a:rPr>
                        <a:t>04:46</a:t>
                      </a:r>
                      <a:endParaRPr lang="en-GB"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tc>
                  <a:txBody>
                    <a:bodyPr/>
                    <a:lstStyle/>
                    <a:p>
                      <a:pPr>
                        <a:lnSpc>
                          <a:spcPct val="107000"/>
                        </a:lnSpc>
                        <a:spcAft>
                          <a:spcPts val="800"/>
                        </a:spcAft>
                      </a:pPr>
                      <a:r>
                        <a:rPr lang="en-GB" sz="1050">
                          <a:effectLst/>
                        </a:rPr>
                        <a:t>And sometimes , you know ,</a:t>
                      </a:r>
                      <a:endParaRPr lang="en-GB"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extLst>
                  <a:ext uri="{0D108BD9-81ED-4DB2-BD59-A6C34878D82A}">
                    <a16:rowId xmlns:a16="http://schemas.microsoft.com/office/drawing/2014/main" val="3700779060"/>
                  </a:ext>
                </a:extLst>
              </a:tr>
              <a:tr h="573445">
                <a:tc>
                  <a:txBody>
                    <a:bodyPr/>
                    <a:lstStyle/>
                    <a:p>
                      <a:pPr algn="ctr">
                        <a:lnSpc>
                          <a:spcPct val="107000"/>
                        </a:lnSpc>
                        <a:spcAft>
                          <a:spcPts val="800"/>
                        </a:spcAft>
                      </a:pPr>
                      <a:r>
                        <a:rPr lang="en-GB" sz="1050" dirty="0">
                          <a:effectLst/>
                        </a:rPr>
                        <a:t>04:48</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tc>
                  <a:txBody>
                    <a:bodyPr/>
                    <a:lstStyle/>
                    <a:p>
                      <a:pPr>
                        <a:lnSpc>
                          <a:spcPct val="107000"/>
                        </a:lnSpc>
                        <a:spcAft>
                          <a:spcPts val="800"/>
                        </a:spcAft>
                      </a:pPr>
                      <a:r>
                        <a:rPr lang="en-GB" sz="1050" dirty="0">
                          <a:effectLst/>
                        </a:rPr>
                        <a:t>I , I look at the vocabulary and I might relate to it , but I can't use it because I don't think it's applicable to me . And sometimes I might disagree with the vocabulary myself . But then again , I don't feel comfortable voicing these opinions because I come from a place of privilege</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extLst>
                  <a:ext uri="{0D108BD9-81ED-4DB2-BD59-A6C34878D82A}">
                    <a16:rowId xmlns:a16="http://schemas.microsoft.com/office/drawing/2014/main" val="2863921600"/>
                  </a:ext>
                </a:extLst>
              </a:tr>
            </a:tbl>
          </a:graphicData>
        </a:graphic>
      </p:graphicFrame>
    </p:spTree>
    <p:extLst>
      <p:ext uri="{BB962C8B-B14F-4D97-AF65-F5344CB8AC3E}">
        <p14:creationId xmlns:p14="http://schemas.microsoft.com/office/powerpoint/2010/main" val="1727033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F3F8C-53E6-4654-A6C7-28168C1C745A}"/>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E6C85B61-5563-4634-BE7A-E686826647A7}"/>
              </a:ext>
            </a:extLst>
          </p:cNvPr>
          <p:cNvSpPr>
            <a:spLocks noGrp="1"/>
          </p:cNvSpPr>
          <p:nvPr>
            <p:ph type="body" sz="quarter" idx="11"/>
          </p:nvPr>
        </p:nvSpPr>
        <p:spPr/>
        <p:txBody>
          <a:bodyPr/>
          <a:lstStyle/>
          <a:p>
            <a:endParaRPr lang="en-GB"/>
          </a:p>
        </p:txBody>
      </p:sp>
      <p:graphicFrame>
        <p:nvGraphicFramePr>
          <p:cNvPr id="6" name="Content Placeholder 5">
            <a:extLst>
              <a:ext uri="{FF2B5EF4-FFF2-40B4-BE49-F238E27FC236}">
                <a16:creationId xmlns:a16="http://schemas.microsoft.com/office/drawing/2014/main" id="{753E2839-4FD2-40A1-94B3-CAC6807C74C1}"/>
              </a:ext>
            </a:extLst>
          </p:cNvPr>
          <p:cNvGraphicFramePr>
            <a:graphicFrameLocks noGrp="1"/>
          </p:cNvGraphicFramePr>
          <p:nvPr>
            <p:ph sz="half" idx="12"/>
            <p:extLst>
              <p:ext uri="{D42A27DB-BD31-4B8C-83A1-F6EECF244321}">
                <p14:modId xmlns:p14="http://schemas.microsoft.com/office/powerpoint/2010/main" val="4144691897"/>
              </p:ext>
            </p:extLst>
          </p:nvPr>
        </p:nvGraphicFramePr>
        <p:xfrm>
          <a:off x="630238" y="2795999"/>
          <a:ext cx="3590925" cy="769115"/>
        </p:xfrm>
        <a:graphic>
          <a:graphicData uri="http://schemas.openxmlformats.org/drawingml/2006/table">
            <a:tbl>
              <a:tblPr firstRow="1" firstCol="1" bandRow="1">
                <a:tableStyleId>{7DF18680-E054-41AD-8BC1-D1AEF772440D}</a:tableStyleId>
              </a:tblPr>
              <a:tblGrid>
                <a:gridCol w="487657">
                  <a:extLst>
                    <a:ext uri="{9D8B030D-6E8A-4147-A177-3AD203B41FA5}">
                      <a16:colId xmlns:a16="http://schemas.microsoft.com/office/drawing/2014/main" val="3704831334"/>
                    </a:ext>
                  </a:extLst>
                </a:gridCol>
                <a:gridCol w="3103268">
                  <a:extLst>
                    <a:ext uri="{9D8B030D-6E8A-4147-A177-3AD203B41FA5}">
                      <a16:colId xmlns:a16="http://schemas.microsoft.com/office/drawing/2014/main" val="3187216201"/>
                    </a:ext>
                  </a:extLst>
                </a:gridCol>
              </a:tblGrid>
              <a:tr h="103144">
                <a:tc>
                  <a:txBody>
                    <a:bodyPr/>
                    <a:lstStyle/>
                    <a:p>
                      <a:pPr algn="ctr">
                        <a:lnSpc>
                          <a:spcPct val="107000"/>
                        </a:lnSpc>
                        <a:spcAft>
                          <a:spcPts val="800"/>
                        </a:spcAft>
                      </a:pPr>
                      <a:r>
                        <a:rPr lang="en-GB" sz="700">
                          <a:effectLst/>
                        </a:rPr>
                        <a:t>04:40</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tc>
                  <a:txBody>
                    <a:bodyPr/>
                    <a:lstStyle/>
                    <a:p>
                      <a:pPr>
                        <a:lnSpc>
                          <a:spcPct val="107000"/>
                        </a:lnSpc>
                        <a:spcAft>
                          <a:spcPts val="800"/>
                        </a:spcAft>
                      </a:pPr>
                      <a:r>
                        <a:rPr lang="en-GB" sz="700">
                          <a:effectLst/>
                        </a:rPr>
                        <a:t>And two on that one . It's an interesting</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extLst>
                  <a:ext uri="{0D108BD9-81ED-4DB2-BD59-A6C34878D82A}">
                    <a16:rowId xmlns:a16="http://schemas.microsoft.com/office/drawing/2014/main" val="2314689982"/>
                  </a:ext>
                </a:extLst>
              </a:tr>
              <a:tr h="103144">
                <a:tc>
                  <a:txBody>
                    <a:bodyPr/>
                    <a:lstStyle/>
                    <a:p>
                      <a:pPr algn="ctr">
                        <a:lnSpc>
                          <a:spcPct val="107000"/>
                        </a:lnSpc>
                        <a:spcAft>
                          <a:spcPts val="800"/>
                        </a:spcAft>
                      </a:pPr>
                      <a:r>
                        <a:rPr lang="en-GB" sz="700">
                          <a:effectLst/>
                        </a:rPr>
                        <a:t>04:50</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tc>
                  <a:txBody>
                    <a:bodyPr/>
                    <a:lstStyle/>
                    <a:p>
                      <a:pPr>
                        <a:lnSpc>
                          <a:spcPct val="107000"/>
                        </a:lnSpc>
                        <a:spcAft>
                          <a:spcPts val="800"/>
                        </a:spcAft>
                      </a:pPr>
                      <a:r>
                        <a:rPr lang="en-GB" sz="700">
                          <a:effectLst/>
                        </a:rPr>
                        <a:t>yeah ,</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extLst>
                  <a:ext uri="{0D108BD9-81ED-4DB2-BD59-A6C34878D82A}">
                    <a16:rowId xmlns:a16="http://schemas.microsoft.com/office/drawing/2014/main" val="3351253960"/>
                  </a:ext>
                </a:extLst>
              </a:tr>
              <a:tr h="211063">
                <a:tc>
                  <a:txBody>
                    <a:bodyPr/>
                    <a:lstStyle/>
                    <a:p>
                      <a:pPr algn="ctr">
                        <a:lnSpc>
                          <a:spcPct val="107000"/>
                        </a:lnSpc>
                        <a:spcAft>
                          <a:spcPts val="800"/>
                        </a:spcAft>
                      </a:pPr>
                      <a:r>
                        <a:rPr lang="en-GB" sz="700">
                          <a:effectLst/>
                        </a:rPr>
                        <a:t>04:51</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tc>
                  <a:txBody>
                    <a:bodyPr/>
                    <a:lstStyle/>
                    <a:p>
                      <a:pPr>
                        <a:lnSpc>
                          <a:spcPct val="107000"/>
                        </a:lnSpc>
                        <a:spcAft>
                          <a:spcPts val="800"/>
                        </a:spcAft>
                      </a:pPr>
                      <a:r>
                        <a:rPr lang="en-GB" sz="700">
                          <a:effectLst/>
                        </a:rPr>
                        <a:t>probably no higher than three . I'm afraid for that . Because , no , I've never been formally trained at all in terms</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extLst>
                  <a:ext uri="{0D108BD9-81ED-4DB2-BD59-A6C34878D82A}">
                    <a16:rowId xmlns:a16="http://schemas.microsoft.com/office/drawing/2014/main" val="4092737269"/>
                  </a:ext>
                </a:extLst>
              </a:tr>
              <a:tr h="103144">
                <a:tc>
                  <a:txBody>
                    <a:bodyPr/>
                    <a:lstStyle/>
                    <a:p>
                      <a:pPr algn="ctr">
                        <a:lnSpc>
                          <a:spcPct val="107000"/>
                        </a:lnSpc>
                        <a:spcAft>
                          <a:spcPts val="800"/>
                        </a:spcAft>
                      </a:pPr>
                      <a:r>
                        <a:rPr lang="en-GB" sz="700">
                          <a:effectLst/>
                        </a:rPr>
                        <a:t>05:01</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tc>
                  <a:txBody>
                    <a:bodyPr/>
                    <a:lstStyle/>
                    <a:p>
                      <a:pPr>
                        <a:lnSpc>
                          <a:spcPct val="107000"/>
                        </a:lnSpc>
                        <a:spcAft>
                          <a:spcPts val="800"/>
                        </a:spcAft>
                      </a:pPr>
                      <a:r>
                        <a:rPr lang="en-GB" sz="700">
                          <a:effectLst/>
                        </a:rPr>
                        <a:t>of</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extLst>
                  <a:ext uri="{0D108BD9-81ED-4DB2-BD59-A6C34878D82A}">
                    <a16:rowId xmlns:a16="http://schemas.microsoft.com/office/drawing/2014/main" val="206468943"/>
                  </a:ext>
                </a:extLst>
              </a:tr>
              <a:tr h="103144">
                <a:tc>
                  <a:txBody>
                    <a:bodyPr/>
                    <a:lstStyle/>
                    <a:p>
                      <a:pPr algn="ctr">
                        <a:lnSpc>
                          <a:spcPct val="107000"/>
                        </a:lnSpc>
                        <a:spcAft>
                          <a:spcPts val="800"/>
                        </a:spcAft>
                      </a:pPr>
                      <a:r>
                        <a:rPr lang="en-GB" sz="700">
                          <a:effectLst/>
                        </a:rPr>
                        <a:t>05:02</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tc>
                  <a:txBody>
                    <a:bodyPr/>
                    <a:lstStyle/>
                    <a:p>
                      <a:pPr>
                        <a:lnSpc>
                          <a:spcPct val="107000"/>
                        </a:lnSpc>
                        <a:spcAft>
                          <a:spcPts val="800"/>
                        </a:spcAft>
                      </a:pPr>
                      <a:r>
                        <a:rPr lang="en-GB" sz="700">
                          <a:effectLst/>
                        </a:rPr>
                        <a:t>this</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extLst>
                  <a:ext uri="{0D108BD9-81ED-4DB2-BD59-A6C34878D82A}">
                    <a16:rowId xmlns:a16="http://schemas.microsoft.com/office/drawing/2014/main" val="4051283874"/>
                  </a:ext>
                </a:extLst>
              </a:tr>
              <a:tr h="103144">
                <a:tc>
                  <a:txBody>
                    <a:bodyPr/>
                    <a:lstStyle/>
                    <a:p>
                      <a:pPr algn="ctr">
                        <a:lnSpc>
                          <a:spcPct val="107000"/>
                        </a:lnSpc>
                        <a:spcAft>
                          <a:spcPts val="800"/>
                        </a:spcAft>
                      </a:pPr>
                      <a:r>
                        <a:rPr lang="en-GB" sz="700">
                          <a:effectLst/>
                        </a:rPr>
                        <a:t>05:02</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tc>
                  <a:txBody>
                    <a:bodyPr/>
                    <a:lstStyle/>
                    <a:p>
                      <a:pPr>
                        <a:lnSpc>
                          <a:spcPct val="107000"/>
                        </a:lnSpc>
                        <a:spcAft>
                          <a:spcPts val="800"/>
                        </a:spcAft>
                      </a:pPr>
                      <a:r>
                        <a:rPr lang="en-GB" sz="700" dirty="0">
                          <a:effectLst/>
                        </a:rPr>
                        <a:t>area , even though it is so important , obviously . Yeah .</a:t>
                      </a:r>
                      <a:endParaRPr lang="en-GB"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extLst>
                  <a:ext uri="{0D108BD9-81ED-4DB2-BD59-A6C34878D82A}">
                    <a16:rowId xmlns:a16="http://schemas.microsoft.com/office/drawing/2014/main" val="645736651"/>
                  </a:ext>
                </a:extLst>
              </a:tr>
            </a:tbl>
          </a:graphicData>
        </a:graphic>
      </p:graphicFrame>
      <p:graphicFrame>
        <p:nvGraphicFramePr>
          <p:cNvPr id="7" name="Content Placeholder 6">
            <a:extLst>
              <a:ext uri="{FF2B5EF4-FFF2-40B4-BE49-F238E27FC236}">
                <a16:creationId xmlns:a16="http://schemas.microsoft.com/office/drawing/2014/main" id="{DC74AD17-A95E-455E-9AB1-4282A59634DA}"/>
              </a:ext>
            </a:extLst>
          </p:cNvPr>
          <p:cNvGraphicFramePr>
            <a:graphicFrameLocks noGrp="1"/>
          </p:cNvGraphicFramePr>
          <p:nvPr>
            <p:ph sz="half" idx="13"/>
            <p:extLst>
              <p:ext uri="{D42A27DB-BD31-4B8C-83A1-F6EECF244321}">
                <p14:modId xmlns:p14="http://schemas.microsoft.com/office/powerpoint/2010/main" val="781894645"/>
              </p:ext>
            </p:extLst>
          </p:nvPr>
        </p:nvGraphicFramePr>
        <p:xfrm>
          <a:off x="4824658" y="3261114"/>
          <a:ext cx="3805238" cy="983691"/>
        </p:xfrm>
        <a:graphic>
          <a:graphicData uri="http://schemas.openxmlformats.org/drawingml/2006/table">
            <a:tbl>
              <a:tblPr firstRow="1" firstCol="1" bandRow="1">
                <a:tableStyleId>{7DF18680-E054-41AD-8BC1-D1AEF772440D}</a:tableStyleId>
              </a:tblPr>
              <a:tblGrid>
                <a:gridCol w="516761">
                  <a:extLst>
                    <a:ext uri="{9D8B030D-6E8A-4147-A177-3AD203B41FA5}">
                      <a16:colId xmlns:a16="http://schemas.microsoft.com/office/drawing/2014/main" val="3299322015"/>
                    </a:ext>
                  </a:extLst>
                </a:gridCol>
                <a:gridCol w="3288477">
                  <a:extLst>
                    <a:ext uri="{9D8B030D-6E8A-4147-A177-3AD203B41FA5}">
                      <a16:colId xmlns:a16="http://schemas.microsoft.com/office/drawing/2014/main" val="76077324"/>
                    </a:ext>
                  </a:extLst>
                </a:gridCol>
              </a:tblGrid>
              <a:tr h="109299">
                <a:tc>
                  <a:txBody>
                    <a:bodyPr/>
                    <a:lstStyle/>
                    <a:p>
                      <a:pPr algn="ctr">
                        <a:lnSpc>
                          <a:spcPct val="107000"/>
                        </a:lnSpc>
                        <a:spcAft>
                          <a:spcPts val="800"/>
                        </a:spcAft>
                      </a:pPr>
                      <a:r>
                        <a:rPr lang="en-GB" sz="700">
                          <a:effectLst/>
                        </a:rPr>
                        <a:t>12:33</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048" marR="4048" marT="0" marB="0"/>
                </a:tc>
                <a:tc>
                  <a:txBody>
                    <a:bodyPr/>
                    <a:lstStyle/>
                    <a:p>
                      <a:pPr>
                        <a:lnSpc>
                          <a:spcPct val="107000"/>
                        </a:lnSpc>
                        <a:spcAft>
                          <a:spcPts val="800"/>
                        </a:spcAft>
                      </a:pPr>
                      <a:r>
                        <a:rPr lang="en-GB" sz="700">
                          <a:effectLst/>
                        </a:rPr>
                        <a:t>OK , yeah ,</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048" marR="4048" marT="0" marB="0"/>
                </a:tc>
                <a:extLst>
                  <a:ext uri="{0D108BD9-81ED-4DB2-BD59-A6C34878D82A}">
                    <a16:rowId xmlns:a16="http://schemas.microsoft.com/office/drawing/2014/main" val="514384168"/>
                  </a:ext>
                </a:extLst>
              </a:tr>
              <a:tr h="109299">
                <a:tc>
                  <a:txBody>
                    <a:bodyPr/>
                    <a:lstStyle/>
                    <a:p>
                      <a:pPr algn="ctr">
                        <a:lnSpc>
                          <a:spcPct val="107000"/>
                        </a:lnSpc>
                        <a:spcAft>
                          <a:spcPts val="800"/>
                        </a:spcAft>
                      </a:pPr>
                      <a:r>
                        <a:rPr lang="en-GB" sz="700">
                          <a:effectLst/>
                        </a:rPr>
                        <a:t>12:34</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048" marR="4048" marT="0" marB="0"/>
                </a:tc>
                <a:tc>
                  <a:txBody>
                    <a:bodyPr/>
                    <a:lstStyle/>
                    <a:p>
                      <a:pPr>
                        <a:lnSpc>
                          <a:spcPct val="107000"/>
                        </a:lnSpc>
                        <a:spcAft>
                          <a:spcPts val="800"/>
                        </a:spcAft>
                      </a:pPr>
                      <a:r>
                        <a:rPr lang="en-GB" sz="700">
                          <a:effectLst/>
                        </a:rPr>
                        <a:t>so in the in the new regime of synchronous sessions , I can</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048" marR="4048" marT="0" marB="0"/>
                </a:tc>
                <a:extLst>
                  <a:ext uri="{0D108BD9-81ED-4DB2-BD59-A6C34878D82A}">
                    <a16:rowId xmlns:a16="http://schemas.microsoft.com/office/drawing/2014/main" val="4137161431"/>
                  </a:ext>
                </a:extLst>
              </a:tr>
              <a:tr h="109299">
                <a:tc>
                  <a:txBody>
                    <a:bodyPr/>
                    <a:lstStyle/>
                    <a:p>
                      <a:pPr algn="ctr">
                        <a:lnSpc>
                          <a:spcPct val="107000"/>
                        </a:lnSpc>
                        <a:spcAft>
                          <a:spcPts val="800"/>
                        </a:spcAft>
                      </a:pPr>
                      <a:r>
                        <a:rPr lang="en-GB" sz="700">
                          <a:effectLst/>
                        </a:rPr>
                        <a:t>12:39</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048" marR="4048" marT="0" marB="0"/>
                </a:tc>
                <a:tc>
                  <a:txBody>
                    <a:bodyPr/>
                    <a:lstStyle/>
                    <a:p>
                      <a:pPr>
                        <a:lnSpc>
                          <a:spcPct val="107000"/>
                        </a:lnSpc>
                        <a:spcAft>
                          <a:spcPts val="800"/>
                        </a:spcAft>
                      </a:pPr>
                      <a:r>
                        <a:rPr lang="en-GB" sz="700">
                          <a:effectLst/>
                        </a:rPr>
                        <a:t>be a one now .</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048" marR="4048" marT="0" marB="0"/>
                </a:tc>
                <a:extLst>
                  <a:ext uri="{0D108BD9-81ED-4DB2-BD59-A6C34878D82A}">
                    <a16:rowId xmlns:a16="http://schemas.microsoft.com/office/drawing/2014/main" val="1666433939"/>
                  </a:ext>
                </a:extLst>
              </a:tr>
              <a:tr h="109299">
                <a:tc>
                  <a:txBody>
                    <a:bodyPr/>
                    <a:lstStyle/>
                    <a:p>
                      <a:pPr algn="ctr">
                        <a:lnSpc>
                          <a:spcPct val="107000"/>
                        </a:lnSpc>
                        <a:spcAft>
                          <a:spcPts val="800"/>
                        </a:spcAft>
                      </a:pPr>
                      <a:r>
                        <a:rPr lang="en-GB" sz="700">
                          <a:effectLst/>
                        </a:rPr>
                        <a:t>12:43</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048" marR="4048" marT="0" marB="0"/>
                </a:tc>
                <a:tc>
                  <a:txBody>
                    <a:bodyPr/>
                    <a:lstStyle/>
                    <a:p>
                      <a:pPr>
                        <a:lnSpc>
                          <a:spcPct val="107000"/>
                        </a:lnSpc>
                        <a:spcAft>
                          <a:spcPts val="800"/>
                        </a:spcAft>
                      </a:pPr>
                      <a:r>
                        <a:rPr lang="en-GB" sz="700">
                          <a:effectLst/>
                        </a:rPr>
                        <a:t>That might have been a two or even a three</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048" marR="4048" marT="0" marB="0"/>
                </a:tc>
                <a:extLst>
                  <a:ext uri="{0D108BD9-81ED-4DB2-BD59-A6C34878D82A}">
                    <a16:rowId xmlns:a16="http://schemas.microsoft.com/office/drawing/2014/main" val="488424273"/>
                  </a:ext>
                </a:extLst>
              </a:tr>
              <a:tr h="109299">
                <a:tc>
                  <a:txBody>
                    <a:bodyPr/>
                    <a:lstStyle/>
                    <a:p>
                      <a:pPr algn="ctr">
                        <a:lnSpc>
                          <a:spcPct val="107000"/>
                        </a:lnSpc>
                        <a:spcAft>
                          <a:spcPts val="800"/>
                        </a:spcAft>
                      </a:pPr>
                      <a:r>
                        <a:rPr lang="en-GB" sz="700">
                          <a:effectLst/>
                        </a:rPr>
                        <a:t>12:46</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048" marR="4048" marT="0" marB="0"/>
                </a:tc>
                <a:tc>
                  <a:txBody>
                    <a:bodyPr/>
                    <a:lstStyle/>
                    <a:p>
                      <a:pPr>
                        <a:lnSpc>
                          <a:spcPct val="107000"/>
                        </a:lnSpc>
                        <a:spcAft>
                          <a:spcPts val="800"/>
                        </a:spcAft>
                      </a:pPr>
                      <a:r>
                        <a:rPr lang="en-GB" sz="700">
                          <a:effectLst/>
                        </a:rPr>
                        <a:t>in</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048" marR="4048" marT="0" marB="0"/>
                </a:tc>
                <a:extLst>
                  <a:ext uri="{0D108BD9-81ED-4DB2-BD59-A6C34878D82A}">
                    <a16:rowId xmlns:a16="http://schemas.microsoft.com/office/drawing/2014/main" val="127965349"/>
                  </a:ext>
                </a:extLst>
              </a:tr>
              <a:tr h="109299">
                <a:tc>
                  <a:txBody>
                    <a:bodyPr/>
                    <a:lstStyle/>
                    <a:p>
                      <a:pPr algn="ctr">
                        <a:lnSpc>
                          <a:spcPct val="107000"/>
                        </a:lnSpc>
                        <a:spcAft>
                          <a:spcPts val="800"/>
                        </a:spcAft>
                      </a:pPr>
                      <a:r>
                        <a:rPr lang="en-GB" sz="700">
                          <a:effectLst/>
                        </a:rPr>
                        <a:t>12:47</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048" marR="4048" marT="0" marB="0"/>
                </a:tc>
                <a:tc>
                  <a:txBody>
                    <a:bodyPr/>
                    <a:lstStyle/>
                    <a:p>
                      <a:pPr>
                        <a:lnSpc>
                          <a:spcPct val="107000"/>
                        </a:lnSpc>
                        <a:spcAft>
                          <a:spcPts val="800"/>
                        </a:spcAft>
                      </a:pPr>
                      <a:r>
                        <a:rPr lang="en-GB" sz="700">
                          <a:effectLst/>
                        </a:rPr>
                        <a:t>the old days when it was a struggle sometimes to get students</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048" marR="4048" marT="0" marB="0"/>
                </a:tc>
                <a:extLst>
                  <a:ext uri="{0D108BD9-81ED-4DB2-BD59-A6C34878D82A}">
                    <a16:rowId xmlns:a16="http://schemas.microsoft.com/office/drawing/2014/main" val="3621089602"/>
                  </a:ext>
                </a:extLst>
              </a:tr>
              <a:tr h="109299">
                <a:tc>
                  <a:txBody>
                    <a:bodyPr/>
                    <a:lstStyle/>
                    <a:p>
                      <a:pPr algn="ctr">
                        <a:lnSpc>
                          <a:spcPct val="107000"/>
                        </a:lnSpc>
                        <a:spcAft>
                          <a:spcPts val="800"/>
                        </a:spcAft>
                      </a:pPr>
                      <a:r>
                        <a:rPr lang="en-GB" sz="700">
                          <a:effectLst/>
                        </a:rPr>
                        <a:t>12:51</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048" marR="4048" marT="0" marB="0"/>
                </a:tc>
                <a:tc>
                  <a:txBody>
                    <a:bodyPr/>
                    <a:lstStyle/>
                    <a:p>
                      <a:pPr>
                        <a:lnSpc>
                          <a:spcPct val="107000"/>
                        </a:lnSpc>
                        <a:spcAft>
                          <a:spcPts val="800"/>
                        </a:spcAft>
                      </a:pPr>
                      <a:r>
                        <a:rPr lang="en-GB" sz="700">
                          <a:effectLst/>
                        </a:rPr>
                        <a:t>to engage</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048" marR="4048" marT="0" marB="0"/>
                </a:tc>
                <a:extLst>
                  <a:ext uri="{0D108BD9-81ED-4DB2-BD59-A6C34878D82A}">
                    <a16:rowId xmlns:a16="http://schemas.microsoft.com/office/drawing/2014/main" val="1066119368"/>
                  </a:ext>
                </a:extLst>
              </a:tr>
              <a:tr h="109299">
                <a:tc>
                  <a:txBody>
                    <a:bodyPr/>
                    <a:lstStyle/>
                    <a:p>
                      <a:pPr algn="ctr">
                        <a:lnSpc>
                          <a:spcPct val="107000"/>
                        </a:lnSpc>
                        <a:spcAft>
                          <a:spcPts val="800"/>
                        </a:spcAft>
                      </a:pPr>
                      <a:r>
                        <a:rPr lang="en-GB" sz="700">
                          <a:effectLst/>
                        </a:rPr>
                        <a:t>12:52</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048" marR="4048" marT="0" marB="0"/>
                </a:tc>
                <a:tc>
                  <a:txBody>
                    <a:bodyPr/>
                    <a:lstStyle/>
                    <a:p>
                      <a:pPr>
                        <a:lnSpc>
                          <a:spcPct val="107000"/>
                        </a:lnSpc>
                        <a:spcAft>
                          <a:spcPts val="800"/>
                        </a:spcAft>
                      </a:pPr>
                      <a:r>
                        <a:rPr lang="en-GB" sz="700">
                          <a:effectLst/>
                        </a:rPr>
                        <a:t>and</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048" marR="4048" marT="0" marB="0"/>
                </a:tc>
                <a:extLst>
                  <a:ext uri="{0D108BD9-81ED-4DB2-BD59-A6C34878D82A}">
                    <a16:rowId xmlns:a16="http://schemas.microsoft.com/office/drawing/2014/main" val="4079609241"/>
                  </a:ext>
                </a:extLst>
              </a:tr>
              <a:tr h="109299">
                <a:tc>
                  <a:txBody>
                    <a:bodyPr/>
                    <a:lstStyle/>
                    <a:p>
                      <a:pPr algn="ctr">
                        <a:lnSpc>
                          <a:spcPct val="107000"/>
                        </a:lnSpc>
                        <a:spcAft>
                          <a:spcPts val="800"/>
                        </a:spcAft>
                      </a:pPr>
                      <a:r>
                        <a:rPr lang="en-GB" sz="700">
                          <a:effectLst/>
                        </a:rPr>
                        <a:t>12:53</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048" marR="4048" marT="0" marB="0"/>
                </a:tc>
                <a:tc>
                  <a:txBody>
                    <a:bodyPr/>
                    <a:lstStyle/>
                    <a:p>
                      <a:pPr>
                        <a:lnSpc>
                          <a:spcPct val="107000"/>
                        </a:lnSpc>
                        <a:spcAft>
                          <a:spcPts val="800"/>
                        </a:spcAft>
                      </a:pPr>
                      <a:r>
                        <a:rPr lang="en-GB" sz="700" dirty="0">
                          <a:effectLst/>
                        </a:rPr>
                        <a:t>actually kind of contribute .</a:t>
                      </a:r>
                      <a:endParaRPr lang="en-GB"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048" marR="4048" marT="0" marB="0"/>
                </a:tc>
                <a:extLst>
                  <a:ext uri="{0D108BD9-81ED-4DB2-BD59-A6C34878D82A}">
                    <a16:rowId xmlns:a16="http://schemas.microsoft.com/office/drawing/2014/main" val="3934535844"/>
                  </a:ext>
                </a:extLst>
              </a:tr>
            </a:tbl>
          </a:graphicData>
        </a:graphic>
      </p:graphicFrame>
      <p:graphicFrame>
        <p:nvGraphicFramePr>
          <p:cNvPr id="8" name="Table 7">
            <a:extLst>
              <a:ext uri="{FF2B5EF4-FFF2-40B4-BE49-F238E27FC236}">
                <a16:creationId xmlns:a16="http://schemas.microsoft.com/office/drawing/2014/main" id="{DE97B60E-659B-4B4E-A01A-E1CE38885B62}"/>
              </a:ext>
            </a:extLst>
          </p:cNvPr>
          <p:cNvGraphicFramePr>
            <a:graphicFrameLocks noGrp="1"/>
          </p:cNvGraphicFramePr>
          <p:nvPr>
            <p:extLst>
              <p:ext uri="{D42A27DB-BD31-4B8C-83A1-F6EECF244321}">
                <p14:modId xmlns:p14="http://schemas.microsoft.com/office/powerpoint/2010/main" val="1935805887"/>
              </p:ext>
            </p:extLst>
          </p:nvPr>
        </p:nvGraphicFramePr>
        <p:xfrm>
          <a:off x="2692119" y="904973"/>
          <a:ext cx="4265078" cy="1155585"/>
        </p:xfrm>
        <a:graphic>
          <a:graphicData uri="http://schemas.openxmlformats.org/drawingml/2006/table">
            <a:tbl>
              <a:tblPr firstRow="1" firstCol="1" bandRow="1">
                <a:tableStyleId>{7DF18680-E054-41AD-8BC1-D1AEF772440D}</a:tableStyleId>
              </a:tblPr>
              <a:tblGrid>
                <a:gridCol w="579209">
                  <a:extLst>
                    <a:ext uri="{9D8B030D-6E8A-4147-A177-3AD203B41FA5}">
                      <a16:colId xmlns:a16="http://schemas.microsoft.com/office/drawing/2014/main" val="3930719730"/>
                    </a:ext>
                  </a:extLst>
                </a:gridCol>
                <a:gridCol w="3685869">
                  <a:extLst>
                    <a:ext uri="{9D8B030D-6E8A-4147-A177-3AD203B41FA5}">
                      <a16:colId xmlns:a16="http://schemas.microsoft.com/office/drawing/2014/main" val="769429749"/>
                    </a:ext>
                  </a:extLst>
                </a:gridCol>
              </a:tblGrid>
              <a:tr h="1155585">
                <a:tc>
                  <a:txBody>
                    <a:bodyPr/>
                    <a:lstStyle/>
                    <a:p>
                      <a:pPr algn="ctr">
                        <a:lnSpc>
                          <a:spcPct val="107000"/>
                        </a:lnSpc>
                        <a:spcAft>
                          <a:spcPts val="800"/>
                        </a:spcAft>
                      </a:pPr>
                      <a:r>
                        <a:rPr lang="en-GB" sz="1100" dirty="0">
                          <a:effectLst/>
                        </a:rPr>
                        <a:t>05:41</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tc>
                  <a:txBody>
                    <a:bodyPr/>
                    <a:lstStyle/>
                    <a:p>
                      <a:pPr>
                        <a:lnSpc>
                          <a:spcPct val="107000"/>
                        </a:lnSpc>
                        <a:spcAft>
                          <a:spcPts val="800"/>
                        </a:spcAft>
                      </a:pPr>
                      <a:r>
                        <a:rPr lang="en-GB" sz="1100" dirty="0">
                          <a:effectLst/>
                        </a:rPr>
                        <a:t>If there is no[thing] I wouldn't say I have the training I have to teach myself . So I would say three occasionally . I am not professionally trained . I use my colleagues expertise to extend my own knowledge and skills as well . Diversity , yes , to . I am very cautious about using other people's experiences because again , their experience does not come from a place of words .</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extLst>
                  <a:ext uri="{0D108BD9-81ED-4DB2-BD59-A6C34878D82A}">
                    <a16:rowId xmlns:a16="http://schemas.microsoft.com/office/drawing/2014/main" val="586173048"/>
                  </a:ext>
                </a:extLst>
              </a:tr>
            </a:tbl>
          </a:graphicData>
        </a:graphic>
      </p:graphicFrame>
    </p:spTree>
    <p:extLst>
      <p:ext uri="{BB962C8B-B14F-4D97-AF65-F5344CB8AC3E}">
        <p14:creationId xmlns:p14="http://schemas.microsoft.com/office/powerpoint/2010/main" val="3887340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08044-98CC-4D9F-9A69-84F5DA60E786}"/>
              </a:ext>
            </a:extLst>
          </p:cNvPr>
          <p:cNvSpPr>
            <a:spLocks noGrp="1"/>
          </p:cNvSpPr>
          <p:nvPr>
            <p:ph type="title"/>
          </p:nvPr>
        </p:nvSpPr>
        <p:spPr/>
        <p:txBody>
          <a:bodyPr/>
          <a:lstStyle/>
          <a:p>
            <a:r>
              <a:rPr lang="en-GB" dirty="0"/>
              <a:t>Background</a:t>
            </a:r>
          </a:p>
        </p:txBody>
      </p:sp>
      <p:sp>
        <p:nvSpPr>
          <p:cNvPr id="3" name="Text Placeholder 2">
            <a:extLst>
              <a:ext uri="{FF2B5EF4-FFF2-40B4-BE49-F238E27FC236}">
                <a16:creationId xmlns:a16="http://schemas.microsoft.com/office/drawing/2014/main" id="{DE088383-14B3-4EC8-9280-0332A9F4C696}"/>
              </a:ext>
            </a:extLst>
          </p:cNvPr>
          <p:cNvSpPr>
            <a:spLocks noGrp="1"/>
          </p:cNvSpPr>
          <p:nvPr>
            <p:ph type="body" sz="quarter" idx="11"/>
          </p:nvPr>
        </p:nvSpPr>
        <p:spPr/>
        <p:txBody>
          <a:bodyPr/>
          <a:lstStyle/>
          <a:p>
            <a:endParaRPr lang="en-GB"/>
          </a:p>
        </p:txBody>
      </p:sp>
      <p:sp>
        <p:nvSpPr>
          <p:cNvPr id="4" name="Content Placeholder 3">
            <a:extLst>
              <a:ext uri="{FF2B5EF4-FFF2-40B4-BE49-F238E27FC236}">
                <a16:creationId xmlns:a16="http://schemas.microsoft.com/office/drawing/2014/main" id="{34D83B9F-B374-4051-9BF1-887D4C5D6366}"/>
              </a:ext>
            </a:extLst>
          </p:cNvPr>
          <p:cNvSpPr>
            <a:spLocks noGrp="1"/>
          </p:cNvSpPr>
          <p:nvPr>
            <p:ph idx="1"/>
          </p:nvPr>
        </p:nvSpPr>
        <p:spPr/>
        <p:txBody>
          <a:bodyPr/>
          <a:lstStyle/>
          <a:p>
            <a:r>
              <a:rPr lang="en-GB" sz="1800" dirty="0">
                <a:effectLst/>
                <a:latin typeface="Calibri" panose="020F0502020204030204" pitchFamily="34" charset="0"/>
                <a:ea typeface="Calibri" panose="020F0502020204030204" pitchFamily="34" charset="0"/>
              </a:rPr>
              <a:t>One of the University of Aberdeen’s (</a:t>
            </a:r>
            <a:r>
              <a:rPr lang="en-GB" sz="1800" dirty="0" err="1">
                <a:effectLst/>
                <a:latin typeface="Calibri" panose="020F0502020204030204" pitchFamily="34" charset="0"/>
                <a:ea typeface="Calibri" panose="020F0502020204030204" pitchFamily="34" charset="0"/>
              </a:rPr>
              <a:t>UoA</a:t>
            </a:r>
            <a:r>
              <a:rPr lang="en-GB" sz="1800" dirty="0">
                <a:effectLst/>
                <a:latin typeface="Calibri" panose="020F0502020204030204" pitchFamily="34" charset="0"/>
                <a:ea typeface="Calibri" panose="020F0502020204030204" pitchFamily="34" charset="0"/>
              </a:rPr>
              <a:t>) 2040 strategy principles underpinning its refreshed commitments is that inclusion will guide its education, research and projects (</a:t>
            </a:r>
            <a:r>
              <a:rPr lang="en-GB" sz="1800" dirty="0" err="1">
                <a:effectLst/>
                <a:latin typeface="Calibri" panose="020F0502020204030204" pitchFamily="34" charset="0"/>
                <a:ea typeface="Calibri" panose="020F0502020204030204" pitchFamily="34" charset="0"/>
              </a:rPr>
              <a:t>UoA</a:t>
            </a:r>
            <a:r>
              <a:rPr lang="en-GB" sz="1800" dirty="0">
                <a:effectLst/>
                <a:latin typeface="Calibri" panose="020F0502020204030204" pitchFamily="34" charset="0"/>
                <a:ea typeface="Calibri" panose="020F0502020204030204" pitchFamily="34" charset="0"/>
              </a:rPr>
              <a:t>, 2021). </a:t>
            </a:r>
          </a:p>
          <a:p>
            <a:endParaRPr lang="en-GB" dirty="0">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This includes “</a:t>
            </a:r>
            <a:r>
              <a:rPr lang="en-GB" sz="1800" dirty="0" err="1">
                <a:effectLst/>
                <a:latin typeface="Calibri" panose="020F0502020204030204" pitchFamily="34" charset="0"/>
                <a:ea typeface="Calibri" panose="020F0502020204030204" pitchFamily="34" charset="0"/>
              </a:rPr>
              <a:t>Secur</a:t>
            </a:r>
            <a:r>
              <a:rPr lang="en-GB" sz="1800" dirty="0">
                <a:effectLst/>
                <a:latin typeface="Calibri" panose="020F0502020204030204" pitchFamily="34" charset="0"/>
                <a:ea typeface="Calibri" panose="020F0502020204030204" pitchFamily="34" charset="0"/>
              </a:rPr>
              <a:t>[</a:t>
            </a:r>
            <a:r>
              <a:rPr lang="en-GB" sz="1800" dirty="0" err="1">
                <a:effectLst/>
                <a:latin typeface="Calibri" panose="020F0502020204030204" pitchFamily="34" charset="0"/>
                <a:ea typeface="Calibri" panose="020F0502020204030204" pitchFamily="34" charset="0"/>
              </a:rPr>
              <a:t>ing</a:t>
            </a:r>
            <a:r>
              <a:rPr lang="en-GB" sz="1800" dirty="0">
                <a:effectLst/>
                <a:latin typeface="Calibri" panose="020F0502020204030204" pitchFamily="34" charset="0"/>
                <a:ea typeface="Calibri" panose="020F0502020204030204" pitchFamily="34" charset="0"/>
              </a:rPr>
              <a:t>] the highest standards of equality, diversity and inclusion, achieving accreditation across multiple strands and characteristics.”</a:t>
            </a:r>
          </a:p>
          <a:p>
            <a:endParaRPr lang="en-GB" dirty="0"/>
          </a:p>
        </p:txBody>
      </p:sp>
    </p:spTree>
    <p:extLst>
      <p:ext uri="{BB962C8B-B14F-4D97-AF65-F5344CB8AC3E}">
        <p14:creationId xmlns:p14="http://schemas.microsoft.com/office/powerpoint/2010/main" val="193936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F63C4-8224-4ADE-BE4B-7695A869E286}"/>
              </a:ext>
            </a:extLst>
          </p:cNvPr>
          <p:cNvSpPr>
            <a:spLocks noGrp="1"/>
          </p:cNvSpPr>
          <p:nvPr>
            <p:ph type="title"/>
          </p:nvPr>
        </p:nvSpPr>
        <p:spPr/>
        <p:txBody>
          <a:bodyPr/>
          <a:lstStyle/>
          <a:p>
            <a:endParaRPr lang="en-GB" dirty="0"/>
          </a:p>
        </p:txBody>
      </p:sp>
      <p:sp>
        <p:nvSpPr>
          <p:cNvPr id="3" name="Text Placeholder 2">
            <a:extLst>
              <a:ext uri="{FF2B5EF4-FFF2-40B4-BE49-F238E27FC236}">
                <a16:creationId xmlns:a16="http://schemas.microsoft.com/office/drawing/2014/main" id="{78F8B510-CCEA-4572-9EF7-DEF9EEFF68EE}"/>
              </a:ext>
            </a:extLst>
          </p:cNvPr>
          <p:cNvSpPr>
            <a:spLocks noGrp="1"/>
          </p:cNvSpPr>
          <p:nvPr>
            <p:ph type="body" sz="quarter" idx="11"/>
          </p:nvPr>
        </p:nvSpPr>
        <p:spPr/>
        <p:txBody>
          <a:bodyPr/>
          <a:lstStyle/>
          <a:p>
            <a:endParaRPr lang="en-GB" dirty="0"/>
          </a:p>
        </p:txBody>
      </p:sp>
      <p:graphicFrame>
        <p:nvGraphicFramePr>
          <p:cNvPr id="8" name="Table 7">
            <a:extLst>
              <a:ext uri="{FF2B5EF4-FFF2-40B4-BE49-F238E27FC236}">
                <a16:creationId xmlns:a16="http://schemas.microsoft.com/office/drawing/2014/main" id="{3F3AFC5D-3A43-41E6-AA04-C89F3A0A544E}"/>
              </a:ext>
            </a:extLst>
          </p:cNvPr>
          <p:cNvGraphicFramePr>
            <a:graphicFrameLocks noGrp="1"/>
          </p:cNvGraphicFramePr>
          <p:nvPr>
            <p:extLst>
              <p:ext uri="{D42A27DB-BD31-4B8C-83A1-F6EECF244321}">
                <p14:modId xmlns:p14="http://schemas.microsoft.com/office/powerpoint/2010/main" val="202888876"/>
              </p:ext>
            </p:extLst>
          </p:nvPr>
        </p:nvGraphicFramePr>
        <p:xfrm>
          <a:off x="1587500" y="502630"/>
          <a:ext cx="5969000" cy="1921003"/>
        </p:xfrm>
        <a:graphic>
          <a:graphicData uri="http://schemas.openxmlformats.org/drawingml/2006/table">
            <a:tbl>
              <a:tblPr firstRow="1" firstCol="1" bandRow="1">
                <a:tableStyleId>{7DF18680-E054-41AD-8BC1-D1AEF772440D}</a:tableStyleId>
              </a:tblPr>
              <a:tblGrid>
                <a:gridCol w="810605">
                  <a:extLst>
                    <a:ext uri="{9D8B030D-6E8A-4147-A177-3AD203B41FA5}">
                      <a16:colId xmlns:a16="http://schemas.microsoft.com/office/drawing/2014/main" val="3462542125"/>
                    </a:ext>
                  </a:extLst>
                </a:gridCol>
                <a:gridCol w="5158395">
                  <a:extLst>
                    <a:ext uri="{9D8B030D-6E8A-4147-A177-3AD203B41FA5}">
                      <a16:colId xmlns:a16="http://schemas.microsoft.com/office/drawing/2014/main" val="3239950952"/>
                    </a:ext>
                  </a:extLst>
                </a:gridCol>
              </a:tblGrid>
              <a:tr h="354140">
                <a:tc>
                  <a:txBody>
                    <a:bodyPr/>
                    <a:lstStyle/>
                    <a:p>
                      <a:pPr algn="ctr">
                        <a:lnSpc>
                          <a:spcPct val="107000"/>
                        </a:lnSpc>
                        <a:spcAft>
                          <a:spcPts val="800"/>
                        </a:spcAft>
                      </a:pPr>
                      <a:r>
                        <a:rPr lang="en-GB" sz="1100">
                          <a:effectLst/>
                        </a:rPr>
                        <a:t>20:46</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tc>
                <a:tc>
                  <a:txBody>
                    <a:bodyPr/>
                    <a:lstStyle/>
                    <a:p>
                      <a:pPr>
                        <a:lnSpc>
                          <a:spcPct val="107000"/>
                        </a:lnSpc>
                        <a:spcAft>
                          <a:spcPts val="800"/>
                        </a:spcAft>
                      </a:pPr>
                      <a:r>
                        <a:rPr lang="en-GB" sz="1100" dirty="0">
                          <a:effectLst/>
                        </a:rPr>
                        <a:t>Some students are innately predisposed to do better . Oh , yes . That's definitely the five . I want the opposite . Yeah , I , I wholeheartedly agree , wholeheartedly agree</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tc>
                <a:extLst>
                  <a:ext uri="{0D108BD9-81ED-4DB2-BD59-A6C34878D82A}">
                    <a16:rowId xmlns:a16="http://schemas.microsoft.com/office/drawing/2014/main" val="116354546"/>
                  </a:ext>
                </a:extLst>
              </a:tr>
              <a:tr h="0">
                <a:tc>
                  <a:txBody>
                    <a:bodyPr/>
                    <a:lstStyle/>
                    <a:p>
                      <a:pPr algn="ctr">
                        <a:lnSpc>
                          <a:spcPct val="107000"/>
                        </a:lnSpc>
                        <a:spcAft>
                          <a:spcPts val="800"/>
                        </a:spcAft>
                      </a:pPr>
                      <a:r>
                        <a:rPr lang="en-GB" sz="1100">
                          <a:effectLst/>
                        </a:rPr>
                        <a:t>20:59</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tc>
                <a:tc>
                  <a:txBody>
                    <a:bodyPr/>
                    <a:lstStyle/>
                    <a:p>
                      <a:pPr>
                        <a:lnSpc>
                          <a:spcPct val="107000"/>
                        </a:lnSpc>
                        <a:spcAft>
                          <a:spcPts val="800"/>
                        </a:spcAft>
                      </a:pPr>
                      <a:r>
                        <a:rPr lang="en-GB" sz="1100" dirty="0">
                          <a:effectLst/>
                        </a:rPr>
                        <a:t>assessments</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tc>
                <a:extLst>
                  <a:ext uri="{0D108BD9-81ED-4DB2-BD59-A6C34878D82A}">
                    <a16:rowId xmlns:a16="http://schemas.microsoft.com/office/drawing/2014/main" val="197884875"/>
                  </a:ext>
                </a:extLst>
              </a:tr>
              <a:tr h="0">
                <a:tc>
                  <a:txBody>
                    <a:bodyPr/>
                    <a:lstStyle/>
                    <a:p>
                      <a:pPr algn="ctr">
                        <a:lnSpc>
                          <a:spcPct val="107000"/>
                        </a:lnSpc>
                        <a:spcAft>
                          <a:spcPts val="800"/>
                        </a:spcAft>
                      </a:pPr>
                      <a:r>
                        <a:rPr lang="en-GB" sz="1100">
                          <a:effectLst/>
                        </a:rPr>
                        <a:t>21:00</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tc>
                <a:tc>
                  <a:txBody>
                    <a:bodyPr/>
                    <a:lstStyle/>
                    <a:p>
                      <a:pPr>
                        <a:lnSpc>
                          <a:spcPct val="107000"/>
                        </a:lnSpc>
                        <a:spcAft>
                          <a:spcPts val="800"/>
                        </a:spcAft>
                      </a:pPr>
                      <a:r>
                        <a:rPr lang="en-GB" sz="1100">
                          <a:effectLst/>
                        </a:rPr>
                        <a:t>should be aligned with the university . No , I disagree . Disagree . I strongly</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tc>
                <a:extLst>
                  <a:ext uri="{0D108BD9-81ED-4DB2-BD59-A6C34878D82A}">
                    <a16:rowId xmlns:a16="http://schemas.microsoft.com/office/drawing/2014/main" val="3367732939"/>
                  </a:ext>
                </a:extLst>
              </a:tr>
              <a:tr h="0">
                <a:tc>
                  <a:txBody>
                    <a:bodyPr/>
                    <a:lstStyle/>
                    <a:p>
                      <a:pPr algn="ctr">
                        <a:lnSpc>
                          <a:spcPct val="107000"/>
                        </a:lnSpc>
                        <a:spcAft>
                          <a:spcPts val="800"/>
                        </a:spcAft>
                      </a:pPr>
                      <a:r>
                        <a:rPr lang="en-GB" sz="1100">
                          <a:effectLst/>
                        </a:rPr>
                        <a:t>21:05</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tc>
                <a:tc>
                  <a:txBody>
                    <a:bodyPr/>
                    <a:lstStyle/>
                    <a:p>
                      <a:pPr>
                        <a:lnSpc>
                          <a:spcPct val="107000"/>
                        </a:lnSpc>
                        <a:spcAft>
                          <a:spcPts val="800"/>
                        </a:spcAft>
                      </a:pPr>
                      <a:r>
                        <a:rPr lang="en-GB" sz="1100">
                          <a:effectLst/>
                        </a:rPr>
                        <a:t>disagree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tc>
                <a:extLst>
                  <a:ext uri="{0D108BD9-81ED-4DB2-BD59-A6C34878D82A}">
                    <a16:rowId xmlns:a16="http://schemas.microsoft.com/office/drawing/2014/main" val="989169252"/>
                  </a:ext>
                </a:extLst>
              </a:tr>
              <a:tr h="0">
                <a:tc>
                  <a:txBody>
                    <a:bodyPr/>
                    <a:lstStyle/>
                    <a:p>
                      <a:pPr algn="ctr">
                        <a:lnSpc>
                          <a:spcPct val="107000"/>
                        </a:lnSpc>
                        <a:spcAft>
                          <a:spcPts val="800"/>
                        </a:spcAft>
                      </a:pPr>
                      <a:r>
                        <a:rPr lang="en-GB" sz="1100" dirty="0">
                          <a:effectLst/>
                        </a:rPr>
                        <a:t>21:06</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tc>
                <a:tc>
                  <a:txBody>
                    <a:bodyPr/>
                    <a:lstStyle/>
                    <a:p>
                      <a:pPr>
                        <a:lnSpc>
                          <a:spcPct val="107000"/>
                        </a:lnSpc>
                        <a:spcAft>
                          <a:spcPts val="800"/>
                        </a:spcAft>
                      </a:pPr>
                      <a:r>
                        <a:rPr lang="en-GB" sz="1100" dirty="0">
                          <a:effectLst/>
                        </a:rPr>
                        <a:t>Yes , assessment grades . You should account for the best of our students graduate graduating . I strongly disagree . So number five , that the negative assessments rubric should be used . Oh , my God . Number four , I hate those rubrics . Your assessment group is I come from number four</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tc>
                <a:extLst>
                  <a:ext uri="{0D108BD9-81ED-4DB2-BD59-A6C34878D82A}">
                    <a16:rowId xmlns:a16="http://schemas.microsoft.com/office/drawing/2014/main" val="3778475567"/>
                  </a:ext>
                </a:extLst>
              </a:tr>
              <a:tr h="0">
                <a:tc>
                  <a:txBody>
                    <a:bodyPr/>
                    <a:lstStyle/>
                    <a:p>
                      <a:pPr algn="ctr">
                        <a:lnSpc>
                          <a:spcPct val="107000"/>
                        </a:lnSpc>
                        <a:spcAft>
                          <a:spcPts val="800"/>
                        </a:spcAft>
                      </a:pPr>
                      <a:r>
                        <a:rPr lang="en-GB" sz="1100">
                          <a:effectLst/>
                        </a:rPr>
                        <a:t>21:28</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tc>
                <a:tc>
                  <a:txBody>
                    <a:bodyPr/>
                    <a:lstStyle/>
                    <a:p>
                      <a:pPr>
                        <a:lnSpc>
                          <a:spcPct val="107000"/>
                        </a:lnSpc>
                        <a:spcAft>
                          <a:spcPts val="800"/>
                        </a:spcAft>
                      </a:pPr>
                      <a:r>
                        <a:rPr lang="en-GB" sz="1100" dirty="0">
                          <a:effectLst/>
                        </a:rPr>
                        <a:t>again , right</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tc>
                <a:extLst>
                  <a:ext uri="{0D108BD9-81ED-4DB2-BD59-A6C34878D82A}">
                    <a16:rowId xmlns:a16="http://schemas.microsoft.com/office/drawing/2014/main" val="667013792"/>
                  </a:ext>
                </a:extLst>
              </a:tr>
              <a:tr h="0">
                <a:tc>
                  <a:txBody>
                    <a:bodyPr/>
                    <a:lstStyle/>
                    <a:p>
                      <a:pPr algn="ctr">
                        <a:lnSpc>
                          <a:spcPct val="107000"/>
                        </a:lnSpc>
                        <a:spcAft>
                          <a:spcPts val="800"/>
                        </a:spcAft>
                      </a:pPr>
                      <a:r>
                        <a:rPr lang="en-GB" sz="1100">
                          <a:effectLst/>
                        </a:rPr>
                        <a:t>21:31</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tc>
                <a:tc>
                  <a:txBody>
                    <a:bodyPr/>
                    <a:lstStyle/>
                    <a:p>
                      <a:pPr>
                        <a:lnSpc>
                          <a:spcPct val="107000"/>
                        </a:lnSpc>
                        <a:spcAft>
                          <a:spcPts val="800"/>
                        </a:spcAft>
                      </a:pPr>
                      <a:r>
                        <a:rPr lang="en-GB" sz="1100" dirty="0">
                          <a:effectLst/>
                        </a:rPr>
                        <a:t>next year .</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tc>
                <a:extLst>
                  <a:ext uri="{0D108BD9-81ED-4DB2-BD59-A6C34878D82A}">
                    <a16:rowId xmlns:a16="http://schemas.microsoft.com/office/drawing/2014/main" val="4052317208"/>
                  </a:ext>
                </a:extLst>
              </a:tr>
            </a:tbl>
          </a:graphicData>
        </a:graphic>
      </p:graphicFrame>
      <p:graphicFrame>
        <p:nvGraphicFramePr>
          <p:cNvPr id="5" name="Table 4">
            <a:extLst>
              <a:ext uri="{FF2B5EF4-FFF2-40B4-BE49-F238E27FC236}">
                <a16:creationId xmlns:a16="http://schemas.microsoft.com/office/drawing/2014/main" id="{EFF63146-5BB3-428E-8FAE-0E399DBFBC1B}"/>
              </a:ext>
            </a:extLst>
          </p:cNvPr>
          <p:cNvGraphicFramePr>
            <a:graphicFrameLocks noGrp="1"/>
          </p:cNvGraphicFramePr>
          <p:nvPr>
            <p:extLst>
              <p:ext uri="{D42A27DB-BD31-4B8C-83A1-F6EECF244321}">
                <p14:modId xmlns:p14="http://schemas.microsoft.com/office/powerpoint/2010/main" val="1223171754"/>
              </p:ext>
            </p:extLst>
          </p:nvPr>
        </p:nvGraphicFramePr>
        <p:xfrm>
          <a:off x="499150" y="2772574"/>
          <a:ext cx="5969000" cy="693738"/>
        </p:xfrm>
        <a:graphic>
          <a:graphicData uri="http://schemas.openxmlformats.org/drawingml/2006/table">
            <a:tbl>
              <a:tblPr firstRow="1" firstCol="1" bandRow="1">
                <a:tableStyleId>{7DF18680-E054-41AD-8BC1-D1AEF772440D}</a:tableStyleId>
              </a:tblPr>
              <a:tblGrid>
                <a:gridCol w="810605">
                  <a:extLst>
                    <a:ext uri="{9D8B030D-6E8A-4147-A177-3AD203B41FA5}">
                      <a16:colId xmlns:a16="http://schemas.microsoft.com/office/drawing/2014/main" val="125382318"/>
                    </a:ext>
                  </a:extLst>
                </a:gridCol>
                <a:gridCol w="5158395">
                  <a:extLst>
                    <a:ext uri="{9D8B030D-6E8A-4147-A177-3AD203B41FA5}">
                      <a16:colId xmlns:a16="http://schemas.microsoft.com/office/drawing/2014/main" val="4147603126"/>
                    </a:ext>
                  </a:extLst>
                </a:gridCol>
              </a:tblGrid>
              <a:tr h="0">
                <a:tc>
                  <a:txBody>
                    <a:bodyPr/>
                    <a:lstStyle/>
                    <a:p>
                      <a:pPr algn="ctr">
                        <a:lnSpc>
                          <a:spcPct val="107000"/>
                        </a:lnSpc>
                        <a:spcAft>
                          <a:spcPts val="800"/>
                        </a:spcAft>
                      </a:pPr>
                      <a:r>
                        <a:rPr lang="en-GB" sz="1100">
                          <a:effectLst/>
                        </a:rPr>
                        <a:t>26:56</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tc>
                <a:tc>
                  <a:txBody>
                    <a:bodyPr/>
                    <a:lstStyle/>
                    <a:p>
                      <a:pPr>
                        <a:lnSpc>
                          <a:spcPct val="107000"/>
                        </a:lnSpc>
                        <a:spcAft>
                          <a:spcPts val="800"/>
                        </a:spcAft>
                      </a:pPr>
                      <a:r>
                        <a:rPr lang="en-GB" sz="1100" dirty="0">
                          <a:effectLst/>
                        </a:rPr>
                        <a:t>Assessment that should be aligned with the university's graduate attributes .</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tc>
                <a:extLst>
                  <a:ext uri="{0D108BD9-81ED-4DB2-BD59-A6C34878D82A}">
                    <a16:rowId xmlns:a16="http://schemas.microsoft.com/office/drawing/2014/main" val="1908571026"/>
                  </a:ext>
                </a:extLst>
              </a:tr>
              <a:tr h="0">
                <a:tc>
                  <a:txBody>
                    <a:bodyPr/>
                    <a:lstStyle/>
                    <a:p>
                      <a:pPr algn="ctr">
                        <a:lnSpc>
                          <a:spcPct val="107000"/>
                        </a:lnSpc>
                        <a:spcAft>
                          <a:spcPts val="800"/>
                        </a:spcAft>
                      </a:pPr>
                      <a:r>
                        <a:rPr lang="en-GB" sz="1100">
                          <a:effectLst/>
                        </a:rPr>
                        <a:t>27:04</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tc>
                <a:tc>
                  <a:txBody>
                    <a:bodyPr/>
                    <a:lstStyle/>
                    <a:p>
                      <a:pPr>
                        <a:lnSpc>
                          <a:spcPct val="107000"/>
                        </a:lnSpc>
                        <a:spcAft>
                          <a:spcPts val="800"/>
                        </a:spcAft>
                      </a:pPr>
                      <a:r>
                        <a:rPr lang="en-GB" sz="1100" dirty="0">
                          <a:effectLst/>
                        </a:rPr>
                        <a:t>To .</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tc>
                <a:extLst>
                  <a:ext uri="{0D108BD9-81ED-4DB2-BD59-A6C34878D82A}">
                    <a16:rowId xmlns:a16="http://schemas.microsoft.com/office/drawing/2014/main" val="2217293842"/>
                  </a:ext>
                </a:extLst>
              </a:tr>
              <a:tr h="0">
                <a:tc>
                  <a:txBody>
                    <a:bodyPr/>
                    <a:lstStyle/>
                    <a:p>
                      <a:pPr algn="ctr">
                        <a:lnSpc>
                          <a:spcPct val="107000"/>
                        </a:lnSpc>
                        <a:spcAft>
                          <a:spcPts val="800"/>
                        </a:spcAft>
                      </a:pPr>
                      <a:r>
                        <a:rPr lang="en-GB" sz="1100">
                          <a:effectLst/>
                        </a:rPr>
                        <a:t>27:07</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tc>
                <a:tc>
                  <a:txBody>
                    <a:bodyPr/>
                    <a:lstStyle/>
                    <a:p>
                      <a:pPr>
                        <a:lnSpc>
                          <a:spcPct val="107000"/>
                        </a:lnSpc>
                        <a:spcAft>
                          <a:spcPts val="800"/>
                        </a:spcAft>
                      </a:pPr>
                      <a:r>
                        <a:rPr lang="en-GB" sz="1100" dirty="0">
                          <a:effectLst/>
                        </a:rPr>
                        <a:t>And I'm not saying one just because I think sometimes it would be a struggle to achieve that alignment , but it's a good aspiration and it can often be achieved .</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tc>
                <a:extLst>
                  <a:ext uri="{0D108BD9-81ED-4DB2-BD59-A6C34878D82A}">
                    <a16:rowId xmlns:a16="http://schemas.microsoft.com/office/drawing/2014/main" val="4259602113"/>
                  </a:ext>
                </a:extLst>
              </a:tr>
            </a:tbl>
          </a:graphicData>
        </a:graphic>
      </p:graphicFrame>
      <p:graphicFrame>
        <p:nvGraphicFramePr>
          <p:cNvPr id="13" name="Table 12">
            <a:extLst>
              <a:ext uri="{FF2B5EF4-FFF2-40B4-BE49-F238E27FC236}">
                <a16:creationId xmlns:a16="http://schemas.microsoft.com/office/drawing/2014/main" id="{D0028D59-7A65-42C5-8CF0-5A616120645D}"/>
              </a:ext>
            </a:extLst>
          </p:cNvPr>
          <p:cNvGraphicFramePr>
            <a:graphicFrameLocks noGrp="1"/>
          </p:cNvGraphicFramePr>
          <p:nvPr>
            <p:extLst>
              <p:ext uri="{D42A27DB-BD31-4B8C-83A1-F6EECF244321}">
                <p14:modId xmlns:p14="http://schemas.microsoft.com/office/powerpoint/2010/main" val="1012176843"/>
              </p:ext>
            </p:extLst>
          </p:nvPr>
        </p:nvGraphicFramePr>
        <p:xfrm>
          <a:off x="2582821" y="3936427"/>
          <a:ext cx="5969000" cy="709613"/>
        </p:xfrm>
        <a:graphic>
          <a:graphicData uri="http://schemas.openxmlformats.org/drawingml/2006/table">
            <a:tbl>
              <a:tblPr firstRow="1" firstCol="1" bandRow="1">
                <a:tableStyleId>{7DF18680-E054-41AD-8BC1-D1AEF772440D}</a:tableStyleId>
              </a:tblPr>
              <a:tblGrid>
                <a:gridCol w="810605">
                  <a:extLst>
                    <a:ext uri="{9D8B030D-6E8A-4147-A177-3AD203B41FA5}">
                      <a16:colId xmlns:a16="http://schemas.microsoft.com/office/drawing/2014/main" val="3875826610"/>
                    </a:ext>
                  </a:extLst>
                </a:gridCol>
                <a:gridCol w="5158395">
                  <a:extLst>
                    <a:ext uri="{9D8B030D-6E8A-4147-A177-3AD203B41FA5}">
                      <a16:colId xmlns:a16="http://schemas.microsoft.com/office/drawing/2014/main" val="1410622103"/>
                    </a:ext>
                  </a:extLst>
                </a:gridCol>
              </a:tblGrid>
              <a:tr h="0">
                <a:tc>
                  <a:txBody>
                    <a:bodyPr/>
                    <a:lstStyle/>
                    <a:p>
                      <a:pPr algn="ctr">
                        <a:lnSpc>
                          <a:spcPct val="107000"/>
                        </a:lnSpc>
                        <a:spcAft>
                          <a:spcPts val="800"/>
                        </a:spcAft>
                      </a:pPr>
                      <a:r>
                        <a:rPr lang="en-GB" sz="1100">
                          <a:effectLst/>
                        </a:rPr>
                        <a:t>27:19</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tc>
                <a:tc>
                  <a:txBody>
                    <a:bodyPr/>
                    <a:lstStyle/>
                    <a:p>
                      <a:pPr>
                        <a:lnSpc>
                          <a:spcPct val="107000"/>
                        </a:lnSpc>
                        <a:spcAft>
                          <a:spcPts val="800"/>
                        </a:spcAft>
                      </a:pPr>
                      <a:r>
                        <a:rPr lang="en-GB" sz="1100" dirty="0">
                          <a:effectLst/>
                        </a:rPr>
                        <a:t>measuring of students , graduate attributes , skills and qualities . Assessment grading should account for the measuring of students . Yes , because that would be an inherent part of the assessment , if it's a well designed assessment , so I'll give that a one assessment rubric should be used . Yes , one assessment rubrics should</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tc>
                <a:extLst>
                  <a:ext uri="{0D108BD9-81ED-4DB2-BD59-A6C34878D82A}">
                    <a16:rowId xmlns:a16="http://schemas.microsoft.com/office/drawing/2014/main" val="1777929137"/>
                  </a:ext>
                </a:extLst>
              </a:tr>
            </a:tbl>
          </a:graphicData>
        </a:graphic>
      </p:graphicFrame>
    </p:spTree>
    <p:extLst>
      <p:ext uri="{BB962C8B-B14F-4D97-AF65-F5344CB8AC3E}">
        <p14:creationId xmlns:p14="http://schemas.microsoft.com/office/powerpoint/2010/main" val="1704417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AB1-4B55-4ED0-95A6-0DD7F8E5D10D}"/>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BE1D7533-7E0F-451A-9A60-50B939BB79FF}"/>
              </a:ext>
            </a:extLst>
          </p:cNvPr>
          <p:cNvSpPr>
            <a:spLocks noGrp="1"/>
          </p:cNvSpPr>
          <p:nvPr>
            <p:ph type="body" sz="quarter" idx="11"/>
          </p:nvPr>
        </p:nvSpPr>
        <p:spPr/>
        <p:txBody>
          <a:bodyPr/>
          <a:lstStyle/>
          <a:p>
            <a:endParaRPr lang="en-GB"/>
          </a:p>
        </p:txBody>
      </p:sp>
      <p:graphicFrame>
        <p:nvGraphicFramePr>
          <p:cNvPr id="10" name="Content Placeholder 9">
            <a:extLst>
              <a:ext uri="{FF2B5EF4-FFF2-40B4-BE49-F238E27FC236}">
                <a16:creationId xmlns:a16="http://schemas.microsoft.com/office/drawing/2014/main" id="{1090AB06-E5B4-4535-AF43-0B777081F235}"/>
              </a:ext>
            </a:extLst>
          </p:cNvPr>
          <p:cNvGraphicFramePr>
            <a:graphicFrameLocks noGrp="1"/>
          </p:cNvGraphicFramePr>
          <p:nvPr>
            <p:ph sz="half" idx="13"/>
            <p:extLst>
              <p:ext uri="{D42A27DB-BD31-4B8C-83A1-F6EECF244321}">
                <p14:modId xmlns:p14="http://schemas.microsoft.com/office/powerpoint/2010/main" val="626653348"/>
              </p:ext>
            </p:extLst>
          </p:nvPr>
        </p:nvGraphicFramePr>
        <p:xfrm>
          <a:off x="4117708" y="1095769"/>
          <a:ext cx="4243866" cy="1210758"/>
        </p:xfrm>
        <a:graphic>
          <a:graphicData uri="http://schemas.openxmlformats.org/drawingml/2006/table">
            <a:tbl>
              <a:tblPr firstRow="1" firstCol="1" bandRow="1">
                <a:tableStyleId>{7DF18680-E054-41AD-8BC1-D1AEF772440D}</a:tableStyleId>
              </a:tblPr>
              <a:tblGrid>
                <a:gridCol w="576328">
                  <a:extLst>
                    <a:ext uri="{9D8B030D-6E8A-4147-A177-3AD203B41FA5}">
                      <a16:colId xmlns:a16="http://schemas.microsoft.com/office/drawing/2014/main" val="1710025833"/>
                    </a:ext>
                  </a:extLst>
                </a:gridCol>
                <a:gridCol w="3667538">
                  <a:extLst>
                    <a:ext uri="{9D8B030D-6E8A-4147-A177-3AD203B41FA5}">
                      <a16:colId xmlns:a16="http://schemas.microsoft.com/office/drawing/2014/main" val="2691349849"/>
                    </a:ext>
                  </a:extLst>
                </a:gridCol>
              </a:tblGrid>
              <a:tr h="1210758">
                <a:tc>
                  <a:txBody>
                    <a:bodyPr/>
                    <a:lstStyle/>
                    <a:p>
                      <a:pPr algn="ctr">
                        <a:lnSpc>
                          <a:spcPct val="107000"/>
                        </a:lnSpc>
                        <a:spcAft>
                          <a:spcPts val="800"/>
                        </a:spcAft>
                      </a:pPr>
                      <a:r>
                        <a:rPr lang="en-GB" sz="700">
                          <a:effectLst/>
                        </a:rPr>
                        <a:t>43:45</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048" marR="4048" marT="0" marB="0"/>
                </a:tc>
                <a:tc>
                  <a:txBody>
                    <a:bodyPr/>
                    <a:lstStyle/>
                    <a:p>
                      <a:pPr>
                        <a:lnSpc>
                          <a:spcPct val="107000"/>
                        </a:lnSpc>
                        <a:spcAft>
                          <a:spcPts val="800"/>
                        </a:spcAft>
                      </a:pPr>
                      <a:r>
                        <a:rPr lang="en-GB" sz="700" dirty="0">
                          <a:effectLst/>
                        </a:rPr>
                        <a:t>And one for that . So know , most of my courses , I tell the students that I am looking for a median mark of 16 , what used to be B two and </a:t>
                      </a:r>
                      <a:r>
                        <a:rPr lang="en-GB" sz="700" dirty="0" err="1">
                          <a:effectLst/>
                        </a:rPr>
                        <a:t>and</a:t>
                      </a:r>
                      <a:r>
                        <a:rPr lang="en-GB" sz="700" dirty="0">
                          <a:effectLst/>
                        </a:rPr>
                        <a:t> that . I don't engineer the assessments . While I'm marking them , I mean , I try to achieve that , and obviously , if that's not achieved , I don't feel that rubric or anything like that . But yeah , they are aware that within the class , not everyone is going to get the highest mark . And we are looking for . We are looking for a normal distribution , ideally .</a:t>
                      </a:r>
                      <a:endParaRPr lang="en-GB"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048" marR="4048" marT="0" marB="0"/>
                </a:tc>
                <a:extLst>
                  <a:ext uri="{0D108BD9-81ED-4DB2-BD59-A6C34878D82A}">
                    <a16:rowId xmlns:a16="http://schemas.microsoft.com/office/drawing/2014/main" val="2591796278"/>
                  </a:ext>
                </a:extLst>
              </a:tr>
            </a:tbl>
          </a:graphicData>
        </a:graphic>
      </p:graphicFrame>
      <p:graphicFrame>
        <p:nvGraphicFramePr>
          <p:cNvPr id="9" name="Content Placeholder 8">
            <a:extLst>
              <a:ext uri="{FF2B5EF4-FFF2-40B4-BE49-F238E27FC236}">
                <a16:creationId xmlns:a16="http://schemas.microsoft.com/office/drawing/2014/main" id="{0E320262-CB56-4A6E-977E-0131ACE82938}"/>
              </a:ext>
            </a:extLst>
          </p:cNvPr>
          <p:cNvGraphicFramePr>
            <a:graphicFrameLocks noGrp="1"/>
          </p:cNvGraphicFramePr>
          <p:nvPr>
            <p:ph sz="half" idx="12"/>
            <p:extLst>
              <p:ext uri="{D42A27DB-BD31-4B8C-83A1-F6EECF244321}">
                <p14:modId xmlns:p14="http://schemas.microsoft.com/office/powerpoint/2010/main" val="1897893391"/>
              </p:ext>
            </p:extLst>
          </p:nvPr>
        </p:nvGraphicFramePr>
        <p:xfrm>
          <a:off x="630238" y="2632263"/>
          <a:ext cx="3590925" cy="1210759"/>
        </p:xfrm>
        <a:graphic>
          <a:graphicData uri="http://schemas.openxmlformats.org/drawingml/2006/table">
            <a:tbl>
              <a:tblPr firstRow="1" firstCol="1" bandRow="1">
                <a:tableStyleId>{7DF18680-E054-41AD-8BC1-D1AEF772440D}</a:tableStyleId>
              </a:tblPr>
              <a:tblGrid>
                <a:gridCol w="487657">
                  <a:extLst>
                    <a:ext uri="{9D8B030D-6E8A-4147-A177-3AD203B41FA5}">
                      <a16:colId xmlns:a16="http://schemas.microsoft.com/office/drawing/2014/main" val="1105294301"/>
                    </a:ext>
                  </a:extLst>
                </a:gridCol>
                <a:gridCol w="3103268">
                  <a:extLst>
                    <a:ext uri="{9D8B030D-6E8A-4147-A177-3AD203B41FA5}">
                      <a16:colId xmlns:a16="http://schemas.microsoft.com/office/drawing/2014/main" val="1148573022"/>
                    </a:ext>
                  </a:extLst>
                </a:gridCol>
              </a:tblGrid>
              <a:tr h="103144">
                <a:tc>
                  <a:txBody>
                    <a:bodyPr/>
                    <a:lstStyle/>
                    <a:p>
                      <a:pPr algn="ctr">
                        <a:lnSpc>
                          <a:spcPct val="107000"/>
                        </a:lnSpc>
                        <a:spcAft>
                          <a:spcPts val="800"/>
                        </a:spcAft>
                      </a:pPr>
                      <a:r>
                        <a:rPr lang="en-GB" sz="700">
                          <a:effectLst/>
                        </a:rPr>
                        <a:t>29:24</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tc>
                  <a:txBody>
                    <a:bodyPr/>
                    <a:lstStyle/>
                    <a:p>
                      <a:pPr>
                        <a:lnSpc>
                          <a:spcPct val="107000"/>
                        </a:lnSpc>
                        <a:spcAft>
                          <a:spcPts val="800"/>
                        </a:spcAft>
                      </a:pPr>
                      <a:r>
                        <a:rPr lang="en-GB" sz="700">
                          <a:effectLst/>
                        </a:rPr>
                        <a:t>All my courses , yes . And so just remind me of the . And so one is all the time , right ?</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extLst>
                  <a:ext uri="{0D108BD9-81ED-4DB2-BD59-A6C34878D82A}">
                    <a16:rowId xmlns:a16="http://schemas.microsoft.com/office/drawing/2014/main" val="3017684085"/>
                  </a:ext>
                </a:extLst>
              </a:tr>
              <a:tr h="103144">
                <a:tc>
                  <a:txBody>
                    <a:bodyPr/>
                    <a:lstStyle/>
                    <a:p>
                      <a:pPr algn="ctr">
                        <a:lnSpc>
                          <a:spcPct val="107000"/>
                        </a:lnSpc>
                        <a:spcAft>
                          <a:spcPts val="800"/>
                        </a:spcAft>
                      </a:pPr>
                      <a:r>
                        <a:rPr lang="en-GB" sz="700">
                          <a:effectLst/>
                        </a:rPr>
                        <a:t>29:36</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tc>
                  <a:txBody>
                    <a:bodyPr/>
                    <a:lstStyle/>
                    <a:p>
                      <a:pPr>
                        <a:lnSpc>
                          <a:spcPct val="107000"/>
                        </a:lnSpc>
                        <a:spcAft>
                          <a:spcPts val="800"/>
                        </a:spcAft>
                      </a:pPr>
                      <a:r>
                        <a:rPr lang="en-GB" sz="700">
                          <a:effectLst/>
                        </a:rPr>
                        <a:t>Yeah , almost always and forever and ever .</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extLst>
                  <a:ext uri="{0D108BD9-81ED-4DB2-BD59-A6C34878D82A}">
                    <a16:rowId xmlns:a16="http://schemas.microsoft.com/office/drawing/2014/main" val="3467338401"/>
                  </a:ext>
                </a:extLst>
              </a:tr>
              <a:tr h="103144">
                <a:tc>
                  <a:txBody>
                    <a:bodyPr/>
                    <a:lstStyle/>
                    <a:p>
                      <a:pPr algn="ctr">
                        <a:lnSpc>
                          <a:spcPct val="107000"/>
                        </a:lnSpc>
                        <a:spcAft>
                          <a:spcPts val="800"/>
                        </a:spcAft>
                      </a:pPr>
                      <a:r>
                        <a:rPr lang="en-GB" sz="700">
                          <a:effectLst/>
                        </a:rPr>
                        <a:t>29:39</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tc>
                  <a:txBody>
                    <a:bodyPr/>
                    <a:lstStyle/>
                    <a:p>
                      <a:pPr>
                        <a:lnSpc>
                          <a:spcPct val="107000"/>
                        </a:lnSpc>
                        <a:spcAft>
                          <a:spcPts val="800"/>
                        </a:spcAft>
                      </a:pPr>
                      <a:r>
                        <a:rPr lang="en-GB" sz="700" dirty="0">
                          <a:effectLst/>
                        </a:rPr>
                        <a:t>OK , so . On a big class . Yeah , I'll give it to .</a:t>
                      </a:r>
                      <a:endParaRPr lang="en-GB"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extLst>
                  <a:ext uri="{0D108BD9-81ED-4DB2-BD59-A6C34878D82A}">
                    <a16:rowId xmlns:a16="http://schemas.microsoft.com/office/drawing/2014/main" val="2473842491"/>
                  </a:ext>
                </a:extLst>
              </a:tr>
              <a:tr h="103144">
                <a:tc>
                  <a:txBody>
                    <a:bodyPr/>
                    <a:lstStyle/>
                    <a:p>
                      <a:pPr algn="ctr">
                        <a:lnSpc>
                          <a:spcPct val="107000"/>
                        </a:lnSpc>
                        <a:spcAft>
                          <a:spcPts val="800"/>
                        </a:spcAft>
                      </a:pPr>
                      <a:r>
                        <a:rPr lang="en-GB" sz="700">
                          <a:effectLst/>
                        </a:rPr>
                        <a:t>29:51</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tc>
                  <a:txBody>
                    <a:bodyPr/>
                    <a:lstStyle/>
                    <a:p>
                      <a:pPr>
                        <a:lnSpc>
                          <a:spcPct val="107000"/>
                        </a:lnSpc>
                        <a:spcAft>
                          <a:spcPts val="800"/>
                        </a:spcAft>
                      </a:pPr>
                      <a:r>
                        <a:rPr lang="en-GB" sz="700">
                          <a:effectLst/>
                        </a:rPr>
                        <a:t>So that one .</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extLst>
                  <a:ext uri="{0D108BD9-81ED-4DB2-BD59-A6C34878D82A}">
                    <a16:rowId xmlns:a16="http://schemas.microsoft.com/office/drawing/2014/main" val="1353188781"/>
                  </a:ext>
                </a:extLst>
              </a:tr>
              <a:tr h="103144">
                <a:tc>
                  <a:txBody>
                    <a:bodyPr/>
                    <a:lstStyle/>
                    <a:p>
                      <a:pPr algn="ctr">
                        <a:lnSpc>
                          <a:spcPct val="107000"/>
                        </a:lnSpc>
                        <a:spcAft>
                          <a:spcPts val="800"/>
                        </a:spcAft>
                      </a:pPr>
                      <a:r>
                        <a:rPr lang="en-GB" sz="700">
                          <a:effectLst/>
                        </a:rPr>
                        <a:t>29:53</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tc>
                  <a:txBody>
                    <a:bodyPr/>
                    <a:lstStyle/>
                    <a:p>
                      <a:pPr>
                        <a:lnSpc>
                          <a:spcPct val="107000"/>
                        </a:lnSpc>
                        <a:spcAft>
                          <a:spcPts val="800"/>
                        </a:spcAft>
                      </a:pPr>
                      <a:r>
                        <a:rPr lang="en-GB" sz="700">
                          <a:effectLst/>
                        </a:rPr>
                        <a:t>OK , great , thank you . How about number two ?</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extLst>
                  <a:ext uri="{0D108BD9-81ED-4DB2-BD59-A6C34878D82A}">
                    <a16:rowId xmlns:a16="http://schemas.microsoft.com/office/drawing/2014/main" val="1723643235"/>
                  </a:ext>
                </a:extLst>
              </a:tr>
              <a:tr h="103144">
                <a:tc>
                  <a:txBody>
                    <a:bodyPr/>
                    <a:lstStyle/>
                    <a:p>
                      <a:pPr algn="ctr">
                        <a:lnSpc>
                          <a:spcPct val="107000"/>
                        </a:lnSpc>
                        <a:spcAft>
                          <a:spcPts val="800"/>
                        </a:spcAft>
                      </a:pPr>
                      <a:r>
                        <a:rPr lang="en-GB" sz="700">
                          <a:effectLst/>
                        </a:rPr>
                        <a:t>30:08</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tc>
                  <a:txBody>
                    <a:bodyPr/>
                    <a:lstStyle/>
                    <a:p>
                      <a:pPr>
                        <a:lnSpc>
                          <a:spcPct val="107000"/>
                        </a:lnSpc>
                        <a:spcAft>
                          <a:spcPts val="800"/>
                        </a:spcAft>
                      </a:pPr>
                      <a:r>
                        <a:rPr lang="en-GB" sz="700">
                          <a:effectLst/>
                        </a:rPr>
                        <a:t>Probably for I think it's not completely impossible , but I would be worried if I saw that .</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extLst>
                  <a:ext uri="{0D108BD9-81ED-4DB2-BD59-A6C34878D82A}">
                    <a16:rowId xmlns:a16="http://schemas.microsoft.com/office/drawing/2014/main" val="1799174830"/>
                  </a:ext>
                </a:extLst>
              </a:tr>
              <a:tr h="103144">
                <a:tc>
                  <a:txBody>
                    <a:bodyPr/>
                    <a:lstStyle/>
                    <a:p>
                      <a:pPr algn="ctr">
                        <a:lnSpc>
                          <a:spcPct val="107000"/>
                        </a:lnSpc>
                        <a:spcAft>
                          <a:spcPts val="800"/>
                        </a:spcAft>
                      </a:pPr>
                      <a:r>
                        <a:rPr lang="en-GB" sz="700">
                          <a:effectLst/>
                        </a:rPr>
                        <a:t>30:18</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tc>
                  <a:txBody>
                    <a:bodyPr/>
                    <a:lstStyle/>
                    <a:p>
                      <a:pPr>
                        <a:lnSpc>
                          <a:spcPct val="107000"/>
                        </a:lnSpc>
                        <a:spcAft>
                          <a:spcPts val="800"/>
                        </a:spcAft>
                      </a:pPr>
                      <a:r>
                        <a:rPr lang="en-GB" sz="700">
                          <a:effectLst/>
                        </a:rPr>
                        <a:t>OK , and number three ,</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extLst>
                  <a:ext uri="{0D108BD9-81ED-4DB2-BD59-A6C34878D82A}">
                    <a16:rowId xmlns:a16="http://schemas.microsoft.com/office/drawing/2014/main" val="1999292791"/>
                  </a:ext>
                </a:extLst>
              </a:tr>
              <a:tr h="103144">
                <a:tc>
                  <a:txBody>
                    <a:bodyPr/>
                    <a:lstStyle/>
                    <a:p>
                      <a:pPr algn="ctr">
                        <a:lnSpc>
                          <a:spcPct val="107000"/>
                        </a:lnSpc>
                        <a:spcAft>
                          <a:spcPts val="800"/>
                        </a:spcAft>
                      </a:pPr>
                      <a:r>
                        <a:rPr lang="en-GB" sz="700">
                          <a:effectLst/>
                        </a:rPr>
                        <a:t>30:22</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tc>
                  <a:txBody>
                    <a:bodyPr/>
                    <a:lstStyle/>
                    <a:p>
                      <a:pPr>
                        <a:lnSpc>
                          <a:spcPct val="107000"/>
                        </a:lnSpc>
                        <a:spcAft>
                          <a:spcPts val="800"/>
                        </a:spcAft>
                      </a:pPr>
                      <a:r>
                        <a:rPr lang="en-GB" sz="700">
                          <a:effectLst/>
                        </a:rPr>
                        <a:t>I'm not seeing a huge difference between the two , so can I just say</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extLst>
                  <a:ext uri="{0D108BD9-81ED-4DB2-BD59-A6C34878D82A}">
                    <a16:rowId xmlns:a16="http://schemas.microsoft.com/office/drawing/2014/main" val="3069273545"/>
                  </a:ext>
                </a:extLst>
              </a:tr>
              <a:tr h="103144">
                <a:tc>
                  <a:txBody>
                    <a:bodyPr/>
                    <a:lstStyle/>
                    <a:p>
                      <a:pPr algn="ctr">
                        <a:lnSpc>
                          <a:spcPct val="107000"/>
                        </a:lnSpc>
                        <a:spcAft>
                          <a:spcPts val="800"/>
                        </a:spcAft>
                      </a:pPr>
                      <a:r>
                        <a:rPr lang="en-GB" sz="700">
                          <a:effectLst/>
                        </a:rPr>
                        <a:t>30:26</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tc>
                  <a:txBody>
                    <a:bodyPr/>
                    <a:lstStyle/>
                    <a:p>
                      <a:pPr>
                        <a:lnSpc>
                          <a:spcPct val="107000"/>
                        </a:lnSpc>
                        <a:spcAft>
                          <a:spcPts val="800"/>
                        </a:spcAft>
                      </a:pPr>
                      <a:r>
                        <a:rPr lang="en-GB" sz="700" dirty="0">
                          <a:effectLst/>
                        </a:rPr>
                        <a:t>four again ?</a:t>
                      </a:r>
                      <a:endParaRPr lang="en-GB"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extLst>
                  <a:ext uri="{0D108BD9-81ED-4DB2-BD59-A6C34878D82A}">
                    <a16:rowId xmlns:a16="http://schemas.microsoft.com/office/drawing/2014/main" val="333821275"/>
                  </a:ext>
                </a:extLst>
              </a:tr>
            </a:tbl>
          </a:graphicData>
        </a:graphic>
      </p:graphicFrame>
    </p:spTree>
    <p:extLst>
      <p:ext uri="{BB962C8B-B14F-4D97-AF65-F5344CB8AC3E}">
        <p14:creationId xmlns:p14="http://schemas.microsoft.com/office/powerpoint/2010/main" val="11919928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E11C6-3A26-4AF3-BDAA-EB9FB648B815}"/>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133F4A99-D102-4B46-AE27-EE919EC00726}"/>
              </a:ext>
            </a:extLst>
          </p:cNvPr>
          <p:cNvSpPr>
            <a:spLocks noGrp="1"/>
          </p:cNvSpPr>
          <p:nvPr>
            <p:ph type="body" sz="quarter" idx="11"/>
          </p:nvPr>
        </p:nvSpPr>
        <p:spPr/>
        <p:txBody>
          <a:bodyPr/>
          <a:lstStyle/>
          <a:p>
            <a:endParaRPr lang="en-GB"/>
          </a:p>
        </p:txBody>
      </p:sp>
      <p:graphicFrame>
        <p:nvGraphicFramePr>
          <p:cNvPr id="6" name="Content Placeholder 5">
            <a:extLst>
              <a:ext uri="{FF2B5EF4-FFF2-40B4-BE49-F238E27FC236}">
                <a16:creationId xmlns:a16="http://schemas.microsoft.com/office/drawing/2014/main" id="{8A170B28-38B0-4EFC-B3C9-4520091C972E}"/>
              </a:ext>
            </a:extLst>
          </p:cNvPr>
          <p:cNvGraphicFramePr>
            <a:graphicFrameLocks noGrp="1"/>
          </p:cNvGraphicFramePr>
          <p:nvPr>
            <p:ph sz="half" idx="12"/>
            <p:extLst>
              <p:ext uri="{D42A27DB-BD31-4B8C-83A1-F6EECF244321}">
                <p14:modId xmlns:p14="http://schemas.microsoft.com/office/powerpoint/2010/main" val="1189870057"/>
              </p:ext>
            </p:extLst>
          </p:nvPr>
        </p:nvGraphicFramePr>
        <p:xfrm>
          <a:off x="630238" y="3068891"/>
          <a:ext cx="3590925" cy="223330"/>
        </p:xfrm>
        <a:graphic>
          <a:graphicData uri="http://schemas.openxmlformats.org/drawingml/2006/table">
            <a:tbl>
              <a:tblPr firstRow="1" firstCol="1" bandRow="1">
                <a:tableStyleId>{7DF18680-E054-41AD-8BC1-D1AEF772440D}</a:tableStyleId>
              </a:tblPr>
              <a:tblGrid>
                <a:gridCol w="487657">
                  <a:extLst>
                    <a:ext uri="{9D8B030D-6E8A-4147-A177-3AD203B41FA5}">
                      <a16:colId xmlns:a16="http://schemas.microsoft.com/office/drawing/2014/main" val="3832667381"/>
                    </a:ext>
                  </a:extLst>
                </a:gridCol>
                <a:gridCol w="3103268">
                  <a:extLst>
                    <a:ext uri="{9D8B030D-6E8A-4147-A177-3AD203B41FA5}">
                      <a16:colId xmlns:a16="http://schemas.microsoft.com/office/drawing/2014/main" val="861790399"/>
                    </a:ext>
                  </a:extLst>
                </a:gridCol>
              </a:tblGrid>
              <a:tr h="211063">
                <a:tc>
                  <a:txBody>
                    <a:bodyPr/>
                    <a:lstStyle/>
                    <a:p>
                      <a:pPr algn="ctr">
                        <a:lnSpc>
                          <a:spcPct val="107000"/>
                        </a:lnSpc>
                        <a:spcAft>
                          <a:spcPts val="800"/>
                        </a:spcAft>
                      </a:pPr>
                      <a:r>
                        <a:rPr lang="en-GB" sz="700">
                          <a:effectLst/>
                        </a:rPr>
                        <a:t>22:12</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tc>
                  <a:txBody>
                    <a:bodyPr/>
                    <a:lstStyle/>
                    <a:p>
                      <a:pPr>
                        <a:lnSpc>
                          <a:spcPct val="107000"/>
                        </a:lnSpc>
                        <a:spcAft>
                          <a:spcPts val="800"/>
                        </a:spcAft>
                      </a:pPr>
                      <a:r>
                        <a:rPr lang="en-GB" sz="700" dirty="0">
                          <a:effectLst/>
                        </a:rPr>
                        <a:t>one would be very accurate representation of </a:t>
                      </a:r>
                      <a:r>
                        <a:rPr lang="en-GB" sz="700" dirty="0" err="1">
                          <a:effectLst/>
                        </a:rPr>
                        <a:t>of</a:t>
                      </a:r>
                      <a:r>
                        <a:rPr lang="en-GB" sz="700" dirty="0">
                          <a:effectLst/>
                        </a:rPr>
                        <a:t> my classroom , so I often see shaped distribution , one in my class . That would be number one .</a:t>
                      </a:r>
                      <a:endParaRPr lang="en-GB"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extLst>
                  <a:ext uri="{0D108BD9-81ED-4DB2-BD59-A6C34878D82A}">
                    <a16:rowId xmlns:a16="http://schemas.microsoft.com/office/drawing/2014/main" val="134932846"/>
                  </a:ext>
                </a:extLst>
              </a:tr>
            </a:tbl>
          </a:graphicData>
        </a:graphic>
      </p:graphicFrame>
      <p:graphicFrame>
        <p:nvGraphicFramePr>
          <p:cNvPr id="7" name="Content Placeholder 6">
            <a:extLst>
              <a:ext uri="{FF2B5EF4-FFF2-40B4-BE49-F238E27FC236}">
                <a16:creationId xmlns:a16="http://schemas.microsoft.com/office/drawing/2014/main" id="{5D66C51C-7772-4515-86EA-0707229F342B}"/>
              </a:ext>
            </a:extLst>
          </p:cNvPr>
          <p:cNvGraphicFramePr>
            <a:graphicFrameLocks noGrp="1"/>
          </p:cNvGraphicFramePr>
          <p:nvPr>
            <p:ph sz="half" idx="13"/>
            <p:extLst>
              <p:ext uri="{D42A27DB-BD31-4B8C-83A1-F6EECF244321}">
                <p14:modId xmlns:p14="http://schemas.microsoft.com/office/powerpoint/2010/main" val="2935844115"/>
              </p:ext>
            </p:extLst>
          </p:nvPr>
        </p:nvGraphicFramePr>
        <p:xfrm>
          <a:off x="4403725" y="2950399"/>
          <a:ext cx="3805238" cy="452378"/>
        </p:xfrm>
        <a:graphic>
          <a:graphicData uri="http://schemas.openxmlformats.org/drawingml/2006/table">
            <a:tbl>
              <a:tblPr firstRow="1" firstCol="1" bandRow="1">
                <a:tableStyleId>{7DF18680-E054-41AD-8BC1-D1AEF772440D}</a:tableStyleId>
              </a:tblPr>
              <a:tblGrid>
                <a:gridCol w="516761">
                  <a:extLst>
                    <a:ext uri="{9D8B030D-6E8A-4147-A177-3AD203B41FA5}">
                      <a16:colId xmlns:a16="http://schemas.microsoft.com/office/drawing/2014/main" val="3174795743"/>
                    </a:ext>
                  </a:extLst>
                </a:gridCol>
                <a:gridCol w="3288477">
                  <a:extLst>
                    <a:ext uri="{9D8B030D-6E8A-4147-A177-3AD203B41FA5}">
                      <a16:colId xmlns:a16="http://schemas.microsoft.com/office/drawing/2014/main" val="789527821"/>
                    </a:ext>
                  </a:extLst>
                </a:gridCol>
              </a:tblGrid>
              <a:tr h="452378">
                <a:tc>
                  <a:txBody>
                    <a:bodyPr/>
                    <a:lstStyle/>
                    <a:p>
                      <a:pPr algn="ctr">
                        <a:lnSpc>
                          <a:spcPct val="107000"/>
                        </a:lnSpc>
                        <a:spcAft>
                          <a:spcPts val="800"/>
                        </a:spcAft>
                      </a:pPr>
                      <a:r>
                        <a:rPr lang="en-GB" sz="700">
                          <a:effectLst/>
                        </a:rPr>
                        <a:t>26:34</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048" marR="4048" marT="0" marB="0"/>
                </a:tc>
                <a:tc>
                  <a:txBody>
                    <a:bodyPr/>
                    <a:lstStyle/>
                    <a:p>
                      <a:pPr>
                        <a:lnSpc>
                          <a:spcPct val="107000"/>
                        </a:lnSpc>
                        <a:spcAft>
                          <a:spcPts val="800"/>
                        </a:spcAft>
                      </a:pPr>
                      <a:r>
                        <a:rPr lang="en-GB" sz="700" dirty="0">
                          <a:effectLst/>
                        </a:rPr>
                        <a:t>those because for some reason I'm trying to stop students of thinking this every single time . I would give an assessment , the first thing they asked me , what is my criteria ? How many marks do I get if I do this ? And I'm like , no , forget this . I wanted to have fun at the assessment and then I will later .</a:t>
                      </a:r>
                      <a:endParaRPr lang="en-GB"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048" marR="4048" marT="0" marB="0"/>
                </a:tc>
                <a:extLst>
                  <a:ext uri="{0D108BD9-81ED-4DB2-BD59-A6C34878D82A}">
                    <a16:rowId xmlns:a16="http://schemas.microsoft.com/office/drawing/2014/main" val="2199033285"/>
                  </a:ext>
                </a:extLst>
              </a:tr>
            </a:tbl>
          </a:graphicData>
        </a:graphic>
      </p:graphicFrame>
      <p:graphicFrame>
        <p:nvGraphicFramePr>
          <p:cNvPr id="4" name="Table 3">
            <a:extLst>
              <a:ext uri="{FF2B5EF4-FFF2-40B4-BE49-F238E27FC236}">
                <a16:creationId xmlns:a16="http://schemas.microsoft.com/office/drawing/2014/main" id="{0940CA13-CD5E-48AD-968E-C18E897AD35D}"/>
              </a:ext>
            </a:extLst>
          </p:cNvPr>
          <p:cNvGraphicFramePr>
            <a:graphicFrameLocks noGrp="1"/>
          </p:cNvGraphicFramePr>
          <p:nvPr>
            <p:extLst>
              <p:ext uri="{D42A27DB-BD31-4B8C-83A1-F6EECF244321}">
                <p14:modId xmlns:p14="http://schemas.microsoft.com/office/powerpoint/2010/main" val="2052625246"/>
              </p:ext>
            </p:extLst>
          </p:nvPr>
        </p:nvGraphicFramePr>
        <p:xfrm>
          <a:off x="1419225" y="1722613"/>
          <a:ext cx="5969000" cy="522288"/>
        </p:xfrm>
        <a:graphic>
          <a:graphicData uri="http://schemas.openxmlformats.org/drawingml/2006/table">
            <a:tbl>
              <a:tblPr firstRow="1" firstCol="1" bandRow="1">
                <a:tableStyleId>{7DF18680-E054-41AD-8BC1-D1AEF772440D}</a:tableStyleId>
              </a:tblPr>
              <a:tblGrid>
                <a:gridCol w="810605">
                  <a:extLst>
                    <a:ext uri="{9D8B030D-6E8A-4147-A177-3AD203B41FA5}">
                      <a16:colId xmlns:a16="http://schemas.microsoft.com/office/drawing/2014/main" val="1779858627"/>
                    </a:ext>
                  </a:extLst>
                </a:gridCol>
                <a:gridCol w="5158395">
                  <a:extLst>
                    <a:ext uri="{9D8B030D-6E8A-4147-A177-3AD203B41FA5}">
                      <a16:colId xmlns:a16="http://schemas.microsoft.com/office/drawing/2014/main" val="4038625754"/>
                    </a:ext>
                  </a:extLst>
                </a:gridCol>
              </a:tblGrid>
              <a:tr h="0">
                <a:tc>
                  <a:txBody>
                    <a:bodyPr/>
                    <a:lstStyle/>
                    <a:p>
                      <a:pPr algn="ctr">
                        <a:lnSpc>
                          <a:spcPct val="107000"/>
                        </a:lnSpc>
                        <a:spcAft>
                          <a:spcPts val="800"/>
                        </a:spcAft>
                      </a:pPr>
                      <a:r>
                        <a:rPr lang="en-GB" sz="1100">
                          <a:effectLst/>
                        </a:rPr>
                        <a:t>20:28</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tc>
                <a:tc>
                  <a:txBody>
                    <a:bodyPr/>
                    <a:lstStyle/>
                    <a:p>
                      <a:pPr>
                        <a:lnSpc>
                          <a:spcPct val="107000"/>
                        </a:lnSpc>
                        <a:spcAft>
                          <a:spcPts val="800"/>
                        </a:spcAft>
                      </a:pPr>
                      <a:r>
                        <a:rPr lang="en-GB" sz="1100">
                          <a:effectLst/>
                        </a:rPr>
                        <a:t>Never , and</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tc>
                <a:extLst>
                  <a:ext uri="{0D108BD9-81ED-4DB2-BD59-A6C34878D82A}">
                    <a16:rowId xmlns:a16="http://schemas.microsoft.com/office/drawing/2014/main" val="2956522747"/>
                  </a:ext>
                </a:extLst>
              </a:tr>
              <a:tr h="0">
                <a:tc>
                  <a:txBody>
                    <a:bodyPr/>
                    <a:lstStyle/>
                    <a:p>
                      <a:pPr algn="ctr">
                        <a:lnSpc>
                          <a:spcPct val="107000"/>
                        </a:lnSpc>
                        <a:spcAft>
                          <a:spcPts val="800"/>
                        </a:spcAft>
                      </a:pPr>
                      <a:r>
                        <a:rPr lang="en-GB" sz="1100">
                          <a:effectLst/>
                        </a:rPr>
                        <a:t>20:31</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tc>
                <a:tc>
                  <a:txBody>
                    <a:bodyPr/>
                    <a:lstStyle/>
                    <a:p>
                      <a:pPr>
                        <a:lnSpc>
                          <a:spcPct val="107000"/>
                        </a:lnSpc>
                        <a:spcAft>
                          <a:spcPts val="800"/>
                        </a:spcAft>
                      </a:pPr>
                      <a:r>
                        <a:rPr lang="en-GB" sz="1100" dirty="0">
                          <a:effectLst/>
                        </a:rPr>
                        <a:t>there is one that we sometimes see in computing , which is . You either pass , you fail , but nothing in between .</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tc>
                <a:extLst>
                  <a:ext uri="{0D108BD9-81ED-4DB2-BD59-A6C34878D82A}">
                    <a16:rowId xmlns:a16="http://schemas.microsoft.com/office/drawing/2014/main" val="100808635"/>
                  </a:ext>
                </a:extLst>
              </a:tr>
            </a:tbl>
          </a:graphicData>
        </a:graphic>
      </p:graphicFrame>
      <p:graphicFrame>
        <p:nvGraphicFramePr>
          <p:cNvPr id="9" name="Table 8">
            <a:extLst>
              <a:ext uri="{FF2B5EF4-FFF2-40B4-BE49-F238E27FC236}">
                <a16:creationId xmlns:a16="http://schemas.microsoft.com/office/drawing/2014/main" id="{1AEC9C47-C3F5-4C1B-87C5-B63C20F1FF12}"/>
              </a:ext>
            </a:extLst>
          </p:cNvPr>
          <p:cNvGraphicFramePr>
            <a:graphicFrameLocks noGrp="1"/>
          </p:cNvGraphicFramePr>
          <p:nvPr>
            <p:extLst>
              <p:ext uri="{D42A27DB-BD31-4B8C-83A1-F6EECF244321}">
                <p14:modId xmlns:p14="http://schemas.microsoft.com/office/powerpoint/2010/main" val="2795221094"/>
              </p:ext>
            </p:extLst>
          </p:nvPr>
        </p:nvGraphicFramePr>
        <p:xfrm>
          <a:off x="834940" y="2355518"/>
          <a:ext cx="5969000" cy="514350"/>
        </p:xfrm>
        <a:graphic>
          <a:graphicData uri="http://schemas.openxmlformats.org/drawingml/2006/table">
            <a:tbl>
              <a:tblPr firstRow="1" firstCol="1" bandRow="1">
                <a:tableStyleId>{7DF18680-E054-41AD-8BC1-D1AEF772440D}</a:tableStyleId>
              </a:tblPr>
              <a:tblGrid>
                <a:gridCol w="810605">
                  <a:extLst>
                    <a:ext uri="{9D8B030D-6E8A-4147-A177-3AD203B41FA5}">
                      <a16:colId xmlns:a16="http://schemas.microsoft.com/office/drawing/2014/main" val="2282081618"/>
                    </a:ext>
                  </a:extLst>
                </a:gridCol>
                <a:gridCol w="5158395">
                  <a:extLst>
                    <a:ext uri="{9D8B030D-6E8A-4147-A177-3AD203B41FA5}">
                      <a16:colId xmlns:a16="http://schemas.microsoft.com/office/drawing/2014/main" val="3081815619"/>
                    </a:ext>
                  </a:extLst>
                </a:gridCol>
              </a:tblGrid>
              <a:tr h="0">
                <a:tc>
                  <a:txBody>
                    <a:bodyPr/>
                    <a:lstStyle/>
                    <a:p>
                      <a:pPr algn="ctr">
                        <a:lnSpc>
                          <a:spcPct val="107000"/>
                        </a:lnSpc>
                        <a:spcAft>
                          <a:spcPts val="800"/>
                        </a:spcAft>
                      </a:pPr>
                      <a:r>
                        <a:rPr lang="en-GB" sz="1100">
                          <a:effectLst/>
                        </a:rPr>
                        <a:t>24:08</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tc>
                <a:tc>
                  <a:txBody>
                    <a:bodyPr/>
                    <a:lstStyle/>
                    <a:p>
                      <a:pPr>
                        <a:lnSpc>
                          <a:spcPct val="107000"/>
                        </a:lnSpc>
                        <a:spcAft>
                          <a:spcPts val="800"/>
                        </a:spcAft>
                      </a:pPr>
                      <a:r>
                        <a:rPr lang="en-GB" sz="1100">
                          <a:effectLst/>
                        </a:rPr>
                        <a:t>And this is</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tc>
                <a:extLst>
                  <a:ext uri="{0D108BD9-81ED-4DB2-BD59-A6C34878D82A}">
                    <a16:rowId xmlns:a16="http://schemas.microsoft.com/office/drawing/2014/main" val="3640503579"/>
                  </a:ext>
                </a:extLst>
              </a:tr>
              <a:tr h="0">
                <a:tc>
                  <a:txBody>
                    <a:bodyPr/>
                    <a:lstStyle/>
                    <a:p>
                      <a:pPr algn="ctr">
                        <a:lnSpc>
                          <a:spcPct val="107000"/>
                        </a:lnSpc>
                        <a:spcAft>
                          <a:spcPts val="800"/>
                        </a:spcAft>
                      </a:pPr>
                      <a:r>
                        <a:rPr lang="en-GB" sz="1100">
                          <a:effectLst/>
                        </a:rPr>
                        <a:t>24:09</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tc>
                <a:tc>
                  <a:txBody>
                    <a:bodyPr/>
                    <a:lstStyle/>
                    <a:p>
                      <a:pPr>
                        <a:lnSpc>
                          <a:spcPct val="107000"/>
                        </a:lnSpc>
                        <a:spcAft>
                          <a:spcPts val="800"/>
                        </a:spcAft>
                      </a:pPr>
                      <a:r>
                        <a:rPr lang="en-GB" sz="1100">
                          <a:effectLst/>
                        </a:rPr>
                        <a:t>the distribution</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tc>
                <a:extLst>
                  <a:ext uri="{0D108BD9-81ED-4DB2-BD59-A6C34878D82A}">
                    <a16:rowId xmlns:a16="http://schemas.microsoft.com/office/drawing/2014/main" val="1195505452"/>
                  </a:ext>
                </a:extLst>
              </a:tr>
              <a:tr h="0">
                <a:tc>
                  <a:txBody>
                    <a:bodyPr/>
                    <a:lstStyle/>
                    <a:p>
                      <a:pPr algn="ctr">
                        <a:lnSpc>
                          <a:spcPct val="107000"/>
                        </a:lnSpc>
                        <a:spcAft>
                          <a:spcPts val="800"/>
                        </a:spcAft>
                      </a:pPr>
                      <a:r>
                        <a:rPr lang="en-GB" sz="1100">
                          <a:effectLst/>
                        </a:rPr>
                        <a:t>24:10</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tc>
                <a:tc>
                  <a:txBody>
                    <a:bodyPr/>
                    <a:lstStyle/>
                    <a:p>
                      <a:pPr>
                        <a:lnSpc>
                          <a:spcPct val="107000"/>
                        </a:lnSpc>
                        <a:spcAft>
                          <a:spcPts val="800"/>
                        </a:spcAft>
                      </a:pPr>
                      <a:r>
                        <a:rPr lang="en-GB" sz="1100" dirty="0">
                          <a:effectLst/>
                        </a:rPr>
                        <a:t>one I almost never see .</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tc>
                <a:extLst>
                  <a:ext uri="{0D108BD9-81ED-4DB2-BD59-A6C34878D82A}">
                    <a16:rowId xmlns:a16="http://schemas.microsoft.com/office/drawing/2014/main" val="958313887"/>
                  </a:ext>
                </a:extLst>
              </a:tr>
            </a:tbl>
          </a:graphicData>
        </a:graphic>
      </p:graphicFrame>
    </p:spTree>
    <p:extLst>
      <p:ext uri="{BB962C8B-B14F-4D97-AF65-F5344CB8AC3E}">
        <p14:creationId xmlns:p14="http://schemas.microsoft.com/office/powerpoint/2010/main" val="5339714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C5525-9396-49D1-A94E-1EB586D72ABB}"/>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04B21670-D7D6-41AE-8DE2-C5334DCD227B}"/>
              </a:ext>
            </a:extLst>
          </p:cNvPr>
          <p:cNvSpPr>
            <a:spLocks noGrp="1"/>
          </p:cNvSpPr>
          <p:nvPr>
            <p:ph type="body" sz="quarter" idx="11"/>
          </p:nvPr>
        </p:nvSpPr>
        <p:spPr/>
        <p:txBody>
          <a:bodyPr/>
          <a:lstStyle/>
          <a:p>
            <a:endParaRPr lang="en-GB"/>
          </a:p>
        </p:txBody>
      </p:sp>
      <p:graphicFrame>
        <p:nvGraphicFramePr>
          <p:cNvPr id="6" name="Content Placeholder 5">
            <a:extLst>
              <a:ext uri="{FF2B5EF4-FFF2-40B4-BE49-F238E27FC236}">
                <a16:creationId xmlns:a16="http://schemas.microsoft.com/office/drawing/2014/main" id="{6623601A-43CE-48D9-A65E-E270CCB0E230}"/>
              </a:ext>
            </a:extLst>
          </p:cNvPr>
          <p:cNvGraphicFramePr>
            <a:graphicFrameLocks noGrp="1"/>
          </p:cNvGraphicFramePr>
          <p:nvPr>
            <p:ph sz="half" idx="12"/>
            <p:extLst>
              <p:ext uri="{D42A27DB-BD31-4B8C-83A1-F6EECF244321}">
                <p14:modId xmlns:p14="http://schemas.microsoft.com/office/powerpoint/2010/main" val="3089788712"/>
              </p:ext>
            </p:extLst>
          </p:nvPr>
        </p:nvGraphicFramePr>
        <p:xfrm>
          <a:off x="630238" y="3011805"/>
          <a:ext cx="3590925" cy="337503"/>
        </p:xfrm>
        <a:graphic>
          <a:graphicData uri="http://schemas.openxmlformats.org/drawingml/2006/table">
            <a:tbl>
              <a:tblPr firstRow="1" firstCol="1" bandRow="1">
                <a:tableStyleId>{7DF18680-E054-41AD-8BC1-D1AEF772440D}</a:tableStyleId>
              </a:tblPr>
              <a:tblGrid>
                <a:gridCol w="487657">
                  <a:extLst>
                    <a:ext uri="{9D8B030D-6E8A-4147-A177-3AD203B41FA5}">
                      <a16:colId xmlns:a16="http://schemas.microsoft.com/office/drawing/2014/main" val="1832801281"/>
                    </a:ext>
                  </a:extLst>
                </a:gridCol>
                <a:gridCol w="3103268">
                  <a:extLst>
                    <a:ext uri="{9D8B030D-6E8A-4147-A177-3AD203B41FA5}">
                      <a16:colId xmlns:a16="http://schemas.microsoft.com/office/drawing/2014/main" val="3404441818"/>
                    </a:ext>
                  </a:extLst>
                </a:gridCol>
              </a:tblGrid>
              <a:tr h="318981">
                <a:tc>
                  <a:txBody>
                    <a:bodyPr/>
                    <a:lstStyle/>
                    <a:p>
                      <a:pPr algn="ctr">
                        <a:lnSpc>
                          <a:spcPct val="107000"/>
                        </a:lnSpc>
                        <a:spcAft>
                          <a:spcPts val="800"/>
                        </a:spcAft>
                      </a:pPr>
                      <a:r>
                        <a:rPr lang="en-GB" sz="700">
                          <a:effectLst/>
                        </a:rPr>
                        <a:t>27:40</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tc>
                  <a:txBody>
                    <a:bodyPr/>
                    <a:lstStyle/>
                    <a:p>
                      <a:pPr>
                        <a:lnSpc>
                          <a:spcPct val="107000"/>
                        </a:lnSpc>
                        <a:spcAft>
                          <a:spcPts val="800"/>
                        </a:spcAft>
                      </a:pPr>
                      <a:r>
                        <a:rPr lang="en-GB" sz="700" dirty="0">
                          <a:effectLst/>
                        </a:rPr>
                        <a:t>not that I don't want them to achieve the highest grade , but there is a problem with the word should . Students should be able to compare their performance with other taking a course .</a:t>
                      </a:r>
                      <a:endParaRPr lang="en-GB"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extLst>
                  <a:ext uri="{0D108BD9-81ED-4DB2-BD59-A6C34878D82A}">
                    <a16:rowId xmlns:a16="http://schemas.microsoft.com/office/drawing/2014/main" val="2298424632"/>
                  </a:ext>
                </a:extLst>
              </a:tr>
            </a:tbl>
          </a:graphicData>
        </a:graphic>
      </p:graphicFrame>
      <p:graphicFrame>
        <p:nvGraphicFramePr>
          <p:cNvPr id="7" name="Content Placeholder 6">
            <a:extLst>
              <a:ext uri="{FF2B5EF4-FFF2-40B4-BE49-F238E27FC236}">
                <a16:creationId xmlns:a16="http://schemas.microsoft.com/office/drawing/2014/main" id="{A296A6E9-5A31-4B42-AB73-81AF8B7E5A23}"/>
              </a:ext>
            </a:extLst>
          </p:cNvPr>
          <p:cNvGraphicFramePr>
            <a:graphicFrameLocks noGrp="1"/>
          </p:cNvGraphicFramePr>
          <p:nvPr>
            <p:ph sz="half" idx="13"/>
            <p:extLst>
              <p:ext uri="{D42A27DB-BD31-4B8C-83A1-F6EECF244321}">
                <p14:modId xmlns:p14="http://schemas.microsoft.com/office/powerpoint/2010/main" val="634826598"/>
              </p:ext>
            </p:extLst>
          </p:nvPr>
        </p:nvGraphicFramePr>
        <p:xfrm>
          <a:off x="4403725" y="2783920"/>
          <a:ext cx="3805238" cy="785336"/>
        </p:xfrm>
        <a:graphic>
          <a:graphicData uri="http://schemas.openxmlformats.org/drawingml/2006/table">
            <a:tbl>
              <a:tblPr firstRow="1" firstCol="1" bandRow="1">
                <a:tableStyleId>{7DF18680-E054-41AD-8BC1-D1AEF772440D}</a:tableStyleId>
              </a:tblPr>
              <a:tblGrid>
                <a:gridCol w="516761">
                  <a:extLst>
                    <a:ext uri="{9D8B030D-6E8A-4147-A177-3AD203B41FA5}">
                      <a16:colId xmlns:a16="http://schemas.microsoft.com/office/drawing/2014/main" val="1026372231"/>
                    </a:ext>
                  </a:extLst>
                </a:gridCol>
                <a:gridCol w="3288477">
                  <a:extLst>
                    <a:ext uri="{9D8B030D-6E8A-4147-A177-3AD203B41FA5}">
                      <a16:colId xmlns:a16="http://schemas.microsoft.com/office/drawing/2014/main" val="4143665552"/>
                    </a:ext>
                  </a:extLst>
                </a:gridCol>
              </a:tblGrid>
              <a:tr h="452378">
                <a:tc>
                  <a:txBody>
                    <a:bodyPr/>
                    <a:lstStyle/>
                    <a:p>
                      <a:pPr algn="ctr">
                        <a:lnSpc>
                          <a:spcPct val="107000"/>
                        </a:lnSpc>
                        <a:spcAft>
                          <a:spcPts val="800"/>
                        </a:spcAft>
                      </a:pPr>
                      <a:r>
                        <a:rPr lang="en-GB" sz="700">
                          <a:effectLst/>
                        </a:rPr>
                        <a:t>27:58</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048" marR="4048" marT="0" marB="0"/>
                </a:tc>
                <a:tc>
                  <a:txBody>
                    <a:bodyPr/>
                    <a:lstStyle/>
                    <a:p>
                      <a:pPr>
                        <a:lnSpc>
                          <a:spcPct val="107000"/>
                        </a:lnSpc>
                        <a:spcAft>
                          <a:spcPts val="800"/>
                        </a:spcAft>
                      </a:pPr>
                      <a:r>
                        <a:rPr lang="en-GB" sz="700">
                          <a:effectLst/>
                        </a:rPr>
                        <a:t>So what I do after each assessment is I let them see what other people have done without elaborating on the mark . And then I would tell them , you know , how would you grade this ? How would you rate this and talk to me about it ? And students love , love these exercises because when they see how other people</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048" marR="4048" marT="0" marB="0"/>
                </a:tc>
                <a:extLst>
                  <a:ext uri="{0D108BD9-81ED-4DB2-BD59-A6C34878D82A}">
                    <a16:rowId xmlns:a16="http://schemas.microsoft.com/office/drawing/2014/main" val="3564191515"/>
                  </a:ext>
                </a:extLst>
              </a:tr>
              <a:tr h="109299">
                <a:tc>
                  <a:txBody>
                    <a:bodyPr/>
                    <a:lstStyle/>
                    <a:p>
                      <a:pPr algn="ctr">
                        <a:lnSpc>
                          <a:spcPct val="107000"/>
                        </a:lnSpc>
                        <a:spcAft>
                          <a:spcPts val="800"/>
                        </a:spcAft>
                      </a:pPr>
                      <a:r>
                        <a:rPr lang="en-GB" sz="700">
                          <a:effectLst/>
                        </a:rPr>
                        <a:t>28:14</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048" marR="4048" marT="0" marB="0"/>
                </a:tc>
                <a:tc>
                  <a:txBody>
                    <a:bodyPr/>
                    <a:lstStyle/>
                    <a:p>
                      <a:pPr>
                        <a:lnSpc>
                          <a:spcPct val="107000"/>
                        </a:lnSpc>
                        <a:spcAft>
                          <a:spcPts val="800"/>
                        </a:spcAft>
                      </a:pPr>
                      <a:r>
                        <a:rPr lang="en-GB" sz="700">
                          <a:effectLst/>
                        </a:rPr>
                        <a:t>do well or</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048" marR="4048" marT="0" marB="0"/>
                </a:tc>
                <a:extLst>
                  <a:ext uri="{0D108BD9-81ED-4DB2-BD59-A6C34878D82A}">
                    <a16:rowId xmlns:a16="http://schemas.microsoft.com/office/drawing/2014/main" val="1462070003"/>
                  </a:ext>
                </a:extLst>
              </a:tr>
              <a:tr h="223659">
                <a:tc>
                  <a:txBody>
                    <a:bodyPr/>
                    <a:lstStyle/>
                    <a:p>
                      <a:pPr algn="ctr">
                        <a:lnSpc>
                          <a:spcPct val="107000"/>
                        </a:lnSpc>
                        <a:spcAft>
                          <a:spcPts val="800"/>
                        </a:spcAft>
                      </a:pPr>
                      <a:r>
                        <a:rPr lang="en-GB" sz="700">
                          <a:effectLst/>
                        </a:rPr>
                        <a:t>28:15</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048" marR="4048" marT="0" marB="0"/>
                </a:tc>
                <a:tc>
                  <a:txBody>
                    <a:bodyPr/>
                    <a:lstStyle/>
                    <a:p>
                      <a:pPr>
                        <a:lnSpc>
                          <a:spcPct val="107000"/>
                        </a:lnSpc>
                        <a:spcAft>
                          <a:spcPts val="800"/>
                        </a:spcAft>
                      </a:pPr>
                      <a:r>
                        <a:rPr lang="en-GB" sz="700" dirty="0">
                          <a:effectLst/>
                        </a:rPr>
                        <a:t>badly , they feel good about themselves . So I'm going to go with four . </a:t>
                      </a:r>
                      <a:endParaRPr lang="en-GB"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048" marR="4048" marT="0" marB="0"/>
                </a:tc>
                <a:extLst>
                  <a:ext uri="{0D108BD9-81ED-4DB2-BD59-A6C34878D82A}">
                    <a16:rowId xmlns:a16="http://schemas.microsoft.com/office/drawing/2014/main" val="3555827944"/>
                  </a:ext>
                </a:extLst>
              </a:tr>
            </a:tbl>
          </a:graphicData>
        </a:graphic>
      </p:graphicFrame>
      <p:graphicFrame>
        <p:nvGraphicFramePr>
          <p:cNvPr id="4" name="Table 3">
            <a:extLst>
              <a:ext uri="{FF2B5EF4-FFF2-40B4-BE49-F238E27FC236}">
                <a16:creationId xmlns:a16="http://schemas.microsoft.com/office/drawing/2014/main" id="{1228595B-AD34-4226-8FEF-ECE570EDA2A5}"/>
              </a:ext>
            </a:extLst>
          </p:cNvPr>
          <p:cNvGraphicFramePr>
            <a:graphicFrameLocks noGrp="1"/>
          </p:cNvGraphicFramePr>
          <p:nvPr>
            <p:extLst>
              <p:ext uri="{D42A27DB-BD31-4B8C-83A1-F6EECF244321}">
                <p14:modId xmlns:p14="http://schemas.microsoft.com/office/powerpoint/2010/main" val="1201064472"/>
              </p:ext>
            </p:extLst>
          </p:nvPr>
        </p:nvGraphicFramePr>
        <p:xfrm>
          <a:off x="883493" y="1051318"/>
          <a:ext cx="5969000" cy="1403351"/>
        </p:xfrm>
        <a:graphic>
          <a:graphicData uri="http://schemas.openxmlformats.org/drawingml/2006/table">
            <a:tbl>
              <a:tblPr firstRow="1" firstCol="1" bandRow="1">
                <a:tableStyleId>{7DF18680-E054-41AD-8BC1-D1AEF772440D}</a:tableStyleId>
              </a:tblPr>
              <a:tblGrid>
                <a:gridCol w="810605">
                  <a:extLst>
                    <a:ext uri="{9D8B030D-6E8A-4147-A177-3AD203B41FA5}">
                      <a16:colId xmlns:a16="http://schemas.microsoft.com/office/drawing/2014/main" val="2530454438"/>
                    </a:ext>
                  </a:extLst>
                </a:gridCol>
                <a:gridCol w="5158395">
                  <a:extLst>
                    <a:ext uri="{9D8B030D-6E8A-4147-A177-3AD203B41FA5}">
                      <a16:colId xmlns:a16="http://schemas.microsoft.com/office/drawing/2014/main" val="2912976877"/>
                    </a:ext>
                  </a:extLst>
                </a:gridCol>
              </a:tblGrid>
              <a:tr h="0">
                <a:tc>
                  <a:txBody>
                    <a:bodyPr/>
                    <a:lstStyle/>
                    <a:p>
                      <a:pPr algn="ctr">
                        <a:lnSpc>
                          <a:spcPct val="107000"/>
                        </a:lnSpc>
                        <a:spcAft>
                          <a:spcPts val="800"/>
                        </a:spcAft>
                      </a:pPr>
                      <a:r>
                        <a:rPr lang="en-GB" sz="1100">
                          <a:effectLst/>
                        </a:rPr>
                        <a:t>39:04</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tc>
                <a:tc>
                  <a:txBody>
                    <a:bodyPr/>
                    <a:lstStyle/>
                    <a:p>
                      <a:pPr>
                        <a:lnSpc>
                          <a:spcPct val="107000"/>
                        </a:lnSpc>
                        <a:spcAft>
                          <a:spcPts val="800"/>
                        </a:spcAft>
                      </a:pPr>
                      <a:r>
                        <a:rPr lang="en-GB" sz="1100">
                          <a:effectLst/>
                        </a:rPr>
                        <a:t>And assessments can be developed to measure both student performance against others and standard criteria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tc>
                <a:extLst>
                  <a:ext uri="{0D108BD9-81ED-4DB2-BD59-A6C34878D82A}">
                    <a16:rowId xmlns:a16="http://schemas.microsoft.com/office/drawing/2014/main" val="2550193131"/>
                  </a:ext>
                </a:extLst>
              </a:tr>
              <a:tr h="0">
                <a:tc>
                  <a:txBody>
                    <a:bodyPr/>
                    <a:lstStyle/>
                    <a:p>
                      <a:pPr algn="ctr">
                        <a:lnSpc>
                          <a:spcPct val="107000"/>
                        </a:lnSpc>
                        <a:spcAft>
                          <a:spcPts val="800"/>
                        </a:spcAft>
                      </a:pPr>
                      <a:r>
                        <a:rPr lang="en-GB" sz="1100">
                          <a:effectLst/>
                        </a:rPr>
                        <a:t>39:18</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tc>
                <a:tc>
                  <a:txBody>
                    <a:bodyPr/>
                    <a:lstStyle/>
                    <a:p>
                      <a:pPr>
                        <a:lnSpc>
                          <a:spcPct val="107000"/>
                        </a:lnSpc>
                        <a:spcAft>
                          <a:spcPts val="800"/>
                        </a:spcAft>
                      </a:pPr>
                      <a:r>
                        <a:rPr lang="en-GB" sz="1100">
                          <a:effectLst/>
                        </a:rPr>
                        <a:t>I mean , you probably wouldn't want me to say it , but it seems like a loaded statement</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tc>
                <a:extLst>
                  <a:ext uri="{0D108BD9-81ED-4DB2-BD59-A6C34878D82A}">
                    <a16:rowId xmlns:a16="http://schemas.microsoft.com/office/drawing/2014/main" val="222013813"/>
                  </a:ext>
                </a:extLst>
              </a:tr>
              <a:tr h="0">
                <a:tc>
                  <a:txBody>
                    <a:bodyPr/>
                    <a:lstStyle/>
                    <a:p>
                      <a:pPr algn="ctr">
                        <a:lnSpc>
                          <a:spcPct val="107000"/>
                        </a:lnSpc>
                        <a:spcAft>
                          <a:spcPts val="800"/>
                        </a:spcAft>
                      </a:pPr>
                      <a:r>
                        <a:rPr lang="en-GB" sz="1100">
                          <a:effectLst/>
                        </a:rPr>
                        <a:t>39:32</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tc>
                <a:tc>
                  <a:txBody>
                    <a:bodyPr/>
                    <a:lstStyle/>
                    <a:p>
                      <a:pPr>
                        <a:lnSpc>
                          <a:spcPct val="107000"/>
                        </a:lnSpc>
                        <a:spcAft>
                          <a:spcPts val="800"/>
                        </a:spcAft>
                      </a:pPr>
                      <a:r>
                        <a:rPr lang="en-GB" sz="1100">
                          <a:effectLst/>
                        </a:rPr>
                        <a:t>because</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tc>
                <a:extLst>
                  <a:ext uri="{0D108BD9-81ED-4DB2-BD59-A6C34878D82A}">
                    <a16:rowId xmlns:a16="http://schemas.microsoft.com/office/drawing/2014/main" val="2764959293"/>
                  </a:ext>
                </a:extLst>
              </a:tr>
              <a:tr h="0">
                <a:tc>
                  <a:txBody>
                    <a:bodyPr/>
                    <a:lstStyle/>
                    <a:p>
                      <a:pPr algn="ctr">
                        <a:lnSpc>
                          <a:spcPct val="107000"/>
                        </a:lnSpc>
                        <a:spcAft>
                          <a:spcPts val="800"/>
                        </a:spcAft>
                      </a:pPr>
                      <a:r>
                        <a:rPr lang="en-GB" sz="1100">
                          <a:effectLst/>
                        </a:rPr>
                        <a:t>39:34</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tc>
                <a:tc>
                  <a:txBody>
                    <a:bodyPr/>
                    <a:lstStyle/>
                    <a:p>
                      <a:pPr>
                        <a:lnSpc>
                          <a:spcPct val="107000"/>
                        </a:lnSpc>
                        <a:spcAft>
                          <a:spcPts val="800"/>
                        </a:spcAft>
                      </a:pPr>
                      <a:r>
                        <a:rPr lang="en-GB" sz="1100" dirty="0">
                          <a:effectLst/>
                        </a:rPr>
                        <a:t>it almost seems to suggest that we're expecting students to be pretty much constantly comparing themselves with others . And I wouldn't want that . But at the same time , I would want them to compare themselves against standard criteria , so just again , I'll compromise with three .</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tc>
                <a:extLst>
                  <a:ext uri="{0D108BD9-81ED-4DB2-BD59-A6C34878D82A}">
                    <a16:rowId xmlns:a16="http://schemas.microsoft.com/office/drawing/2014/main" val="1984681367"/>
                  </a:ext>
                </a:extLst>
              </a:tr>
            </a:tbl>
          </a:graphicData>
        </a:graphic>
      </p:graphicFrame>
      <p:graphicFrame>
        <p:nvGraphicFramePr>
          <p:cNvPr id="8" name="Table 7">
            <a:extLst>
              <a:ext uri="{FF2B5EF4-FFF2-40B4-BE49-F238E27FC236}">
                <a16:creationId xmlns:a16="http://schemas.microsoft.com/office/drawing/2014/main" id="{ECE9DCA3-73A5-48D0-94F1-39398F7C1413}"/>
              </a:ext>
            </a:extLst>
          </p:cNvPr>
          <p:cNvGraphicFramePr>
            <a:graphicFrameLocks noGrp="1"/>
          </p:cNvGraphicFramePr>
          <p:nvPr>
            <p:extLst>
              <p:ext uri="{D42A27DB-BD31-4B8C-83A1-F6EECF244321}">
                <p14:modId xmlns:p14="http://schemas.microsoft.com/office/powerpoint/2010/main" val="2008541517"/>
              </p:ext>
            </p:extLst>
          </p:nvPr>
        </p:nvGraphicFramePr>
        <p:xfrm>
          <a:off x="1587500" y="3748419"/>
          <a:ext cx="5969000" cy="171450"/>
        </p:xfrm>
        <a:graphic>
          <a:graphicData uri="http://schemas.openxmlformats.org/drawingml/2006/table">
            <a:tbl>
              <a:tblPr firstRow="1" firstCol="1" bandRow="1">
                <a:tableStyleId>{7DF18680-E054-41AD-8BC1-D1AEF772440D}</a:tableStyleId>
              </a:tblPr>
              <a:tblGrid>
                <a:gridCol w="810605">
                  <a:extLst>
                    <a:ext uri="{9D8B030D-6E8A-4147-A177-3AD203B41FA5}">
                      <a16:colId xmlns:a16="http://schemas.microsoft.com/office/drawing/2014/main" val="2265955860"/>
                    </a:ext>
                  </a:extLst>
                </a:gridCol>
                <a:gridCol w="5158395">
                  <a:extLst>
                    <a:ext uri="{9D8B030D-6E8A-4147-A177-3AD203B41FA5}">
                      <a16:colId xmlns:a16="http://schemas.microsoft.com/office/drawing/2014/main" val="244744839"/>
                    </a:ext>
                  </a:extLst>
                </a:gridCol>
              </a:tblGrid>
              <a:tr h="0">
                <a:tc>
                  <a:txBody>
                    <a:bodyPr/>
                    <a:lstStyle/>
                    <a:p>
                      <a:pPr algn="ctr">
                        <a:lnSpc>
                          <a:spcPct val="107000"/>
                        </a:lnSpc>
                        <a:spcAft>
                          <a:spcPts val="800"/>
                        </a:spcAft>
                      </a:pPr>
                      <a:r>
                        <a:rPr lang="en-GB" sz="1100">
                          <a:effectLst/>
                        </a:rPr>
                        <a:t>25:44</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tc>
                <a:tc>
                  <a:txBody>
                    <a:bodyPr/>
                    <a:lstStyle/>
                    <a:p>
                      <a:pPr>
                        <a:lnSpc>
                          <a:spcPct val="107000"/>
                        </a:lnSpc>
                        <a:spcAft>
                          <a:spcPts val="800"/>
                        </a:spcAft>
                      </a:pPr>
                      <a:r>
                        <a:rPr lang="en-GB" sz="1100" dirty="0">
                          <a:effectLst/>
                        </a:rPr>
                        <a:t>Assessment should be designed later . Yeah , it's the last</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tc>
                <a:extLst>
                  <a:ext uri="{0D108BD9-81ED-4DB2-BD59-A6C34878D82A}">
                    <a16:rowId xmlns:a16="http://schemas.microsoft.com/office/drawing/2014/main" val="728255183"/>
                  </a:ext>
                </a:extLst>
              </a:tr>
            </a:tbl>
          </a:graphicData>
        </a:graphic>
      </p:graphicFrame>
    </p:spTree>
    <p:extLst>
      <p:ext uri="{BB962C8B-B14F-4D97-AF65-F5344CB8AC3E}">
        <p14:creationId xmlns:p14="http://schemas.microsoft.com/office/powerpoint/2010/main" val="11861665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74E4D-4FC3-4158-9107-BF52EF5B506D}"/>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7C8992C0-BF27-4F0E-B06E-C075E090AB2A}"/>
              </a:ext>
            </a:extLst>
          </p:cNvPr>
          <p:cNvSpPr>
            <a:spLocks noGrp="1"/>
          </p:cNvSpPr>
          <p:nvPr>
            <p:ph type="body" sz="quarter" idx="11"/>
          </p:nvPr>
        </p:nvSpPr>
        <p:spPr/>
        <p:txBody>
          <a:bodyPr/>
          <a:lstStyle/>
          <a:p>
            <a:endParaRPr lang="en-GB"/>
          </a:p>
        </p:txBody>
      </p:sp>
      <p:graphicFrame>
        <p:nvGraphicFramePr>
          <p:cNvPr id="6" name="Content Placeholder 5">
            <a:extLst>
              <a:ext uri="{FF2B5EF4-FFF2-40B4-BE49-F238E27FC236}">
                <a16:creationId xmlns:a16="http://schemas.microsoft.com/office/drawing/2014/main" id="{15D5052F-A0E2-4E02-B972-8CE2870BB04C}"/>
              </a:ext>
            </a:extLst>
          </p:cNvPr>
          <p:cNvGraphicFramePr>
            <a:graphicFrameLocks noGrp="1"/>
          </p:cNvGraphicFramePr>
          <p:nvPr>
            <p:ph sz="half" idx="12"/>
            <p:extLst>
              <p:ext uri="{D42A27DB-BD31-4B8C-83A1-F6EECF244321}">
                <p14:modId xmlns:p14="http://schemas.microsoft.com/office/powerpoint/2010/main" val="351119765"/>
              </p:ext>
            </p:extLst>
          </p:nvPr>
        </p:nvGraphicFramePr>
        <p:xfrm>
          <a:off x="981076" y="2458110"/>
          <a:ext cx="3590924" cy="1205743"/>
        </p:xfrm>
        <a:graphic>
          <a:graphicData uri="http://schemas.openxmlformats.org/drawingml/2006/table">
            <a:tbl>
              <a:tblPr firstRow="1" firstCol="1" bandRow="1">
                <a:tableStyleId>{7DF18680-E054-41AD-8BC1-D1AEF772440D}</a:tableStyleId>
              </a:tblPr>
              <a:tblGrid>
                <a:gridCol w="487656">
                  <a:extLst>
                    <a:ext uri="{9D8B030D-6E8A-4147-A177-3AD203B41FA5}">
                      <a16:colId xmlns:a16="http://schemas.microsoft.com/office/drawing/2014/main" val="1833772788"/>
                    </a:ext>
                  </a:extLst>
                </a:gridCol>
                <a:gridCol w="3103268">
                  <a:extLst>
                    <a:ext uri="{9D8B030D-6E8A-4147-A177-3AD203B41FA5}">
                      <a16:colId xmlns:a16="http://schemas.microsoft.com/office/drawing/2014/main" val="3517322317"/>
                    </a:ext>
                  </a:extLst>
                </a:gridCol>
              </a:tblGrid>
              <a:tr h="0">
                <a:tc>
                  <a:txBody>
                    <a:bodyPr/>
                    <a:lstStyle/>
                    <a:p>
                      <a:pPr algn="ctr">
                        <a:lnSpc>
                          <a:spcPct val="107000"/>
                        </a:lnSpc>
                        <a:spcAft>
                          <a:spcPts val="800"/>
                        </a:spcAft>
                      </a:pPr>
                      <a:r>
                        <a:rPr lang="en-GB" sz="700">
                          <a:effectLst/>
                        </a:rPr>
                        <a:t>18:27</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tc>
                  <a:txBody>
                    <a:bodyPr/>
                    <a:lstStyle/>
                    <a:p>
                      <a:pPr>
                        <a:lnSpc>
                          <a:spcPct val="107000"/>
                        </a:lnSpc>
                        <a:spcAft>
                          <a:spcPts val="800"/>
                        </a:spcAft>
                      </a:pPr>
                      <a:r>
                        <a:rPr lang="en-GB" sz="700">
                          <a:effectLst/>
                        </a:rPr>
                        <a:t>OK , histograms</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extLst>
                  <a:ext uri="{0D108BD9-81ED-4DB2-BD59-A6C34878D82A}">
                    <a16:rowId xmlns:a16="http://schemas.microsoft.com/office/drawing/2014/main" val="1671775199"/>
                  </a:ext>
                </a:extLst>
              </a:tr>
              <a:tr h="103144">
                <a:tc>
                  <a:txBody>
                    <a:bodyPr/>
                    <a:lstStyle/>
                    <a:p>
                      <a:pPr algn="ctr">
                        <a:lnSpc>
                          <a:spcPct val="107000"/>
                        </a:lnSpc>
                        <a:spcAft>
                          <a:spcPts val="800"/>
                        </a:spcAft>
                      </a:pPr>
                      <a:r>
                        <a:rPr lang="en-GB" sz="700">
                          <a:effectLst/>
                        </a:rPr>
                        <a:t>18:28</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tc>
                  <a:txBody>
                    <a:bodyPr/>
                    <a:lstStyle/>
                    <a:p>
                      <a:pPr>
                        <a:lnSpc>
                          <a:spcPct val="107000"/>
                        </a:lnSpc>
                        <a:spcAft>
                          <a:spcPts val="800"/>
                        </a:spcAft>
                      </a:pPr>
                      <a:r>
                        <a:rPr lang="en-GB" sz="700" dirty="0">
                          <a:effectLst/>
                        </a:rPr>
                        <a:t>of my students final overall call . Yes I do indeed . So that's going to be a strongly agree .</a:t>
                      </a:r>
                      <a:endParaRPr lang="en-GB"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extLst>
                  <a:ext uri="{0D108BD9-81ED-4DB2-BD59-A6C34878D82A}">
                    <a16:rowId xmlns:a16="http://schemas.microsoft.com/office/drawing/2014/main" val="298468681"/>
                  </a:ext>
                </a:extLst>
              </a:tr>
              <a:tr h="103144">
                <a:tc>
                  <a:txBody>
                    <a:bodyPr/>
                    <a:lstStyle/>
                    <a:p>
                      <a:pPr algn="ctr">
                        <a:lnSpc>
                          <a:spcPct val="107000"/>
                        </a:lnSpc>
                        <a:spcAft>
                          <a:spcPts val="800"/>
                        </a:spcAft>
                      </a:pPr>
                      <a:r>
                        <a:rPr lang="en-GB" sz="700">
                          <a:effectLst/>
                        </a:rPr>
                        <a:t>18:33</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tc>
                  <a:txBody>
                    <a:bodyPr/>
                    <a:lstStyle/>
                    <a:p>
                      <a:pPr>
                        <a:lnSpc>
                          <a:spcPct val="107000"/>
                        </a:lnSpc>
                        <a:spcAft>
                          <a:spcPts val="800"/>
                        </a:spcAft>
                      </a:pPr>
                      <a:r>
                        <a:rPr lang="en-GB" sz="700">
                          <a:effectLst/>
                        </a:rPr>
                        <a:t>So that's something</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extLst>
                  <a:ext uri="{0D108BD9-81ED-4DB2-BD59-A6C34878D82A}">
                    <a16:rowId xmlns:a16="http://schemas.microsoft.com/office/drawing/2014/main" val="3608374521"/>
                  </a:ext>
                </a:extLst>
              </a:tr>
              <a:tr h="103144">
                <a:tc>
                  <a:txBody>
                    <a:bodyPr/>
                    <a:lstStyle/>
                    <a:p>
                      <a:pPr algn="ctr">
                        <a:lnSpc>
                          <a:spcPct val="107000"/>
                        </a:lnSpc>
                        <a:spcAft>
                          <a:spcPts val="800"/>
                        </a:spcAft>
                      </a:pPr>
                      <a:r>
                        <a:rPr lang="en-GB" sz="700">
                          <a:effectLst/>
                        </a:rPr>
                        <a:t>18:34</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tc>
                  <a:txBody>
                    <a:bodyPr/>
                    <a:lstStyle/>
                    <a:p>
                      <a:pPr>
                        <a:lnSpc>
                          <a:spcPct val="107000"/>
                        </a:lnSpc>
                        <a:spcAft>
                          <a:spcPts val="800"/>
                        </a:spcAft>
                      </a:pPr>
                      <a:r>
                        <a:rPr lang="en-GB" sz="700" dirty="0">
                          <a:effectLst/>
                        </a:rPr>
                        <a:t>that's part</a:t>
                      </a:r>
                      <a:endParaRPr lang="en-GB"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extLst>
                  <a:ext uri="{0D108BD9-81ED-4DB2-BD59-A6C34878D82A}">
                    <a16:rowId xmlns:a16="http://schemas.microsoft.com/office/drawing/2014/main" val="1040571993"/>
                  </a:ext>
                </a:extLst>
              </a:tr>
              <a:tr h="103144">
                <a:tc>
                  <a:txBody>
                    <a:bodyPr/>
                    <a:lstStyle/>
                    <a:p>
                      <a:pPr algn="ctr">
                        <a:lnSpc>
                          <a:spcPct val="107000"/>
                        </a:lnSpc>
                        <a:spcAft>
                          <a:spcPts val="800"/>
                        </a:spcAft>
                      </a:pPr>
                      <a:r>
                        <a:rPr lang="en-GB" sz="700">
                          <a:effectLst/>
                        </a:rPr>
                        <a:t>18:35</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tc>
                  <a:txBody>
                    <a:bodyPr/>
                    <a:lstStyle/>
                    <a:p>
                      <a:pPr>
                        <a:lnSpc>
                          <a:spcPct val="107000"/>
                        </a:lnSpc>
                        <a:spcAft>
                          <a:spcPts val="800"/>
                        </a:spcAft>
                      </a:pPr>
                      <a:r>
                        <a:rPr lang="en-GB" sz="700" dirty="0">
                          <a:effectLst/>
                        </a:rPr>
                        <a:t>of our kind of department </a:t>
                      </a:r>
                      <a:r>
                        <a:rPr lang="en-GB" sz="700" dirty="0" err="1">
                          <a:effectLst/>
                        </a:rPr>
                        <a:t>kinda</a:t>
                      </a:r>
                      <a:r>
                        <a:rPr lang="en-GB" sz="700" dirty="0">
                          <a:effectLst/>
                        </a:rPr>
                        <a:t> process . Just to kind</a:t>
                      </a:r>
                      <a:endParaRPr lang="en-GB"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extLst>
                  <a:ext uri="{0D108BD9-81ED-4DB2-BD59-A6C34878D82A}">
                    <a16:rowId xmlns:a16="http://schemas.microsoft.com/office/drawing/2014/main" val="74051134"/>
                  </a:ext>
                </a:extLst>
              </a:tr>
              <a:tr h="103144">
                <a:tc>
                  <a:txBody>
                    <a:bodyPr/>
                    <a:lstStyle/>
                    <a:p>
                      <a:pPr algn="ctr">
                        <a:lnSpc>
                          <a:spcPct val="107000"/>
                        </a:lnSpc>
                        <a:spcAft>
                          <a:spcPts val="800"/>
                        </a:spcAft>
                      </a:pPr>
                      <a:r>
                        <a:rPr lang="en-GB" sz="700">
                          <a:effectLst/>
                        </a:rPr>
                        <a:t>18:39</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tc>
                  <a:txBody>
                    <a:bodyPr/>
                    <a:lstStyle/>
                    <a:p>
                      <a:pPr>
                        <a:lnSpc>
                          <a:spcPct val="107000"/>
                        </a:lnSpc>
                        <a:spcAft>
                          <a:spcPts val="800"/>
                        </a:spcAft>
                      </a:pPr>
                      <a:r>
                        <a:rPr lang="en-GB" sz="700" dirty="0">
                          <a:effectLst/>
                        </a:rPr>
                        <a:t>Of</a:t>
                      </a:r>
                      <a:endParaRPr lang="en-GB"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extLst>
                  <a:ext uri="{0D108BD9-81ED-4DB2-BD59-A6C34878D82A}">
                    <a16:rowId xmlns:a16="http://schemas.microsoft.com/office/drawing/2014/main" val="3069742026"/>
                  </a:ext>
                </a:extLst>
              </a:tr>
              <a:tr h="103144">
                <a:tc>
                  <a:txBody>
                    <a:bodyPr/>
                    <a:lstStyle/>
                    <a:p>
                      <a:pPr algn="ctr">
                        <a:lnSpc>
                          <a:spcPct val="107000"/>
                        </a:lnSpc>
                        <a:spcAft>
                          <a:spcPts val="800"/>
                        </a:spcAft>
                      </a:pPr>
                      <a:r>
                        <a:rPr lang="en-GB" sz="700">
                          <a:effectLst/>
                        </a:rPr>
                        <a:t>18:40</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tc>
                  <a:txBody>
                    <a:bodyPr/>
                    <a:lstStyle/>
                    <a:p>
                      <a:pPr>
                        <a:lnSpc>
                          <a:spcPct val="107000"/>
                        </a:lnSpc>
                        <a:spcAft>
                          <a:spcPts val="800"/>
                        </a:spcAft>
                      </a:pPr>
                      <a:r>
                        <a:rPr lang="en-GB" sz="700" dirty="0">
                          <a:effectLst/>
                        </a:rPr>
                        <a:t>see what the grade</a:t>
                      </a:r>
                      <a:endParaRPr lang="en-GB"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extLst>
                  <a:ext uri="{0D108BD9-81ED-4DB2-BD59-A6C34878D82A}">
                    <a16:rowId xmlns:a16="http://schemas.microsoft.com/office/drawing/2014/main" val="1399863100"/>
                  </a:ext>
                </a:extLst>
              </a:tr>
              <a:tr h="103144">
                <a:tc>
                  <a:txBody>
                    <a:bodyPr/>
                    <a:lstStyle/>
                    <a:p>
                      <a:pPr algn="ctr">
                        <a:lnSpc>
                          <a:spcPct val="107000"/>
                        </a:lnSpc>
                        <a:spcAft>
                          <a:spcPts val="800"/>
                        </a:spcAft>
                      </a:pPr>
                      <a:r>
                        <a:rPr lang="en-GB" sz="700">
                          <a:effectLst/>
                        </a:rPr>
                        <a:t>18:41</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tc>
                  <a:txBody>
                    <a:bodyPr/>
                    <a:lstStyle/>
                    <a:p>
                      <a:pPr>
                        <a:lnSpc>
                          <a:spcPct val="107000"/>
                        </a:lnSpc>
                        <a:spcAft>
                          <a:spcPts val="800"/>
                        </a:spcAft>
                      </a:pPr>
                      <a:r>
                        <a:rPr lang="en-GB" sz="700" dirty="0">
                          <a:effectLst/>
                        </a:rPr>
                        <a:t>profiles are like</a:t>
                      </a:r>
                      <a:endParaRPr lang="en-GB"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extLst>
                  <a:ext uri="{0D108BD9-81ED-4DB2-BD59-A6C34878D82A}">
                    <a16:rowId xmlns:a16="http://schemas.microsoft.com/office/drawing/2014/main" val="46968773"/>
                  </a:ext>
                </a:extLst>
              </a:tr>
              <a:tr h="103144">
                <a:tc>
                  <a:txBody>
                    <a:bodyPr/>
                    <a:lstStyle/>
                    <a:p>
                      <a:pPr algn="ctr">
                        <a:lnSpc>
                          <a:spcPct val="107000"/>
                        </a:lnSpc>
                        <a:spcAft>
                          <a:spcPts val="800"/>
                        </a:spcAft>
                      </a:pPr>
                      <a:r>
                        <a:rPr lang="en-GB" sz="700">
                          <a:effectLst/>
                        </a:rPr>
                        <a:t>18:44</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tc>
                  <a:txBody>
                    <a:bodyPr/>
                    <a:lstStyle/>
                    <a:p>
                      <a:pPr>
                        <a:lnSpc>
                          <a:spcPct val="107000"/>
                        </a:lnSpc>
                        <a:spcAft>
                          <a:spcPts val="800"/>
                        </a:spcAft>
                      </a:pPr>
                      <a:r>
                        <a:rPr lang="en-GB" sz="700" dirty="0">
                          <a:effectLst/>
                        </a:rPr>
                        <a:t>Regarding</a:t>
                      </a:r>
                      <a:endParaRPr lang="en-GB"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extLst>
                  <a:ext uri="{0D108BD9-81ED-4DB2-BD59-A6C34878D82A}">
                    <a16:rowId xmlns:a16="http://schemas.microsoft.com/office/drawing/2014/main" val="452781976"/>
                  </a:ext>
                </a:extLst>
              </a:tr>
              <a:tr h="103144">
                <a:tc>
                  <a:txBody>
                    <a:bodyPr/>
                    <a:lstStyle/>
                    <a:p>
                      <a:pPr algn="ctr">
                        <a:lnSpc>
                          <a:spcPct val="107000"/>
                        </a:lnSpc>
                        <a:spcAft>
                          <a:spcPts val="800"/>
                        </a:spcAft>
                      </a:pPr>
                      <a:r>
                        <a:rPr lang="en-GB" sz="700">
                          <a:effectLst/>
                        </a:rPr>
                        <a:t>18:45</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tc>
                  <a:txBody>
                    <a:bodyPr/>
                    <a:lstStyle/>
                    <a:p>
                      <a:pPr>
                        <a:lnSpc>
                          <a:spcPct val="107000"/>
                        </a:lnSpc>
                        <a:spcAft>
                          <a:spcPts val="800"/>
                        </a:spcAft>
                      </a:pPr>
                      <a:r>
                        <a:rPr lang="en-GB" sz="700" dirty="0">
                          <a:effectLst/>
                        </a:rPr>
                        <a:t>assessments . I do .</a:t>
                      </a:r>
                      <a:endParaRPr lang="en-GB"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extLst>
                  <a:ext uri="{0D108BD9-81ED-4DB2-BD59-A6C34878D82A}">
                    <a16:rowId xmlns:a16="http://schemas.microsoft.com/office/drawing/2014/main" val="3869916833"/>
                  </a:ext>
                </a:extLst>
              </a:tr>
            </a:tbl>
          </a:graphicData>
        </a:graphic>
      </p:graphicFrame>
      <p:graphicFrame>
        <p:nvGraphicFramePr>
          <p:cNvPr id="11" name="Content Placeholder 10">
            <a:extLst>
              <a:ext uri="{FF2B5EF4-FFF2-40B4-BE49-F238E27FC236}">
                <a16:creationId xmlns:a16="http://schemas.microsoft.com/office/drawing/2014/main" id="{9D17D6F2-34D1-43CF-85E2-23491D683B08}"/>
              </a:ext>
            </a:extLst>
          </p:cNvPr>
          <p:cNvGraphicFramePr>
            <a:graphicFrameLocks noGrp="1"/>
          </p:cNvGraphicFramePr>
          <p:nvPr>
            <p:ph sz="half" idx="13"/>
            <p:extLst>
              <p:ext uri="{D42A27DB-BD31-4B8C-83A1-F6EECF244321}">
                <p14:modId xmlns:p14="http://schemas.microsoft.com/office/powerpoint/2010/main" val="373438171"/>
              </p:ext>
            </p:extLst>
          </p:nvPr>
        </p:nvGraphicFramePr>
        <p:xfrm>
          <a:off x="2318543" y="1028735"/>
          <a:ext cx="3805238" cy="338018"/>
        </p:xfrm>
        <a:graphic>
          <a:graphicData uri="http://schemas.openxmlformats.org/drawingml/2006/table">
            <a:tbl>
              <a:tblPr>
                <a:tableStyleId>{7DF18680-E054-41AD-8BC1-D1AEF772440D}</a:tableStyleId>
              </a:tblPr>
              <a:tblGrid>
                <a:gridCol w="516761">
                  <a:extLst>
                    <a:ext uri="{9D8B030D-6E8A-4147-A177-3AD203B41FA5}">
                      <a16:colId xmlns:a16="http://schemas.microsoft.com/office/drawing/2014/main" val="3876092060"/>
                    </a:ext>
                  </a:extLst>
                </a:gridCol>
                <a:gridCol w="3288477">
                  <a:extLst>
                    <a:ext uri="{9D8B030D-6E8A-4147-A177-3AD203B41FA5}">
                      <a16:colId xmlns:a16="http://schemas.microsoft.com/office/drawing/2014/main" val="497919613"/>
                    </a:ext>
                  </a:extLst>
                </a:gridCol>
              </a:tblGrid>
              <a:tr h="338018">
                <a:tc>
                  <a:txBody>
                    <a:bodyPr/>
                    <a:lstStyle/>
                    <a:p>
                      <a:pPr algn="ctr">
                        <a:lnSpc>
                          <a:spcPct val="107000"/>
                        </a:lnSpc>
                        <a:spcAft>
                          <a:spcPts val="800"/>
                        </a:spcAft>
                      </a:pPr>
                      <a:r>
                        <a:rPr lang="en-GB" sz="700">
                          <a:effectLst/>
                        </a:rPr>
                        <a:t>18:29</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048" marR="4048" marT="0" marB="0"/>
                </a:tc>
                <a:tc>
                  <a:txBody>
                    <a:bodyPr/>
                    <a:lstStyle/>
                    <a:p>
                      <a:pPr>
                        <a:lnSpc>
                          <a:spcPct val="107000"/>
                        </a:lnSpc>
                        <a:spcAft>
                          <a:spcPts val="800"/>
                        </a:spcAft>
                      </a:pPr>
                      <a:r>
                        <a:rPr lang="en-GB" sz="700" dirty="0">
                          <a:effectLst/>
                        </a:rPr>
                        <a:t>And regarding the final assessments , I look at how many students fall into each category . Yes , one . By Moodle , there is company belief that it is necessary to reflect it is a commonly held belief that it is necessary to reflect on the distribution grades of courses .</a:t>
                      </a:r>
                      <a:endParaRPr lang="en-GB"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048" marR="4048" marT="0" marB="0"/>
                </a:tc>
                <a:extLst>
                  <a:ext uri="{0D108BD9-81ED-4DB2-BD59-A6C34878D82A}">
                    <a16:rowId xmlns:a16="http://schemas.microsoft.com/office/drawing/2014/main" val="2393748289"/>
                  </a:ext>
                </a:extLst>
              </a:tr>
            </a:tbl>
          </a:graphicData>
        </a:graphic>
      </p:graphicFrame>
      <p:graphicFrame>
        <p:nvGraphicFramePr>
          <p:cNvPr id="12" name="Table 11">
            <a:extLst>
              <a:ext uri="{FF2B5EF4-FFF2-40B4-BE49-F238E27FC236}">
                <a16:creationId xmlns:a16="http://schemas.microsoft.com/office/drawing/2014/main" id="{DFF74144-A612-4F2F-8F64-95D08B549331}"/>
              </a:ext>
            </a:extLst>
          </p:cNvPr>
          <p:cNvGraphicFramePr>
            <a:graphicFrameLocks noGrp="1"/>
          </p:cNvGraphicFramePr>
          <p:nvPr>
            <p:extLst>
              <p:ext uri="{D42A27DB-BD31-4B8C-83A1-F6EECF244321}">
                <p14:modId xmlns:p14="http://schemas.microsoft.com/office/powerpoint/2010/main" val="183333695"/>
              </p:ext>
            </p:extLst>
          </p:nvPr>
        </p:nvGraphicFramePr>
        <p:xfrm>
          <a:off x="2318543" y="1942941"/>
          <a:ext cx="5969000" cy="171450"/>
        </p:xfrm>
        <a:graphic>
          <a:graphicData uri="http://schemas.openxmlformats.org/drawingml/2006/table">
            <a:tbl>
              <a:tblPr>
                <a:tableStyleId>{7DF18680-E054-41AD-8BC1-D1AEF772440D}</a:tableStyleId>
              </a:tblPr>
              <a:tblGrid>
                <a:gridCol w="810605">
                  <a:extLst>
                    <a:ext uri="{9D8B030D-6E8A-4147-A177-3AD203B41FA5}">
                      <a16:colId xmlns:a16="http://schemas.microsoft.com/office/drawing/2014/main" val="515923080"/>
                    </a:ext>
                  </a:extLst>
                </a:gridCol>
                <a:gridCol w="5158395">
                  <a:extLst>
                    <a:ext uri="{9D8B030D-6E8A-4147-A177-3AD203B41FA5}">
                      <a16:colId xmlns:a16="http://schemas.microsoft.com/office/drawing/2014/main" val="3774485548"/>
                    </a:ext>
                  </a:extLst>
                </a:gridCol>
              </a:tblGrid>
              <a:tr h="0">
                <a:tc>
                  <a:txBody>
                    <a:bodyPr/>
                    <a:lstStyle/>
                    <a:p>
                      <a:pPr algn="ctr">
                        <a:lnSpc>
                          <a:spcPct val="107000"/>
                        </a:lnSpc>
                        <a:spcAft>
                          <a:spcPts val="800"/>
                        </a:spcAft>
                      </a:pPr>
                      <a:r>
                        <a:rPr lang="en-GB" sz="1100">
                          <a:effectLst/>
                        </a:rPr>
                        <a:t>40:43</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tc>
                <a:tc>
                  <a:txBody>
                    <a:bodyPr/>
                    <a:lstStyle/>
                    <a:p>
                      <a:pPr>
                        <a:lnSpc>
                          <a:spcPct val="107000"/>
                        </a:lnSpc>
                        <a:spcAft>
                          <a:spcPts val="800"/>
                        </a:spcAft>
                      </a:pPr>
                      <a:r>
                        <a:rPr lang="en-GB" sz="1100" dirty="0">
                          <a:effectLst/>
                        </a:rPr>
                        <a:t>I mean , you should have some distribution , but you shouldn't try to artificially do it .</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tc>
                <a:extLst>
                  <a:ext uri="{0D108BD9-81ED-4DB2-BD59-A6C34878D82A}">
                    <a16:rowId xmlns:a16="http://schemas.microsoft.com/office/drawing/2014/main" val="3481522865"/>
                  </a:ext>
                </a:extLst>
              </a:tr>
            </a:tbl>
          </a:graphicData>
        </a:graphic>
      </p:graphicFrame>
      <p:graphicFrame>
        <p:nvGraphicFramePr>
          <p:cNvPr id="13" name="Table 12">
            <a:extLst>
              <a:ext uri="{FF2B5EF4-FFF2-40B4-BE49-F238E27FC236}">
                <a16:creationId xmlns:a16="http://schemas.microsoft.com/office/drawing/2014/main" id="{9367E1E9-AAA4-478F-94D4-BBA1844069ED}"/>
              </a:ext>
            </a:extLst>
          </p:cNvPr>
          <p:cNvGraphicFramePr>
            <a:graphicFrameLocks noGrp="1"/>
          </p:cNvGraphicFramePr>
          <p:nvPr>
            <p:extLst>
              <p:ext uri="{D42A27DB-BD31-4B8C-83A1-F6EECF244321}">
                <p14:modId xmlns:p14="http://schemas.microsoft.com/office/powerpoint/2010/main" val="492904567"/>
              </p:ext>
            </p:extLst>
          </p:nvPr>
        </p:nvGraphicFramePr>
        <p:xfrm>
          <a:off x="2574728" y="3891658"/>
          <a:ext cx="5969000" cy="693738"/>
        </p:xfrm>
        <a:graphic>
          <a:graphicData uri="http://schemas.openxmlformats.org/drawingml/2006/table">
            <a:tbl>
              <a:tblPr>
                <a:tableStyleId>{7DF18680-E054-41AD-8BC1-D1AEF772440D}</a:tableStyleId>
              </a:tblPr>
              <a:tblGrid>
                <a:gridCol w="810605">
                  <a:extLst>
                    <a:ext uri="{9D8B030D-6E8A-4147-A177-3AD203B41FA5}">
                      <a16:colId xmlns:a16="http://schemas.microsoft.com/office/drawing/2014/main" val="967014649"/>
                    </a:ext>
                  </a:extLst>
                </a:gridCol>
                <a:gridCol w="5158395">
                  <a:extLst>
                    <a:ext uri="{9D8B030D-6E8A-4147-A177-3AD203B41FA5}">
                      <a16:colId xmlns:a16="http://schemas.microsoft.com/office/drawing/2014/main" val="2806625493"/>
                    </a:ext>
                  </a:extLst>
                </a:gridCol>
              </a:tblGrid>
              <a:tr h="0">
                <a:tc>
                  <a:txBody>
                    <a:bodyPr/>
                    <a:lstStyle/>
                    <a:p>
                      <a:pPr algn="ctr">
                        <a:lnSpc>
                          <a:spcPct val="107000"/>
                        </a:lnSpc>
                        <a:spcAft>
                          <a:spcPts val="800"/>
                        </a:spcAft>
                      </a:pPr>
                      <a:r>
                        <a:rPr lang="en-GB" sz="1100">
                          <a:effectLst/>
                        </a:rPr>
                        <a:t>35:02</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tc>
                <a:tc>
                  <a:txBody>
                    <a:bodyPr/>
                    <a:lstStyle/>
                    <a:p>
                      <a:pPr>
                        <a:lnSpc>
                          <a:spcPct val="107000"/>
                        </a:lnSpc>
                        <a:spcAft>
                          <a:spcPts val="800"/>
                        </a:spcAft>
                      </a:pPr>
                      <a:r>
                        <a:rPr lang="en-GB" sz="1100">
                          <a:effectLst/>
                        </a:rPr>
                        <a:t>Well , shouldn't</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tc>
                <a:extLst>
                  <a:ext uri="{0D108BD9-81ED-4DB2-BD59-A6C34878D82A}">
                    <a16:rowId xmlns:a16="http://schemas.microsoft.com/office/drawing/2014/main" val="2675245170"/>
                  </a:ext>
                </a:extLst>
              </a:tr>
              <a:tr h="0">
                <a:tc>
                  <a:txBody>
                    <a:bodyPr/>
                    <a:lstStyle/>
                    <a:p>
                      <a:pPr algn="ctr">
                        <a:lnSpc>
                          <a:spcPct val="107000"/>
                        </a:lnSpc>
                        <a:spcAft>
                          <a:spcPts val="800"/>
                        </a:spcAft>
                      </a:pPr>
                      <a:r>
                        <a:rPr lang="en-GB" sz="1100">
                          <a:effectLst/>
                        </a:rPr>
                        <a:t>35:06</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tc>
                <a:tc>
                  <a:txBody>
                    <a:bodyPr/>
                    <a:lstStyle/>
                    <a:p>
                      <a:pPr>
                        <a:lnSpc>
                          <a:spcPct val="107000"/>
                        </a:lnSpc>
                        <a:spcAft>
                          <a:spcPts val="800"/>
                        </a:spcAft>
                      </a:pPr>
                      <a:r>
                        <a:rPr lang="en-GB" sz="1100">
                          <a:effectLst/>
                        </a:rPr>
                        <a:t>you be able to compare the performance with others taking a course ? Oh , that's tricky , because then you get into all sorts of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tc>
                <a:extLst>
                  <a:ext uri="{0D108BD9-81ED-4DB2-BD59-A6C34878D82A}">
                    <a16:rowId xmlns:a16="http://schemas.microsoft.com/office/drawing/2014/main" val="984382443"/>
                  </a:ext>
                </a:extLst>
              </a:tr>
              <a:tr h="0">
                <a:tc>
                  <a:txBody>
                    <a:bodyPr/>
                    <a:lstStyle/>
                    <a:p>
                      <a:pPr algn="ctr">
                        <a:lnSpc>
                          <a:spcPct val="107000"/>
                        </a:lnSpc>
                        <a:spcAft>
                          <a:spcPts val="800"/>
                        </a:spcAft>
                      </a:pPr>
                      <a:r>
                        <a:rPr lang="en-GB" sz="1100">
                          <a:effectLst/>
                        </a:rPr>
                        <a:t>35:14</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tc>
                <a:tc>
                  <a:txBody>
                    <a:bodyPr/>
                    <a:lstStyle/>
                    <a:p>
                      <a:pPr>
                        <a:lnSpc>
                          <a:spcPct val="107000"/>
                        </a:lnSpc>
                        <a:spcAft>
                          <a:spcPts val="800"/>
                        </a:spcAft>
                      </a:pPr>
                      <a:r>
                        <a:rPr lang="en-GB" sz="1100" dirty="0">
                          <a:effectLst/>
                        </a:rPr>
                        <a:t>Confusion and stuff .</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tc>
                <a:extLst>
                  <a:ext uri="{0D108BD9-81ED-4DB2-BD59-A6C34878D82A}">
                    <a16:rowId xmlns:a16="http://schemas.microsoft.com/office/drawing/2014/main" val="726776692"/>
                  </a:ext>
                </a:extLst>
              </a:tr>
            </a:tbl>
          </a:graphicData>
        </a:graphic>
      </p:graphicFrame>
    </p:spTree>
    <p:extLst>
      <p:ext uri="{BB962C8B-B14F-4D97-AF65-F5344CB8AC3E}">
        <p14:creationId xmlns:p14="http://schemas.microsoft.com/office/powerpoint/2010/main" val="4484602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9EB47-3032-4C92-9E18-3F5FEFFDCB58}"/>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A0758552-C64F-433A-896D-60759C0E318A}"/>
              </a:ext>
            </a:extLst>
          </p:cNvPr>
          <p:cNvSpPr>
            <a:spLocks noGrp="1"/>
          </p:cNvSpPr>
          <p:nvPr>
            <p:ph type="body" sz="quarter" idx="11"/>
          </p:nvPr>
        </p:nvSpPr>
        <p:spPr/>
        <p:txBody>
          <a:bodyPr/>
          <a:lstStyle/>
          <a:p>
            <a:endParaRPr lang="en-GB"/>
          </a:p>
        </p:txBody>
      </p:sp>
      <p:graphicFrame>
        <p:nvGraphicFramePr>
          <p:cNvPr id="6" name="Content Placeholder 5">
            <a:extLst>
              <a:ext uri="{FF2B5EF4-FFF2-40B4-BE49-F238E27FC236}">
                <a16:creationId xmlns:a16="http://schemas.microsoft.com/office/drawing/2014/main" id="{1005D38D-CF8B-493B-B3BB-DF1BB9C0E131}"/>
              </a:ext>
            </a:extLst>
          </p:cNvPr>
          <p:cNvGraphicFramePr>
            <a:graphicFrameLocks noGrp="1"/>
          </p:cNvGraphicFramePr>
          <p:nvPr>
            <p:ph sz="half" idx="12"/>
            <p:extLst>
              <p:ext uri="{D42A27DB-BD31-4B8C-83A1-F6EECF244321}">
                <p14:modId xmlns:p14="http://schemas.microsoft.com/office/powerpoint/2010/main" val="2158321168"/>
              </p:ext>
            </p:extLst>
          </p:nvPr>
        </p:nvGraphicFramePr>
        <p:xfrm>
          <a:off x="630238" y="3014313"/>
          <a:ext cx="3590925" cy="332487"/>
        </p:xfrm>
        <a:graphic>
          <a:graphicData uri="http://schemas.openxmlformats.org/drawingml/2006/table">
            <a:tbl>
              <a:tblPr firstRow="1" firstCol="1" bandRow="1">
                <a:tableStyleId>{7DF18680-E054-41AD-8BC1-D1AEF772440D}</a:tableStyleId>
              </a:tblPr>
              <a:tblGrid>
                <a:gridCol w="487657">
                  <a:extLst>
                    <a:ext uri="{9D8B030D-6E8A-4147-A177-3AD203B41FA5}">
                      <a16:colId xmlns:a16="http://schemas.microsoft.com/office/drawing/2014/main" val="2056751040"/>
                    </a:ext>
                  </a:extLst>
                </a:gridCol>
                <a:gridCol w="3103268">
                  <a:extLst>
                    <a:ext uri="{9D8B030D-6E8A-4147-A177-3AD203B41FA5}">
                      <a16:colId xmlns:a16="http://schemas.microsoft.com/office/drawing/2014/main" val="1367418159"/>
                    </a:ext>
                  </a:extLst>
                </a:gridCol>
              </a:tblGrid>
              <a:tr h="103144">
                <a:tc>
                  <a:txBody>
                    <a:bodyPr/>
                    <a:lstStyle/>
                    <a:p>
                      <a:pPr algn="ctr">
                        <a:lnSpc>
                          <a:spcPct val="107000"/>
                        </a:lnSpc>
                        <a:spcAft>
                          <a:spcPts val="800"/>
                        </a:spcAft>
                      </a:pPr>
                      <a:r>
                        <a:rPr lang="en-GB" sz="700">
                          <a:effectLst/>
                        </a:rPr>
                        <a:t>20:59</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tc>
                  <a:txBody>
                    <a:bodyPr/>
                    <a:lstStyle/>
                    <a:p>
                      <a:pPr>
                        <a:lnSpc>
                          <a:spcPct val="107000"/>
                        </a:lnSpc>
                        <a:spcAft>
                          <a:spcPts val="800"/>
                        </a:spcAft>
                      </a:pPr>
                      <a:r>
                        <a:rPr lang="en-GB" sz="700">
                          <a:effectLst/>
                        </a:rPr>
                        <a:t>Well , this is</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extLst>
                  <a:ext uri="{0D108BD9-81ED-4DB2-BD59-A6C34878D82A}">
                    <a16:rowId xmlns:a16="http://schemas.microsoft.com/office/drawing/2014/main" val="2672148769"/>
                  </a:ext>
                </a:extLst>
              </a:tr>
              <a:tr h="211063">
                <a:tc>
                  <a:txBody>
                    <a:bodyPr/>
                    <a:lstStyle/>
                    <a:p>
                      <a:pPr algn="ctr">
                        <a:lnSpc>
                          <a:spcPct val="107000"/>
                        </a:lnSpc>
                        <a:spcAft>
                          <a:spcPts val="800"/>
                        </a:spcAft>
                      </a:pPr>
                      <a:r>
                        <a:rPr lang="en-GB" sz="700">
                          <a:effectLst/>
                        </a:rPr>
                        <a:t>21:01</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tc>
                  <a:txBody>
                    <a:bodyPr/>
                    <a:lstStyle/>
                    <a:p>
                      <a:pPr>
                        <a:lnSpc>
                          <a:spcPct val="107000"/>
                        </a:lnSpc>
                        <a:spcAft>
                          <a:spcPts val="800"/>
                        </a:spcAft>
                      </a:pPr>
                      <a:r>
                        <a:rPr lang="en-GB" sz="700" dirty="0">
                          <a:effectLst/>
                        </a:rPr>
                        <a:t>getting more contentious , isn't it ? Innately predisposed . So does that mean they are just , quote , naturally clever , unquote ?</a:t>
                      </a:r>
                      <a:endParaRPr lang="en-GB"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extLst>
                  <a:ext uri="{0D108BD9-81ED-4DB2-BD59-A6C34878D82A}">
                    <a16:rowId xmlns:a16="http://schemas.microsoft.com/office/drawing/2014/main" val="2528665986"/>
                  </a:ext>
                </a:extLst>
              </a:tr>
            </a:tbl>
          </a:graphicData>
        </a:graphic>
      </p:graphicFrame>
      <p:graphicFrame>
        <p:nvGraphicFramePr>
          <p:cNvPr id="8" name="Content Placeholder 7">
            <a:extLst>
              <a:ext uri="{FF2B5EF4-FFF2-40B4-BE49-F238E27FC236}">
                <a16:creationId xmlns:a16="http://schemas.microsoft.com/office/drawing/2014/main" id="{257FFA87-4313-4EFD-90F9-A563CD22A656}"/>
              </a:ext>
            </a:extLst>
          </p:cNvPr>
          <p:cNvGraphicFramePr>
            <a:graphicFrameLocks noGrp="1"/>
          </p:cNvGraphicFramePr>
          <p:nvPr>
            <p:ph sz="half" idx="13"/>
            <p:extLst>
              <p:ext uri="{D42A27DB-BD31-4B8C-83A1-F6EECF244321}">
                <p14:modId xmlns:p14="http://schemas.microsoft.com/office/powerpoint/2010/main" val="1539906061"/>
              </p:ext>
            </p:extLst>
          </p:nvPr>
        </p:nvGraphicFramePr>
        <p:xfrm>
          <a:off x="2592492" y="1582998"/>
          <a:ext cx="3805238" cy="988752"/>
        </p:xfrm>
        <a:graphic>
          <a:graphicData uri="http://schemas.openxmlformats.org/drawingml/2006/table">
            <a:tbl>
              <a:tblPr firstRow="1" firstCol="1" bandRow="1">
                <a:tableStyleId>{7DF18680-E054-41AD-8BC1-D1AEF772440D}</a:tableStyleId>
              </a:tblPr>
              <a:tblGrid>
                <a:gridCol w="516761">
                  <a:extLst>
                    <a:ext uri="{9D8B030D-6E8A-4147-A177-3AD203B41FA5}">
                      <a16:colId xmlns:a16="http://schemas.microsoft.com/office/drawing/2014/main" val="619116011"/>
                    </a:ext>
                  </a:extLst>
                </a:gridCol>
                <a:gridCol w="3288477">
                  <a:extLst>
                    <a:ext uri="{9D8B030D-6E8A-4147-A177-3AD203B41FA5}">
                      <a16:colId xmlns:a16="http://schemas.microsoft.com/office/drawing/2014/main" val="4121994203"/>
                    </a:ext>
                  </a:extLst>
                </a:gridCol>
              </a:tblGrid>
              <a:tr h="109299">
                <a:tc>
                  <a:txBody>
                    <a:bodyPr/>
                    <a:lstStyle/>
                    <a:p>
                      <a:pPr algn="ctr">
                        <a:lnSpc>
                          <a:spcPct val="107000"/>
                        </a:lnSpc>
                        <a:spcAft>
                          <a:spcPts val="800"/>
                        </a:spcAft>
                      </a:pPr>
                      <a:r>
                        <a:rPr lang="en-GB" sz="700">
                          <a:effectLst/>
                        </a:rPr>
                        <a:t>28:15</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048" marR="4048" marT="0" marB="0"/>
                </a:tc>
                <a:tc>
                  <a:txBody>
                    <a:bodyPr/>
                    <a:lstStyle/>
                    <a:p>
                      <a:pPr>
                        <a:lnSpc>
                          <a:spcPct val="107000"/>
                        </a:lnSpc>
                        <a:spcAft>
                          <a:spcPts val="800"/>
                        </a:spcAft>
                      </a:pPr>
                      <a:r>
                        <a:rPr lang="en-GB" sz="700">
                          <a:effectLst/>
                        </a:rPr>
                        <a:t>So now I think I</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048" marR="4048" marT="0" marB="0"/>
                </a:tc>
                <a:extLst>
                  <a:ext uri="{0D108BD9-81ED-4DB2-BD59-A6C34878D82A}">
                    <a16:rowId xmlns:a16="http://schemas.microsoft.com/office/drawing/2014/main" val="1091630185"/>
                  </a:ext>
                </a:extLst>
              </a:tr>
              <a:tr h="109299">
                <a:tc>
                  <a:txBody>
                    <a:bodyPr/>
                    <a:lstStyle/>
                    <a:p>
                      <a:pPr algn="ctr">
                        <a:lnSpc>
                          <a:spcPct val="107000"/>
                        </a:lnSpc>
                        <a:spcAft>
                          <a:spcPts val="800"/>
                        </a:spcAft>
                      </a:pPr>
                      <a:r>
                        <a:rPr lang="en-GB" sz="700">
                          <a:effectLst/>
                        </a:rPr>
                        <a:t>28:17</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048" marR="4048" marT="0" marB="0"/>
                </a:tc>
                <a:tc>
                  <a:txBody>
                    <a:bodyPr/>
                    <a:lstStyle/>
                    <a:p>
                      <a:pPr>
                        <a:lnSpc>
                          <a:spcPct val="107000"/>
                        </a:lnSpc>
                        <a:spcAft>
                          <a:spcPts val="800"/>
                        </a:spcAft>
                      </a:pPr>
                      <a:r>
                        <a:rPr lang="en-GB" sz="700">
                          <a:effectLst/>
                        </a:rPr>
                        <a:t>have to disagree on that . So . You know , we are told that we must I think , indeed ,</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048" marR="4048" marT="0" marB="0"/>
                </a:tc>
                <a:extLst>
                  <a:ext uri="{0D108BD9-81ED-4DB2-BD59-A6C34878D82A}">
                    <a16:rowId xmlns:a16="http://schemas.microsoft.com/office/drawing/2014/main" val="3202201066"/>
                  </a:ext>
                </a:extLst>
              </a:tr>
              <a:tr h="109299">
                <a:tc>
                  <a:txBody>
                    <a:bodyPr/>
                    <a:lstStyle/>
                    <a:p>
                      <a:pPr algn="ctr">
                        <a:lnSpc>
                          <a:spcPct val="107000"/>
                        </a:lnSpc>
                        <a:spcAft>
                          <a:spcPts val="800"/>
                        </a:spcAft>
                      </a:pPr>
                      <a:r>
                        <a:rPr lang="en-GB" sz="700">
                          <a:effectLst/>
                        </a:rPr>
                        <a:t>28:25</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048" marR="4048" marT="0" marB="0"/>
                </a:tc>
                <a:tc>
                  <a:txBody>
                    <a:bodyPr/>
                    <a:lstStyle/>
                    <a:p>
                      <a:pPr>
                        <a:lnSpc>
                          <a:spcPct val="107000"/>
                        </a:lnSpc>
                        <a:spcAft>
                          <a:spcPts val="800"/>
                        </a:spcAft>
                      </a:pPr>
                      <a:r>
                        <a:rPr lang="en-GB" sz="700">
                          <a:effectLst/>
                        </a:rPr>
                        <a:t>you know , Mark , against</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048" marR="4048" marT="0" marB="0"/>
                </a:tc>
                <a:extLst>
                  <a:ext uri="{0D108BD9-81ED-4DB2-BD59-A6C34878D82A}">
                    <a16:rowId xmlns:a16="http://schemas.microsoft.com/office/drawing/2014/main" val="3829515987"/>
                  </a:ext>
                </a:extLst>
              </a:tr>
              <a:tr h="109299">
                <a:tc>
                  <a:txBody>
                    <a:bodyPr/>
                    <a:lstStyle/>
                    <a:p>
                      <a:pPr algn="ctr">
                        <a:lnSpc>
                          <a:spcPct val="107000"/>
                        </a:lnSpc>
                        <a:spcAft>
                          <a:spcPts val="800"/>
                        </a:spcAft>
                      </a:pPr>
                      <a:r>
                        <a:rPr lang="en-GB" sz="700">
                          <a:effectLst/>
                        </a:rPr>
                        <a:t>28:26</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048" marR="4048" marT="0" marB="0"/>
                </a:tc>
                <a:tc>
                  <a:txBody>
                    <a:bodyPr/>
                    <a:lstStyle/>
                    <a:p>
                      <a:pPr>
                        <a:lnSpc>
                          <a:spcPct val="107000"/>
                        </a:lnSpc>
                        <a:spcAft>
                          <a:spcPts val="800"/>
                        </a:spcAft>
                      </a:pPr>
                      <a:r>
                        <a:rPr lang="en-GB" sz="700">
                          <a:effectLst/>
                        </a:rPr>
                        <a:t>the learning outcomes .</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048" marR="4048" marT="0" marB="0"/>
                </a:tc>
                <a:extLst>
                  <a:ext uri="{0D108BD9-81ED-4DB2-BD59-A6C34878D82A}">
                    <a16:rowId xmlns:a16="http://schemas.microsoft.com/office/drawing/2014/main" val="584469596"/>
                  </a:ext>
                </a:extLst>
              </a:tr>
              <a:tr h="109299">
                <a:tc>
                  <a:txBody>
                    <a:bodyPr/>
                    <a:lstStyle/>
                    <a:p>
                      <a:pPr algn="ctr">
                        <a:lnSpc>
                          <a:spcPct val="107000"/>
                        </a:lnSpc>
                        <a:spcAft>
                          <a:spcPts val="800"/>
                        </a:spcAft>
                      </a:pPr>
                      <a:r>
                        <a:rPr lang="en-GB" sz="700">
                          <a:effectLst/>
                        </a:rPr>
                        <a:t>28:29</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048" marR="4048" marT="0" marB="0"/>
                </a:tc>
                <a:tc>
                  <a:txBody>
                    <a:bodyPr/>
                    <a:lstStyle/>
                    <a:p>
                      <a:pPr>
                        <a:lnSpc>
                          <a:spcPct val="107000"/>
                        </a:lnSpc>
                        <a:spcAft>
                          <a:spcPts val="800"/>
                        </a:spcAft>
                      </a:pPr>
                      <a:r>
                        <a:rPr lang="en-GB" sz="700">
                          <a:effectLst/>
                        </a:rPr>
                        <a:t>Of course ,</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048" marR="4048" marT="0" marB="0"/>
                </a:tc>
                <a:extLst>
                  <a:ext uri="{0D108BD9-81ED-4DB2-BD59-A6C34878D82A}">
                    <a16:rowId xmlns:a16="http://schemas.microsoft.com/office/drawing/2014/main" val="2882699676"/>
                  </a:ext>
                </a:extLst>
              </a:tr>
              <a:tr h="223659">
                <a:tc>
                  <a:txBody>
                    <a:bodyPr/>
                    <a:lstStyle/>
                    <a:p>
                      <a:pPr algn="ctr">
                        <a:lnSpc>
                          <a:spcPct val="107000"/>
                        </a:lnSpc>
                        <a:spcAft>
                          <a:spcPts val="800"/>
                        </a:spcAft>
                      </a:pPr>
                      <a:r>
                        <a:rPr lang="en-GB" sz="700">
                          <a:effectLst/>
                        </a:rPr>
                        <a:t>28:30</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048" marR="4048" marT="0" marB="0"/>
                </a:tc>
                <a:tc>
                  <a:txBody>
                    <a:bodyPr/>
                    <a:lstStyle/>
                    <a:p>
                      <a:pPr>
                        <a:lnSpc>
                          <a:spcPct val="107000"/>
                        </a:lnSpc>
                        <a:spcAft>
                          <a:spcPts val="800"/>
                        </a:spcAft>
                      </a:pPr>
                      <a:r>
                        <a:rPr lang="en-GB" sz="700">
                          <a:effectLst/>
                        </a:rPr>
                        <a:t>sometimes if a student does produce an extremely good and creative answer , yes , you can just</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048" marR="4048" marT="0" marB="0"/>
                </a:tc>
                <a:extLst>
                  <a:ext uri="{0D108BD9-81ED-4DB2-BD59-A6C34878D82A}">
                    <a16:rowId xmlns:a16="http://schemas.microsoft.com/office/drawing/2014/main" val="3058397713"/>
                  </a:ext>
                </a:extLst>
              </a:tr>
              <a:tr h="109299">
                <a:tc>
                  <a:txBody>
                    <a:bodyPr/>
                    <a:lstStyle/>
                    <a:p>
                      <a:pPr algn="ctr">
                        <a:lnSpc>
                          <a:spcPct val="107000"/>
                        </a:lnSpc>
                        <a:spcAft>
                          <a:spcPts val="800"/>
                        </a:spcAft>
                      </a:pPr>
                      <a:r>
                        <a:rPr lang="en-GB" sz="700">
                          <a:effectLst/>
                        </a:rPr>
                        <a:t>28:36</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048" marR="4048" marT="0" marB="0"/>
                </a:tc>
                <a:tc>
                  <a:txBody>
                    <a:bodyPr/>
                    <a:lstStyle/>
                    <a:p>
                      <a:pPr>
                        <a:lnSpc>
                          <a:spcPct val="107000"/>
                        </a:lnSpc>
                        <a:spcAft>
                          <a:spcPts val="800"/>
                        </a:spcAft>
                      </a:pPr>
                      <a:r>
                        <a:rPr lang="en-GB" sz="700">
                          <a:effectLst/>
                        </a:rPr>
                        <a:t>sneak</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048" marR="4048" marT="0" marB="0"/>
                </a:tc>
                <a:extLst>
                  <a:ext uri="{0D108BD9-81ED-4DB2-BD59-A6C34878D82A}">
                    <a16:rowId xmlns:a16="http://schemas.microsoft.com/office/drawing/2014/main" val="242410917"/>
                  </a:ext>
                </a:extLst>
              </a:tr>
              <a:tr h="109299">
                <a:tc>
                  <a:txBody>
                    <a:bodyPr/>
                    <a:lstStyle/>
                    <a:p>
                      <a:pPr algn="ctr">
                        <a:lnSpc>
                          <a:spcPct val="107000"/>
                        </a:lnSpc>
                        <a:spcAft>
                          <a:spcPts val="800"/>
                        </a:spcAft>
                      </a:pPr>
                      <a:r>
                        <a:rPr lang="en-GB" sz="700">
                          <a:effectLst/>
                        </a:rPr>
                        <a:t>28:36</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048" marR="4048" marT="0" marB="0"/>
                </a:tc>
                <a:tc>
                  <a:txBody>
                    <a:bodyPr/>
                    <a:lstStyle/>
                    <a:p>
                      <a:pPr>
                        <a:lnSpc>
                          <a:spcPct val="107000"/>
                        </a:lnSpc>
                        <a:spcAft>
                          <a:spcPts val="800"/>
                        </a:spcAft>
                      </a:pPr>
                      <a:r>
                        <a:rPr lang="en-GB" sz="700" dirty="0">
                          <a:effectLst/>
                        </a:rPr>
                        <a:t>in a couple of extra marks .</a:t>
                      </a:r>
                      <a:endParaRPr lang="en-GB"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048" marR="4048" marT="0" marB="0"/>
                </a:tc>
                <a:extLst>
                  <a:ext uri="{0D108BD9-81ED-4DB2-BD59-A6C34878D82A}">
                    <a16:rowId xmlns:a16="http://schemas.microsoft.com/office/drawing/2014/main" val="3944513319"/>
                  </a:ext>
                </a:extLst>
              </a:tr>
            </a:tbl>
          </a:graphicData>
        </a:graphic>
      </p:graphicFrame>
      <p:graphicFrame>
        <p:nvGraphicFramePr>
          <p:cNvPr id="7" name="Content Placeholder 6">
            <a:extLst>
              <a:ext uri="{FF2B5EF4-FFF2-40B4-BE49-F238E27FC236}">
                <a16:creationId xmlns:a16="http://schemas.microsoft.com/office/drawing/2014/main" id="{1C76BC2B-AC66-4E0D-B380-4FAA5EFCDA2E}"/>
              </a:ext>
            </a:extLst>
          </p:cNvPr>
          <p:cNvGraphicFramePr>
            <a:graphicFrameLocks/>
          </p:cNvGraphicFramePr>
          <p:nvPr>
            <p:extLst>
              <p:ext uri="{D42A27DB-BD31-4B8C-83A1-F6EECF244321}">
                <p14:modId xmlns:p14="http://schemas.microsoft.com/office/powerpoint/2010/main" val="3832013970"/>
              </p:ext>
            </p:extLst>
          </p:nvPr>
        </p:nvGraphicFramePr>
        <p:xfrm>
          <a:off x="4403725" y="2769765"/>
          <a:ext cx="3805238" cy="765093"/>
        </p:xfrm>
        <a:graphic>
          <a:graphicData uri="http://schemas.openxmlformats.org/drawingml/2006/table">
            <a:tbl>
              <a:tblPr firstRow="1" firstCol="1" bandRow="1">
                <a:tableStyleId>{7DF18680-E054-41AD-8BC1-D1AEF772440D}</a:tableStyleId>
              </a:tblPr>
              <a:tblGrid>
                <a:gridCol w="516761">
                  <a:extLst>
                    <a:ext uri="{9D8B030D-6E8A-4147-A177-3AD203B41FA5}">
                      <a16:colId xmlns:a16="http://schemas.microsoft.com/office/drawing/2014/main" val="3175478259"/>
                    </a:ext>
                  </a:extLst>
                </a:gridCol>
                <a:gridCol w="3288477">
                  <a:extLst>
                    <a:ext uri="{9D8B030D-6E8A-4147-A177-3AD203B41FA5}">
                      <a16:colId xmlns:a16="http://schemas.microsoft.com/office/drawing/2014/main" val="2584690911"/>
                    </a:ext>
                  </a:extLst>
                </a:gridCol>
              </a:tblGrid>
              <a:tr h="109299">
                <a:tc>
                  <a:txBody>
                    <a:bodyPr/>
                    <a:lstStyle/>
                    <a:p>
                      <a:pPr algn="ctr">
                        <a:lnSpc>
                          <a:spcPct val="107000"/>
                        </a:lnSpc>
                        <a:spcAft>
                          <a:spcPts val="800"/>
                        </a:spcAft>
                      </a:pPr>
                      <a:r>
                        <a:rPr lang="en-GB" sz="700">
                          <a:effectLst/>
                        </a:rPr>
                        <a:t>22:28</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048" marR="4048" marT="0" marB="0"/>
                </a:tc>
                <a:tc>
                  <a:txBody>
                    <a:bodyPr/>
                    <a:lstStyle/>
                    <a:p>
                      <a:pPr>
                        <a:lnSpc>
                          <a:spcPct val="107000"/>
                        </a:lnSpc>
                        <a:spcAft>
                          <a:spcPts val="800"/>
                        </a:spcAft>
                      </a:pPr>
                      <a:r>
                        <a:rPr lang="en-GB" sz="700" dirty="0">
                          <a:effectLst/>
                        </a:rPr>
                        <a:t>I got a rubric , so , again , X's demands for rubrics , so . I actually disagree</a:t>
                      </a:r>
                      <a:endParaRPr lang="en-GB"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048" marR="4048" marT="0" marB="0"/>
                </a:tc>
                <a:extLst>
                  <a:ext uri="{0D108BD9-81ED-4DB2-BD59-A6C34878D82A}">
                    <a16:rowId xmlns:a16="http://schemas.microsoft.com/office/drawing/2014/main" val="4229328927"/>
                  </a:ext>
                </a:extLst>
              </a:tr>
              <a:tr h="109299">
                <a:tc>
                  <a:txBody>
                    <a:bodyPr/>
                    <a:lstStyle/>
                    <a:p>
                      <a:pPr algn="ctr">
                        <a:lnSpc>
                          <a:spcPct val="107000"/>
                        </a:lnSpc>
                        <a:spcAft>
                          <a:spcPts val="800"/>
                        </a:spcAft>
                      </a:pPr>
                      <a:r>
                        <a:rPr lang="en-GB" sz="700">
                          <a:effectLst/>
                        </a:rPr>
                        <a:t>22:36</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048" marR="4048" marT="0" marB="0"/>
                </a:tc>
                <a:tc>
                  <a:txBody>
                    <a:bodyPr/>
                    <a:lstStyle/>
                    <a:p>
                      <a:pPr>
                        <a:lnSpc>
                          <a:spcPct val="107000"/>
                        </a:lnSpc>
                        <a:spcAft>
                          <a:spcPts val="800"/>
                        </a:spcAft>
                      </a:pPr>
                      <a:r>
                        <a:rPr lang="en-GB" sz="700" dirty="0">
                          <a:effectLst/>
                        </a:rPr>
                        <a:t>with that and ,</a:t>
                      </a:r>
                      <a:endParaRPr lang="en-GB"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048" marR="4048" marT="0" marB="0"/>
                </a:tc>
                <a:extLst>
                  <a:ext uri="{0D108BD9-81ED-4DB2-BD59-A6C34878D82A}">
                    <a16:rowId xmlns:a16="http://schemas.microsoft.com/office/drawing/2014/main" val="350873965"/>
                  </a:ext>
                </a:extLst>
              </a:tr>
              <a:tr h="109299">
                <a:tc>
                  <a:txBody>
                    <a:bodyPr/>
                    <a:lstStyle/>
                    <a:p>
                      <a:pPr algn="ctr">
                        <a:lnSpc>
                          <a:spcPct val="107000"/>
                        </a:lnSpc>
                        <a:spcAft>
                          <a:spcPts val="800"/>
                        </a:spcAft>
                      </a:pPr>
                      <a:r>
                        <a:rPr lang="en-GB" sz="700">
                          <a:effectLst/>
                        </a:rPr>
                        <a:t>22:38</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048" marR="4048" marT="0" marB="0"/>
                </a:tc>
                <a:tc>
                  <a:txBody>
                    <a:bodyPr/>
                    <a:lstStyle/>
                    <a:p>
                      <a:pPr>
                        <a:lnSpc>
                          <a:spcPct val="107000"/>
                        </a:lnSpc>
                        <a:spcAft>
                          <a:spcPts val="800"/>
                        </a:spcAft>
                      </a:pPr>
                      <a:r>
                        <a:rPr lang="en-GB" sz="700" dirty="0">
                          <a:effectLst/>
                        </a:rPr>
                        <a:t>you know , I</a:t>
                      </a:r>
                      <a:endParaRPr lang="en-GB"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048" marR="4048" marT="0" marB="0"/>
                </a:tc>
                <a:extLst>
                  <a:ext uri="{0D108BD9-81ED-4DB2-BD59-A6C34878D82A}">
                    <a16:rowId xmlns:a16="http://schemas.microsoft.com/office/drawing/2014/main" val="2618179762"/>
                  </a:ext>
                </a:extLst>
              </a:tr>
              <a:tr h="109299">
                <a:tc>
                  <a:txBody>
                    <a:bodyPr/>
                    <a:lstStyle/>
                    <a:p>
                      <a:pPr algn="ctr">
                        <a:lnSpc>
                          <a:spcPct val="107000"/>
                        </a:lnSpc>
                        <a:spcAft>
                          <a:spcPts val="800"/>
                        </a:spcAft>
                      </a:pPr>
                      <a:r>
                        <a:rPr lang="en-GB" sz="700">
                          <a:effectLst/>
                        </a:rPr>
                        <a:t>22:38</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048" marR="4048" marT="0" marB="0"/>
                </a:tc>
                <a:tc>
                  <a:txBody>
                    <a:bodyPr/>
                    <a:lstStyle/>
                    <a:p>
                      <a:pPr>
                        <a:lnSpc>
                          <a:spcPct val="107000"/>
                        </a:lnSpc>
                        <a:spcAft>
                          <a:spcPts val="800"/>
                        </a:spcAft>
                      </a:pPr>
                      <a:r>
                        <a:rPr lang="en-GB" sz="700" dirty="0">
                          <a:effectLst/>
                        </a:rPr>
                        <a:t>prefer to take dare I use the word , a more</a:t>
                      </a:r>
                      <a:endParaRPr lang="en-GB"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048" marR="4048" marT="0" marB="0"/>
                </a:tc>
                <a:extLst>
                  <a:ext uri="{0D108BD9-81ED-4DB2-BD59-A6C34878D82A}">
                    <a16:rowId xmlns:a16="http://schemas.microsoft.com/office/drawing/2014/main" val="146310483"/>
                  </a:ext>
                </a:extLst>
              </a:tr>
              <a:tr h="109299">
                <a:tc>
                  <a:txBody>
                    <a:bodyPr/>
                    <a:lstStyle/>
                    <a:p>
                      <a:pPr algn="ctr">
                        <a:lnSpc>
                          <a:spcPct val="107000"/>
                        </a:lnSpc>
                        <a:spcAft>
                          <a:spcPts val="800"/>
                        </a:spcAft>
                      </a:pPr>
                      <a:r>
                        <a:rPr lang="en-GB" sz="700">
                          <a:effectLst/>
                        </a:rPr>
                        <a:t>22:41</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048" marR="4048" marT="0" marB="0"/>
                </a:tc>
                <a:tc>
                  <a:txBody>
                    <a:bodyPr/>
                    <a:lstStyle/>
                    <a:p>
                      <a:pPr>
                        <a:lnSpc>
                          <a:spcPct val="107000"/>
                        </a:lnSpc>
                        <a:spcAft>
                          <a:spcPts val="800"/>
                        </a:spcAft>
                      </a:pPr>
                      <a:r>
                        <a:rPr lang="en-GB" sz="700" dirty="0">
                          <a:effectLst/>
                        </a:rPr>
                        <a:t>holistic kind of approach</a:t>
                      </a:r>
                      <a:endParaRPr lang="en-GB"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048" marR="4048" marT="0" marB="0"/>
                </a:tc>
                <a:extLst>
                  <a:ext uri="{0D108BD9-81ED-4DB2-BD59-A6C34878D82A}">
                    <a16:rowId xmlns:a16="http://schemas.microsoft.com/office/drawing/2014/main" val="3260533796"/>
                  </a:ext>
                </a:extLst>
              </a:tr>
              <a:tr h="109299">
                <a:tc>
                  <a:txBody>
                    <a:bodyPr/>
                    <a:lstStyle/>
                    <a:p>
                      <a:pPr algn="ctr">
                        <a:lnSpc>
                          <a:spcPct val="107000"/>
                        </a:lnSpc>
                        <a:spcAft>
                          <a:spcPts val="800"/>
                        </a:spcAft>
                      </a:pPr>
                      <a:r>
                        <a:rPr lang="en-GB" sz="700">
                          <a:effectLst/>
                        </a:rPr>
                        <a:t>22:44</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048" marR="4048" marT="0" marB="0"/>
                </a:tc>
                <a:tc>
                  <a:txBody>
                    <a:bodyPr/>
                    <a:lstStyle/>
                    <a:p>
                      <a:pPr>
                        <a:lnSpc>
                          <a:spcPct val="107000"/>
                        </a:lnSpc>
                        <a:spcAft>
                          <a:spcPts val="800"/>
                        </a:spcAft>
                      </a:pPr>
                      <a:r>
                        <a:rPr lang="en-GB" sz="700" dirty="0">
                          <a:effectLst/>
                        </a:rPr>
                        <a:t>rather than just</a:t>
                      </a:r>
                      <a:endParaRPr lang="en-GB"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048" marR="4048" marT="0" marB="0"/>
                </a:tc>
                <a:extLst>
                  <a:ext uri="{0D108BD9-81ED-4DB2-BD59-A6C34878D82A}">
                    <a16:rowId xmlns:a16="http://schemas.microsoft.com/office/drawing/2014/main" val="2122710710"/>
                  </a:ext>
                </a:extLst>
              </a:tr>
              <a:tr h="109299">
                <a:tc>
                  <a:txBody>
                    <a:bodyPr/>
                    <a:lstStyle/>
                    <a:p>
                      <a:pPr algn="ctr">
                        <a:lnSpc>
                          <a:spcPct val="107000"/>
                        </a:lnSpc>
                        <a:spcAft>
                          <a:spcPts val="800"/>
                        </a:spcAft>
                      </a:pPr>
                      <a:r>
                        <a:rPr lang="en-GB" sz="700" dirty="0">
                          <a:effectLst/>
                        </a:rPr>
                        <a:t>22:45</a:t>
                      </a:r>
                      <a:endParaRPr lang="en-GB"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048" marR="4048" marT="0" marB="0"/>
                </a:tc>
                <a:tc>
                  <a:txBody>
                    <a:bodyPr/>
                    <a:lstStyle/>
                    <a:p>
                      <a:pPr>
                        <a:lnSpc>
                          <a:spcPct val="107000"/>
                        </a:lnSpc>
                        <a:spcAft>
                          <a:spcPts val="800"/>
                        </a:spcAft>
                      </a:pPr>
                      <a:r>
                        <a:rPr lang="en-GB" sz="700" dirty="0">
                          <a:effectLst/>
                        </a:rPr>
                        <a:t>one mark for this to market for that , etc. .</a:t>
                      </a:r>
                      <a:endParaRPr lang="en-GB"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048" marR="4048" marT="0" marB="0"/>
                </a:tc>
                <a:extLst>
                  <a:ext uri="{0D108BD9-81ED-4DB2-BD59-A6C34878D82A}">
                    <a16:rowId xmlns:a16="http://schemas.microsoft.com/office/drawing/2014/main" val="1034174298"/>
                  </a:ext>
                </a:extLst>
              </a:tr>
            </a:tbl>
          </a:graphicData>
        </a:graphic>
      </p:graphicFrame>
    </p:spTree>
    <p:extLst>
      <p:ext uri="{BB962C8B-B14F-4D97-AF65-F5344CB8AC3E}">
        <p14:creationId xmlns:p14="http://schemas.microsoft.com/office/powerpoint/2010/main" val="30847893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C21AB-1A58-4927-912B-DA23EC025F23}"/>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AE378FE2-A96D-408A-BE6D-9499FC300E92}"/>
              </a:ext>
            </a:extLst>
          </p:cNvPr>
          <p:cNvSpPr>
            <a:spLocks noGrp="1"/>
          </p:cNvSpPr>
          <p:nvPr>
            <p:ph type="body" sz="quarter" idx="11"/>
          </p:nvPr>
        </p:nvSpPr>
        <p:spPr/>
        <p:txBody>
          <a:bodyPr/>
          <a:lstStyle/>
          <a:p>
            <a:endParaRPr lang="en-GB"/>
          </a:p>
        </p:txBody>
      </p:sp>
      <p:graphicFrame>
        <p:nvGraphicFramePr>
          <p:cNvPr id="6" name="Content Placeholder 5">
            <a:extLst>
              <a:ext uri="{FF2B5EF4-FFF2-40B4-BE49-F238E27FC236}">
                <a16:creationId xmlns:a16="http://schemas.microsoft.com/office/drawing/2014/main" id="{051F3918-2EA1-4AEA-8F3F-C0F0E33E5DD7}"/>
              </a:ext>
            </a:extLst>
          </p:cNvPr>
          <p:cNvGraphicFramePr>
            <a:graphicFrameLocks noGrp="1"/>
          </p:cNvGraphicFramePr>
          <p:nvPr>
            <p:ph sz="half" idx="12"/>
            <p:extLst>
              <p:ext uri="{D42A27DB-BD31-4B8C-83A1-F6EECF244321}">
                <p14:modId xmlns:p14="http://schemas.microsoft.com/office/powerpoint/2010/main" val="3997262107"/>
              </p:ext>
            </p:extLst>
          </p:nvPr>
        </p:nvGraphicFramePr>
        <p:xfrm>
          <a:off x="549318" y="1852909"/>
          <a:ext cx="3590924" cy="1533214"/>
        </p:xfrm>
        <a:graphic>
          <a:graphicData uri="http://schemas.openxmlformats.org/drawingml/2006/table">
            <a:tbl>
              <a:tblPr firstRow="1" firstCol="1" bandRow="1">
                <a:tableStyleId>{7DF18680-E054-41AD-8BC1-D1AEF772440D}</a:tableStyleId>
              </a:tblPr>
              <a:tblGrid>
                <a:gridCol w="487656">
                  <a:extLst>
                    <a:ext uri="{9D8B030D-6E8A-4147-A177-3AD203B41FA5}">
                      <a16:colId xmlns:a16="http://schemas.microsoft.com/office/drawing/2014/main" val="1513066098"/>
                    </a:ext>
                  </a:extLst>
                </a:gridCol>
                <a:gridCol w="3103268">
                  <a:extLst>
                    <a:ext uri="{9D8B030D-6E8A-4147-A177-3AD203B41FA5}">
                      <a16:colId xmlns:a16="http://schemas.microsoft.com/office/drawing/2014/main" val="3092779406"/>
                    </a:ext>
                  </a:extLst>
                </a:gridCol>
              </a:tblGrid>
              <a:tr h="103144">
                <a:tc>
                  <a:txBody>
                    <a:bodyPr/>
                    <a:lstStyle/>
                    <a:p>
                      <a:pPr algn="ctr">
                        <a:lnSpc>
                          <a:spcPct val="107000"/>
                        </a:lnSpc>
                        <a:spcAft>
                          <a:spcPts val="800"/>
                        </a:spcAft>
                      </a:pPr>
                      <a:r>
                        <a:rPr lang="en-GB" sz="700">
                          <a:effectLst/>
                        </a:rPr>
                        <a:t>31:26</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tc>
                  <a:txBody>
                    <a:bodyPr/>
                    <a:lstStyle/>
                    <a:p>
                      <a:pPr>
                        <a:lnSpc>
                          <a:spcPct val="107000"/>
                        </a:lnSpc>
                        <a:spcAft>
                          <a:spcPts val="800"/>
                        </a:spcAft>
                      </a:pPr>
                      <a:r>
                        <a:rPr lang="en-GB" sz="700">
                          <a:effectLst/>
                        </a:rPr>
                        <a:t>say they'll always</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extLst>
                  <a:ext uri="{0D108BD9-81ED-4DB2-BD59-A6C34878D82A}">
                    <a16:rowId xmlns:a16="http://schemas.microsoft.com/office/drawing/2014/main" val="3147090156"/>
                  </a:ext>
                </a:extLst>
              </a:tr>
              <a:tr h="103144">
                <a:tc>
                  <a:txBody>
                    <a:bodyPr/>
                    <a:lstStyle/>
                    <a:p>
                      <a:pPr algn="ctr">
                        <a:lnSpc>
                          <a:spcPct val="107000"/>
                        </a:lnSpc>
                        <a:spcAft>
                          <a:spcPts val="800"/>
                        </a:spcAft>
                      </a:pPr>
                      <a:r>
                        <a:rPr lang="en-GB" sz="700">
                          <a:effectLst/>
                        </a:rPr>
                        <a:t>31:28</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tc>
                  <a:txBody>
                    <a:bodyPr/>
                    <a:lstStyle/>
                    <a:p>
                      <a:pPr>
                        <a:lnSpc>
                          <a:spcPct val="107000"/>
                        </a:lnSpc>
                        <a:spcAft>
                          <a:spcPts val="800"/>
                        </a:spcAft>
                      </a:pPr>
                      <a:r>
                        <a:rPr lang="en-GB" sz="700">
                          <a:effectLst/>
                        </a:rPr>
                        <a:t>be some people who crash and burn and just</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extLst>
                  <a:ext uri="{0D108BD9-81ED-4DB2-BD59-A6C34878D82A}">
                    <a16:rowId xmlns:a16="http://schemas.microsoft.com/office/drawing/2014/main" val="3910227244"/>
                  </a:ext>
                </a:extLst>
              </a:tr>
              <a:tr h="103144">
                <a:tc>
                  <a:txBody>
                    <a:bodyPr/>
                    <a:lstStyle/>
                    <a:p>
                      <a:pPr algn="ctr">
                        <a:lnSpc>
                          <a:spcPct val="107000"/>
                        </a:lnSpc>
                        <a:spcAft>
                          <a:spcPts val="800"/>
                        </a:spcAft>
                      </a:pPr>
                      <a:r>
                        <a:rPr lang="en-GB" sz="700">
                          <a:effectLst/>
                        </a:rPr>
                        <a:t>31:30</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tc>
                  <a:txBody>
                    <a:bodyPr/>
                    <a:lstStyle/>
                    <a:p>
                      <a:pPr>
                        <a:lnSpc>
                          <a:spcPct val="107000"/>
                        </a:lnSpc>
                        <a:spcAft>
                          <a:spcPts val="800"/>
                        </a:spcAft>
                      </a:pPr>
                      <a:r>
                        <a:rPr lang="en-GB" sz="700">
                          <a:effectLst/>
                        </a:rPr>
                        <a:t>don't . Seem to be able</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extLst>
                  <a:ext uri="{0D108BD9-81ED-4DB2-BD59-A6C34878D82A}">
                    <a16:rowId xmlns:a16="http://schemas.microsoft.com/office/drawing/2014/main" val="3630990093"/>
                  </a:ext>
                </a:extLst>
              </a:tr>
              <a:tr h="211063">
                <a:tc>
                  <a:txBody>
                    <a:bodyPr/>
                    <a:lstStyle/>
                    <a:p>
                      <a:pPr algn="ctr">
                        <a:lnSpc>
                          <a:spcPct val="107000"/>
                        </a:lnSpc>
                        <a:spcAft>
                          <a:spcPts val="800"/>
                        </a:spcAft>
                      </a:pPr>
                      <a:r>
                        <a:rPr lang="en-GB" sz="700">
                          <a:effectLst/>
                        </a:rPr>
                        <a:t>31:32</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tc>
                  <a:txBody>
                    <a:bodyPr/>
                    <a:lstStyle/>
                    <a:p>
                      <a:pPr>
                        <a:lnSpc>
                          <a:spcPct val="107000"/>
                        </a:lnSpc>
                        <a:spcAft>
                          <a:spcPts val="800"/>
                        </a:spcAft>
                      </a:pPr>
                      <a:r>
                        <a:rPr lang="en-GB" sz="700">
                          <a:effectLst/>
                        </a:rPr>
                        <a:t>to make these learning outcomes . But , you know , again , to use words like dumbing down , we can't just do that to a great extent . So I have to say here that ,</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extLst>
                  <a:ext uri="{0D108BD9-81ED-4DB2-BD59-A6C34878D82A}">
                    <a16:rowId xmlns:a16="http://schemas.microsoft.com/office/drawing/2014/main" val="507886082"/>
                  </a:ext>
                </a:extLst>
              </a:tr>
              <a:tr h="103144">
                <a:tc>
                  <a:txBody>
                    <a:bodyPr/>
                    <a:lstStyle/>
                    <a:p>
                      <a:pPr algn="ctr">
                        <a:lnSpc>
                          <a:spcPct val="107000"/>
                        </a:lnSpc>
                        <a:spcAft>
                          <a:spcPts val="800"/>
                        </a:spcAft>
                      </a:pPr>
                      <a:r>
                        <a:rPr lang="en-GB" sz="700">
                          <a:effectLst/>
                        </a:rPr>
                        <a:t>31:45</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tc>
                  <a:txBody>
                    <a:bodyPr/>
                    <a:lstStyle/>
                    <a:p>
                      <a:pPr>
                        <a:lnSpc>
                          <a:spcPct val="107000"/>
                        </a:lnSpc>
                        <a:spcAft>
                          <a:spcPts val="800"/>
                        </a:spcAft>
                      </a:pPr>
                      <a:r>
                        <a:rPr lang="en-GB" sz="700">
                          <a:effectLst/>
                        </a:rPr>
                        <a:t>yes ,</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extLst>
                  <a:ext uri="{0D108BD9-81ED-4DB2-BD59-A6C34878D82A}">
                    <a16:rowId xmlns:a16="http://schemas.microsoft.com/office/drawing/2014/main" val="2588931146"/>
                  </a:ext>
                </a:extLst>
              </a:tr>
              <a:tr h="103144">
                <a:tc>
                  <a:txBody>
                    <a:bodyPr/>
                    <a:lstStyle/>
                    <a:p>
                      <a:pPr algn="ctr">
                        <a:lnSpc>
                          <a:spcPct val="107000"/>
                        </a:lnSpc>
                        <a:spcAft>
                          <a:spcPts val="800"/>
                        </a:spcAft>
                      </a:pPr>
                      <a:r>
                        <a:rPr lang="en-GB" sz="700">
                          <a:effectLst/>
                        </a:rPr>
                        <a:t>31:46</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tc>
                  <a:txBody>
                    <a:bodyPr/>
                    <a:lstStyle/>
                    <a:p>
                      <a:pPr>
                        <a:lnSpc>
                          <a:spcPct val="107000"/>
                        </a:lnSpc>
                        <a:spcAft>
                          <a:spcPts val="800"/>
                        </a:spcAft>
                      </a:pPr>
                      <a:r>
                        <a:rPr lang="en-GB" sz="700">
                          <a:effectLst/>
                        </a:rPr>
                        <a:t>I do agree . And even so , in some courses like</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extLst>
                  <a:ext uri="{0D108BD9-81ED-4DB2-BD59-A6C34878D82A}">
                    <a16:rowId xmlns:a16="http://schemas.microsoft.com/office/drawing/2014/main" val="3176859649"/>
                  </a:ext>
                </a:extLst>
              </a:tr>
              <a:tr h="103144">
                <a:tc>
                  <a:txBody>
                    <a:bodyPr/>
                    <a:lstStyle/>
                    <a:p>
                      <a:pPr algn="ctr">
                        <a:lnSpc>
                          <a:spcPct val="107000"/>
                        </a:lnSpc>
                        <a:spcAft>
                          <a:spcPts val="800"/>
                        </a:spcAft>
                      </a:pPr>
                      <a:r>
                        <a:rPr lang="en-GB" sz="700">
                          <a:effectLst/>
                        </a:rPr>
                        <a:t>31:51</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tc>
                  <a:txBody>
                    <a:bodyPr/>
                    <a:lstStyle/>
                    <a:p>
                      <a:pPr>
                        <a:lnSpc>
                          <a:spcPct val="107000"/>
                        </a:lnSpc>
                        <a:spcAft>
                          <a:spcPts val="800"/>
                        </a:spcAft>
                      </a:pPr>
                      <a:r>
                        <a:rPr lang="en-GB" sz="700">
                          <a:effectLst/>
                        </a:rPr>
                        <a:t>first year , that's just</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extLst>
                  <a:ext uri="{0D108BD9-81ED-4DB2-BD59-A6C34878D82A}">
                    <a16:rowId xmlns:a16="http://schemas.microsoft.com/office/drawing/2014/main" val="1432504175"/>
                  </a:ext>
                </a:extLst>
              </a:tr>
              <a:tr h="103144">
                <a:tc>
                  <a:txBody>
                    <a:bodyPr/>
                    <a:lstStyle/>
                    <a:p>
                      <a:pPr algn="ctr">
                        <a:lnSpc>
                          <a:spcPct val="107000"/>
                        </a:lnSpc>
                        <a:spcAft>
                          <a:spcPts val="800"/>
                        </a:spcAft>
                      </a:pPr>
                      <a:r>
                        <a:rPr lang="en-GB" sz="700">
                          <a:effectLst/>
                        </a:rPr>
                        <a:t>31:53</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tc>
                  <a:txBody>
                    <a:bodyPr/>
                    <a:lstStyle/>
                    <a:p>
                      <a:pPr>
                        <a:lnSpc>
                          <a:spcPct val="107000"/>
                        </a:lnSpc>
                        <a:spcAft>
                          <a:spcPts val="800"/>
                        </a:spcAft>
                      </a:pPr>
                      <a:r>
                        <a:rPr lang="en-GB" sz="700">
                          <a:effectLst/>
                        </a:rPr>
                        <a:t>not going to be the case .</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extLst>
                  <a:ext uri="{0D108BD9-81ED-4DB2-BD59-A6C34878D82A}">
                    <a16:rowId xmlns:a16="http://schemas.microsoft.com/office/drawing/2014/main" val="328309528"/>
                  </a:ext>
                </a:extLst>
              </a:tr>
              <a:tr h="103144">
                <a:tc>
                  <a:txBody>
                    <a:bodyPr/>
                    <a:lstStyle/>
                    <a:p>
                      <a:pPr algn="ctr">
                        <a:lnSpc>
                          <a:spcPct val="107000"/>
                        </a:lnSpc>
                        <a:spcAft>
                          <a:spcPts val="800"/>
                        </a:spcAft>
                      </a:pPr>
                      <a:r>
                        <a:rPr lang="en-GB" sz="700">
                          <a:effectLst/>
                        </a:rPr>
                        <a:t>31:55</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tc>
                  <a:txBody>
                    <a:bodyPr/>
                    <a:lstStyle/>
                    <a:p>
                      <a:pPr>
                        <a:lnSpc>
                          <a:spcPct val="107000"/>
                        </a:lnSpc>
                        <a:spcAft>
                          <a:spcPts val="800"/>
                        </a:spcAft>
                      </a:pPr>
                      <a:r>
                        <a:rPr lang="en-GB" sz="700">
                          <a:effectLst/>
                        </a:rPr>
                        <a:t>And so maybe an</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extLst>
                  <a:ext uri="{0D108BD9-81ED-4DB2-BD59-A6C34878D82A}">
                    <a16:rowId xmlns:a16="http://schemas.microsoft.com/office/drawing/2014/main" val="3714356011"/>
                  </a:ext>
                </a:extLst>
              </a:tr>
              <a:tr h="103144">
                <a:tc>
                  <a:txBody>
                    <a:bodyPr/>
                    <a:lstStyle/>
                    <a:p>
                      <a:pPr algn="ctr">
                        <a:lnSpc>
                          <a:spcPct val="107000"/>
                        </a:lnSpc>
                        <a:spcAft>
                          <a:spcPts val="800"/>
                        </a:spcAft>
                      </a:pPr>
                      <a:r>
                        <a:rPr lang="en-GB" sz="700">
                          <a:effectLst/>
                        </a:rPr>
                        <a:t>31:56</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tc>
                  <a:txBody>
                    <a:bodyPr/>
                    <a:lstStyle/>
                    <a:p>
                      <a:pPr>
                        <a:lnSpc>
                          <a:spcPct val="107000"/>
                        </a:lnSpc>
                        <a:spcAft>
                          <a:spcPts val="800"/>
                        </a:spcAft>
                      </a:pPr>
                      <a:r>
                        <a:rPr lang="en-GB" sz="700">
                          <a:effectLst/>
                        </a:rPr>
                        <a:t>I don't agree , do I ? Yeah , just put a green there , please leave , hopefully got by</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extLst>
                  <a:ext uri="{0D108BD9-81ED-4DB2-BD59-A6C34878D82A}">
                    <a16:rowId xmlns:a16="http://schemas.microsoft.com/office/drawing/2014/main" val="2820760478"/>
                  </a:ext>
                </a:extLst>
              </a:tr>
              <a:tr h="103144">
                <a:tc>
                  <a:txBody>
                    <a:bodyPr/>
                    <a:lstStyle/>
                    <a:p>
                      <a:pPr algn="ctr">
                        <a:lnSpc>
                          <a:spcPct val="107000"/>
                        </a:lnSpc>
                        <a:spcAft>
                          <a:spcPts val="800"/>
                        </a:spcAft>
                      </a:pPr>
                      <a:r>
                        <a:rPr lang="en-GB" sz="700">
                          <a:effectLst/>
                        </a:rPr>
                        <a:t>32:06</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tc>
                  <a:txBody>
                    <a:bodyPr/>
                    <a:lstStyle/>
                    <a:p>
                      <a:pPr>
                        <a:lnSpc>
                          <a:spcPct val="107000"/>
                        </a:lnSpc>
                        <a:spcAft>
                          <a:spcPts val="800"/>
                        </a:spcAft>
                      </a:pPr>
                      <a:r>
                        <a:rPr lang="en-GB" sz="700">
                          <a:effectLst/>
                        </a:rPr>
                        <a:t>my</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extLst>
                  <a:ext uri="{0D108BD9-81ED-4DB2-BD59-A6C34878D82A}">
                    <a16:rowId xmlns:a16="http://schemas.microsoft.com/office/drawing/2014/main" val="1353809082"/>
                  </a:ext>
                </a:extLst>
              </a:tr>
              <a:tr h="103144">
                <a:tc>
                  <a:txBody>
                    <a:bodyPr/>
                    <a:lstStyle/>
                    <a:p>
                      <a:pPr algn="ctr">
                        <a:lnSpc>
                          <a:spcPct val="107000"/>
                        </a:lnSpc>
                        <a:spcAft>
                          <a:spcPts val="800"/>
                        </a:spcAft>
                      </a:pPr>
                      <a:r>
                        <a:rPr lang="en-GB" sz="700">
                          <a:effectLst/>
                        </a:rPr>
                        <a:t>32:06</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tc>
                  <a:txBody>
                    <a:bodyPr/>
                    <a:lstStyle/>
                    <a:p>
                      <a:pPr>
                        <a:lnSpc>
                          <a:spcPct val="107000"/>
                        </a:lnSpc>
                        <a:spcAft>
                          <a:spcPts val="800"/>
                        </a:spcAft>
                      </a:pPr>
                      <a:r>
                        <a:rPr lang="en-GB" sz="700">
                          <a:effectLst/>
                        </a:rPr>
                        <a:t>commentary as well to kind of</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extLst>
                  <a:ext uri="{0D108BD9-81ED-4DB2-BD59-A6C34878D82A}">
                    <a16:rowId xmlns:a16="http://schemas.microsoft.com/office/drawing/2014/main" val="887577106"/>
                  </a:ext>
                </a:extLst>
              </a:tr>
              <a:tr h="103144">
                <a:tc>
                  <a:txBody>
                    <a:bodyPr/>
                    <a:lstStyle/>
                    <a:p>
                      <a:pPr algn="ctr">
                        <a:lnSpc>
                          <a:spcPct val="107000"/>
                        </a:lnSpc>
                        <a:spcAft>
                          <a:spcPts val="800"/>
                        </a:spcAft>
                      </a:pPr>
                      <a:r>
                        <a:rPr lang="en-GB" sz="700">
                          <a:effectLst/>
                        </a:rPr>
                        <a:t>32:09</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tc>
                  <a:txBody>
                    <a:bodyPr/>
                    <a:lstStyle/>
                    <a:p>
                      <a:pPr>
                        <a:lnSpc>
                          <a:spcPct val="107000"/>
                        </a:lnSpc>
                        <a:spcAft>
                          <a:spcPts val="800"/>
                        </a:spcAft>
                      </a:pPr>
                      <a:r>
                        <a:rPr lang="en-GB" sz="700" dirty="0">
                          <a:effectLst/>
                        </a:rPr>
                        <a:t>give some context</a:t>
                      </a:r>
                      <a:endParaRPr lang="en-GB"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820" marR="3820" marT="0" marB="0"/>
                </a:tc>
                <a:extLst>
                  <a:ext uri="{0D108BD9-81ED-4DB2-BD59-A6C34878D82A}">
                    <a16:rowId xmlns:a16="http://schemas.microsoft.com/office/drawing/2014/main" val="3585595952"/>
                  </a:ext>
                </a:extLst>
              </a:tr>
            </a:tbl>
          </a:graphicData>
        </a:graphic>
      </p:graphicFrame>
      <p:graphicFrame>
        <p:nvGraphicFramePr>
          <p:cNvPr id="7" name="Content Placeholder 6">
            <a:extLst>
              <a:ext uri="{FF2B5EF4-FFF2-40B4-BE49-F238E27FC236}">
                <a16:creationId xmlns:a16="http://schemas.microsoft.com/office/drawing/2014/main" id="{B27D5A40-B71F-44DD-9171-A1805FBC1FE9}"/>
              </a:ext>
            </a:extLst>
          </p:cNvPr>
          <p:cNvGraphicFramePr>
            <a:graphicFrameLocks noGrp="1"/>
          </p:cNvGraphicFramePr>
          <p:nvPr>
            <p:ph sz="half" idx="13"/>
            <p:extLst>
              <p:ext uri="{D42A27DB-BD31-4B8C-83A1-F6EECF244321}">
                <p14:modId xmlns:p14="http://schemas.microsoft.com/office/powerpoint/2010/main" val="2908540311"/>
              </p:ext>
            </p:extLst>
          </p:nvPr>
        </p:nvGraphicFramePr>
        <p:xfrm>
          <a:off x="4657851" y="1976824"/>
          <a:ext cx="3805238" cy="874250"/>
        </p:xfrm>
        <a:graphic>
          <a:graphicData uri="http://schemas.openxmlformats.org/drawingml/2006/table">
            <a:tbl>
              <a:tblPr firstRow="1" firstCol="1" bandRow="1">
                <a:tableStyleId>{7DF18680-E054-41AD-8BC1-D1AEF772440D}</a:tableStyleId>
              </a:tblPr>
              <a:tblGrid>
                <a:gridCol w="516761">
                  <a:extLst>
                    <a:ext uri="{9D8B030D-6E8A-4147-A177-3AD203B41FA5}">
                      <a16:colId xmlns:a16="http://schemas.microsoft.com/office/drawing/2014/main" val="2391760701"/>
                    </a:ext>
                  </a:extLst>
                </a:gridCol>
                <a:gridCol w="3288477">
                  <a:extLst>
                    <a:ext uri="{9D8B030D-6E8A-4147-A177-3AD203B41FA5}">
                      <a16:colId xmlns:a16="http://schemas.microsoft.com/office/drawing/2014/main" val="2328609991"/>
                    </a:ext>
                  </a:extLst>
                </a:gridCol>
              </a:tblGrid>
              <a:tr h="109299">
                <a:tc>
                  <a:txBody>
                    <a:bodyPr/>
                    <a:lstStyle/>
                    <a:p>
                      <a:pPr algn="ctr">
                        <a:lnSpc>
                          <a:spcPct val="107000"/>
                        </a:lnSpc>
                        <a:spcAft>
                          <a:spcPts val="800"/>
                        </a:spcAft>
                      </a:pPr>
                      <a:r>
                        <a:rPr lang="en-GB" sz="700">
                          <a:effectLst/>
                        </a:rPr>
                        <a:t>35:17</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048" marR="4048" marT="0" marB="0"/>
                </a:tc>
                <a:tc>
                  <a:txBody>
                    <a:bodyPr/>
                    <a:lstStyle/>
                    <a:p>
                      <a:pPr>
                        <a:lnSpc>
                          <a:spcPct val="107000"/>
                        </a:lnSpc>
                        <a:spcAft>
                          <a:spcPts val="800"/>
                        </a:spcAft>
                      </a:pPr>
                      <a:r>
                        <a:rPr lang="en-GB" sz="700">
                          <a:effectLst/>
                        </a:rPr>
                        <a:t>We can't really sort of do it</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048" marR="4048" marT="0" marB="0"/>
                </a:tc>
                <a:extLst>
                  <a:ext uri="{0D108BD9-81ED-4DB2-BD59-A6C34878D82A}">
                    <a16:rowId xmlns:a16="http://schemas.microsoft.com/office/drawing/2014/main" val="178442427"/>
                  </a:ext>
                </a:extLst>
              </a:tr>
              <a:tr h="109299">
                <a:tc>
                  <a:txBody>
                    <a:bodyPr/>
                    <a:lstStyle/>
                    <a:p>
                      <a:pPr algn="ctr">
                        <a:lnSpc>
                          <a:spcPct val="107000"/>
                        </a:lnSpc>
                        <a:spcAft>
                          <a:spcPts val="800"/>
                        </a:spcAft>
                      </a:pPr>
                      <a:r>
                        <a:rPr lang="en-GB" sz="700">
                          <a:effectLst/>
                        </a:rPr>
                        <a:t>35:19</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048" marR="4048" marT="0" marB="0"/>
                </a:tc>
                <a:tc>
                  <a:txBody>
                    <a:bodyPr/>
                    <a:lstStyle/>
                    <a:p>
                      <a:pPr>
                        <a:lnSpc>
                          <a:spcPct val="107000"/>
                        </a:lnSpc>
                        <a:spcAft>
                          <a:spcPts val="800"/>
                        </a:spcAft>
                      </a:pPr>
                      <a:r>
                        <a:rPr lang="en-GB" sz="700">
                          <a:effectLst/>
                        </a:rPr>
                        <a:t>any other</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048" marR="4048" marT="0" marB="0"/>
                </a:tc>
                <a:extLst>
                  <a:ext uri="{0D108BD9-81ED-4DB2-BD59-A6C34878D82A}">
                    <a16:rowId xmlns:a16="http://schemas.microsoft.com/office/drawing/2014/main" val="3113507482"/>
                  </a:ext>
                </a:extLst>
              </a:tr>
              <a:tr h="0">
                <a:tc>
                  <a:txBody>
                    <a:bodyPr/>
                    <a:lstStyle/>
                    <a:p>
                      <a:pPr algn="ctr">
                        <a:lnSpc>
                          <a:spcPct val="107000"/>
                        </a:lnSpc>
                        <a:spcAft>
                          <a:spcPts val="800"/>
                        </a:spcAft>
                      </a:pPr>
                      <a:r>
                        <a:rPr lang="en-GB" sz="700">
                          <a:effectLst/>
                        </a:rPr>
                        <a:t>35:20</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048" marR="4048" marT="0" marB="0"/>
                </a:tc>
                <a:tc>
                  <a:txBody>
                    <a:bodyPr/>
                    <a:lstStyle/>
                    <a:p>
                      <a:pPr>
                        <a:lnSpc>
                          <a:spcPct val="107000"/>
                        </a:lnSpc>
                        <a:spcAft>
                          <a:spcPts val="800"/>
                        </a:spcAft>
                      </a:pPr>
                      <a:r>
                        <a:rPr lang="en-GB" sz="700">
                          <a:effectLst/>
                        </a:rPr>
                        <a:t>way . I don't think and .</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048" marR="4048" marT="0" marB="0"/>
                </a:tc>
                <a:extLst>
                  <a:ext uri="{0D108BD9-81ED-4DB2-BD59-A6C34878D82A}">
                    <a16:rowId xmlns:a16="http://schemas.microsoft.com/office/drawing/2014/main" val="206657590"/>
                  </a:ext>
                </a:extLst>
              </a:tr>
              <a:tr h="109299">
                <a:tc>
                  <a:txBody>
                    <a:bodyPr/>
                    <a:lstStyle/>
                    <a:p>
                      <a:pPr algn="ctr">
                        <a:lnSpc>
                          <a:spcPct val="107000"/>
                        </a:lnSpc>
                        <a:spcAft>
                          <a:spcPts val="800"/>
                        </a:spcAft>
                      </a:pPr>
                      <a:r>
                        <a:rPr lang="en-GB" sz="700">
                          <a:effectLst/>
                        </a:rPr>
                        <a:t>35:25</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048" marR="4048" marT="0" marB="0"/>
                </a:tc>
                <a:tc>
                  <a:txBody>
                    <a:bodyPr/>
                    <a:lstStyle/>
                    <a:p>
                      <a:pPr>
                        <a:lnSpc>
                          <a:spcPct val="107000"/>
                        </a:lnSpc>
                        <a:spcAft>
                          <a:spcPts val="800"/>
                        </a:spcAft>
                      </a:pPr>
                      <a:r>
                        <a:rPr lang="en-GB" sz="700">
                          <a:effectLst/>
                        </a:rPr>
                        <a:t>Again , some of my colleagues would just</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048" marR="4048" marT="0" marB="0"/>
                </a:tc>
                <a:extLst>
                  <a:ext uri="{0D108BD9-81ED-4DB2-BD59-A6C34878D82A}">
                    <a16:rowId xmlns:a16="http://schemas.microsoft.com/office/drawing/2014/main" val="3300636919"/>
                  </a:ext>
                </a:extLst>
              </a:tr>
              <a:tr h="109299">
                <a:tc>
                  <a:txBody>
                    <a:bodyPr/>
                    <a:lstStyle/>
                    <a:p>
                      <a:pPr algn="ctr">
                        <a:lnSpc>
                          <a:spcPct val="107000"/>
                        </a:lnSpc>
                        <a:spcAft>
                          <a:spcPts val="800"/>
                        </a:spcAft>
                      </a:pPr>
                      <a:r>
                        <a:rPr lang="en-GB" sz="700">
                          <a:effectLst/>
                        </a:rPr>
                        <a:t>35:27</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048" marR="4048" marT="0" marB="0"/>
                </a:tc>
                <a:tc>
                  <a:txBody>
                    <a:bodyPr/>
                    <a:lstStyle/>
                    <a:p>
                      <a:pPr>
                        <a:lnSpc>
                          <a:spcPct val="107000"/>
                        </a:lnSpc>
                        <a:spcAft>
                          <a:spcPts val="800"/>
                        </a:spcAft>
                      </a:pPr>
                      <a:r>
                        <a:rPr lang="en-GB" sz="700">
                          <a:effectLst/>
                        </a:rPr>
                        <a:t>be freaking out</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048" marR="4048" marT="0" marB="0"/>
                </a:tc>
                <a:extLst>
                  <a:ext uri="{0D108BD9-81ED-4DB2-BD59-A6C34878D82A}">
                    <a16:rowId xmlns:a16="http://schemas.microsoft.com/office/drawing/2014/main" val="47414208"/>
                  </a:ext>
                </a:extLst>
              </a:tr>
              <a:tr h="109299">
                <a:tc>
                  <a:txBody>
                    <a:bodyPr/>
                    <a:lstStyle/>
                    <a:p>
                      <a:pPr algn="ctr">
                        <a:lnSpc>
                          <a:spcPct val="107000"/>
                        </a:lnSpc>
                        <a:spcAft>
                          <a:spcPts val="800"/>
                        </a:spcAft>
                      </a:pPr>
                      <a:r>
                        <a:rPr lang="en-GB" sz="700">
                          <a:effectLst/>
                        </a:rPr>
                        <a:t>35:29</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048" marR="4048" marT="0" marB="0"/>
                </a:tc>
                <a:tc>
                  <a:txBody>
                    <a:bodyPr/>
                    <a:lstStyle/>
                    <a:p>
                      <a:pPr>
                        <a:lnSpc>
                          <a:spcPct val="107000"/>
                        </a:lnSpc>
                        <a:spcAft>
                          <a:spcPts val="800"/>
                        </a:spcAft>
                      </a:pPr>
                      <a:r>
                        <a:rPr lang="en-GB" sz="700">
                          <a:effectLst/>
                        </a:rPr>
                        <a:t>if I thought of the</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048" marR="4048" marT="0" marB="0"/>
                </a:tc>
                <a:extLst>
                  <a:ext uri="{0D108BD9-81ED-4DB2-BD59-A6C34878D82A}">
                    <a16:rowId xmlns:a16="http://schemas.microsoft.com/office/drawing/2014/main" val="3520592420"/>
                  </a:ext>
                </a:extLst>
              </a:tr>
              <a:tr h="109299">
                <a:tc>
                  <a:txBody>
                    <a:bodyPr/>
                    <a:lstStyle/>
                    <a:p>
                      <a:pPr algn="ctr">
                        <a:lnSpc>
                          <a:spcPct val="107000"/>
                        </a:lnSpc>
                        <a:spcAft>
                          <a:spcPts val="800"/>
                        </a:spcAft>
                      </a:pPr>
                      <a:r>
                        <a:rPr lang="en-GB" sz="700">
                          <a:effectLst/>
                        </a:rPr>
                        <a:t>35:30</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048" marR="4048" marT="0" marB="0"/>
                </a:tc>
                <a:tc>
                  <a:txBody>
                    <a:bodyPr/>
                    <a:lstStyle/>
                    <a:p>
                      <a:pPr>
                        <a:lnSpc>
                          <a:spcPct val="107000"/>
                        </a:lnSpc>
                        <a:spcAft>
                          <a:spcPts val="800"/>
                        </a:spcAft>
                      </a:pPr>
                      <a:r>
                        <a:rPr lang="en-GB" sz="700">
                          <a:effectLst/>
                        </a:rPr>
                        <a:t>idea of different students getting different</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048" marR="4048" marT="0" marB="0"/>
                </a:tc>
                <a:extLst>
                  <a:ext uri="{0D108BD9-81ED-4DB2-BD59-A6C34878D82A}">
                    <a16:rowId xmlns:a16="http://schemas.microsoft.com/office/drawing/2014/main" val="629205799"/>
                  </a:ext>
                </a:extLst>
              </a:tr>
              <a:tr h="109299">
                <a:tc>
                  <a:txBody>
                    <a:bodyPr/>
                    <a:lstStyle/>
                    <a:p>
                      <a:pPr algn="ctr">
                        <a:lnSpc>
                          <a:spcPct val="107000"/>
                        </a:lnSpc>
                        <a:spcAft>
                          <a:spcPts val="800"/>
                        </a:spcAft>
                      </a:pPr>
                      <a:r>
                        <a:rPr lang="en-GB" sz="700">
                          <a:effectLst/>
                        </a:rPr>
                        <a:t>35:32</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048" marR="4048" marT="0" marB="0"/>
                </a:tc>
                <a:tc>
                  <a:txBody>
                    <a:bodyPr/>
                    <a:lstStyle/>
                    <a:p>
                      <a:pPr>
                        <a:lnSpc>
                          <a:spcPct val="107000"/>
                        </a:lnSpc>
                        <a:spcAft>
                          <a:spcPts val="800"/>
                        </a:spcAft>
                      </a:pPr>
                      <a:r>
                        <a:rPr lang="en-GB" sz="700" dirty="0">
                          <a:effectLst/>
                        </a:rPr>
                        <a:t>assessments . So , yeah ,</a:t>
                      </a:r>
                      <a:endParaRPr lang="en-GB"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048" marR="4048" marT="0" marB="0"/>
                </a:tc>
                <a:extLst>
                  <a:ext uri="{0D108BD9-81ED-4DB2-BD59-A6C34878D82A}">
                    <a16:rowId xmlns:a16="http://schemas.microsoft.com/office/drawing/2014/main" val="3178496682"/>
                  </a:ext>
                </a:extLst>
              </a:tr>
            </a:tbl>
          </a:graphicData>
        </a:graphic>
      </p:graphicFrame>
      <p:graphicFrame>
        <p:nvGraphicFramePr>
          <p:cNvPr id="8" name="Table 7">
            <a:extLst>
              <a:ext uri="{FF2B5EF4-FFF2-40B4-BE49-F238E27FC236}">
                <a16:creationId xmlns:a16="http://schemas.microsoft.com/office/drawing/2014/main" id="{F943351D-8221-4BBE-9976-20E3E06CE1DD}"/>
              </a:ext>
            </a:extLst>
          </p:cNvPr>
          <p:cNvGraphicFramePr>
            <a:graphicFrameLocks noGrp="1"/>
          </p:cNvGraphicFramePr>
          <p:nvPr>
            <p:extLst>
              <p:ext uri="{D42A27DB-BD31-4B8C-83A1-F6EECF244321}">
                <p14:modId xmlns:p14="http://schemas.microsoft.com/office/powerpoint/2010/main" val="716030244"/>
              </p:ext>
            </p:extLst>
          </p:nvPr>
        </p:nvGraphicFramePr>
        <p:xfrm>
          <a:off x="1510611" y="558104"/>
          <a:ext cx="5969000" cy="693738"/>
        </p:xfrm>
        <a:graphic>
          <a:graphicData uri="http://schemas.openxmlformats.org/drawingml/2006/table">
            <a:tbl>
              <a:tblPr firstRow="1" firstCol="1" bandRow="1">
                <a:tableStyleId>{7DF18680-E054-41AD-8BC1-D1AEF772440D}</a:tableStyleId>
              </a:tblPr>
              <a:tblGrid>
                <a:gridCol w="810605">
                  <a:extLst>
                    <a:ext uri="{9D8B030D-6E8A-4147-A177-3AD203B41FA5}">
                      <a16:colId xmlns:a16="http://schemas.microsoft.com/office/drawing/2014/main" val="3419135589"/>
                    </a:ext>
                  </a:extLst>
                </a:gridCol>
                <a:gridCol w="5158395">
                  <a:extLst>
                    <a:ext uri="{9D8B030D-6E8A-4147-A177-3AD203B41FA5}">
                      <a16:colId xmlns:a16="http://schemas.microsoft.com/office/drawing/2014/main" val="3644632959"/>
                    </a:ext>
                  </a:extLst>
                </a:gridCol>
              </a:tblGrid>
              <a:tr h="0">
                <a:tc>
                  <a:txBody>
                    <a:bodyPr/>
                    <a:lstStyle/>
                    <a:p>
                      <a:pPr algn="ctr">
                        <a:lnSpc>
                          <a:spcPct val="107000"/>
                        </a:lnSpc>
                        <a:spcAft>
                          <a:spcPts val="800"/>
                        </a:spcAft>
                      </a:pPr>
                      <a:r>
                        <a:rPr lang="en-GB" sz="1100">
                          <a:effectLst/>
                        </a:rPr>
                        <a:t>31:36</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tc>
                <a:tc>
                  <a:txBody>
                    <a:bodyPr/>
                    <a:lstStyle/>
                    <a:p>
                      <a:pPr>
                        <a:lnSpc>
                          <a:spcPct val="107000"/>
                        </a:lnSpc>
                        <a:spcAft>
                          <a:spcPts val="800"/>
                        </a:spcAft>
                      </a:pPr>
                      <a:r>
                        <a:rPr lang="en-GB" sz="1100" dirty="0">
                          <a:effectLst/>
                        </a:rPr>
                        <a:t>I suppose the question then goes , if you do alternative assessments , can you still allow students to compare themselves in that they .</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tc>
                <a:extLst>
                  <a:ext uri="{0D108BD9-81ED-4DB2-BD59-A6C34878D82A}">
                    <a16:rowId xmlns:a16="http://schemas.microsoft.com/office/drawing/2014/main" val="1492383641"/>
                  </a:ext>
                </a:extLst>
              </a:tr>
              <a:tr h="0">
                <a:tc>
                  <a:txBody>
                    <a:bodyPr/>
                    <a:lstStyle/>
                    <a:p>
                      <a:pPr algn="ctr">
                        <a:lnSpc>
                          <a:spcPct val="107000"/>
                        </a:lnSpc>
                        <a:spcAft>
                          <a:spcPts val="800"/>
                        </a:spcAft>
                      </a:pPr>
                      <a:r>
                        <a:rPr lang="en-GB" sz="1100">
                          <a:effectLst/>
                        </a:rPr>
                        <a:t>31:43</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tc>
                <a:tc>
                  <a:txBody>
                    <a:bodyPr/>
                    <a:lstStyle/>
                    <a:p>
                      <a:pPr>
                        <a:lnSpc>
                          <a:spcPct val="107000"/>
                        </a:lnSpc>
                        <a:spcAft>
                          <a:spcPts val="800"/>
                        </a:spcAft>
                      </a:pPr>
                      <a:r>
                        <a:rPr lang="en-GB" sz="1100">
                          <a:effectLst/>
                        </a:rPr>
                        <a:t>Yeah , OK , um . Make it three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tc>
                <a:extLst>
                  <a:ext uri="{0D108BD9-81ED-4DB2-BD59-A6C34878D82A}">
                    <a16:rowId xmlns:a16="http://schemas.microsoft.com/office/drawing/2014/main" val="39783129"/>
                  </a:ext>
                </a:extLst>
              </a:tr>
              <a:tr h="0">
                <a:tc>
                  <a:txBody>
                    <a:bodyPr/>
                    <a:lstStyle/>
                    <a:p>
                      <a:pPr algn="ctr">
                        <a:lnSpc>
                          <a:spcPct val="107000"/>
                        </a:lnSpc>
                        <a:spcAft>
                          <a:spcPts val="800"/>
                        </a:spcAft>
                      </a:pPr>
                      <a:r>
                        <a:rPr lang="en-GB" sz="1100">
                          <a:effectLst/>
                        </a:rPr>
                        <a:t>31:53</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tc>
                <a:tc>
                  <a:txBody>
                    <a:bodyPr/>
                    <a:lstStyle/>
                    <a:p>
                      <a:pPr>
                        <a:lnSpc>
                          <a:spcPct val="107000"/>
                        </a:lnSpc>
                        <a:spcAft>
                          <a:spcPts val="800"/>
                        </a:spcAft>
                      </a:pPr>
                      <a:r>
                        <a:rPr lang="en-GB" sz="1100" dirty="0">
                          <a:effectLst/>
                        </a:rPr>
                        <a:t>I haven't I haven't needed to do that , but I hadn't thought about it either .</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tc>
                <a:extLst>
                  <a:ext uri="{0D108BD9-81ED-4DB2-BD59-A6C34878D82A}">
                    <a16:rowId xmlns:a16="http://schemas.microsoft.com/office/drawing/2014/main" val="1489194784"/>
                  </a:ext>
                </a:extLst>
              </a:tr>
            </a:tbl>
          </a:graphicData>
        </a:graphic>
      </p:graphicFrame>
      <p:graphicFrame>
        <p:nvGraphicFramePr>
          <p:cNvPr id="9" name="Table 8">
            <a:extLst>
              <a:ext uri="{FF2B5EF4-FFF2-40B4-BE49-F238E27FC236}">
                <a16:creationId xmlns:a16="http://schemas.microsoft.com/office/drawing/2014/main" id="{25D508B8-2F5B-4422-8EC8-B427BD6D9C33}"/>
              </a:ext>
            </a:extLst>
          </p:cNvPr>
          <p:cNvGraphicFramePr>
            <a:graphicFrameLocks noGrp="1"/>
          </p:cNvGraphicFramePr>
          <p:nvPr>
            <p:extLst>
              <p:ext uri="{D42A27DB-BD31-4B8C-83A1-F6EECF244321}">
                <p14:modId xmlns:p14="http://schemas.microsoft.com/office/powerpoint/2010/main" val="3495945850"/>
              </p:ext>
            </p:extLst>
          </p:nvPr>
        </p:nvGraphicFramePr>
        <p:xfrm>
          <a:off x="2930778" y="3721970"/>
          <a:ext cx="5969000" cy="1427163"/>
        </p:xfrm>
        <a:graphic>
          <a:graphicData uri="http://schemas.openxmlformats.org/drawingml/2006/table">
            <a:tbl>
              <a:tblPr firstRow="1" firstCol="1" bandRow="1">
                <a:tableStyleId>{7DF18680-E054-41AD-8BC1-D1AEF772440D}</a:tableStyleId>
              </a:tblPr>
              <a:tblGrid>
                <a:gridCol w="810605">
                  <a:extLst>
                    <a:ext uri="{9D8B030D-6E8A-4147-A177-3AD203B41FA5}">
                      <a16:colId xmlns:a16="http://schemas.microsoft.com/office/drawing/2014/main" val="2876028367"/>
                    </a:ext>
                  </a:extLst>
                </a:gridCol>
                <a:gridCol w="5158395">
                  <a:extLst>
                    <a:ext uri="{9D8B030D-6E8A-4147-A177-3AD203B41FA5}">
                      <a16:colId xmlns:a16="http://schemas.microsoft.com/office/drawing/2014/main" val="1948452794"/>
                    </a:ext>
                  </a:extLst>
                </a:gridCol>
              </a:tblGrid>
              <a:tr h="0">
                <a:tc>
                  <a:txBody>
                    <a:bodyPr/>
                    <a:lstStyle/>
                    <a:p>
                      <a:pPr algn="ctr">
                        <a:lnSpc>
                          <a:spcPct val="107000"/>
                        </a:lnSpc>
                        <a:spcAft>
                          <a:spcPts val="800"/>
                        </a:spcAft>
                      </a:pPr>
                      <a:r>
                        <a:rPr lang="en-GB" sz="1100">
                          <a:effectLst/>
                        </a:rPr>
                        <a:t>38:53</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tc>
                <a:tc>
                  <a:txBody>
                    <a:bodyPr/>
                    <a:lstStyle/>
                    <a:p>
                      <a:pPr>
                        <a:lnSpc>
                          <a:spcPct val="107000"/>
                        </a:lnSpc>
                        <a:spcAft>
                          <a:spcPts val="800"/>
                        </a:spcAft>
                      </a:pPr>
                      <a:r>
                        <a:rPr lang="en-GB" sz="1100" dirty="0">
                          <a:effectLst/>
                        </a:rPr>
                        <a:t>would be worried that that question gets interpreted in exactly the opposite way to what you just said , because my experience of one size fits all clothing is that it absolutely never fits . So and it is not a choose your own adventure . So assessments based developed on a choose your own adventure format . That sounds great . One size fits all does not sound like a good idea , even if that's how you're interpreting it . I don't I don't know if that's how everyone would interpret it or . I'll give that a three , because I don't know . I don't know what it's meant to mean , alternative assessments should be developed for students . For any reason</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tc>
                <a:extLst>
                  <a:ext uri="{0D108BD9-81ED-4DB2-BD59-A6C34878D82A}">
                    <a16:rowId xmlns:a16="http://schemas.microsoft.com/office/drawing/2014/main" val="232799719"/>
                  </a:ext>
                </a:extLst>
              </a:tr>
            </a:tbl>
          </a:graphicData>
        </a:graphic>
      </p:graphicFrame>
    </p:spTree>
    <p:extLst>
      <p:ext uri="{BB962C8B-B14F-4D97-AF65-F5344CB8AC3E}">
        <p14:creationId xmlns:p14="http://schemas.microsoft.com/office/powerpoint/2010/main" val="8008913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60B1F-B360-4065-B173-26EC5EBE3385}"/>
              </a:ext>
            </a:extLst>
          </p:cNvPr>
          <p:cNvSpPr>
            <a:spLocks noGrp="1"/>
          </p:cNvSpPr>
          <p:nvPr>
            <p:ph type="title"/>
          </p:nvPr>
        </p:nvSpPr>
        <p:spPr/>
        <p:txBody>
          <a:bodyPr/>
          <a:lstStyle/>
          <a:p>
            <a:r>
              <a:rPr lang="en-GB" dirty="0"/>
              <a:t>Methodological findings</a:t>
            </a:r>
          </a:p>
        </p:txBody>
      </p:sp>
      <p:sp>
        <p:nvSpPr>
          <p:cNvPr id="6" name="Text Placeholder 5"/>
          <p:cNvSpPr>
            <a:spLocks noGrp="1"/>
          </p:cNvSpPr>
          <p:nvPr>
            <p:ph type="body" sz="quarter" idx="11"/>
          </p:nvPr>
        </p:nvSpPr>
        <p:spPr/>
        <p:txBody>
          <a:bodyPr/>
          <a:lstStyle/>
          <a:p>
            <a:endParaRPr lang="en-GB" dirty="0"/>
          </a:p>
        </p:txBody>
      </p:sp>
      <p:sp>
        <p:nvSpPr>
          <p:cNvPr id="4" name="Content Placeholder 3">
            <a:extLst>
              <a:ext uri="{FF2B5EF4-FFF2-40B4-BE49-F238E27FC236}">
                <a16:creationId xmlns:a16="http://schemas.microsoft.com/office/drawing/2014/main" id="{D25F58F1-DCC4-4497-AC2B-D5DE147497B0}"/>
              </a:ext>
            </a:extLst>
          </p:cNvPr>
          <p:cNvSpPr>
            <a:spLocks noGrp="1"/>
          </p:cNvSpPr>
          <p:nvPr>
            <p:ph sz="half" idx="12"/>
          </p:nvPr>
        </p:nvSpPr>
        <p:spPr/>
        <p:txBody>
          <a:bodyPr/>
          <a:lstStyle/>
          <a:p>
            <a:r>
              <a:rPr lang="en-GB" dirty="0"/>
              <a:t>Methodology showing potential</a:t>
            </a:r>
          </a:p>
          <a:p>
            <a:pPr lvl="1"/>
            <a:r>
              <a:rPr lang="en-GB" dirty="0"/>
              <a:t>Inclusive practice tending towards negative end of scale</a:t>
            </a:r>
          </a:p>
          <a:p>
            <a:pPr lvl="1"/>
            <a:r>
              <a:rPr lang="en-GB" dirty="0"/>
              <a:t>Science Education grading tending towards positive end of scale</a:t>
            </a:r>
          </a:p>
          <a:p>
            <a:r>
              <a:rPr lang="en-GB" dirty="0"/>
              <a:t>More analysis and investigation required</a:t>
            </a:r>
          </a:p>
          <a:p>
            <a:endParaRPr lang="en-GB" dirty="0"/>
          </a:p>
        </p:txBody>
      </p:sp>
      <p:sp>
        <p:nvSpPr>
          <p:cNvPr id="7" name="Content Placeholder 6"/>
          <p:cNvSpPr>
            <a:spLocks noGrp="1"/>
          </p:cNvSpPr>
          <p:nvPr>
            <p:ph sz="half" idx="13"/>
          </p:nvPr>
        </p:nvSpPr>
        <p:spPr/>
        <p:txBody>
          <a:bodyPr/>
          <a:lstStyle/>
          <a:p>
            <a:r>
              <a:rPr lang="en-GB" dirty="0"/>
              <a:t>Undertaking interviews for the first deployment of the survey has helped us to understand how participants interpret the questions and scales</a:t>
            </a:r>
          </a:p>
        </p:txBody>
      </p:sp>
    </p:spTree>
    <p:extLst>
      <p:ext uri="{BB962C8B-B14F-4D97-AF65-F5344CB8AC3E}">
        <p14:creationId xmlns:p14="http://schemas.microsoft.com/office/powerpoint/2010/main" val="1137675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97E5A-C4DE-465A-A825-FD96150A9328}"/>
              </a:ext>
            </a:extLst>
          </p:cNvPr>
          <p:cNvSpPr>
            <a:spLocks noGrp="1"/>
          </p:cNvSpPr>
          <p:nvPr>
            <p:ph type="title"/>
          </p:nvPr>
        </p:nvSpPr>
        <p:spPr/>
        <p:txBody>
          <a:bodyPr/>
          <a:lstStyle/>
          <a:p>
            <a:r>
              <a:rPr lang="en-GB" dirty="0"/>
              <a:t>Summary</a:t>
            </a:r>
          </a:p>
        </p:txBody>
      </p:sp>
      <p:sp>
        <p:nvSpPr>
          <p:cNvPr id="3" name="Text Placeholder 2">
            <a:extLst>
              <a:ext uri="{FF2B5EF4-FFF2-40B4-BE49-F238E27FC236}">
                <a16:creationId xmlns:a16="http://schemas.microsoft.com/office/drawing/2014/main" id="{18A9E5C6-6241-4412-8765-CAB5DE1DF626}"/>
              </a:ext>
            </a:extLst>
          </p:cNvPr>
          <p:cNvSpPr>
            <a:spLocks noGrp="1"/>
          </p:cNvSpPr>
          <p:nvPr>
            <p:ph type="body" sz="quarter" idx="11"/>
          </p:nvPr>
        </p:nvSpPr>
        <p:spPr/>
        <p:txBody>
          <a:bodyPr/>
          <a:lstStyle/>
          <a:p>
            <a:endParaRPr lang="en-GB"/>
          </a:p>
        </p:txBody>
      </p:sp>
      <p:sp>
        <p:nvSpPr>
          <p:cNvPr id="4" name="Content Placeholder 3">
            <a:extLst>
              <a:ext uri="{FF2B5EF4-FFF2-40B4-BE49-F238E27FC236}">
                <a16:creationId xmlns:a16="http://schemas.microsoft.com/office/drawing/2014/main" id="{90DE8BB5-E6F1-4724-A304-E3F8DEFBCFB1}"/>
              </a:ext>
            </a:extLst>
          </p:cNvPr>
          <p:cNvSpPr>
            <a:spLocks noGrp="1"/>
          </p:cNvSpPr>
          <p:nvPr>
            <p:ph sz="half" idx="12"/>
          </p:nvPr>
        </p:nvSpPr>
        <p:spPr>
          <a:xfrm>
            <a:off x="630870" y="1720805"/>
            <a:ext cx="7730703" cy="2920065"/>
          </a:xfrm>
        </p:spPr>
        <p:txBody>
          <a:bodyPr/>
          <a:lstStyle/>
          <a:p>
            <a:r>
              <a:rPr lang="en-GB" dirty="0"/>
              <a:t>Range of beliefs, attitudes and behaviours within and across disciplines</a:t>
            </a:r>
          </a:p>
          <a:p>
            <a:r>
              <a:rPr lang="en-GB" dirty="0"/>
              <a:t>Areas where more guidance or support would benefit have been identified</a:t>
            </a:r>
          </a:p>
          <a:p>
            <a:r>
              <a:rPr lang="en-GB" dirty="0"/>
              <a:t>‘Think aloud’ technique useful for eliciting interpretation of questions, which is not consistent</a:t>
            </a:r>
          </a:p>
          <a:p>
            <a:r>
              <a:rPr lang="en-GB" dirty="0"/>
              <a:t>‘Think aloud’ technique is resource intensive so could not be used for all participants required to get sufficient power from survey data</a:t>
            </a:r>
          </a:p>
          <a:p>
            <a:r>
              <a:rPr lang="en-GB" dirty="0"/>
              <a:t>Need for more data (and better validated survey tools!)</a:t>
            </a:r>
          </a:p>
        </p:txBody>
      </p:sp>
    </p:spTree>
    <p:extLst>
      <p:ext uri="{BB962C8B-B14F-4D97-AF65-F5344CB8AC3E}">
        <p14:creationId xmlns:p14="http://schemas.microsoft.com/office/powerpoint/2010/main" val="27034952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857A0-E54C-45EF-BDC5-A1F025AA7C85}"/>
              </a:ext>
            </a:extLst>
          </p:cNvPr>
          <p:cNvSpPr>
            <a:spLocks noGrp="1"/>
          </p:cNvSpPr>
          <p:nvPr>
            <p:ph type="title"/>
          </p:nvPr>
        </p:nvSpPr>
        <p:spPr/>
        <p:txBody>
          <a:bodyPr/>
          <a:lstStyle/>
          <a:p>
            <a:r>
              <a:rPr lang="en-GB" dirty="0"/>
              <a:t>Next steps</a:t>
            </a:r>
          </a:p>
        </p:txBody>
      </p:sp>
      <p:sp>
        <p:nvSpPr>
          <p:cNvPr id="3" name="Text Placeholder 2">
            <a:extLst>
              <a:ext uri="{FF2B5EF4-FFF2-40B4-BE49-F238E27FC236}">
                <a16:creationId xmlns:a16="http://schemas.microsoft.com/office/drawing/2014/main" id="{2DF18707-4BCB-4B8B-BEB5-9567397E2DD4}"/>
              </a:ext>
            </a:extLst>
          </p:cNvPr>
          <p:cNvSpPr>
            <a:spLocks noGrp="1"/>
          </p:cNvSpPr>
          <p:nvPr>
            <p:ph type="body" sz="quarter" idx="11"/>
          </p:nvPr>
        </p:nvSpPr>
        <p:spPr/>
        <p:txBody>
          <a:bodyPr/>
          <a:lstStyle/>
          <a:p>
            <a:endParaRPr lang="en-GB"/>
          </a:p>
        </p:txBody>
      </p:sp>
      <p:sp>
        <p:nvSpPr>
          <p:cNvPr id="4" name="Content Placeholder 3">
            <a:extLst>
              <a:ext uri="{FF2B5EF4-FFF2-40B4-BE49-F238E27FC236}">
                <a16:creationId xmlns:a16="http://schemas.microsoft.com/office/drawing/2014/main" id="{5EC53215-A8C8-4FA6-97FF-D3CED83FE4F6}"/>
              </a:ext>
            </a:extLst>
          </p:cNvPr>
          <p:cNvSpPr>
            <a:spLocks noGrp="1"/>
          </p:cNvSpPr>
          <p:nvPr>
            <p:ph sz="half" idx="12"/>
          </p:nvPr>
        </p:nvSpPr>
        <p:spPr/>
        <p:txBody>
          <a:bodyPr/>
          <a:lstStyle/>
          <a:p>
            <a:r>
              <a:rPr lang="en-GB" dirty="0" err="1"/>
              <a:t>UoA</a:t>
            </a:r>
            <a:r>
              <a:rPr lang="en-GB" dirty="0"/>
              <a:t> volunteers for ‘think aloud’ interview?</a:t>
            </a:r>
          </a:p>
          <a:p>
            <a:endParaRPr lang="en-GB" dirty="0"/>
          </a:p>
          <a:p>
            <a:r>
              <a:rPr lang="en-GB" dirty="0"/>
              <a:t>UK wide survey – phase 2 </a:t>
            </a:r>
          </a:p>
        </p:txBody>
      </p:sp>
    </p:spTree>
    <p:extLst>
      <p:ext uri="{BB962C8B-B14F-4D97-AF65-F5344CB8AC3E}">
        <p14:creationId xmlns:p14="http://schemas.microsoft.com/office/powerpoint/2010/main" val="3596551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08044-98CC-4D9F-9A69-84F5DA60E786}"/>
              </a:ext>
            </a:extLst>
          </p:cNvPr>
          <p:cNvSpPr>
            <a:spLocks noGrp="1"/>
          </p:cNvSpPr>
          <p:nvPr>
            <p:ph type="title"/>
          </p:nvPr>
        </p:nvSpPr>
        <p:spPr/>
        <p:txBody>
          <a:bodyPr/>
          <a:lstStyle/>
          <a:p>
            <a:r>
              <a:rPr lang="en-GB" dirty="0"/>
              <a:t>Background</a:t>
            </a:r>
          </a:p>
        </p:txBody>
      </p:sp>
      <p:sp>
        <p:nvSpPr>
          <p:cNvPr id="3" name="Text Placeholder 2">
            <a:extLst>
              <a:ext uri="{FF2B5EF4-FFF2-40B4-BE49-F238E27FC236}">
                <a16:creationId xmlns:a16="http://schemas.microsoft.com/office/drawing/2014/main" id="{DE088383-14B3-4EC8-9280-0332A9F4C696}"/>
              </a:ext>
            </a:extLst>
          </p:cNvPr>
          <p:cNvSpPr>
            <a:spLocks noGrp="1"/>
          </p:cNvSpPr>
          <p:nvPr>
            <p:ph type="body" sz="quarter" idx="11"/>
          </p:nvPr>
        </p:nvSpPr>
        <p:spPr/>
        <p:txBody>
          <a:bodyPr/>
          <a:lstStyle/>
          <a:p>
            <a:endParaRPr lang="en-GB"/>
          </a:p>
        </p:txBody>
      </p:sp>
      <p:sp>
        <p:nvSpPr>
          <p:cNvPr id="4" name="Content Placeholder 3">
            <a:extLst>
              <a:ext uri="{FF2B5EF4-FFF2-40B4-BE49-F238E27FC236}">
                <a16:creationId xmlns:a16="http://schemas.microsoft.com/office/drawing/2014/main" id="{34D83B9F-B374-4051-9BF1-887D4C5D6366}"/>
              </a:ext>
            </a:extLst>
          </p:cNvPr>
          <p:cNvSpPr>
            <a:spLocks noGrp="1"/>
          </p:cNvSpPr>
          <p:nvPr>
            <p:ph idx="1"/>
          </p:nvPr>
        </p:nvSpPr>
        <p:spPr/>
        <p:txBody>
          <a:bodyPr/>
          <a:lstStyle/>
          <a:p>
            <a:r>
              <a:rPr lang="en-GB" sz="1800" dirty="0">
                <a:effectLst/>
                <a:latin typeface="Calibri" panose="020F0502020204030204" pitchFamily="34" charset="0"/>
                <a:ea typeface="Calibri" panose="020F0502020204030204" pitchFamily="34" charset="0"/>
              </a:rPr>
              <a:t>Whilst great effort and progress is being made to enhance policy and practice to support such commitment, little if any attention ‘seems’ to be focused on student assessment. </a:t>
            </a:r>
          </a:p>
          <a:p>
            <a:endParaRPr lang="en-GB" dirty="0">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However, this is important to consider if the University is intending to also widen access and care for the health and wellbeing of staff and students because fair and transparent assessment is central to equality, diversity, health and wellbeing. </a:t>
            </a:r>
            <a:endParaRPr lang="en-GB" dirty="0"/>
          </a:p>
        </p:txBody>
      </p:sp>
    </p:spTree>
    <p:extLst>
      <p:ext uri="{BB962C8B-B14F-4D97-AF65-F5344CB8AC3E}">
        <p14:creationId xmlns:p14="http://schemas.microsoft.com/office/powerpoint/2010/main" val="791135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08044-98CC-4D9F-9A69-84F5DA60E786}"/>
              </a:ext>
            </a:extLst>
          </p:cNvPr>
          <p:cNvSpPr>
            <a:spLocks noGrp="1"/>
          </p:cNvSpPr>
          <p:nvPr>
            <p:ph type="title"/>
          </p:nvPr>
        </p:nvSpPr>
        <p:spPr/>
        <p:txBody>
          <a:bodyPr/>
          <a:lstStyle/>
          <a:p>
            <a:r>
              <a:rPr lang="en-GB" dirty="0"/>
              <a:t>Background</a:t>
            </a:r>
          </a:p>
        </p:txBody>
      </p:sp>
      <p:sp>
        <p:nvSpPr>
          <p:cNvPr id="3" name="Text Placeholder 2">
            <a:extLst>
              <a:ext uri="{FF2B5EF4-FFF2-40B4-BE49-F238E27FC236}">
                <a16:creationId xmlns:a16="http://schemas.microsoft.com/office/drawing/2014/main" id="{DE088383-14B3-4EC8-9280-0332A9F4C696}"/>
              </a:ext>
            </a:extLst>
          </p:cNvPr>
          <p:cNvSpPr>
            <a:spLocks noGrp="1"/>
          </p:cNvSpPr>
          <p:nvPr>
            <p:ph type="body" sz="quarter" idx="11"/>
          </p:nvPr>
        </p:nvSpPr>
        <p:spPr/>
        <p:txBody>
          <a:bodyPr/>
          <a:lstStyle/>
          <a:p>
            <a:endParaRPr lang="en-GB"/>
          </a:p>
        </p:txBody>
      </p:sp>
      <p:sp>
        <p:nvSpPr>
          <p:cNvPr id="4" name="Content Placeholder 3">
            <a:extLst>
              <a:ext uri="{FF2B5EF4-FFF2-40B4-BE49-F238E27FC236}">
                <a16:creationId xmlns:a16="http://schemas.microsoft.com/office/drawing/2014/main" id="{34D83B9F-B374-4051-9BF1-887D4C5D6366}"/>
              </a:ext>
            </a:extLst>
          </p:cNvPr>
          <p:cNvSpPr>
            <a:spLocks noGrp="1"/>
          </p:cNvSpPr>
          <p:nvPr>
            <p:ph idx="1"/>
          </p:nvPr>
        </p:nvSpPr>
        <p:spPr/>
        <p:txBody>
          <a:bodyPr/>
          <a:lstStyle/>
          <a:p>
            <a:r>
              <a:rPr lang="en-GB" sz="1800" dirty="0">
                <a:effectLst/>
                <a:latin typeface="Calibri" panose="020F0502020204030204" pitchFamily="34" charset="0"/>
                <a:ea typeface="Calibri" panose="020F0502020204030204" pitchFamily="34" charset="0"/>
              </a:rPr>
              <a:t>Providing student assessments aligned with inclusive policies and practices should ideally provide learners with assignments that embrace equality and diversity in all its facets and provide students, tutors, Schools and accreditors with the confidence that their procedures and assessments are fair and transparent for all.</a:t>
            </a:r>
          </a:p>
        </p:txBody>
      </p:sp>
    </p:spTree>
    <p:extLst>
      <p:ext uri="{BB962C8B-B14F-4D97-AF65-F5344CB8AC3E}">
        <p14:creationId xmlns:p14="http://schemas.microsoft.com/office/powerpoint/2010/main" val="302654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Definitions: Inclusive Education and Pedagogy</a:t>
            </a:r>
          </a:p>
        </p:txBody>
      </p:sp>
      <p:sp>
        <p:nvSpPr>
          <p:cNvPr id="3" name="Text Placeholder 2"/>
          <p:cNvSpPr>
            <a:spLocks noGrp="1"/>
          </p:cNvSpPr>
          <p:nvPr>
            <p:ph type="body" sz="quarter" idx="11"/>
          </p:nvPr>
        </p:nvSpPr>
        <p:spPr/>
        <p:txBody>
          <a:bodyPr/>
          <a:lstStyle/>
          <a:p>
            <a:endParaRPr lang="en-GB"/>
          </a:p>
        </p:txBody>
      </p:sp>
      <p:sp>
        <p:nvSpPr>
          <p:cNvPr id="4" name="Content Placeholder 3"/>
          <p:cNvSpPr>
            <a:spLocks noGrp="1"/>
          </p:cNvSpPr>
          <p:nvPr>
            <p:ph sz="half" idx="12"/>
          </p:nvPr>
        </p:nvSpPr>
        <p:spPr>
          <a:xfrm>
            <a:off x="630871" y="1589154"/>
            <a:ext cx="3590202" cy="2920065"/>
          </a:xfrm>
        </p:spPr>
        <p:txBody>
          <a:bodyPr/>
          <a:lstStyle/>
          <a:p>
            <a:r>
              <a:rPr lang="en-GB" dirty="0"/>
              <a:t>Inclusive education is considered ‘a process of increasing participation and decreasing exclusion from the culture, community and curricula …’ (Booth and </a:t>
            </a:r>
            <a:r>
              <a:rPr lang="en-GB" dirty="0" err="1"/>
              <a:t>Ainscow</a:t>
            </a:r>
            <a:r>
              <a:rPr lang="en-GB" dirty="0"/>
              <a:t>, 2002)</a:t>
            </a:r>
          </a:p>
        </p:txBody>
      </p:sp>
      <p:sp>
        <p:nvSpPr>
          <p:cNvPr id="5" name="Content Placeholder 4"/>
          <p:cNvSpPr>
            <a:spLocks noGrp="1"/>
          </p:cNvSpPr>
          <p:nvPr>
            <p:ph sz="half" idx="13"/>
          </p:nvPr>
        </p:nvSpPr>
        <p:spPr>
          <a:xfrm>
            <a:off x="4404040" y="1580841"/>
            <a:ext cx="3804445" cy="2928378"/>
          </a:xfrm>
        </p:spPr>
        <p:txBody>
          <a:bodyPr/>
          <a:lstStyle/>
          <a:p>
            <a:r>
              <a:rPr lang="en-GB" dirty="0"/>
              <a:t>Inclusive pedagogy “addresses three interrelated problems of educational inequality: (1) those that are associated with organisational and pedagogical strategies based on bell curve distributions; </a:t>
            </a:r>
          </a:p>
          <a:p>
            <a:r>
              <a:rPr lang="en-GB" dirty="0"/>
              <a:t>(2) the identification of additional support needs; and </a:t>
            </a:r>
          </a:p>
          <a:p>
            <a:r>
              <a:rPr lang="en-GB" dirty="0"/>
              <a:t>(3) the disproportionate statistical representation of certain minority groups in special education.” (Florian, 2015)</a:t>
            </a:r>
          </a:p>
        </p:txBody>
      </p:sp>
    </p:spTree>
    <p:extLst>
      <p:ext uri="{BB962C8B-B14F-4D97-AF65-F5344CB8AC3E}">
        <p14:creationId xmlns:p14="http://schemas.microsoft.com/office/powerpoint/2010/main" val="912634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88552-554A-423A-921B-52C40F2A8227}"/>
              </a:ext>
            </a:extLst>
          </p:cNvPr>
          <p:cNvSpPr>
            <a:spLocks noGrp="1"/>
          </p:cNvSpPr>
          <p:nvPr>
            <p:ph type="title"/>
          </p:nvPr>
        </p:nvSpPr>
        <p:spPr/>
        <p:txBody>
          <a:bodyPr/>
          <a:lstStyle/>
          <a:p>
            <a:r>
              <a:rPr lang="en-GB" dirty="0"/>
              <a:t>Aim</a:t>
            </a:r>
          </a:p>
        </p:txBody>
      </p:sp>
      <p:sp>
        <p:nvSpPr>
          <p:cNvPr id="3" name="Text Placeholder 2">
            <a:extLst>
              <a:ext uri="{FF2B5EF4-FFF2-40B4-BE49-F238E27FC236}">
                <a16:creationId xmlns:a16="http://schemas.microsoft.com/office/drawing/2014/main" id="{56749A1B-85A6-4816-8C91-3685A1AAB030}"/>
              </a:ext>
            </a:extLst>
          </p:cNvPr>
          <p:cNvSpPr>
            <a:spLocks noGrp="1"/>
          </p:cNvSpPr>
          <p:nvPr>
            <p:ph type="body" sz="quarter" idx="11"/>
          </p:nvPr>
        </p:nvSpPr>
        <p:spPr/>
        <p:txBody>
          <a:bodyPr/>
          <a:lstStyle/>
          <a:p>
            <a:endParaRPr lang="en-GB"/>
          </a:p>
        </p:txBody>
      </p:sp>
      <p:sp>
        <p:nvSpPr>
          <p:cNvPr id="4" name="Content Placeholder 3">
            <a:extLst>
              <a:ext uri="{FF2B5EF4-FFF2-40B4-BE49-F238E27FC236}">
                <a16:creationId xmlns:a16="http://schemas.microsoft.com/office/drawing/2014/main" id="{7B45F723-552E-43E5-AC29-868F43F6714A}"/>
              </a:ext>
            </a:extLst>
          </p:cNvPr>
          <p:cNvSpPr>
            <a:spLocks noGrp="1"/>
          </p:cNvSpPr>
          <p:nvPr>
            <p:ph idx="1"/>
          </p:nvPr>
        </p:nvSpPr>
        <p:spPr/>
        <p:txBody>
          <a:bodyPr/>
          <a:lstStyle/>
          <a:p>
            <a:r>
              <a:rPr lang="en-GB" dirty="0"/>
              <a:t>In providing an alternative to the bell curve thinking that underpins traditional approaches, often choice of learning and support is offered based on what is generally available (Florian, 2015)</a:t>
            </a:r>
          </a:p>
          <a:p>
            <a:pPr lvl="1"/>
            <a:r>
              <a:rPr lang="en-GB" dirty="0"/>
              <a:t>Why not assessment?</a:t>
            </a:r>
            <a:endParaRPr lang="en-AU" dirty="0">
              <a:effectLst/>
              <a:ea typeface="Times New Roman" panose="02020603050405020304" pitchFamily="18" charset="0"/>
            </a:endParaRPr>
          </a:p>
          <a:p>
            <a:r>
              <a:rPr lang="en-AU" sz="1800" dirty="0">
                <a:effectLst/>
                <a:ea typeface="Times New Roman" panose="02020603050405020304" pitchFamily="18" charset="0"/>
              </a:rPr>
              <a:t>The project aims to explore Tutor beliefs, attitudes and behaviours towards the development of inclusive assessments in Higher Education with a view to identifying good practice to develop and use inclusive assessments.</a:t>
            </a:r>
            <a:endParaRPr lang="en-GB" sz="1800" dirty="0">
              <a:effectLst/>
              <a:ea typeface="Times New Roman" panose="02020603050405020304" pitchFamily="18" charset="0"/>
            </a:endParaRPr>
          </a:p>
          <a:p>
            <a:endParaRPr lang="en-GB" dirty="0"/>
          </a:p>
        </p:txBody>
      </p:sp>
    </p:spTree>
    <p:extLst>
      <p:ext uri="{BB962C8B-B14F-4D97-AF65-F5344CB8AC3E}">
        <p14:creationId xmlns:p14="http://schemas.microsoft.com/office/powerpoint/2010/main" val="114286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88552-554A-423A-921B-52C40F2A8227}"/>
              </a:ext>
            </a:extLst>
          </p:cNvPr>
          <p:cNvSpPr>
            <a:spLocks noGrp="1"/>
          </p:cNvSpPr>
          <p:nvPr>
            <p:ph type="title"/>
          </p:nvPr>
        </p:nvSpPr>
        <p:spPr/>
        <p:txBody>
          <a:bodyPr/>
          <a:lstStyle/>
          <a:p>
            <a:r>
              <a:rPr lang="en-GB" dirty="0"/>
              <a:t>Methods – phase 1 </a:t>
            </a:r>
          </a:p>
        </p:txBody>
      </p:sp>
      <p:sp>
        <p:nvSpPr>
          <p:cNvPr id="3" name="Text Placeholder 2">
            <a:extLst>
              <a:ext uri="{FF2B5EF4-FFF2-40B4-BE49-F238E27FC236}">
                <a16:creationId xmlns:a16="http://schemas.microsoft.com/office/drawing/2014/main" id="{56749A1B-85A6-4816-8C91-3685A1AAB030}"/>
              </a:ext>
            </a:extLst>
          </p:cNvPr>
          <p:cNvSpPr>
            <a:spLocks noGrp="1"/>
          </p:cNvSpPr>
          <p:nvPr>
            <p:ph type="body" sz="quarter" idx="11"/>
          </p:nvPr>
        </p:nvSpPr>
        <p:spPr/>
        <p:txBody>
          <a:bodyPr/>
          <a:lstStyle/>
          <a:p>
            <a:endParaRPr lang="en-GB"/>
          </a:p>
        </p:txBody>
      </p:sp>
      <p:sp>
        <p:nvSpPr>
          <p:cNvPr id="4" name="Content Placeholder 3">
            <a:extLst>
              <a:ext uri="{FF2B5EF4-FFF2-40B4-BE49-F238E27FC236}">
                <a16:creationId xmlns:a16="http://schemas.microsoft.com/office/drawing/2014/main" id="{7B45F723-552E-43E5-AC29-868F43F6714A}"/>
              </a:ext>
            </a:extLst>
          </p:cNvPr>
          <p:cNvSpPr>
            <a:spLocks noGrp="1"/>
          </p:cNvSpPr>
          <p:nvPr>
            <p:ph idx="1"/>
          </p:nvPr>
        </p:nvSpPr>
        <p:spPr/>
        <p:txBody>
          <a:bodyPr/>
          <a:lstStyle/>
          <a:p>
            <a:r>
              <a:rPr lang="en-GB" dirty="0">
                <a:effectLst/>
                <a:latin typeface="Calibri" panose="020F0502020204030204" pitchFamily="34" charset="0"/>
                <a:ea typeface="Calibri" panose="020F0502020204030204" pitchFamily="34" charset="0"/>
              </a:rPr>
              <a:t>Our research has used a combination of validated questionnaires deployed in ‘think aloud’ interviews with staff to ascertain staff beliefs, attitudes and behaviours around inclusive assessment across STEM disciplines. </a:t>
            </a:r>
          </a:p>
          <a:p>
            <a:pPr lvl="1"/>
            <a:r>
              <a:rPr lang="en-GB" dirty="0"/>
              <a:t>Online survey (SNAP online questionnaire)</a:t>
            </a:r>
          </a:p>
          <a:p>
            <a:pPr lvl="1"/>
            <a:r>
              <a:rPr lang="en-GB" dirty="0"/>
              <a:t>Semi-structured interviews Semi-structured interviews (Video-recorded MS Teams meeting with screenshare)</a:t>
            </a:r>
          </a:p>
          <a:p>
            <a:endParaRPr lang="en-GB" dirty="0"/>
          </a:p>
        </p:txBody>
      </p:sp>
    </p:spTree>
    <p:extLst>
      <p:ext uri="{BB962C8B-B14F-4D97-AF65-F5344CB8AC3E}">
        <p14:creationId xmlns:p14="http://schemas.microsoft.com/office/powerpoint/2010/main" val="3717659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857A0-E54C-45EF-BDC5-A1F025AA7C85}"/>
              </a:ext>
            </a:extLst>
          </p:cNvPr>
          <p:cNvSpPr>
            <a:spLocks noGrp="1"/>
          </p:cNvSpPr>
          <p:nvPr>
            <p:ph type="title"/>
          </p:nvPr>
        </p:nvSpPr>
        <p:spPr/>
        <p:txBody>
          <a:bodyPr/>
          <a:lstStyle/>
          <a:p>
            <a:r>
              <a:rPr lang="en-GB" dirty="0"/>
              <a:t>Validated survey tools</a:t>
            </a:r>
          </a:p>
        </p:txBody>
      </p:sp>
      <p:sp>
        <p:nvSpPr>
          <p:cNvPr id="3" name="Text Placeholder 2">
            <a:extLst>
              <a:ext uri="{FF2B5EF4-FFF2-40B4-BE49-F238E27FC236}">
                <a16:creationId xmlns:a16="http://schemas.microsoft.com/office/drawing/2014/main" id="{2DF18707-4BCB-4B8B-BEB5-9567397E2DD4}"/>
              </a:ext>
            </a:extLst>
          </p:cNvPr>
          <p:cNvSpPr>
            <a:spLocks noGrp="1"/>
          </p:cNvSpPr>
          <p:nvPr>
            <p:ph type="body" sz="quarter" idx="11"/>
          </p:nvPr>
        </p:nvSpPr>
        <p:spPr/>
        <p:txBody>
          <a:bodyPr/>
          <a:lstStyle/>
          <a:p>
            <a:endParaRPr lang="en-GB" dirty="0"/>
          </a:p>
        </p:txBody>
      </p:sp>
      <p:sp>
        <p:nvSpPr>
          <p:cNvPr id="4" name="Content Placeholder 3">
            <a:extLst>
              <a:ext uri="{FF2B5EF4-FFF2-40B4-BE49-F238E27FC236}">
                <a16:creationId xmlns:a16="http://schemas.microsoft.com/office/drawing/2014/main" id="{5EC53215-A8C8-4FA6-97FF-D3CED83FE4F6}"/>
              </a:ext>
            </a:extLst>
          </p:cNvPr>
          <p:cNvSpPr>
            <a:spLocks noGrp="1"/>
          </p:cNvSpPr>
          <p:nvPr>
            <p:ph sz="half" idx="12"/>
          </p:nvPr>
        </p:nvSpPr>
        <p:spPr/>
        <p:txBody>
          <a:bodyPr/>
          <a:lstStyle/>
          <a:p>
            <a:r>
              <a:rPr lang="en-GB" sz="1400" dirty="0"/>
              <a:t>Brown and Fallon’s Instructor Self Assessment for Multicultural and Global Education instrument (2010, pp. 20-21)</a:t>
            </a:r>
          </a:p>
          <a:p>
            <a:pPr lvl="1"/>
            <a:r>
              <a:rPr lang="en-GB" sz="1400" dirty="0"/>
              <a:t>HE centred</a:t>
            </a:r>
          </a:p>
          <a:p>
            <a:r>
              <a:rPr lang="en-GB" sz="1400" dirty="0" err="1"/>
              <a:t>Patitsas</a:t>
            </a:r>
            <a:r>
              <a:rPr lang="en-GB" sz="1400" dirty="0"/>
              <a:t>, Berlin, Craig and Easterbrook’s Human Interpretation of Distributions instrument (2020, pp. 91-98) </a:t>
            </a:r>
          </a:p>
          <a:p>
            <a:pPr lvl="1"/>
            <a:r>
              <a:rPr lang="en-GB" sz="1400" dirty="0"/>
              <a:t>Computing Science centred</a:t>
            </a:r>
          </a:p>
          <a:p>
            <a:r>
              <a:rPr lang="en-GB" sz="1400" dirty="0"/>
              <a:t>Beacham and Rouse Inclusion and Inclusive Practice Instrument (2012)</a:t>
            </a:r>
          </a:p>
          <a:p>
            <a:pPr lvl="1"/>
            <a:r>
              <a:rPr lang="en-GB" sz="1400" dirty="0"/>
              <a:t>Initial Teacher Education centred</a:t>
            </a:r>
          </a:p>
        </p:txBody>
      </p:sp>
      <p:pic>
        <p:nvPicPr>
          <p:cNvPr id="6" name="Picture 5"/>
          <p:cNvPicPr>
            <a:picLocks noChangeAspect="1"/>
          </p:cNvPicPr>
          <p:nvPr/>
        </p:nvPicPr>
        <p:blipFill rotWithShape="1">
          <a:blip r:embed="rId2"/>
          <a:srcRect l="65219" t="20784" r="5293" b="6824"/>
          <a:stretch/>
        </p:blipFill>
        <p:spPr>
          <a:xfrm>
            <a:off x="5272897" y="1535308"/>
            <a:ext cx="2439868" cy="3369256"/>
          </a:xfrm>
          <a:prstGeom prst="rect">
            <a:avLst/>
          </a:prstGeom>
        </p:spPr>
      </p:pic>
    </p:spTree>
    <p:extLst>
      <p:ext uri="{BB962C8B-B14F-4D97-AF65-F5344CB8AC3E}">
        <p14:creationId xmlns:p14="http://schemas.microsoft.com/office/powerpoint/2010/main" val="151806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8015E-E94D-4013-A6DB-7D748538287B}"/>
              </a:ext>
            </a:extLst>
          </p:cNvPr>
          <p:cNvSpPr>
            <a:spLocks noGrp="1"/>
          </p:cNvSpPr>
          <p:nvPr>
            <p:ph type="title"/>
          </p:nvPr>
        </p:nvSpPr>
        <p:spPr/>
        <p:txBody>
          <a:bodyPr/>
          <a:lstStyle/>
          <a:p>
            <a:r>
              <a:rPr lang="en-GB" dirty="0"/>
              <a:t>‘Think aloud’ interviews</a:t>
            </a:r>
          </a:p>
        </p:txBody>
      </p:sp>
      <p:sp>
        <p:nvSpPr>
          <p:cNvPr id="3" name="Text Placeholder 2">
            <a:extLst>
              <a:ext uri="{FF2B5EF4-FFF2-40B4-BE49-F238E27FC236}">
                <a16:creationId xmlns:a16="http://schemas.microsoft.com/office/drawing/2014/main" id="{C6F8E081-8AF6-425A-ABC2-87F06726EC82}"/>
              </a:ext>
            </a:extLst>
          </p:cNvPr>
          <p:cNvSpPr>
            <a:spLocks noGrp="1"/>
          </p:cNvSpPr>
          <p:nvPr>
            <p:ph type="body" sz="quarter" idx="11"/>
          </p:nvPr>
        </p:nvSpPr>
        <p:spPr>
          <a:xfrm>
            <a:off x="628649" y="904973"/>
            <a:ext cx="8232129" cy="574675"/>
          </a:xfrm>
        </p:spPr>
        <p:txBody>
          <a:bodyPr/>
          <a:lstStyle/>
          <a:p>
            <a:r>
              <a:rPr lang="en-GB" sz="2400" u="sng" dirty="0">
                <a:solidFill>
                  <a:srgbClr val="454545"/>
                </a:solidFill>
                <a:effectLst/>
                <a:latin typeface="Arial" panose="020B0604020202020204" pitchFamily="34" charset="0"/>
                <a:ea typeface="Calibri" panose="020F0502020204030204" pitchFamily="34" charset="0"/>
                <a:hlinkClick r:id="rId2"/>
              </a:rPr>
              <a:t>http://viis.abdn.ac.uk/snapwebhost/s.asp?k=161417872155</a:t>
            </a:r>
            <a:endParaRPr lang="en-GB" dirty="0"/>
          </a:p>
          <a:p>
            <a:endParaRPr lang="en-GB" dirty="0"/>
          </a:p>
        </p:txBody>
      </p:sp>
      <p:sp>
        <p:nvSpPr>
          <p:cNvPr id="4" name="Content Placeholder 3">
            <a:extLst>
              <a:ext uri="{FF2B5EF4-FFF2-40B4-BE49-F238E27FC236}">
                <a16:creationId xmlns:a16="http://schemas.microsoft.com/office/drawing/2014/main" id="{2A14F6CF-A8EB-4097-AB37-392A2E681C66}"/>
              </a:ext>
            </a:extLst>
          </p:cNvPr>
          <p:cNvSpPr>
            <a:spLocks noGrp="1"/>
          </p:cNvSpPr>
          <p:nvPr>
            <p:ph sz="half" idx="12"/>
          </p:nvPr>
        </p:nvSpPr>
        <p:spPr>
          <a:xfrm>
            <a:off x="628649" y="1419275"/>
            <a:ext cx="3590202" cy="2920065"/>
          </a:xfrm>
        </p:spPr>
        <p:txBody>
          <a:bodyPr/>
          <a:lstStyle/>
          <a:p>
            <a:r>
              <a:rPr lang="en-GB" dirty="0"/>
              <a:t>Talk aloud whilst completing survey</a:t>
            </a:r>
          </a:p>
          <a:p>
            <a:r>
              <a:rPr lang="en-GB" dirty="0"/>
              <a:t>Observations</a:t>
            </a:r>
          </a:p>
          <a:p>
            <a:endParaRPr lang="en-GB" dirty="0"/>
          </a:p>
        </p:txBody>
      </p:sp>
      <p:pic>
        <p:nvPicPr>
          <p:cNvPr id="6" name="Content Placeholder 6">
            <a:extLst>
              <a:ext uri="{FF2B5EF4-FFF2-40B4-BE49-F238E27FC236}">
                <a16:creationId xmlns:a16="http://schemas.microsoft.com/office/drawing/2014/main" id="{4238F9BC-EDB9-4EFD-A491-E387F2FA85D1}"/>
              </a:ext>
            </a:extLst>
          </p:cNvPr>
          <p:cNvPicPr>
            <a:picLocks noGrp="1" noChangeAspect="1"/>
          </p:cNvPicPr>
          <p:nvPr>
            <p:ph sz="half" idx="13"/>
          </p:nvPr>
        </p:nvPicPr>
        <p:blipFill>
          <a:blip r:embed="rId3"/>
          <a:stretch>
            <a:fillRect/>
          </a:stretch>
        </p:blipFill>
        <p:spPr>
          <a:xfrm>
            <a:off x="719653" y="2412370"/>
            <a:ext cx="3805238" cy="1926970"/>
          </a:xfrm>
        </p:spPr>
      </p:pic>
      <p:sp>
        <p:nvSpPr>
          <p:cNvPr id="8" name="TextBox 7">
            <a:extLst>
              <a:ext uri="{FF2B5EF4-FFF2-40B4-BE49-F238E27FC236}">
                <a16:creationId xmlns:a16="http://schemas.microsoft.com/office/drawing/2014/main" id="{6D7AB14B-E6CF-4B9F-B101-99A097289053}"/>
              </a:ext>
            </a:extLst>
          </p:cNvPr>
          <p:cNvSpPr txBox="1"/>
          <p:nvPr/>
        </p:nvSpPr>
        <p:spPr>
          <a:xfrm>
            <a:off x="5250185" y="1725145"/>
            <a:ext cx="3111389" cy="2308324"/>
          </a:xfrm>
          <a:prstGeom prst="rect">
            <a:avLst/>
          </a:prstGeom>
          <a:noFill/>
        </p:spPr>
        <p:txBody>
          <a:bodyPr wrap="square">
            <a:spAutoFit/>
          </a:bodyPr>
          <a:lstStyle/>
          <a:p>
            <a:r>
              <a:rPr lang="en-GB" sz="1200" b="0" i="1" dirty="0">
                <a:solidFill>
                  <a:srgbClr val="404040"/>
                </a:solidFill>
                <a:effectLst/>
                <a:latin typeface="Arial" panose="020B0604020202020204" pitchFamily="34" charset="0"/>
              </a:rPr>
              <a:t>The survey comprises four sections:</a:t>
            </a:r>
            <a:br>
              <a:rPr lang="en-GB" sz="1200" i="1" dirty="0"/>
            </a:br>
            <a:r>
              <a:rPr lang="en-GB" sz="1200" b="0" i="1" dirty="0">
                <a:solidFill>
                  <a:srgbClr val="404040"/>
                </a:solidFill>
                <a:effectLst/>
                <a:latin typeface="Arial" panose="020B0604020202020204" pitchFamily="34" charset="0"/>
              </a:rPr>
              <a:t>SECTION A: Perceptions of inclusive education [30 items, 10 minutes]</a:t>
            </a:r>
            <a:br>
              <a:rPr lang="en-GB" sz="1200" i="1" dirty="0"/>
            </a:br>
            <a:r>
              <a:rPr lang="en-GB" sz="1200" b="0" i="1" dirty="0">
                <a:solidFill>
                  <a:srgbClr val="404040"/>
                </a:solidFill>
                <a:effectLst/>
                <a:latin typeface="Arial" panose="020B0604020202020204" pitchFamily="34" charset="0"/>
              </a:rPr>
              <a:t>SECTION B: Beliefs and attitudes towards student grading [23 items, 7 minutes]</a:t>
            </a:r>
            <a:br>
              <a:rPr lang="en-GB" sz="1200" i="1" dirty="0"/>
            </a:br>
            <a:r>
              <a:rPr lang="en-GB" sz="1200" b="0" i="1" dirty="0">
                <a:solidFill>
                  <a:srgbClr val="404040"/>
                </a:solidFill>
                <a:effectLst/>
                <a:latin typeface="Arial" panose="020B0604020202020204" pitchFamily="34" charset="0"/>
              </a:rPr>
              <a:t>SECTION C: Views towards assessment development [30 items, 10 minutes]</a:t>
            </a:r>
            <a:br>
              <a:rPr lang="en-GB" sz="1200" i="1" dirty="0"/>
            </a:br>
            <a:r>
              <a:rPr lang="en-GB" sz="1200" b="0" i="1" dirty="0">
                <a:solidFill>
                  <a:srgbClr val="404040"/>
                </a:solidFill>
                <a:effectLst/>
                <a:latin typeface="Arial" panose="020B0604020202020204" pitchFamily="34" charset="0"/>
              </a:rPr>
              <a:t>SECTION D: Further thoughts, experiences and/or comments you wish to share regarding inclusive assessments and their development, including examples of best practice [1 item, 3 minutes]</a:t>
            </a:r>
            <a:endParaRPr lang="en-GB" sz="1200" i="1" dirty="0"/>
          </a:p>
        </p:txBody>
      </p:sp>
    </p:spTree>
    <p:extLst>
      <p:ext uri="{BB962C8B-B14F-4D97-AF65-F5344CB8AC3E}">
        <p14:creationId xmlns:p14="http://schemas.microsoft.com/office/powerpoint/2010/main" val="1143082026"/>
      </p:ext>
    </p:extLst>
  </p:cSld>
  <p:clrMapOvr>
    <a:masterClrMapping/>
  </p:clrMapOvr>
</p:sld>
</file>

<file path=ppt/theme/theme1.xml><?xml version="1.0" encoding="utf-8"?>
<a:theme xmlns:a="http://schemas.openxmlformats.org/drawingml/2006/main" name="Office Theme">
  <a:themeElements>
    <a:clrScheme name="UoA Colours">
      <a:dk1>
        <a:srgbClr val="000000"/>
      </a:dk1>
      <a:lt1>
        <a:srgbClr val="FFFFFF"/>
      </a:lt1>
      <a:dk2>
        <a:srgbClr val="1C4392"/>
      </a:dk2>
      <a:lt2>
        <a:srgbClr val="E7E6E6"/>
      </a:lt2>
      <a:accent1>
        <a:srgbClr val="DA281C"/>
      </a:accent1>
      <a:accent2>
        <a:srgbClr val="5C284F"/>
      </a:accent2>
      <a:accent3>
        <a:srgbClr val="01B6ED"/>
      </a:accent3>
      <a:accent4>
        <a:srgbClr val="C80B6F"/>
      </a:accent4>
      <a:accent5>
        <a:srgbClr val="5B9BD5"/>
      </a:accent5>
      <a:accent6>
        <a:srgbClr val="70AD47"/>
      </a:accent6>
      <a:hlink>
        <a:srgbClr val="0563C1"/>
      </a:hlink>
      <a:folHlink>
        <a:srgbClr val="954F72"/>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0C3F9AD-FE39-4543-9B4A-891E1C5CD9E7}" vid="{A8882A71-E06D-4E3C-A9A1-2F39FC69AFCC}"/>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0C3F9AD-FE39-4543-9B4A-891E1C5CD9E7}" vid="{97A057B9-4571-4012-8771-19B8B5DA80F9}"/>
    </a:ext>
  </a:extLst>
</a:theme>
</file>

<file path=ppt/theme/theme3.xml><?xml version="1.0" encoding="utf-8"?>
<a:theme xmlns:a="http://schemas.openxmlformats.org/drawingml/2006/main" name="Content layouts">
  <a:themeElements>
    <a:clrScheme name="UoA Colours">
      <a:dk1>
        <a:srgbClr val="000000"/>
      </a:dk1>
      <a:lt1>
        <a:srgbClr val="FFFFFF"/>
      </a:lt1>
      <a:dk2>
        <a:srgbClr val="1C4392"/>
      </a:dk2>
      <a:lt2>
        <a:srgbClr val="E7E6E6"/>
      </a:lt2>
      <a:accent1>
        <a:srgbClr val="DA281C"/>
      </a:accent1>
      <a:accent2>
        <a:srgbClr val="5C284F"/>
      </a:accent2>
      <a:accent3>
        <a:srgbClr val="01B6ED"/>
      </a:accent3>
      <a:accent4>
        <a:srgbClr val="C80B6F"/>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0C3F9AD-FE39-4543-9B4A-891E1C5CD9E7}" vid="{91D424CA-CFD4-494B-99AB-EE967E14DFF9}"/>
    </a:ext>
  </a:extLst>
</a:theme>
</file>

<file path=ppt/theme/theme4.xml><?xml version="1.0" encoding="utf-8"?>
<a:theme xmlns:a="http://schemas.openxmlformats.org/drawingml/2006/main" name="1_Content layouts">
  <a:themeElements>
    <a:clrScheme name="UoA Colours">
      <a:dk1>
        <a:srgbClr val="000000"/>
      </a:dk1>
      <a:lt1>
        <a:srgbClr val="FFFFFF"/>
      </a:lt1>
      <a:dk2>
        <a:srgbClr val="1C4392"/>
      </a:dk2>
      <a:lt2>
        <a:srgbClr val="E7E6E6"/>
      </a:lt2>
      <a:accent1>
        <a:srgbClr val="DA281C"/>
      </a:accent1>
      <a:accent2>
        <a:srgbClr val="5C284F"/>
      </a:accent2>
      <a:accent3>
        <a:srgbClr val="01B6ED"/>
      </a:accent3>
      <a:accent4>
        <a:srgbClr val="C80B6F"/>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0C3F9AD-FE39-4543-9B4A-891E1C5CD9E7}" vid="{E1FE5156-8BE3-43E9-A3A1-55CD4B716675}"/>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8A090F63B51F34B8DF97E626F0D83AE" ma:contentTypeVersion="34" ma:contentTypeDescription="Create a new document." ma:contentTypeScope="" ma:versionID="dbb13475033c4985d7c0c482ddbea995">
  <xsd:schema xmlns:xsd="http://www.w3.org/2001/XMLSchema" xmlns:xs="http://www.w3.org/2001/XMLSchema" xmlns:p="http://schemas.microsoft.com/office/2006/metadata/properties" xmlns:ns3="bb7a1afe-cae3-45bd-85cc-18d90f4a3ece" xmlns:ns4="d1299408-5031-49f4-addc-e03fc54e5819" targetNamespace="http://schemas.microsoft.com/office/2006/metadata/properties" ma:root="true" ma:fieldsID="de295045a8fbbb1cb182b1561eb46dc6" ns3:_="" ns4:_="">
    <xsd:import namespace="bb7a1afe-cae3-45bd-85cc-18d90f4a3ece"/>
    <xsd:import namespace="d1299408-5031-49f4-addc-e03fc54e581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3:MediaServiceLocation" minOccurs="0"/>
                <xsd:element ref="ns3:MediaServiceOCR" minOccurs="0"/>
                <xsd:element ref="ns4:SharedWithDetails" minOccurs="0"/>
                <xsd:element ref="ns4:SharingHintHash" minOccurs="0"/>
                <xsd:element ref="ns3:NotebookType" minOccurs="0"/>
                <xsd:element ref="ns3:FolderType" minOccurs="0"/>
                <xsd:element ref="ns3:CultureName" minOccurs="0"/>
                <xsd:element ref="ns3:AppVersion" minOccurs="0"/>
                <xsd:element ref="ns3:TeamsChannelId" minOccurs="0"/>
                <xsd:element ref="ns3:Owner" minOccurs="0"/>
                <xsd:element ref="ns3:DefaultSectionNames" minOccurs="0"/>
                <xsd:element ref="ns3:Templates"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element ref="ns3:MediaServiceGenerationTime" minOccurs="0"/>
                <xsd:element ref="ns3:MediaServiceEventHashCode" minOccurs="0"/>
                <xsd:element ref="ns3:MediaServiceAutoKeyPoints" minOccurs="0"/>
                <xsd:element ref="ns3:MediaServiceKeyPoints" minOccurs="0"/>
                <xsd:element ref="ns3:Math_Settings" minOccurs="0"/>
                <xsd:element ref="ns3:Distribution_Groups" minOccurs="0"/>
                <xsd:element ref="ns3:LMS_Mapping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7a1afe-cae3-45bd-85cc-18d90f4a3ec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3" nillable="true" ma:displayName="MediaServiceLocation" ma:description="" ma:internalName="MediaServiceLocatio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NotebookType" ma:index="17" nillable="true" ma:displayName="Notebook Type" ma:internalName="NotebookType">
      <xsd:simpleType>
        <xsd:restriction base="dms:Text"/>
      </xsd:simpleType>
    </xsd:element>
    <xsd:element name="FolderType" ma:index="18" nillable="true" ma:displayName="Folder Type" ma:internalName="FolderType">
      <xsd:simpleType>
        <xsd:restriction base="dms:Text"/>
      </xsd:simpleType>
    </xsd:element>
    <xsd:element name="CultureName" ma:index="19" nillable="true" ma:displayName="Culture Name" ma:internalName="CultureName">
      <xsd:simpleType>
        <xsd:restriction base="dms:Text"/>
      </xsd:simpleType>
    </xsd:element>
    <xsd:element name="AppVersion" ma:index="20" nillable="true" ma:displayName="App Version" ma:internalName="AppVersion">
      <xsd:simpleType>
        <xsd:restriction base="dms:Text"/>
      </xsd:simpleType>
    </xsd:element>
    <xsd:element name="TeamsChannelId" ma:index="21" nillable="true" ma:displayName="Teams Channel Id" ma:internalName="TeamsChannelId">
      <xsd:simpleType>
        <xsd:restriction base="dms:Text"/>
      </xsd:simpleType>
    </xsd:element>
    <xsd:element name="Owner" ma:index="22"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23" nillable="true" ma:displayName="Default Section Names" ma:internalName="DefaultSectionNames">
      <xsd:simpleType>
        <xsd:restriction base="dms:Note">
          <xsd:maxLength value="255"/>
        </xsd:restriction>
      </xsd:simpleType>
    </xsd:element>
    <xsd:element name="Templates" ma:index="24" nillable="true" ma:displayName="Templates" ma:internalName="Templates">
      <xsd:simpleType>
        <xsd:restriction base="dms:Note">
          <xsd:maxLength value="255"/>
        </xsd:restriction>
      </xsd:simpleType>
    </xsd:element>
    <xsd:element name="Teachers" ma:index="25"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6"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7"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8" nillable="true" ma:displayName="Invited Teachers" ma:internalName="Invited_Teachers">
      <xsd:simpleType>
        <xsd:restriction base="dms:Note">
          <xsd:maxLength value="255"/>
        </xsd:restriction>
      </xsd:simpleType>
    </xsd:element>
    <xsd:element name="Invited_Students" ma:index="29" nillable="true" ma:displayName="Invited Students" ma:internalName="Invited_Students">
      <xsd:simpleType>
        <xsd:restriction base="dms:Note">
          <xsd:maxLength value="255"/>
        </xsd:restriction>
      </xsd:simpleType>
    </xsd:element>
    <xsd:element name="Self_Registration_Enabled" ma:index="30" nillable="true" ma:displayName="Self Registration Enabled" ma:internalName="Self_Registration_Enabled">
      <xsd:simpleType>
        <xsd:restriction base="dms:Boolean"/>
      </xsd:simpleType>
    </xsd:element>
    <xsd:element name="Has_Teacher_Only_SectionGroup" ma:index="31" nillable="true" ma:displayName="Has Teacher Only SectionGroup" ma:internalName="Has_Teacher_Only_SectionGroup">
      <xsd:simpleType>
        <xsd:restriction base="dms:Boolean"/>
      </xsd:simpleType>
    </xsd:element>
    <xsd:element name="Is_Collaboration_Space_Locked" ma:index="32" nillable="true" ma:displayName="Is Collaboration Space Locked" ma:internalName="Is_Collaboration_Space_Locked">
      <xsd:simpleType>
        <xsd:restriction base="dms:Boolean"/>
      </xsd:simpleType>
    </xsd:element>
    <xsd:element name="IsNotebookLocked" ma:index="33" nillable="true" ma:displayName="Is Notebook Locked" ma:internalName="IsNotebookLocked">
      <xsd:simpleType>
        <xsd:restriction base="dms:Boolean"/>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element name="MediaServiceAutoKeyPoints" ma:index="36" nillable="true" ma:displayName="MediaServiceAutoKeyPoints" ma:hidden="true" ma:internalName="MediaServiceAutoKeyPoints" ma:readOnly="true">
      <xsd:simpleType>
        <xsd:restriction base="dms:Note"/>
      </xsd:simpleType>
    </xsd:element>
    <xsd:element name="MediaServiceKeyPoints" ma:index="37" nillable="true" ma:displayName="KeyPoints" ma:internalName="MediaServiceKeyPoints" ma:readOnly="true">
      <xsd:simpleType>
        <xsd:restriction base="dms:Note">
          <xsd:maxLength value="255"/>
        </xsd:restriction>
      </xsd:simpleType>
    </xsd:element>
    <xsd:element name="Math_Settings" ma:index="38" nillable="true" ma:displayName="Math Settings" ma:internalName="Math_Settings">
      <xsd:simpleType>
        <xsd:restriction base="dms:Text"/>
      </xsd:simpleType>
    </xsd:element>
    <xsd:element name="Distribution_Groups" ma:index="39" nillable="true" ma:displayName="Distribution Groups" ma:internalName="Distribution_Groups">
      <xsd:simpleType>
        <xsd:restriction base="dms:Note">
          <xsd:maxLength value="255"/>
        </xsd:restriction>
      </xsd:simpleType>
    </xsd:element>
    <xsd:element name="LMS_Mappings" ma:index="40" nillable="true" ma:displayName="LMS Mappings" ma:internalName="LMS_Mappings">
      <xsd:simpleType>
        <xsd:restriction base="dms:Note">
          <xsd:maxLength value="255"/>
        </xsd:restriction>
      </xsd:simpleType>
    </xsd:element>
    <xsd:element name="MediaLengthInSeconds" ma:index="4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1299408-5031-49f4-addc-e03fc54e5819"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eamsChannelId xmlns="bb7a1afe-cae3-45bd-85cc-18d90f4a3ece" xsi:nil="true"/>
    <Teachers xmlns="bb7a1afe-cae3-45bd-85cc-18d90f4a3ece">
      <UserInfo>
        <DisplayName/>
        <AccountId xsi:nil="true"/>
        <AccountType/>
      </UserInfo>
    </Teachers>
    <Self_Registration_Enabled xmlns="bb7a1afe-cae3-45bd-85cc-18d90f4a3ece" xsi:nil="true"/>
    <Math_Settings xmlns="bb7a1afe-cae3-45bd-85cc-18d90f4a3ece" xsi:nil="true"/>
    <AppVersion xmlns="bb7a1afe-cae3-45bd-85cc-18d90f4a3ece" xsi:nil="true"/>
    <IsNotebookLocked xmlns="bb7a1afe-cae3-45bd-85cc-18d90f4a3ece" xsi:nil="true"/>
    <LMS_Mappings xmlns="bb7a1afe-cae3-45bd-85cc-18d90f4a3ece" xsi:nil="true"/>
    <NotebookType xmlns="bb7a1afe-cae3-45bd-85cc-18d90f4a3ece" xsi:nil="true"/>
    <FolderType xmlns="bb7a1afe-cae3-45bd-85cc-18d90f4a3ece" xsi:nil="true"/>
    <Templates xmlns="bb7a1afe-cae3-45bd-85cc-18d90f4a3ece" xsi:nil="true"/>
    <DefaultSectionNames xmlns="bb7a1afe-cae3-45bd-85cc-18d90f4a3ece" xsi:nil="true"/>
    <Owner xmlns="bb7a1afe-cae3-45bd-85cc-18d90f4a3ece">
      <UserInfo>
        <DisplayName/>
        <AccountId xsi:nil="true"/>
        <AccountType/>
      </UserInfo>
    </Owner>
    <Students xmlns="bb7a1afe-cae3-45bd-85cc-18d90f4a3ece">
      <UserInfo>
        <DisplayName/>
        <AccountId xsi:nil="true"/>
        <AccountType/>
      </UserInfo>
    </Students>
    <Student_Groups xmlns="bb7a1afe-cae3-45bd-85cc-18d90f4a3ece">
      <UserInfo>
        <DisplayName/>
        <AccountId xsi:nil="true"/>
        <AccountType/>
      </UserInfo>
    </Student_Groups>
    <Is_Collaboration_Space_Locked xmlns="bb7a1afe-cae3-45bd-85cc-18d90f4a3ece" xsi:nil="true"/>
    <Invited_Teachers xmlns="bb7a1afe-cae3-45bd-85cc-18d90f4a3ece" xsi:nil="true"/>
    <Distribution_Groups xmlns="bb7a1afe-cae3-45bd-85cc-18d90f4a3ece" xsi:nil="true"/>
    <Has_Teacher_Only_SectionGroup xmlns="bb7a1afe-cae3-45bd-85cc-18d90f4a3ece" xsi:nil="true"/>
    <Invited_Students xmlns="bb7a1afe-cae3-45bd-85cc-18d90f4a3ece" xsi:nil="true"/>
    <CultureName xmlns="bb7a1afe-cae3-45bd-85cc-18d90f4a3ece" xsi:nil="true"/>
  </documentManagement>
</p:properties>
</file>

<file path=customXml/itemProps1.xml><?xml version="1.0" encoding="utf-8"?>
<ds:datastoreItem xmlns:ds="http://schemas.openxmlformats.org/officeDocument/2006/customXml" ds:itemID="{6D3AAC65-D187-493B-A2F1-9762A26E2E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7a1afe-cae3-45bd-85cc-18d90f4a3ece"/>
    <ds:schemaRef ds:uri="d1299408-5031-49f4-addc-e03fc54e58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3EC0C2B-7BE0-42CE-ADA0-5607D6355255}">
  <ds:schemaRefs>
    <ds:schemaRef ds:uri="http://schemas.microsoft.com/sharepoint/v3/contenttype/forms"/>
  </ds:schemaRefs>
</ds:datastoreItem>
</file>

<file path=customXml/itemProps3.xml><?xml version="1.0" encoding="utf-8"?>
<ds:datastoreItem xmlns:ds="http://schemas.openxmlformats.org/officeDocument/2006/customXml" ds:itemID="{90128AED-A769-42F2-8D40-B69BA70BF4E7}">
  <ds:schemaRefs>
    <ds:schemaRef ds:uri="http://purl.org/dc/terms/"/>
    <ds:schemaRef ds:uri="http://schemas.openxmlformats.org/package/2006/metadata/core-properties"/>
    <ds:schemaRef ds:uri="http://purl.org/dc/dcmitype/"/>
    <ds:schemaRef ds:uri="http://purl.org/dc/elements/1.1/"/>
    <ds:schemaRef ds:uri="http://schemas.microsoft.com/office/2006/documentManagement/types"/>
    <ds:schemaRef ds:uri="bb7a1afe-cae3-45bd-85cc-18d90f4a3ece"/>
    <ds:schemaRef ds:uri="http://schemas.microsoft.com/office/infopath/2007/PartnerControls"/>
    <ds:schemaRef ds:uri="d1299408-5031-49f4-addc-e03fc54e5819"/>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2040-powerpoint-template-Aug20</Template>
  <TotalTime>303</TotalTime>
  <Words>3793</Words>
  <Application>Microsoft Office PowerPoint</Application>
  <PresentationFormat>On-screen Show (16:9)</PresentationFormat>
  <Paragraphs>393</Paragraphs>
  <Slides>29</Slides>
  <Notes>5</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29</vt:i4>
      </vt:variant>
    </vt:vector>
  </HeadingPairs>
  <TitlesOfParts>
    <vt:vector size="38" baseType="lpstr">
      <vt:lpstr>Arial</vt:lpstr>
      <vt:lpstr>Calibri</vt:lpstr>
      <vt:lpstr>Cambria</vt:lpstr>
      <vt:lpstr>Courier New</vt:lpstr>
      <vt:lpstr>Times New Roman</vt:lpstr>
      <vt:lpstr>Office Theme</vt:lpstr>
      <vt:lpstr>1_Custom Design</vt:lpstr>
      <vt:lpstr>Content layouts</vt:lpstr>
      <vt:lpstr>1_Content layouts</vt:lpstr>
      <vt:lpstr>PIN: Tutor beliefs, attitudes and behaviours towards the development of inclusive assessments in HE: substantive and methodological reflections</vt:lpstr>
      <vt:lpstr>Background</vt:lpstr>
      <vt:lpstr>Background</vt:lpstr>
      <vt:lpstr>Background</vt:lpstr>
      <vt:lpstr>Definitions: Inclusive Education and Pedagogy</vt:lpstr>
      <vt:lpstr>Aim</vt:lpstr>
      <vt:lpstr>Methods – phase 1 </vt:lpstr>
      <vt:lpstr>Validated survey tools</vt:lpstr>
      <vt:lpstr>‘Think aloud’ interviews</vt:lpstr>
      <vt:lpstr>Substantive findings – quant </vt:lpstr>
      <vt:lpstr>Substantive findings – quant </vt:lpstr>
      <vt:lpstr>Preliminary findings – quant </vt:lpstr>
      <vt:lpstr>Preliminary findings – quant </vt:lpstr>
      <vt:lpstr>Preliminary findings – quant </vt:lpstr>
      <vt:lpstr>Preliminary findings – quant </vt:lpstr>
      <vt:lpstr>Substantive findings – qual </vt:lpstr>
      <vt:lpstr>Substantive findings – qual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Methodological findings</vt:lpstr>
      <vt:lpstr>Summary</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Morgan, Heather May</dc:creator>
  <cp:lastModifiedBy>Centre for Academic Development</cp:lastModifiedBy>
  <cp:revision>39</cp:revision>
  <dcterms:created xsi:type="dcterms:W3CDTF">2021-11-26T11:07:57Z</dcterms:created>
  <dcterms:modified xsi:type="dcterms:W3CDTF">2021-12-01T16:28:58Z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0x010100F8A090F63B51F34B8DF97E626F0D83AE</vt:lpwstr>
  </property>
</Properties>
</file>