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theme/theme1.xml" ContentType="application/vnd.openxmlformats-officedocument.theme+xml"/>
  <Override PartName="/ppt/diagrams/layout4.xml" ContentType="application/vnd.openxmlformats-officedocument.drawingml.diagramLayout+xml"/>
  <Override PartName="/ppt/theme/theme2.xml" ContentType="application/vnd.openxmlformats-officedocument.theme+xml"/>
  <Override PartName="/ppt/diagrams/drawing2.xml" ContentType="application/vnd.ms-office.drawingml.diagramDrawing+xml"/>
  <Override PartName="/ppt/diagrams/quickStyle5.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6" r:id="rId2"/>
  </p:sldMasterIdLst>
  <p:sldIdLst>
    <p:sldId id="271" r:id="rId3"/>
    <p:sldId id="272" r:id="rId4"/>
    <p:sldId id="274" r:id="rId5"/>
    <p:sldId id="273" r:id="rId6"/>
    <p:sldId id="276" r:id="rId7"/>
    <p:sldId id="279" r:id="rId8"/>
    <p:sldId id="282" r:id="rId9"/>
    <p:sldId id="281" r:id="rId10"/>
    <p:sldId id="283" r:id="rId11"/>
    <p:sldId id="284" r:id="rId12"/>
    <p:sldId id="288" r:id="rId13"/>
    <p:sldId id="286" r:id="rId14"/>
    <p:sldId id="289" r:id="rId15"/>
    <p:sldId id="290" r:id="rId16"/>
    <p:sldId id="291" r:id="rId17"/>
    <p:sldId id="280" r:id="rId18"/>
    <p:sldId id="275" r:id="rId19"/>
    <p:sldId id="303" r:id="rId20"/>
    <p:sldId id="293" r:id="rId21"/>
    <p:sldId id="292" r:id="rId22"/>
    <p:sldId id="294" r:id="rId23"/>
    <p:sldId id="295" r:id="rId24"/>
    <p:sldId id="297" r:id="rId25"/>
    <p:sldId id="296" r:id="rId26"/>
    <p:sldId id="302" r:id="rId27"/>
    <p:sldId id="299" r:id="rId28"/>
    <p:sldId id="300" r:id="rId29"/>
    <p:sldId id="301" r:id="rId30"/>
    <p:sldId id="306" r:id="rId31"/>
    <p:sldId id="304" r:id="rId32"/>
    <p:sldId id="3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9F"/>
    <a:srgbClr val="F9DCB5"/>
    <a:srgbClr val="FAE2C2"/>
    <a:srgbClr val="FCEDD8"/>
    <a:srgbClr val="FDF4E8"/>
    <a:srgbClr val="F7C991"/>
    <a:srgbClr val="F8F8F8"/>
    <a:srgbClr val="F8D5AA"/>
    <a:srgbClr val="FBE7CE"/>
    <a:srgbClr val="F5C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ACC44-38C3-41FF-9249-9CA35ACFCE0E}"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48FE099A-E312-47C4-A944-0989240E7610}">
      <dgm:prSet/>
      <dgm:spPr/>
      <dgm:t>
        <a:bodyPr/>
        <a:lstStyle/>
        <a:p>
          <a:r>
            <a:rPr lang="en-GB" dirty="0"/>
            <a:t>In the field of academic publishing, control over publication quality is essential. The system of peer review is a way to ensure this, as it involves the expert evaluation of every publication. </a:t>
          </a:r>
          <a:endParaRPr lang="en-US" dirty="0"/>
        </a:p>
      </dgm:t>
    </dgm:pt>
    <dgm:pt modelId="{798132FA-F2FC-4A06-89AE-FB7AD732A8A2}" type="parTrans" cxnId="{67608307-3B47-4D2F-A978-8CF697345502}">
      <dgm:prSet/>
      <dgm:spPr/>
      <dgm:t>
        <a:bodyPr/>
        <a:lstStyle/>
        <a:p>
          <a:endParaRPr lang="en-US"/>
        </a:p>
      </dgm:t>
    </dgm:pt>
    <dgm:pt modelId="{D9C32FFE-0890-4D0E-A09E-DDC3BB23D4C6}" type="sibTrans" cxnId="{67608307-3B47-4D2F-A978-8CF697345502}">
      <dgm:prSet/>
      <dgm:spPr/>
      <dgm:t>
        <a:bodyPr/>
        <a:lstStyle/>
        <a:p>
          <a:endParaRPr lang="en-US"/>
        </a:p>
      </dgm:t>
    </dgm:pt>
    <dgm:pt modelId="{D9530D2E-5141-43A4-9A93-06F70A785177}">
      <dgm:prSet/>
      <dgm:spPr/>
      <dgm:t>
        <a:bodyPr/>
        <a:lstStyle/>
        <a:p>
          <a:r>
            <a:rPr lang="en-GB"/>
            <a:t>In your career, you might be led to both submitting articles for publication, and reviewing articles written by academic peers. This guide will cover the tasks of both authors and reviewers, after a presentation of the process of peer review. </a:t>
          </a:r>
          <a:endParaRPr lang="en-US"/>
        </a:p>
      </dgm:t>
    </dgm:pt>
    <dgm:pt modelId="{DFB0258C-621D-417D-9F04-558CFBFA3527}" type="parTrans" cxnId="{1C67C1F3-D415-4F95-A45C-EFDA3E2AAF3E}">
      <dgm:prSet/>
      <dgm:spPr/>
      <dgm:t>
        <a:bodyPr/>
        <a:lstStyle/>
        <a:p>
          <a:endParaRPr lang="en-US"/>
        </a:p>
      </dgm:t>
    </dgm:pt>
    <dgm:pt modelId="{1589F29C-7114-4E3C-AA74-DFF662F32000}" type="sibTrans" cxnId="{1C67C1F3-D415-4F95-A45C-EFDA3E2AAF3E}">
      <dgm:prSet/>
      <dgm:spPr/>
      <dgm:t>
        <a:bodyPr/>
        <a:lstStyle/>
        <a:p>
          <a:endParaRPr lang="en-US"/>
        </a:p>
      </dgm:t>
    </dgm:pt>
    <dgm:pt modelId="{0B47766B-28F5-4C0A-8AD6-169FEAC8036C}" type="pres">
      <dgm:prSet presAssocID="{3B6ACC44-38C3-41FF-9249-9CA35ACFCE0E}" presName="root" presStyleCnt="0">
        <dgm:presLayoutVars>
          <dgm:dir/>
          <dgm:resizeHandles val="exact"/>
        </dgm:presLayoutVars>
      </dgm:prSet>
      <dgm:spPr/>
    </dgm:pt>
    <dgm:pt modelId="{410757D9-1823-4564-BE6C-7B947B4485B7}" type="pres">
      <dgm:prSet presAssocID="{48FE099A-E312-47C4-A944-0989240E7610}" presName="compNode" presStyleCnt="0"/>
      <dgm:spPr/>
    </dgm:pt>
    <dgm:pt modelId="{EDCA3692-FE46-459E-BE5B-525D5C5BA05D}" type="pres">
      <dgm:prSet presAssocID="{48FE099A-E312-47C4-A944-0989240E7610}" presName="bgRect" presStyleLbl="bgShp" presStyleIdx="0" presStyleCnt="2" custLinFactNeighborX="-797" custLinFactNeighborY="12500"/>
      <dgm:spPr>
        <a:prstGeom prst="rect">
          <a:avLst/>
        </a:prstGeom>
      </dgm:spPr>
    </dgm:pt>
    <dgm:pt modelId="{245154C6-E866-4CC8-AED3-11D707A30215}" type="pres">
      <dgm:prSet presAssocID="{48FE099A-E312-47C4-A944-0989240E7610}" presName="iconRect" presStyleLbl="node1" presStyleIdx="0" presStyleCnt="2" custLinFactNeighborX="14716" custLinFactNeighborY="242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295B6BA-740D-4725-A0F5-EABDC59ED700}" type="pres">
      <dgm:prSet presAssocID="{48FE099A-E312-47C4-A944-0989240E7610}" presName="spaceRect" presStyleCnt="0"/>
      <dgm:spPr/>
    </dgm:pt>
    <dgm:pt modelId="{1795A3BF-516D-4D0A-9574-ACA26B112AFA}" type="pres">
      <dgm:prSet presAssocID="{48FE099A-E312-47C4-A944-0989240E7610}" presName="parTx" presStyleLbl="revTx" presStyleIdx="0" presStyleCnt="2" custLinFactNeighborX="-183" custLinFactNeighborY="12500">
        <dgm:presLayoutVars>
          <dgm:chMax val="0"/>
          <dgm:chPref val="0"/>
        </dgm:presLayoutVars>
      </dgm:prSet>
      <dgm:spPr/>
    </dgm:pt>
    <dgm:pt modelId="{5BC50350-2D2B-427B-9475-68C0E7CC5E36}" type="pres">
      <dgm:prSet presAssocID="{D9C32FFE-0890-4D0E-A09E-DDC3BB23D4C6}" presName="sibTrans" presStyleCnt="0"/>
      <dgm:spPr/>
    </dgm:pt>
    <dgm:pt modelId="{62B2C5FB-9F12-4628-881A-4EBC53BF7207}" type="pres">
      <dgm:prSet presAssocID="{D9530D2E-5141-43A4-9A93-06F70A785177}" presName="compNode" presStyleCnt="0"/>
      <dgm:spPr/>
    </dgm:pt>
    <dgm:pt modelId="{A02A782E-6293-4498-B3D2-FC4F126C7081}" type="pres">
      <dgm:prSet presAssocID="{D9530D2E-5141-43A4-9A93-06F70A785177}" presName="bgRect" presStyleLbl="bgShp" presStyleIdx="1" presStyleCnt="2"/>
      <dgm:spPr>
        <a:prstGeom prst="rect">
          <a:avLst/>
        </a:prstGeom>
      </dgm:spPr>
    </dgm:pt>
    <dgm:pt modelId="{BEC4E7B5-E134-4161-B244-3CB051B86754}" type="pres">
      <dgm:prSet presAssocID="{D9530D2E-5141-43A4-9A93-06F70A785177}" presName="iconRect" presStyleLbl="node1" presStyleIdx="1" presStyleCnt="2" custLinFactNeighborX="1471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6C62441-CE0B-4774-9C86-9932CC2A7759}" type="pres">
      <dgm:prSet presAssocID="{D9530D2E-5141-43A4-9A93-06F70A785177}" presName="spaceRect" presStyleCnt="0"/>
      <dgm:spPr/>
    </dgm:pt>
    <dgm:pt modelId="{52C9A862-7778-435D-995E-C8D8C9BF7835}" type="pres">
      <dgm:prSet presAssocID="{D9530D2E-5141-43A4-9A93-06F70A785177}" presName="parTx" presStyleLbl="revTx" presStyleIdx="1" presStyleCnt="2">
        <dgm:presLayoutVars>
          <dgm:chMax val="0"/>
          <dgm:chPref val="0"/>
        </dgm:presLayoutVars>
      </dgm:prSet>
      <dgm:spPr/>
    </dgm:pt>
  </dgm:ptLst>
  <dgm:cxnLst>
    <dgm:cxn modelId="{67608307-3B47-4D2F-A978-8CF697345502}" srcId="{3B6ACC44-38C3-41FF-9249-9CA35ACFCE0E}" destId="{48FE099A-E312-47C4-A944-0989240E7610}" srcOrd="0" destOrd="0" parTransId="{798132FA-F2FC-4A06-89AE-FB7AD732A8A2}" sibTransId="{D9C32FFE-0890-4D0E-A09E-DDC3BB23D4C6}"/>
    <dgm:cxn modelId="{13D69A40-EF92-4650-B47C-EF35F6BBD941}" type="presOf" srcId="{D9530D2E-5141-43A4-9A93-06F70A785177}" destId="{52C9A862-7778-435D-995E-C8D8C9BF7835}" srcOrd="0" destOrd="0" presId="urn:microsoft.com/office/officeart/2018/2/layout/IconVerticalSolidList"/>
    <dgm:cxn modelId="{CD1B82B5-9EF5-48A8-BDCD-85BAEC1CDB23}" type="presOf" srcId="{3B6ACC44-38C3-41FF-9249-9CA35ACFCE0E}" destId="{0B47766B-28F5-4C0A-8AD6-169FEAC8036C}" srcOrd="0" destOrd="0" presId="urn:microsoft.com/office/officeart/2018/2/layout/IconVerticalSolidList"/>
    <dgm:cxn modelId="{1C67C1F3-D415-4F95-A45C-EFDA3E2AAF3E}" srcId="{3B6ACC44-38C3-41FF-9249-9CA35ACFCE0E}" destId="{D9530D2E-5141-43A4-9A93-06F70A785177}" srcOrd="1" destOrd="0" parTransId="{DFB0258C-621D-417D-9F04-558CFBFA3527}" sibTransId="{1589F29C-7114-4E3C-AA74-DFF662F32000}"/>
    <dgm:cxn modelId="{BAD5FEFA-C56C-4897-AD77-A6907E039BB6}" type="presOf" srcId="{48FE099A-E312-47C4-A944-0989240E7610}" destId="{1795A3BF-516D-4D0A-9574-ACA26B112AFA}" srcOrd="0" destOrd="0" presId="urn:microsoft.com/office/officeart/2018/2/layout/IconVerticalSolidList"/>
    <dgm:cxn modelId="{E77FBD15-CF4C-47C2-A779-E48B39E02213}" type="presParOf" srcId="{0B47766B-28F5-4C0A-8AD6-169FEAC8036C}" destId="{410757D9-1823-4564-BE6C-7B947B4485B7}" srcOrd="0" destOrd="0" presId="urn:microsoft.com/office/officeart/2018/2/layout/IconVerticalSolidList"/>
    <dgm:cxn modelId="{A35A3131-BEE4-4785-9DC7-3370F49475F5}" type="presParOf" srcId="{410757D9-1823-4564-BE6C-7B947B4485B7}" destId="{EDCA3692-FE46-459E-BE5B-525D5C5BA05D}" srcOrd="0" destOrd="0" presId="urn:microsoft.com/office/officeart/2018/2/layout/IconVerticalSolidList"/>
    <dgm:cxn modelId="{98E32161-AF39-49A2-BA6C-FA0A2AA16974}" type="presParOf" srcId="{410757D9-1823-4564-BE6C-7B947B4485B7}" destId="{245154C6-E866-4CC8-AED3-11D707A30215}" srcOrd="1" destOrd="0" presId="urn:microsoft.com/office/officeart/2018/2/layout/IconVerticalSolidList"/>
    <dgm:cxn modelId="{179A2910-DFE1-47EA-AD36-2C27AC25C463}" type="presParOf" srcId="{410757D9-1823-4564-BE6C-7B947B4485B7}" destId="{7295B6BA-740D-4725-A0F5-EABDC59ED700}" srcOrd="2" destOrd="0" presId="urn:microsoft.com/office/officeart/2018/2/layout/IconVerticalSolidList"/>
    <dgm:cxn modelId="{0CA69BD2-5134-4019-8431-19A97C0E238A}" type="presParOf" srcId="{410757D9-1823-4564-BE6C-7B947B4485B7}" destId="{1795A3BF-516D-4D0A-9574-ACA26B112AFA}" srcOrd="3" destOrd="0" presId="urn:microsoft.com/office/officeart/2018/2/layout/IconVerticalSolidList"/>
    <dgm:cxn modelId="{3916574D-15BC-4D8F-8ECB-4C24C761D23C}" type="presParOf" srcId="{0B47766B-28F5-4C0A-8AD6-169FEAC8036C}" destId="{5BC50350-2D2B-427B-9475-68C0E7CC5E36}" srcOrd="1" destOrd="0" presId="urn:microsoft.com/office/officeart/2018/2/layout/IconVerticalSolidList"/>
    <dgm:cxn modelId="{D8AD3011-EA35-423E-938A-195ECA47DB04}" type="presParOf" srcId="{0B47766B-28F5-4C0A-8AD6-169FEAC8036C}" destId="{62B2C5FB-9F12-4628-881A-4EBC53BF7207}" srcOrd="2" destOrd="0" presId="urn:microsoft.com/office/officeart/2018/2/layout/IconVerticalSolidList"/>
    <dgm:cxn modelId="{AFBA46C2-05CC-4342-804D-46BF9DDD67A4}" type="presParOf" srcId="{62B2C5FB-9F12-4628-881A-4EBC53BF7207}" destId="{A02A782E-6293-4498-B3D2-FC4F126C7081}" srcOrd="0" destOrd="0" presId="urn:microsoft.com/office/officeart/2018/2/layout/IconVerticalSolidList"/>
    <dgm:cxn modelId="{1B8BB9B2-5772-4985-94E8-15DBAE64E52F}" type="presParOf" srcId="{62B2C5FB-9F12-4628-881A-4EBC53BF7207}" destId="{BEC4E7B5-E134-4161-B244-3CB051B86754}" srcOrd="1" destOrd="0" presId="urn:microsoft.com/office/officeart/2018/2/layout/IconVerticalSolidList"/>
    <dgm:cxn modelId="{17F63D07-A9D1-4114-9053-68D19F57F230}" type="presParOf" srcId="{62B2C5FB-9F12-4628-881A-4EBC53BF7207}" destId="{96C62441-CE0B-4774-9C86-9932CC2A7759}" srcOrd="2" destOrd="0" presId="urn:microsoft.com/office/officeart/2018/2/layout/IconVerticalSolidList"/>
    <dgm:cxn modelId="{EC26D3B7-7FEB-4BDE-BAA9-4E7834D8EAFA}" type="presParOf" srcId="{62B2C5FB-9F12-4628-881A-4EBC53BF7207}" destId="{52C9A862-7778-435D-995E-C8D8C9BF78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A62EA-61ED-4F5B-B271-9AA27A33BE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21DBD22-3BBA-42B2-BD77-C4C3E2F2A4FB}">
      <dgm:prSet phldrT="[Text]" custT="1"/>
      <dgm:spPr>
        <a:solidFill>
          <a:srgbClr val="F7D19F"/>
        </a:solidFill>
      </dgm:spPr>
      <dgm:t>
        <a:bodyPr anchor="t" anchorCtr="0"/>
        <a:lstStyle/>
        <a:p>
          <a:pPr algn="ctr"/>
          <a:r>
            <a:rPr lang="en-GB" sz="1800" b="1" dirty="0">
              <a:solidFill>
                <a:schemeClr val="tx1"/>
              </a:solidFill>
            </a:rPr>
            <a:t>Title and abstract</a:t>
          </a:r>
        </a:p>
        <a:p>
          <a:pPr algn="l"/>
          <a:r>
            <a:rPr lang="en-GB" sz="1600" b="0" dirty="0">
              <a:solidFill>
                <a:schemeClr val="tx1"/>
              </a:solidFill>
              <a:sym typeface="Wingdings" panose="05000000000000000000" pitchFamily="2" charset="2"/>
            </a:rPr>
            <a:t> Does the title reflect the research question?</a:t>
          </a:r>
        </a:p>
        <a:p>
          <a:pPr algn="l"/>
          <a:r>
            <a:rPr lang="en-GB" sz="1600" b="0" dirty="0">
              <a:solidFill>
                <a:schemeClr val="tx1"/>
              </a:solidFill>
              <a:sym typeface="Wingdings" panose="05000000000000000000" pitchFamily="2" charset="2"/>
            </a:rPr>
            <a:t> Does the abstract accurately describe the research methods and findings? </a:t>
          </a:r>
        </a:p>
      </dgm:t>
    </dgm:pt>
    <dgm:pt modelId="{E7087B4E-996B-4736-86CB-10C48606EDFE}" type="parTrans" cxnId="{5E882163-46F7-440C-8AD2-6E27EEF8B787}">
      <dgm:prSet/>
      <dgm:spPr/>
      <dgm:t>
        <a:bodyPr/>
        <a:lstStyle/>
        <a:p>
          <a:endParaRPr lang="en-GB">
            <a:solidFill>
              <a:schemeClr val="tx1">
                <a:lumMod val="75000"/>
                <a:lumOff val="25000"/>
              </a:schemeClr>
            </a:solidFill>
          </a:endParaRPr>
        </a:p>
      </dgm:t>
    </dgm:pt>
    <dgm:pt modelId="{E137FB06-436D-435F-B843-4C9469994ABE}" type="sibTrans" cxnId="{5E882163-46F7-440C-8AD2-6E27EEF8B787}">
      <dgm:prSet/>
      <dgm:spPr/>
      <dgm:t>
        <a:bodyPr/>
        <a:lstStyle/>
        <a:p>
          <a:endParaRPr lang="en-GB">
            <a:solidFill>
              <a:schemeClr val="tx1">
                <a:lumMod val="75000"/>
                <a:lumOff val="25000"/>
              </a:schemeClr>
            </a:solidFill>
          </a:endParaRPr>
        </a:p>
      </dgm:t>
    </dgm:pt>
    <dgm:pt modelId="{BC052599-BCB6-4274-ADE3-B4E1AA722013}">
      <dgm:prSet phldrT="[Text]" custT="1"/>
      <dgm:spPr>
        <a:solidFill>
          <a:srgbClr val="F9DCB5"/>
        </a:solidFill>
      </dgm:spPr>
      <dgm:t>
        <a:bodyPr anchor="t" anchorCtr="0"/>
        <a:lstStyle/>
        <a:p>
          <a:pPr algn="ctr"/>
          <a:r>
            <a:rPr lang="en-GB" sz="1800" b="1" dirty="0">
              <a:solidFill>
                <a:schemeClr val="tx1"/>
              </a:solidFill>
            </a:rPr>
            <a:t>Introduction</a:t>
          </a:r>
        </a:p>
        <a:p>
          <a:pPr algn="l"/>
          <a:r>
            <a:rPr lang="en-GB" sz="1600" b="0" dirty="0">
              <a:solidFill>
                <a:schemeClr val="tx1"/>
              </a:solidFill>
              <a:sym typeface="Wingdings" panose="05000000000000000000" pitchFamily="2" charset="2"/>
            </a:rPr>
            <a:t> Is the research question clear?</a:t>
          </a:r>
        </a:p>
        <a:p>
          <a:pPr algn="l"/>
          <a:r>
            <a:rPr lang="en-GB" sz="1600" b="0" dirty="0">
              <a:solidFill>
                <a:schemeClr val="tx1"/>
              </a:solidFill>
              <a:sym typeface="Wingdings" panose="05000000000000000000" pitchFamily="2" charset="2"/>
            </a:rPr>
            <a:t> Why is the research important?</a:t>
          </a:r>
        </a:p>
        <a:p>
          <a:pPr algn="l"/>
          <a:r>
            <a:rPr lang="en-GB" sz="1600" b="0" dirty="0">
              <a:solidFill>
                <a:schemeClr val="tx1"/>
              </a:solidFill>
              <a:sym typeface="Wingdings" panose="05000000000000000000" pitchFamily="2" charset="2"/>
            </a:rPr>
            <a:t> Are the most relevant sources cited?</a:t>
          </a:r>
        </a:p>
      </dgm:t>
    </dgm:pt>
    <dgm:pt modelId="{3702E477-5B7A-473E-BFBF-1C156D4A6E16}" type="parTrans" cxnId="{3D058FFB-71C0-448D-9C46-C71A3BC621CD}">
      <dgm:prSet/>
      <dgm:spPr/>
      <dgm:t>
        <a:bodyPr/>
        <a:lstStyle/>
        <a:p>
          <a:endParaRPr lang="en-GB">
            <a:solidFill>
              <a:schemeClr val="tx1">
                <a:lumMod val="75000"/>
                <a:lumOff val="25000"/>
              </a:schemeClr>
            </a:solidFill>
          </a:endParaRPr>
        </a:p>
      </dgm:t>
    </dgm:pt>
    <dgm:pt modelId="{BE065F37-FAD1-4F3E-BDE9-9581500C3C2F}" type="sibTrans" cxnId="{3D058FFB-71C0-448D-9C46-C71A3BC621CD}">
      <dgm:prSet/>
      <dgm:spPr/>
      <dgm:t>
        <a:bodyPr/>
        <a:lstStyle/>
        <a:p>
          <a:endParaRPr lang="en-GB">
            <a:solidFill>
              <a:schemeClr val="tx1">
                <a:lumMod val="75000"/>
                <a:lumOff val="25000"/>
              </a:schemeClr>
            </a:solidFill>
          </a:endParaRPr>
        </a:p>
      </dgm:t>
    </dgm:pt>
    <dgm:pt modelId="{9C21178C-9746-4DA4-B505-6D8FB6D6A427}">
      <dgm:prSet phldrT="[Text]" custT="1"/>
      <dgm:spPr>
        <a:solidFill>
          <a:srgbClr val="FAE2C2"/>
        </a:solidFill>
      </dgm:spPr>
      <dgm:t>
        <a:bodyPr anchor="t" anchorCtr="0"/>
        <a:lstStyle/>
        <a:p>
          <a:pPr algn="ctr"/>
          <a:r>
            <a:rPr lang="en-GB" sz="1800" b="1" dirty="0">
              <a:solidFill>
                <a:schemeClr val="tx1"/>
              </a:solidFill>
            </a:rPr>
            <a:t>Methods</a:t>
          </a:r>
        </a:p>
        <a:p>
          <a:pPr algn="l"/>
          <a:r>
            <a:rPr lang="en-GB" sz="1600" b="0" dirty="0">
              <a:solidFill>
                <a:schemeClr val="tx1"/>
              </a:solidFill>
              <a:sym typeface="Wingdings" panose="05000000000000000000" pitchFamily="2" charset="2"/>
            </a:rPr>
            <a:t> Are they described clearly enough for others to repeat them? </a:t>
          </a:r>
        </a:p>
        <a:p>
          <a:pPr algn="l"/>
          <a:r>
            <a:rPr lang="en-GB" sz="1600" b="0" dirty="0">
              <a:solidFill>
                <a:schemeClr val="tx1"/>
              </a:solidFill>
              <a:sym typeface="Wingdings" panose="05000000000000000000" pitchFamily="2" charset="2"/>
            </a:rPr>
            <a:t> Are they appropriate for the research question?</a:t>
          </a:r>
        </a:p>
        <a:p>
          <a:pPr algn="l"/>
          <a:r>
            <a:rPr lang="en-GB" sz="1600" b="0" dirty="0">
              <a:solidFill>
                <a:schemeClr val="tx1"/>
              </a:solidFill>
              <a:sym typeface="Wingdings" panose="05000000000000000000" pitchFamily="2" charset="2"/>
            </a:rPr>
            <a:t> Are they ethical?</a:t>
          </a:r>
        </a:p>
      </dgm:t>
    </dgm:pt>
    <dgm:pt modelId="{61AE75D2-4939-43F3-B10C-B4F1AAFE101B}" type="parTrans" cxnId="{3BE3E66B-CE0D-43BD-8B51-8A62A1933CB7}">
      <dgm:prSet/>
      <dgm:spPr/>
      <dgm:t>
        <a:bodyPr/>
        <a:lstStyle/>
        <a:p>
          <a:endParaRPr lang="en-GB">
            <a:solidFill>
              <a:schemeClr val="tx1">
                <a:lumMod val="75000"/>
                <a:lumOff val="25000"/>
              </a:schemeClr>
            </a:solidFill>
          </a:endParaRPr>
        </a:p>
      </dgm:t>
    </dgm:pt>
    <dgm:pt modelId="{3C9A324B-7DBB-4451-8E68-892E1B274067}" type="sibTrans" cxnId="{3BE3E66B-CE0D-43BD-8B51-8A62A1933CB7}">
      <dgm:prSet/>
      <dgm:spPr/>
      <dgm:t>
        <a:bodyPr/>
        <a:lstStyle/>
        <a:p>
          <a:endParaRPr lang="en-GB">
            <a:solidFill>
              <a:schemeClr val="tx1">
                <a:lumMod val="75000"/>
                <a:lumOff val="25000"/>
              </a:schemeClr>
            </a:solidFill>
          </a:endParaRPr>
        </a:p>
      </dgm:t>
    </dgm:pt>
    <dgm:pt modelId="{529F8F99-21B5-4CAC-897B-55EED785CAAF}">
      <dgm:prSet phldrT="[Text]" custT="1"/>
      <dgm:spPr>
        <a:solidFill>
          <a:srgbClr val="FCEDD8"/>
        </a:solidFill>
      </dgm:spPr>
      <dgm:t>
        <a:bodyPr anchor="t" anchorCtr="0"/>
        <a:lstStyle/>
        <a:p>
          <a:pPr algn="ctr"/>
          <a:r>
            <a:rPr lang="en-GB" sz="1800" b="1" dirty="0">
              <a:solidFill>
                <a:schemeClr val="tx1"/>
              </a:solidFill>
            </a:rPr>
            <a:t>Results</a:t>
          </a:r>
        </a:p>
        <a:p>
          <a:pPr algn="l"/>
          <a:r>
            <a:rPr lang="en-GB" sz="1600" b="0" dirty="0">
              <a:solidFill>
                <a:schemeClr val="tx1"/>
              </a:solidFill>
              <a:sym typeface="Wingdings" panose="05000000000000000000" pitchFamily="2" charset="2"/>
            </a:rPr>
            <a:t> Are they well-described?</a:t>
          </a:r>
        </a:p>
        <a:p>
          <a:pPr algn="l"/>
          <a:r>
            <a:rPr lang="en-GB" sz="1600" b="0" dirty="0">
              <a:solidFill>
                <a:schemeClr val="tx1"/>
              </a:solidFill>
              <a:sym typeface="Wingdings" panose="05000000000000000000" pitchFamily="2" charset="2"/>
            </a:rPr>
            <a:t> Are they clearly presented? (i.e. are figures and tables readable?)</a:t>
          </a:r>
        </a:p>
        <a:p>
          <a:pPr algn="l"/>
          <a:r>
            <a:rPr lang="en-GB" sz="1600" b="0" dirty="0">
              <a:solidFill>
                <a:schemeClr val="tx1"/>
              </a:solidFill>
              <a:sym typeface="Wingdings" panose="05000000000000000000" pitchFamily="2" charset="2"/>
            </a:rPr>
            <a:t>Are all patterns and correlations accounted for?</a:t>
          </a:r>
          <a:endParaRPr lang="en-GB" sz="1600" b="0" dirty="0">
            <a:solidFill>
              <a:schemeClr val="tx1"/>
            </a:solidFill>
          </a:endParaRPr>
        </a:p>
      </dgm:t>
    </dgm:pt>
    <dgm:pt modelId="{56D8634B-4665-46EC-9480-149715406E7A}" type="parTrans" cxnId="{B3BF9EE3-BB91-4340-A711-9C44B5F038C9}">
      <dgm:prSet/>
      <dgm:spPr/>
      <dgm:t>
        <a:bodyPr/>
        <a:lstStyle/>
        <a:p>
          <a:endParaRPr lang="en-GB">
            <a:solidFill>
              <a:schemeClr val="tx1">
                <a:lumMod val="75000"/>
                <a:lumOff val="25000"/>
              </a:schemeClr>
            </a:solidFill>
          </a:endParaRPr>
        </a:p>
      </dgm:t>
    </dgm:pt>
    <dgm:pt modelId="{1EB08D7C-1F5A-4FDA-859E-E4B790CDF817}" type="sibTrans" cxnId="{B3BF9EE3-BB91-4340-A711-9C44B5F038C9}">
      <dgm:prSet/>
      <dgm:spPr/>
      <dgm:t>
        <a:bodyPr/>
        <a:lstStyle/>
        <a:p>
          <a:endParaRPr lang="en-GB">
            <a:solidFill>
              <a:schemeClr val="tx1">
                <a:lumMod val="75000"/>
                <a:lumOff val="25000"/>
              </a:schemeClr>
            </a:solidFill>
          </a:endParaRPr>
        </a:p>
      </dgm:t>
    </dgm:pt>
    <dgm:pt modelId="{C30661FD-99D7-4B17-AFAE-EC70FC99F3F0}">
      <dgm:prSet phldrT="[Text]" custT="1"/>
      <dgm:spPr>
        <a:solidFill>
          <a:srgbClr val="FDF4E8"/>
        </a:solidFill>
        <a:ln w="12700">
          <a:solidFill>
            <a:schemeClr val="bg1"/>
          </a:solidFill>
        </a:ln>
      </dgm:spPr>
      <dgm:t>
        <a:bodyPr anchor="t" anchorCtr="0"/>
        <a:lstStyle/>
        <a:p>
          <a:pPr algn="ctr"/>
          <a:r>
            <a:rPr lang="en-GB" sz="1800" b="1" dirty="0">
              <a:solidFill>
                <a:schemeClr val="tx1"/>
              </a:solidFill>
            </a:rPr>
            <a:t>Discussion</a:t>
          </a:r>
        </a:p>
        <a:p>
          <a:pPr algn="l"/>
          <a:r>
            <a:rPr lang="en-GB" sz="1600" b="0" dirty="0">
              <a:solidFill>
                <a:schemeClr val="tx1"/>
              </a:solidFill>
              <a:sym typeface="Wingdings" panose="05000000000000000000" pitchFamily="2" charset="2"/>
            </a:rPr>
            <a:t> Is your interpretation backed up by results?</a:t>
          </a:r>
        </a:p>
        <a:p>
          <a:pPr algn="l"/>
          <a:r>
            <a:rPr lang="en-GB" sz="1600" b="0" dirty="0">
              <a:solidFill>
                <a:schemeClr val="tx1"/>
              </a:solidFill>
              <a:sym typeface="Wingdings" panose="05000000000000000000" pitchFamily="2" charset="2"/>
            </a:rPr>
            <a:t> Have you pointed out the limitations? </a:t>
          </a:r>
        </a:p>
        <a:p>
          <a:pPr algn="l"/>
          <a:r>
            <a:rPr lang="en-GB" sz="1600" b="0" dirty="0">
              <a:solidFill>
                <a:schemeClr val="tx1"/>
              </a:solidFill>
              <a:sym typeface="Wingdings" panose="05000000000000000000" pitchFamily="2" charset="2"/>
            </a:rPr>
            <a:t> Has the question been answered?</a:t>
          </a:r>
        </a:p>
      </dgm:t>
    </dgm:pt>
    <dgm:pt modelId="{F0517894-C798-4B64-BA79-9DA3BE23B5D1}" type="parTrans" cxnId="{FCE89684-8572-4FE7-B901-73CE363D09EC}">
      <dgm:prSet/>
      <dgm:spPr/>
      <dgm:t>
        <a:bodyPr/>
        <a:lstStyle/>
        <a:p>
          <a:endParaRPr lang="en-GB">
            <a:solidFill>
              <a:schemeClr val="tx1">
                <a:lumMod val="75000"/>
                <a:lumOff val="25000"/>
              </a:schemeClr>
            </a:solidFill>
          </a:endParaRPr>
        </a:p>
      </dgm:t>
    </dgm:pt>
    <dgm:pt modelId="{F53B46FF-8E0A-45CD-A640-383E59F9AF28}" type="sibTrans" cxnId="{FCE89684-8572-4FE7-B901-73CE363D09EC}">
      <dgm:prSet/>
      <dgm:spPr/>
      <dgm:t>
        <a:bodyPr/>
        <a:lstStyle/>
        <a:p>
          <a:endParaRPr lang="en-GB">
            <a:solidFill>
              <a:schemeClr val="tx1">
                <a:lumMod val="75000"/>
                <a:lumOff val="25000"/>
              </a:schemeClr>
            </a:solidFill>
          </a:endParaRPr>
        </a:p>
      </dgm:t>
    </dgm:pt>
    <dgm:pt modelId="{8F6C2D4B-BE9C-45F2-9B1E-BE20FE2E35CA}" type="pres">
      <dgm:prSet presAssocID="{941A62EA-61ED-4F5B-B271-9AA27A33BE8B}" presName="diagram" presStyleCnt="0">
        <dgm:presLayoutVars>
          <dgm:dir/>
          <dgm:resizeHandles val="exact"/>
        </dgm:presLayoutVars>
      </dgm:prSet>
      <dgm:spPr/>
    </dgm:pt>
    <dgm:pt modelId="{E09DCD56-4C4A-4861-B50B-03DDC0DA581C}" type="pres">
      <dgm:prSet presAssocID="{821DBD22-3BBA-42B2-BD77-C4C3E2F2A4FB}" presName="node" presStyleLbl="node1" presStyleIdx="0" presStyleCnt="5" custScaleX="121000" custScaleY="322297">
        <dgm:presLayoutVars>
          <dgm:bulletEnabled val="1"/>
        </dgm:presLayoutVars>
      </dgm:prSet>
      <dgm:spPr/>
    </dgm:pt>
    <dgm:pt modelId="{7065D8E0-A066-40BD-956D-5AA0551C0E13}" type="pres">
      <dgm:prSet presAssocID="{E137FB06-436D-435F-B843-4C9469994ABE}" presName="sibTrans" presStyleCnt="0"/>
      <dgm:spPr/>
    </dgm:pt>
    <dgm:pt modelId="{3893F994-4F24-46A4-8009-64CDB5C6DA5C}" type="pres">
      <dgm:prSet presAssocID="{BC052599-BCB6-4274-ADE3-B4E1AA722013}" presName="node" presStyleLbl="node1" presStyleIdx="1" presStyleCnt="5" custScaleX="121000" custScaleY="320540">
        <dgm:presLayoutVars>
          <dgm:bulletEnabled val="1"/>
        </dgm:presLayoutVars>
      </dgm:prSet>
      <dgm:spPr/>
    </dgm:pt>
    <dgm:pt modelId="{64C79C05-F751-4B91-95DA-4BC56ADCC783}" type="pres">
      <dgm:prSet presAssocID="{BE065F37-FAD1-4F3E-BDE9-9581500C3C2F}" presName="sibTrans" presStyleCnt="0"/>
      <dgm:spPr/>
    </dgm:pt>
    <dgm:pt modelId="{7AAE9F55-DB5D-40CD-99E6-B232A436C414}" type="pres">
      <dgm:prSet presAssocID="{9C21178C-9746-4DA4-B505-6D8FB6D6A427}" presName="node" presStyleLbl="node1" presStyleIdx="2" presStyleCnt="5" custScaleX="121000" custScaleY="322297">
        <dgm:presLayoutVars>
          <dgm:bulletEnabled val="1"/>
        </dgm:presLayoutVars>
      </dgm:prSet>
      <dgm:spPr/>
    </dgm:pt>
    <dgm:pt modelId="{3E1DFA15-6414-489C-B238-CA2D0FCDC23B}" type="pres">
      <dgm:prSet presAssocID="{3C9A324B-7DBB-4451-8E68-892E1B274067}" presName="sibTrans" presStyleCnt="0"/>
      <dgm:spPr/>
    </dgm:pt>
    <dgm:pt modelId="{1F5D5CC3-C40E-4432-9155-36CD58C02196}" type="pres">
      <dgm:prSet presAssocID="{529F8F99-21B5-4CAC-897B-55EED785CAAF}" presName="node" presStyleLbl="node1" presStyleIdx="3" presStyleCnt="5" custScaleX="121000" custScaleY="324118">
        <dgm:presLayoutVars>
          <dgm:bulletEnabled val="1"/>
        </dgm:presLayoutVars>
      </dgm:prSet>
      <dgm:spPr/>
    </dgm:pt>
    <dgm:pt modelId="{84ED7B51-C255-4850-9901-14A36CC0E4EB}" type="pres">
      <dgm:prSet presAssocID="{1EB08D7C-1F5A-4FDA-859E-E4B790CDF817}" presName="sibTrans" presStyleCnt="0"/>
      <dgm:spPr/>
    </dgm:pt>
    <dgm:pt modelId="{70B473DD-6BDA-45F2-800E-D5E2C402D2B7}" type="pres">
      <dgm:prSet presAssocID="{C30661FD-99D7-4B17-AFAE-EC70FC99F3F0}" presName="node" presStyleLbl="node1" presStyleIdx="4" presStyleCnt="5" custScaleX="121000" custScaleY="322361">
        <dgm:presLayoutVars>
          <dgm:bulletEnabled val="1"/>
        </dgm:presLayoutVars>
      </dgm:prSet>
      <dgm:spPr/>
    </dgm:pt>
  </dgm:ptLst>
  <dgm:cxnLst>
    <dgm:cxn modelId="{5010BD19-A8E8-4FDA-AE2A-68F1C942B4F2}" type="presOf" srcId="{941A62EA-61ED-4F5B-B271-9AA27A33BE8B}" destId="{8F6C2D4B-BE9C-45F2-9B1E-BE20FE2E35CA}" srcOrd="0" destOrd="0" presId="urn:microsoft.com/office/officeart/2005/8/layout/default"/>
    <dgm:cxn modelId="{DB24EC32-8B3C-4296-8CC0-390D9D236D48}" type="presOf" srcId="{9C21178C-9746-4DA4-B505-6D8FB6D6A427}" destId="{7AAE9F55-DB5D-40CD-99E6-B232A436C414}" srcOrd="0" destOrd="0" presId="urn:microsoft.com/office/officeart/2005/8/layout/default"/>
    <dgm:cxn modelId="{5E882163-46F7-440C-8AD2-6E27EEF8B787}" srcId="{941A62EA-61ED-4F5B-B271-9AA27A33BE8B}" destId="{821DBD22-3BBA-42B2-BD77-C4C3E2F2A4FB}" srcOrd="0" destOrd="0" parTransId="{E7087B4E-996B-4736-86CB-10C48606EDFE}" sibTransId="{E137FB06-436D-435F-B843-4C9469994ABE}"/>
    <dgm:cxn modelId="{3BE3E66B-CE0D-43BD-8B51-8A62A1933CB7}" srcId="{941A62EA-61ED-4F5B-B271-9AA27A33BE8B}" destId="{9C21178C-9746-4DA4-B505-6D8FB6D6A427}" srcOrd="2" destOrd="0" parTransId="{61AE75D2-4939-43F3-B10C-B4F1AAFE101B}" sibTransId="{3C9A324B-7DBB-4451-8E68-892E1B274067}"/>
    <dgm:cxn modelId="{FCE89684-8572-4FE7-B901-73CE363D09EC}" srcId="{941A62EA-61ED-4F5B-B271-9AA27A33BE8B}" destId="{C30661FD-99D7-4B17-AFAE-EC70FC99F3F0}" srcOrd="4" destOrd="0" parTransId="{F0517894-C798-4B64-BA79-9DA3BE23B5D1}" sibTransId="{F53B46FF-8E0A-45CD-A640-383E59F9AF28}"/>
    <dgm:cxn modelId="{6FED1487-1163-4433-9D36-02256222EBD7}" type="presOf" srcId="{BC052599-BCB6-4274-ADE3-B4E1AA722013}" destId="{3893F994-4F24-46A4-8009-64CDB5C6DA5C}" srcOrd="0" destOrd="0" presId="urn:microsoft.com/office/officeart/2005/8/layout/default"/>
    <dgm:cxn modelId="{0DD82698-6DD7-4C18-83AC-0D7D61B39C34}" type="presOf" srcId="{821DBD22-3BBA-42B2-BD77-C4C3E2F2A4FB}" destId="{E09DCD56-4C4A-4861-B50B-03DDC0DA581C}" srcOrd="0" destOrd="0" presId="urn:microsoft.com/office/officeart/2005/8/layout/default"/>
    <dgm:cxn modelId="{818095AF-EA22-46B2-9876-1DB05A4ECC7B}" type="presOf" srcId="{C30661FD-99D7-4B17-AFAE-EC70FC99F3F0}" destId="{70B473DD-6BDA-45F2-800E-D5E2C402D2B7}" srcOrd="0" destOrd="0" presId="urn:microsoft.com/office/officeart/2005/8/layout/default"/>
    <dgm:cxn modelId="{BFB7C6C3-41D0-413D-9C53-8954F4272C8A}" type="presOf" srcId="{529F8F99-21B5-4CAC-897B-55EED785CAAF}" destId="{1F5D5CC3-C40E-4432-9155-36CD58C02196}" srcOrd="0" destOrd="0" presId="urn:microsoft.com/office/officeart/2005/8/layout/default"/>
    <dgm:cxn modelId="{B3BF9EE3-BB91-4340-A711-9C44B5F038C9}" srcId="{941A62EA-61ED-4F5B-B271-9AA27A33BE8B}" destId="{529F8F99-21B5-4CAC-897B-55EED785CAAF}" srcOrd="3" destOrd="0" parTransId="{56D8634B-4665-46EC-9480-149715406E7A}" sibTransId="{1EB08D7C-1F5A-4FDA-859E-E4B790CDF817}"/>
    <dgm:cxn modelId="{3D058FFB-71C0-448D-9C46-C71A3BC621CD}" srcId="{941A62EA-61ED-4F5B-B271-9AA27A33BE8B}" destId="{BC052599-BCB6-4274-ADE3-B4E1AA722013}" srcOrd="1" destOrd="0" parTransId="{3702E477-5B7A-473E-BFBF-1C156D4A6E16}" sibTransId="{BE065F37-FAD1-4F3E-BDE9-9581500C3C2F}"/>
    <dgm:cxn modelId="{2768722E-E8D6-4F45-8798-B402F396B2D5}" type="presParOf" srcId="{8F6C2D4B-BE9C-45F2-9B1E-BE20FE2E35CA}" destId="{E09DCD56-4C4A-4861-B50B-03DDC0DA581C}" srcOrd="0" destOrd="0" presId="urn:microsoft.com/office/officeart/2005/8/layout/default"/>
    <dgm:cxn modelId="{D9255F3D-70B7-4413-8027-D7A662EEB8DD}" type="presParOf" srcId="{8F6C2D4B-BE9C-45F2-9B1E-BE20FE2E35CA}" destId="{7065D8E0-A066-40BD-956D-5AA0551C0E13}" srcOrd="1" destOrd="0" presId="urn:microsoft.com/office/officeart/2005/8/layout/default"/>
    <dgm:cxn modelId="{602BB831-0395-4D50-A927-FC4D5035601A}" type="presParOf" srcId="{8F6C2D4B-BE9C-45F2-9B1E-BE20FE2E35CA}" destId="{3893F994-4F24-46A4-8009-64CDB5C6DA5C}" srcOrd="2" destOrd="0" presId="urn:microsoft.com/office/officeart/2005/8/layout/default"/>
    <dgm:cxn modelId="{4AD03BC2-24C3-4BA6-A6A4-B2277DF85CA0}" type="presParOf" srcId="{8F6C2D4B-BE9C-45F2-9B1E-BE20FE2E35CA}" destId="{64C79C05-F751-4B91-95DA-4BC56ADCC783}" srcOrd="3" destOrd="0" presId="urn:microsoft.com/office/officeart/2005/8/layout/default"/>
    <dgm:cxn modelId="{0DEE3445-0069-4C68-88AB-9FEF7C1B0DF1}" type="presParOf" srcId="{8F6C2D4B-BE9C-45F2-9B1E-BE20FE2E35CA}" destId="{7AAE9F55-DB5D-40CD-99E6-B232A436C414}" srcOrd="4" destOrd="0" presId="urn:microsoft.com/office/officeart/2005/8/layout/default"/>
    <dgm:cxn modelId="{E81CC0FC-F910-47C3-B29C-EDB41A4574AF}" type="presParOf" srcId="{8F6C2D4B-BE9C-45F2-9B1E-BE20FE2E35CA}" destId="{3E1DFA15-6414-489C-B238-CA2D0FCDC23B}" srcOrd="5" destOrd="0" presId="urn:microsoft.com/office/officeart/2005/8/layout/default"/>
    <dgm:cxn modelId="{59E1685D-0ED9-49DE-9B59-EFC3434EB17D}" type="presParOf" srcId="{8F6C2D4B-BE9C-45F2-9B1E-BE20FE2E35CA}" destId="{1F5D5CC3-C40E-4432-9155-36CD58C02196}" srcOrd="6" destOrd="0" presId="urn:microsoft.com/office/officeart/2005/8/layout/default"/>
    <dgm:cxn modelId="{5339BE71-436F-41FA-8314-6DC10BB63994}" type="presParOf" srcId="{8F6C2D4B-BE9C-45F2-9B1E-BE20FE2E35CA}" destId="{84ED7B51-C255-4850-9901-14A36CC0E4EB}" srcOrd="7" destOrd="0" presId="urn:microsoft.com/office/officeart/2005/8/layout/default"/>
    <dgm:cxn modelId="{AB02CD91-5EDD-4D4A-96C6-C1392DB0ABBC}" type="presParOf" srcId="{8F6C2D4B-BE9C-45F2-9B1E-BE20FE2E35CA}" destId="{70B473DD-6BDA-45F2-800E-D5E2C402D2B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A62EA-61ED-4F5B-B271-9AA27A33BE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21DBD22-3BBA-42B2-BD77-C4C3E2F2A4FB}">
      <dgm:prSet phldrT="[Text]" custT="1"/>
      <dgm:spPr>
        <a:solidFill>
          <a:srgbClr val="F7D19F"/>
        </a:solidFill>
      </dgm:spPr>
      <dgm:t>
        <a:bodyPr anchor="t"/>
        <a:lstStyle/>
        <a:p>
          <a:pPr algn="ctr"/>
          <a:r>
            <a:rPr lang="en-GB" sz="1800" b="1" dirty="0">
              <a:solidFill>
                <a:schemeClr val="tx1"/>
              </a:solidFill>
            </a:rPr>
            <a:t>Title and abstract</a:t>
          </a:r>
        </a:p>
        <a:p>
          <a:pPr algn="l"/>
          <a:r>
            <a:rPr lang="en-GB" sz="1600" b="0" dirty="0">
              <a:solidFill>
                <a:schemeClr val="tx1"/>
              </a:solidFill>
              <a:sym typeface="Wingdings" panose="05000000000000000000" pitchFamily="2" charset="2"/>
            </a:rPr>
            <a:t> Does the title reflect the research question?</a:t>
          </a:r>
        </a:p>
        <a:p>
          <a:pPr algn="l"/>
          <a:r>
            <a:rPr lang="en-GB" sz="1600" b="0" dirty="0">
              <a:solidFill>
                <a:schemeClr val="tx1"/>
              </a:solidFill>
              <a:sym typeface="Wingdings" panose="05000000000000000000" pitchFamily="2" charset="2"/>
            </a:rPr>
            <a:t> Does the abstract accurately summarise the content of the article? </a:t>
          </a:r>
        </a:p>
        <a:p>
          <a:pPr algn="l"/>
          <a:endParaRPr lang="en-GB" sz="1800" b="0" dirty="0">
            <a:solidFill>
              <a:schemeClr val="tx1">
                <a:lumMod val="75000"/>
                <a:lumOff val="25000"/>
              </a:schemeClr>
            </a:solidFill>
            <a:sym typeface="Wingdings" panose="05000000000000000000" pitchFamily="2" charset="2"/>
          </a:endParaRPr>
        </a:p>
      </dgm:t>
    </dgm:pt>
    <dgm:pt modelId="{E7087B4E-996B-4736-86CB-10C48606EDFE}" type="parTrans" cxnId="{5E882163-46F7-440C-8AD2-6E27EEF8B787}">
      <dgm:prSet/>
      <dgm:spPr/>
      <dgm:t>
        <a:bodyPr/>
        <a:lstStyle/>
        <a:p>
          <a:endParaRPr lang="en-GB">
            <a:solidFill>
              <a:schemeClr val="tx1">
                <a:lumMod val="75000"/>
                <a:lumOff val="25000"/>
              </a:schemeClr>
            </a:solidFill>
          </a:endParaRPr>
        </a:p>
      </dgm:t>
    </dgm:pt>
    <dgm:pt modelId="{E137FB06-436D-435F-B843-4C9469994ABE}" type="sibTrans" cxnId="{5E882163-46F7-440C-8AD2-6E27EEF8B787}">
      <dgm:prSet/>
      <dgm:spPr/>
      <dgm:t>
        <a:bodyPr/>
        <a:lstStyle/>
        <a:p>
          <a:endParaRPr lang="en-GB">
            <a:solidFill>
              <a:schemeClr val="tx1">
                <a:lumMod val="75000"/>
                <a:lumOff val="25000"/>
              </a:schemeClr>
            </a:solidFill>
          </a:endParaRPr>
        </a:p>
      </dgm:t>
    </dgm:pt>
    <dgm:pt modelId="{BC052599-BCB6-4274-ADE3-B4E1AA722013}">
      <dgm:prSet phldrT="[Text]" custT="1"/>
      <dgm:spPr>
        <a:solidFill>
          <a:srgbClr val="F9DCB5"/>
        </a:solidFill>
      </dgm:spPr>
      <dgm:t>
        <a:bodyPr anchor="t"/>
        <a:lstStyle/>
        <a:p>
          <a:pPr algn="ctr"/>
          <a:r>
            <a:rPr lang="en-GB" sz="1800" b="1" dirty="0">
              <a:solidFill>
                <a:schemeClr val="tx1"/>
              </a:solidFill>
            </a:rPr>
            <a:t>Introduction</a:t>
          </a:r>
        </a:p>
        <a:p>
          <a:pPr algn="l"/>
          <a:r>
            <a:rPr lang="en-GB" sz="1600" b="0" dirty="0">
              <a:solidFill>
                <a:schemeClr val="tx1"/>
              </a:solidFill>
              <a:sym typeface="Wingdings" panose="05000000000000000000" pitchFamily="2" charset="2"/>
            </a:rPr>
            <a:t> Is the research question clear?</a:t>
          </a:r>
        </a:p>
        <a:p>
          <a:pPr algn="l"/>
          <a:r>
            <a:rPr lang="en-GB" sz="1600" b="0" dirty="0">
              <a:solidFill>
                <a:schemeClr val="tx1"/>
              </a:solidFill>
              <a:sym typeface="Wingdings" panose="05000000000000000000" pitchFamily="2" charset="2"/>
            </a:rPr>
            <a:t> Why is the research important?</a:t>
          </a:r>
        </a:p>
        <a:p>
          <a:pPr algn="l"/>
          <a:r>
            <a:rPr lang="en-GB" sz="1600" b="0" dirty="0">
              <a:solidFill>
                <a:schemeClr val="tx1"/>
              </a:solidFill>
              <a:sym typeface="Wingdings" panose="05000000000000000000" pitchFamily="2" charset="2"/>
            </a:rPr>
            <a:t> Are the most relevant sources cited?</a:t>
          </a:r>
        </a:p>
        <a:p>
          <a:pPr algn="l"/>
          <a:r>
            <a:rPr lang="en-GB" sz="1600" b="0" dirty="0">
              <a:solidFill>
                <a:schemeClr val="tx1"/>
              </a:solidFill>
              <a:sym typeface="Wingdings" panose="05000000000000000000" pitchFamily="2" charset="2"/>
            </a:rPr>
            <a:t> Have you pointed out the limitations of your approach? </a:t>
          </a:r>
        </a:p>
        <a:p>
          <a:pPr algn="l"/>
          <a:r>
            <a:rPr lang="en-GB" sz="1600" b="0" dirty="0">
              <a:solidFill>
                <a:schemeClr val="tx1"/>
              </a:solidFill>
              <a:sym typeface="Wingdings" panose="05000000000000000000" pitchFamily="2" charset="2"/>
            </a:rPr>
            <a:t> Have any theoretical perspectives been explained?</a:t>
          </a:r>
        </a:p>
      </dgm:t>
    </dgm:pt>
    <dgm:pt modelId="{3702E477-5B7A-473E-BFBF-1C156D4A6E16}" type="parTrans" cxnId="{3D058FFB-71C0-448D-9C46-C71A3BC621CD}">
      <dgm:prSet/>
      <dgm:spPr/>
      <dgm:t>
        <a:bodyPr/>
        <a:lstStyle/>
        <a:p>
          <a:endParaRPr lang="en-GB">
            <a:solidFill>
              <a:schemeClr val="tx1">
                <a:lumMod val="75000"/>
                <a:lumOff val="25000"/>
              </a:schemeClr>
            </a:solidFill>
          </a:endParaRPr>
        </a:p>
      </dgm:t>
    </dgm:pt>
    <dgm:pt modelId="{BE065F37-FAD1-4F3E-BDE9-9581500C3C2F}" type="sibTrans" cxnId="{3D058FFB-71C0-448D-9C46-C71A3BC621CD}">
      <dgm:prSet/>
      <dgm:spPr/>
      <dgm:t>
        <a:bodyPr/>
        <a:lstStyle/>
        <a:p>
          <a:endParaRPr lang="en-GB">
            <a:solidFill>
              <a:schemeClr val="tx1">
                <a:lumMod val="75000"/>
                <a:lumOff val="25000"/>
              </a:schemeClr>
            </a:solidFill>
          </a:endParaRPr>
        </a:p>
      </dgm:t>
    </dgm:pt>
    <dgm:pt modelId="{9C21178C-9746-4DA4-B505-6D8FB6D6A427}">
      <dgm:prSet phldrT="[Text]" custT="1"/>
      <dgm:spPr>
        <a:solidFill>
          <a:srgbClr val="FAE2C2"/>
        </a:solidFill>
      </dgm:spPr>
      <dgm:t>
        <a:bodyPr anchor="t"/>
        <a:lstStyle/>
        <a:p>
          <a:pPr algn="ctr"/>
          <a:r>
            <a:rPr lang="en-GB" sz="1800" b="1" dirty="0">
              <a:solidFill>
                <a:schemeClr val="tx1"/>
              </a:solidFill>
            </a:rPr>
            <a:t>Argument</a:t>
          </a:r>
        </a:p>
        <a:p>
          <a:pPr algn="l"/>
          <a:r>
            <a:rPr lang="en-GB" sz="1600" b="0" dirty="0">
              <a:solidFill>
                <a:schemeClr val="tx1"/>
              </a:solidFill>
              <a:sym typeface="Wingdings" panose="05000000000000000000" pitchFamily="2" charset="2"/>
            </a:rPr>
            <a:t> Does it address the question you have set? </a:t>
          </a:r>
          <a:endParaRPr lang="en-GB" sz="1600" b="1" dirty="0">
            <a:solidFill>
              <a:schemeClr val="tx1"/>
            </a:solidFill>
          </a:endParaRPr>
        </a:p>
        <a:p>
          <a:pPr algn="l"/>
          <a:r>
            <a:rPr lang="en-GB" sz="1600" b="0" dirty="0">
              <a:solidFill>
                <a:schemeClr val="tx1"/>
              </a:solidFill>
              <a:sym typeface="Wingdings" panose="05000000000000000000" pitchFamily="2" charset="2"/>
            </a:rPr>
            <a:t> Is it well structured? </a:t>
          </a:r>
        </a:p>
        <a:p>
          <a:pPr algn="l"/>
          <a:r>
            <a:rPr lang="en-GB" sz="1600" b="0" dirty="0">
              <a:solidFill>
                <a:schemeClr val="tx1"/>
              </a:solidFill>
              <a:sym typeface="Wingdings" panose="05000000000000000000" pitchFamily="2" charset="2"/>
            </a:rPr>
            <a:t> Have you covered the relevant source material and backed up your claims with evidence?</a:t>
          </a:r>
        </a:p>
      </dgm:t>
    </dgm:pt>
    <dgm:pt modelId="{61AE75D2-4939-43F3-B10C-B4F1AAFE101B}" type="parTrans" cxnId="{3BE3E66B-CE0D-43BD-8B51-8A62A1933CB7}">
      <dgm:prSet/>
      <dgm:spPr/>
      <dgm:t>
        <a:bodyPr/>
        <a:lstStyle/>
        <a:p>
          <a:endParaRPr lang="en-GB">
            <a:solidFill>
              <a:schemeClr val="tx1">
                <a:lumMod val="75000"/>
                <a:lumOff val="25000"/>
              </a:schemeClr>
            </a:solidFill>
          </a:endParaRPr>
        </a:p>
      </dgm:t>
    </dgm:pt>
    <dgm:pt modelId="{3C9A324B-7DBB-4451-8E68-892E1B274067}" type="sibTrans" cxnId="{3BE3E66B-CE0D-43BD-8B51-8A62A1933CB7}">
      <dgm:prSet/>
      <dgm:spPr/>
      <dgm:t>
        <a:bodyPr/>
        <a:lstStyle/>
        <a:p>
          <a:endParaRPr lang="en-GB">
            <a:solidFill>
              <a:schemeClr val="tx1">
                <a:lumMod val="75000"/>
                <a:lumOff val="25000"/>
              </a:schemeClr>
            </a:solidFill>
          </a:endParaRPr>
        </a:p>
      </dgm:t>
    </dgm:pt>
    <dgm:pt modelId="{529F8F99-21B5-4CAC-897B-55EED785CAAF}">
      <dgm:prSet phldrT="[Text]" custT="1"/>
      <dgm:spPr>
        <a:solidFill>
          <a:srgbClr val="FCEDD8"/>
        </a:solidFill>
      </dgm:spPr>
      <dgm:t>
        <a:bodyPr anchor="t"/>
        <a:lstStyle/>
        <a:p>
          <a:pPr algn="ctr"/>
          <a:r>
            <a:rPr lang="en-GB" sz="1800" b="1" dirty="0">
              <a:solidFill>
                <a:schemeClr val="tx1"/>
              </a:solidFill>
            </a:rPr>
            <a:t>Style</a:t>
          </a:r>
          <a:r>
            <a:rPr lang="en-GB" sz="2000" b="1" dirty="0">
              <a:solidFill>
                <a:schemeClr val="tx1"/>
              </a:solidFill>
            </a:rPr>
            <a:t> </a:t>
          </a:r>
        </a:p>
        <a:p>
          <a:pPr algn="l"/>
          <a:r>
            <a:rPr lang="en-GB" sz="1600" b="0" dirty="0">
              <a:solidFill>
                <a:schemeClr val="tx1"/>
              </a:solidFill>
              <a:sym typeface="Wingdings" panose="05000000000000000000" pitchFamily="2" charset="2"/>
            </a:rPr>
            <a:t> Is your writing clear and engaging?</a:t>
          </a:r>
        </a:p>
        <a:p>
          <a:pPr algn="l"/>
          <a:r>
            <a:rPr lang="en-GB" sz="1600" b="0" dirty="0">
              <a:solidFill>
                <a:schemeClr val="tx1"/>
              </a:solidFill>
              <a:sym typeface="Wingdings" panose="05000000000000000000" pitchFamily="2" charset="2"/>
            </a:rPr>
            <a:t> Is your use of technical language appropriate for your audience? </a:t>
          </a:r>
        </a:p>
        <a:p>
          <a:pPr algn="l"/>
          <a:r>
            <a:rPr lang="en-GB" sz="1600" b="0" dirty="0">
              <a:solidFill>
                <a:schemeClr val="tx1"/>
              </a:solidFill>
              <a:sym typeface="Wingdings" panose="05000000000000000000" pitchFamily="2" charset="2"/>
            </a:rPr>
            <a:t> Have you followed the journal’s style guidelines? </a:t>
          </a:r>
          <a:endParaRPr lang="en-GB" sz="1600" b="1" dirty="0">
            <a:solidFill>
              <a:schemeClr val="tx1"/>
            </a:solidFill>
          </a:endParaRPr>
        </a:p>
      </dgm:t>
    </dgm:pt>
    <dgm:pt modelId="{56D8634B-4665-46EC-9480-149715406E7A}" type="parTrans" cxnId="{B3BF9EE3-BB91-4340-A711-9C44B5F038C9}">
      <dgm:prSet/>
      <dgm:spPr/>
      <dgm:t>
        <a:bodyPr/>
        <a:lstStyle/>
        <a:p>
          <a:endParaRPr lang="en-GB">
            <a:solidFill>
              <a:schemeClr val="tx1">
                <a:lumMod val="75000"/>
                <a:lumOff val="25000"/>
              </a:schemeClr>
            </a:solidFill>
          </a:endParaRPr>
        </a:p>
      </dgm:t>
    </dgm:pt>
    <dgm:pt modelId="{1EB08D7C-1F5A-4FDA-859E-E4B790CDF817}" type="sibTrans" cxnId="{B3BF9EE3-BB91-4340-A711-9C44B5F038C9}">
      <dgm:prSet/>
      <dgm:spPr/>
      <dgm:t>
        <a:bodyPr/>
        <a:lstStyle/>
        <a:p>
          <a:endParaRPr lang="en-GB">
            <a:solidFill>
              <a:schemeClr val="tx1">
                <a:lumMod val="75000"/>
                <a:lumOff val="25000"/>
              </a:schemeClr>
            </a:solidFill>
          </a:endParaRPr>
        </a:p>
      </dgm:t>
    </dgm:pt>
    <dgm:pt modelId="{C30661FD-99D7-4B17-AFAE-EC70FC99F3F0}">
      <dgm:prSet phldrT="[Text]" custT="1"/>
      <dgm:spPr>
        <a:solidFill>
          <a:srgbClr val="FDF4E8"/>
        </a:solidFill>
        <a:ln w="12700">
          <a:solidFill>
            <a:schemeClr val="bg1"/>
          </a:solidFill>
        </a:ln>
      </dgm:spPr>
      <dgm:t>
        <a:bodyPr anchor="t"/>
        <a:lstStyle/>
        <a:p>
          <a:pPr algn="ctr"/>
          <a:r>
            <a:rPr lang="en-GB" sz="1800" b="1" dirty="0">
              <a:solidFill>
                <a:schemeClr val="tx1"/>
              </a:solidFill>
            </a:rPr>
            <a:t>Conclusion</a:t>
          </a:r>
        </a:p>
        <a:p>
          <a:pPr algn="l"/>
          <a:r>
            <a:rPr lang="en-GB" sz="1600" b="0" dirty="0">
              <a:solidFill>
                <a:schemeClr val="tx1"/>
              </a:solidFill>
              <a:sym typeface="Wingdings" panose="05000000000000000000" pitchFamily="2" charset="2"/>
            </a:rPr>
            <a:t> Does it follow from your argument?</a:t>
          </a:r>
        </a:p>
        <a:p>
          <a:pPr algn="l"/>
          <a:r>
            <a:rPr lang="en-GB" sz="1600" b="0" dirty="0">
              <a:solidFill>
                <a:schemeClr val="tx1"/>
              </a:solidFill>
              <a:sym typeface="Wingdings" panose="05000000000000000000" pitchFamily="2" charset="2"/>
            </a:rPr>
            <a:t> Has the question been answered?</a:t>
          </a:r>
        </a:p>
        <a:p>
          <a:pPr algn="l"/>
          <a:r>
            <a:rPr lang="en-GB" sz="1600" b="0" dirty="0">
              <a:solidFill>
                <a:schemeClr val="tx1"/>
              </a:solidFill>
              <a:sym typeface="Wingdings" panose="05000000000000000000" pitchFamily="2" charset="2"/>
            </a:rPr>
            <a:t> Is the significance of your contribution clear? </a:t>
          </a:r>
        </a:p>
        <a:p>
          <a:pPr algn="l"/>
          <a:r>
            <a:rPr lang="en-GB" sz="1600" b="0" dirty="0">
              <a:solidFill>
                <a:schemeClr val="tx1"/>
              </a:solidFill>
              <a:sym typeface="Wingdings" panose="05000000000000000000" pitchFamily="2" charset="2"/>
            </a:rPr>
            <a:t> Can you suggest further work in that area?</a:t>
          </a:r>
        </a:p>
      </dgm:t>
    </dgm:pt>
    <dgm:pt modelId="{F0517894-C798-4B64-BA79-9DA3BE23B5D1}" type="parTrans" cxnId="{FCE89684-8572-4FE7-B901-73CE363D09EC}">
      <dgm:prSet/>
      <dgm:spPr/>
      <dgm:t>
        <a:bodyPr/>
        <a:lstStyle/>
        <a:p>
          <a:endParaRPr lang="en-GB">
            <a:solidFill>
              <a:schemeClr val="tx1">
                <a:lumMod val="75000"/>
                <a:lumOff val="25000"/>
              </a:schemeClr>
            </a:solidFill>
          </a:endParaRPr>
        </a:p>
      </dgm:t>
    </dgm:pt>
    <dgm:pt modelId="{F53B46FF-8E0A-45CD-A640-383E59F9AF28}" type="sibTrans" cxnId="{FCE89684-8572-4FE7-B901-73CE363D09EC}">
      <dgm:prSet/>
      <dgm:spPr/>
      <dgm:t>
        <a:bodyPr/>
        <a:lstStyle/>
        <a:p>
          <a:endParaRPr lang="en-GB">
            <a:solidFill>
              <a:schemeClr val="tx1">
                <a:lumMod val="75000"/>
                <a:lumOff val="25000"/>
              </a:schemeClr>
            </a:solidFill>
          </a:endParaRPr>
        </a:p>
      </dgm:t>
    </dgm:pt>
    <dgm:pt modelId="{8F6C2D4B-BE9C-45F2-9B1E-BE20FE2E35CA}" type="pres">
      <dgm:prSet presAssocID="{941A62EA-61ED-4F5B-B271-9AA27A33BE8B}" presName="diagram" presStyleCnt="0">
        <dgm:presLayoutVars>
          <dgm:dir/>
          <dgm:resizeHandles val="exact"/>
        </dgm:presLayoutVars>
      </dgm:prSet>
      <dgm:spPr/>
    </dgm:pt>
    <dgm:pt modelId="{E09DCD56-4C4A-4861-B50B-03DDC0DA581C}" type="pres">
      <dgm:prSet presAssocID="{821DBD22-3BBA-42B2-BD77-C4C3E2F2A4FB}" presName="node" presStyleLbl="node1" presStyleIdx="0" presStyleCnt="5" custScaleX="121000" custScaleY="355710">
        <dgm:presLayoutVars>
          <dgm:bulletEnabled val="1"/>
        </dgm:presLayoutVars>
      </dgm:prSet>
      <dgm:spPr/>
    </dgm:pt>
    <dgm:pt modelId="{7065D8E0-A066-40BD-956D-5AA0551C0E13}" type="pres">
      <dgm:prSet presAssocID="{E137FB06-436D-435F-B843-4C9469994ABE}" presName="sibTrans" presStyleCnt="0"/>
      <dgm:spPr/>
    </dgm:pt>
    <dgm:pt modelId="{3893F994-4F24-46A4-8009-64CDB5C6DA5C}" type="pres">
      <dgm:prSet presAssocID="{BC052599-BCB6-4274-ADE3-B4E1AA722013}" presName="node" presStyleLbl="node1" presStyleIdx="1" presStyleCnt="5" custScaleX="121000" custScaleY="355710">
        <dgm:presLayoutVars>
          <dgm:bulletEnabled val="1"/>
        </dgm:presLayoutVars>
      </dgm:prSet>
      <dgm:spPr/>
    </dgm:pt>
    <dgm:pt modelId="{64C79C05-F751-4B91-95DA-4BC56ADCC783}" type="pres">
      <dgm:prSet presAssocID="{BE065F37-FAD1-4F3E-BDE9-9581500C3C2F}" presName="sibTrans" presStyleCnt="0"/>
      <dgm:spPr/>
    </dgm:pt>
    <dgm:pt modelId="{7AAE9F55-DB5D-40CD-99E6-B232A436C414}" type="pres">
      <dgm:prSet presAssocID="{9C21178C-9746-4DA4-B505-6D8FB6D6A427}" presName="node" presStyleLbl="node1" presStyleIdx="2" presStyleCnt="5" custScaleX="121000" custScaleY="355710">
        <dgm:presLayoutVars>
          <dgm:bulletEnabled val="1"/>
        </dgm:presLayoutVars>
      </dgm:prSet>
      <dgm:spPr/>
    </dgm:pt>
    <dgm:pt modelId="{3E1DFA15-6414-489C-B238-CA2D0FCDC23B}" type="pres">
      <dgm:prSet presAssocID="{3C9A324B-7DBB-4451-8E68-892E1B274067}" presName="sibTrans" presStyleCnt="0"/>
      <dgm:spPr/>
    </dgm:pt>
    <dgm:pt modelId="{1F5D5CC3-C40E-4432-9155-36CD58C02196}" type="pres">
      <dgm:prSet presAssocID="{529F8F99-21B5-4CAC-897B-55EED785CAAF}" presName="node" presStyleLbl="node1" presStyleIdx="3" presStyleCnt="5" custScaleX="121000" custScaleY="355710">
        <dgm:presLayoutVars>
          <dgm:bulletEnabled val="1"/>
        </dgm:presLayoutVars>
      </dgm:prSet>
      <dgm:spPr/>
    </dgm:pt>
    <dgm:pt modelId="{84ED7B51-C255-4850-9901-14A36CC0E4EB}" type="pres">
      <dgm:prSet presAssocID="{1EB08D7C-1F5A-4FDA-859E-E4B790CDF817}" presName="sibTrans" presStyleCnt="0"/>
      <dgm:spPr/>
    </dgm:pt>
    <dgm:pt modelId="{70B473DD-6BDA-45F2-800E-D5E2C402D2B7}" type="pres">
      <dgm:prSet presAssocID="{C30661FD-99D7-4B17-AFAE-EC70FC99F3F0}" presName="node" presStyleLbl="node1" presStyleIdx="4" presStyleCnt="5" custScaleX="121000" custScaleY="355710">
        <dgm:presLayoutVars>
          <dgm:bulletEnabled val="1"/>
        </dgm:presLayoutVars>
      </dgm:prSet>
      <dgm:spPr/>
    </dgm:pt>
  </dgm:ptLst>
  <dgm:cxnLst>
    <dgm:cxn modelId="{5010BD19-A8E8-4FDA-AE2A-68F1C942B4F2}" type="presOf" srcId="{941A62EA-61ED-4F5B-B271-9AA27A33BE8B}" destId="{8F6C2D4B-BE9C-45F2-9B1E-BE20FE2E35CA}" srcOrd="0" destOrd="0" presId="urn:microsoft.com/office/officeart/2005/8/layout/default"/>
    <dgm:cxn modelId="{DB24EC32-8B3C-4296-8CC0-390D9D236D48}" type="presOf" srcId="{9C21178C-9746-4DA4-B505-6D8FB6D6A427}" destId="{7AAE9F55-DB5D-40CD-99E6-B232A436C414}" srcOrd="0" destOrd="0" presId="urn:microsoft.com/office/officeart/2005/8/layout/default"/>
    <dgm:cxn modelId="{5E882163-46F7-440C-8AD2-6E27EEF8B787}" srcId="{941A62EA-61ED-4F5B-B271-9AA27A33BE8B}" destId="{821DBD22-3BBA-42B2-BD77-C4C3E2F2A4FB}" srcOrd="0" destOrd="0" parTransId="{E7087B4E-996B-4736-86CB-10C48606EDFE}" sibTransId="{E137FB06-436D-435F-B843-4C9469994ABE}"/>
    <dgm:cxn modelId="{3BE3E66B-CE0D-43BD-8B51-8A62A1933CB7}" srcId="{941A62EA-61ED-4F5B-B271-9AA27A33BE8B}" destId="{9C21178C-9746-4DA4-B505-6D8FB6D6A427}" srcOrd="2" destOrd="0" parTransId="{61AE75D2-4939-43F3-B10C-B4F1AAFE101B}" sibTransId="{3C9A324B-7DBB-4451-8E68-892E1B274067}"/>
    <dgm:cxn modelId="{FCE89684-8572-4FE7-B901-73CE363D09EC}" srcId="{941A62EA-61ED-4F5B-B271-9AA27A33BE8B}" destId="{C30661FD-99D7-4B17-AFAE-EC70FC99F3F0}" srcOrd="4" destOrd="0" parTransId="{F0517894-C798-4B64-BA79-9DA3BE23B5D1}" sibTransId="{F53B46FF-8E0A-45CD-A640-383E59F9AF28}"/>
    <dgm:cxn modelId="{6FED1487-1163-4433-9D36-02256222EBD7}" type="presOf" srcId="{BC052599-BCB6-4274-ADE3-B4E1AA722013}" destId="{3893F994-4F24-46A4-8009-64CDB5C6DA5C}" srcOrd="0" destOrd="0" presId="urn:microsoft.com/office/officeart/2005/8/layout/default"/>
    <dgm:cxn modelId="{0DD82698-6DD7-4C18-83AC-0D7D61B39C34}" type="presOf" srcId="{821DBD22-3BBA-42B2-BD77-C4C3E2F2A4FB}" destId="{E09DCD56-4C4A-4861-B50B-03DDC0DA581C}" srcOrd="0" destOrd="0" presId="urn:microsoft.com/office/officeart/2005/8/layout/default"/>
    <dgm:cxn modelId="{818095AF-EA22-46B2-9876-1DB05A4ECC7B}" type="presOf" srcId="{C30661FD-99D7-4B17-AFAE-EC70FC99F3F0}" destId="{70B473DD-6BDA-45F2-800E-D5E2C402D2B7}" srcOrd="0" destOrd="0" presId="urn:microsoft.com/office/officeart/2005/8/layout/default"/>
    <dgm:cxn modelId="{BFB7C6C3-41D0-413D-9C53-8954F4272C8A}" type="presOf" srcId="{529F8F99-21B5-4CAC-897B-55EED785CAAF}" destId="{1F5D5CC3-C40E-4432-9155-36CD58C02196}" srcOrd="0" destOrd="0" presId="urn:microsoft.com/office/officeart/2005/8/layout/default"/>
    <dgm:cxn modelId="{B3BF9EE3-BB91-4340-A711-9C44B5F038C9}" srcId="{941A62EA-61ED-4F5B-B271-9AA27A33BE8B}" destId="{529F8F99-21B5-4CAC-897B-55EED785CAAF}" srcOrd="3" destOrd="0" parTransId="{56D8634B-4665-46EC-9480-149715406E7A}" sibTransId="{1EB08D7C-1F5A-4FDA-859E-E4B790CDF817}"/>
    <dgm:cxn modelId="{3D058FFB-71C0-448D-9C46-C71A3BC621CD}" srcId="{941A62EA-61ED-4F5B-B271-9AA27A33BE8B}" destId="{BC052599-BCB6-4274-ADE3-B4E1AA722013}" srcOrd="1" destOrd="0" parTransId="{3702E477-5B7A-473E-BFBF-1C156D4A6E16}" sibTransId="{BE065F37-FAD1-4F3E-BDE9-9581500C3C2F}"/>
    <dgm:cxn modelId="{2768722E-E8D6-4F45-8798-B402F396B2D5}" type="presParOf" srcId="{8F6C2D4B-BE9C-45F2-9B1E-BE20FE2E35CA}" destId="{E09DCD56-4C4A-4861-B50B-03DDC0DA581C}" srcOrd="0" destOrd="0" presId="urn:microsoft.com/office/officeart/2005/8/layout/default"/>
    <dgm:cxn modelId="{D9255F3D-70B7-4413-8027-D7A662EEB8DD}" type="presParOf" srcId="{8F6C2D4B-BE9C-45F2-9B1E-BE20FE2E35CA}" destId="{7065D8E0-A066-40BD-956D-5AA0551C0E13}" srcOrd="1" destOrd="0" presId="urn:microsoft.com/office/officeart/2005/8/layout/default"/>
    <dgm:cxn modelId="{602BB831-0395-4D50-A927-FC4D5035601A}" type="presParOf" srcId="{8F6C2D4B-BE9C-45F2-9B1E-BE20FE2E35CA}" destId="{3893F994-4F24-46A4-8009-64CDB5C6DA5C}" srcOrd="2" destOrd="0" presId="urn:microsoft.com/office/officeart/2005/8/layout/default"/>
    <dgm:cxn modelId="{4AD03BC2-24C3-4BA6-A6A4-B2277DF85CA0}" type="presParOf" srcId="{8F6C2D4B-BE9C-45F2-9B1E-BE20FE2E35CA}" destId="{64C79C05-F751-4B91-95DA-4BC56ADCC783}" srcOrd="3" destOrd="0" presId="urn:microsoft.com/office/officeart/2005/8/layout/default"/>
    <dgm:cxn modelId="{0DEE3445-0069-4C68-88AB-9FEF7C1B0DF1}" type="presParOf" srcId="{8F6C2D4B-BE9C-45F2-9B1E-BE20FE2E35CA}" destId="{7AAE9F55-DB5D-40CD-99E6-B232A436C414}" srcOrd="4" destOrd="0" presId="urn:microsoft.com/office/officeart/2005/8/layout/default"/>
    <dgm:cxn modelId="{E81CC0FC-F910-47C3-B29C-EDB41A4574AF}" type="presParOf" srcId="{8F6C2D4B-BE9C-45F2-9B1E-BE20FE2E35CA}" destId="{3E1DFA15-6414-489C-B238-CA2D0FCDC23B}" srcOrd="5" destOrd="0" presId="urn:microsoft.com/office/officeart/2005/8/layout/default"/>
    <dgm:cxn modelId="{59E1685D-0ED9-49DE-9B59-EFC3434EB17D}" type="presParOf" srcId="{8F6C2D4B-BE9C-45F2-9B1E-BE20FE2E35CA}" destId="{1F5D5CC3-C40E-4432-9155-36CD58C02196}" srcOrd="6" destOrd="0" presId="urn:microsoft.com/office/officeart/2005/8/layout/default"/>
    <dgm:cxn modelId="{5339BE71-436F-41FA-8314-6DC10BB63994}" type="presParOf" srcId="{8F6C2D4B-BE9C-45F2-9B1E-BE20FE2E35CA}" destId="{84ED7B51-C255-4850-9901-14A36CC0E4EB}" srcOrd="7" destOrd="0" presId="urn:microsoft.com/office/officeart/2005/8/layout/default"/>
    <dgm:cxn modelId="{AB02CD91-5EDD-4D4A-96C6-C1392DB0ABBC}" type="presParOf" srcId="{8F6C2D4B-BE9C-45F2-9B1E-BE20FE2E35CA}" destId="{70B473DD-6BDA-45F2-800E-D5E2C402D2B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3732AA-728B-40AE-B6B0-BE0033234911}"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A88CCA4F-A8B2-4AC7-AEBC-4A923B8189B6}">
      <dgm:prSet phldrT="[Text]" custT="1"/>
      <dgm:spPr>
        <a:solidFill>
          <a:srgbClr val="F5C183">
            <a:alpha val="80000"/>
          </a:srgbClr>
        </a:solidFill>
      </dgm:spPr>
      <dgm:t>
        <a:bodyPr/>
        <a:lstStyle/>
        <a:p>
          <a:r>
            <a:rPr lang="en-GB" sz="2000" dirty="0">
              <a:solidFill>
                <a:schemeClr val="tx1"/>
              </a:solidFill>
            </a:rPr>
            <a:t>Ways to get involved in peer review</a:t>
          </a:r>
        </a:p>
      </dgm:t>
    </dgm:pt>
    <dgm:pt modelId="{C61B1989-D47E-44D1-9524-78250EED31F8}" type="parTrans" cxnId="{BE7AE04E-5460-45D1-99F0-EDB3C3BAFBBB}">
      <dgm:prSet/>
      <dgm:spPr/>
      <dgm:t>
        <a:bodyPr/>
        <a:lstStyle/>
        <a:p>
          <a:endParaRPr lang="en-GB"/>
        </a:p>
      </dgm:t>
    </dgm:pt>
    <dgm:pt modelId="{95225ED0-144F-4796-99F0-BE152DC99C25}" type="sibTrans" cxnId="{BE7AE04E-5460-45D1-99F0-EDB3C3BAFBBB}">
      <dgm:prSet/>
      <dgm:spPr/>
      <dgm:t>
        <a:bodyPr/>
        <a:lstStyle/>
        <a:p>
          <a:endParaRPr lang="en-GB"/>
        </a:p>
      </dgm:t>
    </dgm:pt>
    <dgm:pt modelId="{F9580699-4011-4045-82A4-D5C83D5523EE}">
      <dgm:prSet phldrT="[Text]" custT="1"/>
      <dgm:spPr>
        <a:solidFill>
          <a:srgbClr val="FBE7CE">
            <a:alpha val="70000"/>
          </a:srgbClr>
        </a:solidFill>
      </dgm:spPr>
      <dgm:t>
        <a:bodyPr/>
        <a:lstStyle/>
        <a:p>
          <a:r>
            <a:rPr lang="en-GB" sz="2000" dirty="0">
              <a:solidFill>
                <a:schemeClr val="tx1"/>
              </a:solidFill>
            </a:rPr>
            <a:t>Ask your supervisor to co-review with them on a review</a:t>
          </a:r>
        </a:p>
      </dgm:t>
    </dgm:pt>
    <dgm:pt modelId="{E797A1D5-2DBD-40C0-ADEE-FC1E41C6A87F}" type="parTrans" cxnId="{03F01136-54C0-4440-B7BA-6B77E44E82B9}">
      <dgm:prSet/>
      <dgm:spPr/>
      <dgm:t>
        <a:bodyPr/>
        <a:lstStyle/>
        <a:p>
          <a:endParaRPr lang="en-GB"/>
        </a:p>
      </dgm:t>
    </dgm:pt>
    <dgm:pt modelId="{00F98B86-D7E1-4DFC-90DB-E90F3091E0F0}" type="sibTrans" cxnId="{03F01136-54C0-4440-B7BA-6B77E44E82B9}">
      <dgm:prSet/>
      <dgm:spPr/>
      <dgm:t>
        <a:bodyPr/>
        <a:lstStyle/>
        <a:p>
          <a:endParaRPr lang="en-GB"/>
        </a:p>
      </dgm:t>
    </dgm:pt>
    <dgm:pt modelId="{28D7E9F4-0B6A-490F-98C7-EC4AE4B7B589}">
      <dgm:prSet phldrT="[Text]" custT="1"/>
      <dgm:spPr>
        <a:solidFill>
          <a:srgbClr val="FBE7CE">
            <a:alpha val="70000"/>
          </a:srgbClr>
        </a:solidFill>
      </dgm:spPr>
      <dgm:t>
        <a:bodyPr/>
        <a:lstStyle/>
        <a:p>
          <a:r>
            <a:rPr lang="en-GB" sz="2000" dirty="0">
              <a:solidFill>
                <a:schemeClr val="tx1"/>
              </a:solidFill>
            </a:rPr>
            <a:t>Contact the editor  of the relevant journal(s)</a:t>
          </a:r>
        </a:p>
      </dgm:t>
    </dgm:pt>
    <dgm:pt modelId="{285DA678-76D8-4284-8433-E89D4AF08C1E}" type="parTrans" cxnId="{C600B4E2-21A6-46C6-B247-178FA829599B}">
      <dgm:prSet/>
      <dgm:spPr/>
      <dgm:t>
        <a:bodyPr/>
        <a:lstStyle/>
        <a:p>
          <a:endParaRPr lang="en-GB"/>
        </a:p>
      </dgm:t>
    </dgm:pt>
    <dgm:pt modelId="{E6E586B9-0483-4C15-8F3C-1AF816DB1E3B}" type="sibTrans" cxnId="{C600B4E2-21A6-46C6-B247-178FA829599B}">
      <dgm:prSet/>
      <dgm:spPr/>
      <dgm:t>
        <a:bodyPr/>
        <a:lstStyle/>
        <a:p>
          <a:endParaRPr lang="en-GB"/>
        </a:p>
      </dgm:t>
    </dgm:pt>
    <dgm:pt modelId="{F675A06E-A025-4499-ACB7-2898074B6724}">
      <dgm:prSet phldrT="[Text]" custT="1"/>
      <dgm:spPr>
        <a:solidFill>
          <a:srgbClr val="FBE7CE"/>
        </a:solidFill>
        <a:ln w="12700">
          <a:solidFill>
            <a:schemeClr val="bg1"/>
          </a:solidFill>
        </a:ln>
      </dgm:spPr>
      <dgm:t>
        <a:bodyPr/>
        <a:lstStyle/>
        <a:p>
          <a:r>
            <a:rPr lang="en-GB" sz="2000" dirty="0">
              <a:solidFill>
                <a:schemeClr val="tx1"/>
              </a:solidFill>
            </a:rPr>
            <a:t>Get involved in  post-publication commenting online</a:t>
          </a:r>
        </a:p>
      </dgm:t>
    </dgm:pt>
    <dgm:pt modelId="{6BC294F6-47F7-44B3-8AC7-6D1C72B904DE}" type="parTrans" cxnId="{00148B7C-80A9-4EF7-9FE3-9049C55EA63E}">
      <dgm:prSet/>
      <dgm:spPr/>
      <dgm:t>
        <a:bodyPr/>
        <a:lstStyle/>
        <a:p>
          <a:endParaRPr lang="en-GB"/>
        </a:p>
      </dgm:t>
    </dgm:pt>
    <dgm:pt modelId="{F7916EB3-2BDE-44A1-9568-A3FFB99DAC81}" type="sibTrans" cxnId="{00148B7C-80A9-4EF7-9FE3-9049C55EA63E}">
      <dgm:prSet/>
      <dgm:spPr/>
      <dgm:t>
        <a:bodyPr/>
        <a:lstStyle/>
        <a:p>
          <a:endParaRPr lang="en-GB"/>
        </a:p>
      </dgm:t>
    </dgm:pt>
    <dgm:pt modelId="{77AAC714-70EA-4DDD-8DC9-A26FD3192BA1}">
      <dgm:prSet phldrT="[Text]" custT="1"/>
      <dgm:spPr>
        <a:solidFill>
          <a:srgbClr val="FBE7CE">
            <a:alpha val="70000"/>
          </a:srgbClr>
        </a:solidFill>
      </dgm:spPr>
      <dgm:t>
        <a:bodyPr/>
        <a:lstStyle/>
        <a:p>
          <a:r>
            <a:rPr lang="en-GB" sz="2000" dirty="0">
              <a:solidFill>
                <a:schemeClr val="tx1"/>
              </a:solidFill>
            </a:rPr>
            <a:t>Network with editors at conferences</a:t>
          </a:r>
        </a:p>
      </dgm:t>
    </dgm:pt>
    <dgm:pt modelId="{594F39B1-C94C-43A0-A9B8-8C0084DE6CCE}" type="parTrans" cxnId="{A3CC15C6-86A1-4D54-883E-E11AFD1C2D53}">
      <dgm:prSet/>
      <dgm:spPr/>
      <dgm:t>
        <a:bodyPr/>
        <a:lstStyle/>
        <a:p>
          <a:endParaRPr lang="en-GB"/>
        </a:p>
      </dgm:t>
    </dgm:pt>
    <dgm:pt modelId="{F640BD6F-8998-479E-BB42-31316F87B217}" type="sibTrans" cxnId="{A3CC15C6-86A1-4D54-883E-E11AFD1C2D53}">
      <dgm:prSet/>
      <dgm:spPr/>
      <dgm:t>
        <a:bodyPr/>
        <a:lstStyle/>
        <a:p>
          <a:endParaRPr lang="en-GB"/>
        </a:p>
      </dgm:t>
    </dgm:pt>
    <dgm:pt modelId="{41C66378-9443-4221-98BC-BDE7C9F43F15}" type="pres">
      <dgm:prSet presAssocID="{EB3732AA-728B-40AE-B6B0-BE0033234911}" presName="hierChild1" presStyleCnt="0">
        <dgm:presLayoutVars>
          <dgm:orgChart val="1"/>
          <dgm:chPref val="1"/>
          <dgm:dir/>
          <dgm:animOne val="branch"/>
          <dgm:animLvl val="lvl"/>
          <dgm:resizeHandles/>
        </dgm:presLayoutVars>
      </dgm:prSet>
      <dgm:spPr/>
    </dgm:pt>
    <dgm:pt modelId="{C0C50E42-C23F-43BC-8841-4D5DBF10281B}" type="pres">
      <dgm:prSet presAssocID="{A88CCA4F-A8B2-4AC7-AEBC-4A923B8189B6}" presName="hierRoot1" presStyleCnt="0">
        <dgm:presLayoutVars>
          <dgm:hierBranch val="init"/>
        </dgm:presLayoutVars>
      </dgm:prSet>
      <dgm:spPr/>
    </dgm:pt>
    <dgm:pt modelId="{C989CADF-297A-4435-8451-CEC837532B4E}" type="pres">
      <dgm:prSet presAssocID="{A88CCA4F-A8B2-4AC7-AEBC-4A923B8189B6}" presName="rootComposite1" presStyleCnt="0"/>
      <dgm:spPr/>
    </dgm:pt>
    <dgm:pt modelId="{2DC37AA8-07F2-4C30-8421-7F7ED14B607F}" type="pres">
      <dgm:prSet presAssocID="{A88CCA4F-A8B2-4AC7-AEBC-4A923B8189B6}" presName="rootText1" presStyleLbl="node0" presStyleIdx="0" presStyleCnt="1" custScaleX="198051" custScaleY="45353">
        <dgm:presLayoutVars>
          <dgm:chPref val="3"/>
        </dgm:presLayoutVars>
      </dgm:prSet>
      <dgm:spPr>
        <a:prstGeom prst="rect">
          <a:avLst/>
        </a:prstGeom>
      </dgm:spPr>
    </dgm:pt>
    <dgm:pt modelId="{CCA65DA7-C5B5-4B62-AF8A-12C3CAAB54D8}" type="pres">
      <dgm:prSet presAssocID="{A88CCA4F-A8B2-4AC7-AEBC-4A923B8189B6}" presName="rootConnector1" presStyleLbl="node1" presStyleIdx="0" presStyleCnt="0"/>
      <dgm:spPr/>
    </dgm:pt>
    <dgm:pt modelId="{C29D46E3-AFC4-4F6F-81E4-FBD86377B6C1}" type="pres">
      <dgm:prSet presAssocID="{A88CCA4F-A8B2-4AC7-AEBC-4A923B8189B6}" presName="hierChild2" presStyleCnt="0"/>
      <dgm:spPr/>
    </dgm:pt>
    <dgm:pt modelId="{DE280370-E7E1-4246-ADD4-67980603FC7D}" type="pres">
      <dgm:prSet presAssocID="{E797A1D5-2DBD-40C0-ADEE-FC1E41C6A87F}" presName="Name37" presStyleLbl="parChTrans1D2" presStyleIdx="0" presStyleCnt="4"/>
      <dgm:spPr/>
    </dgm:pt>
    <dgm:pt modelId="{0F06568F-47CC-4AAC-B1AA-017ED896B4C3}" type="pres">
      <dgm:prSet presAssocID="{F9580699-4011-4045-82A4-D5C83D5523EE}" presName="hierRoot2" presStyleCnt="0">
        <dgm:presLayoutVars>
          <dgm:hierBranch val="init"/>
        </dgm:presLayoutVars>
      </dgm:prSet>
      <dgm:spPr/>
    </dgm:pt>
    <dgm:pt modelId="{B99134AF-E60F-4016-88A1-72300FAF5F1A}" type="pres">
      <dgm:prSet presAssocID="{F9580699-4011-4045-82A4-D5C83D5523EE}" presName="rootComposite" presStyleCnt="0"/>
      <dgm:spPr/>
    </dgm:pt>
    <dgm:pt modelId="{76A245BB-4EE2-4E6D-A045-D8AFEE1727A9}" type="pres">
      <dgm:prSet presAssocID="{F9580699-4011-4045-82A4-D5C83D5523EE}" presName="rootText" presStyleLbl="node2" presStyleIdx="0" presStyleCnt="4" custScaleX="110000" custScaleY="110000">
        <dgm:presLayoutVars>
          <dgm:chPref val="3"/>
        </dgm:presLayoutVars>
      </dgm:prSet>
      <dgm:spPr/>
    </dgm:pt>
    <dgm:pt modelId="{08B65627-AA12-4970-A4B6-3F1145C72E57}" type="pres">
      <dgm:prSet presAssocID="{F9580699-4011-4045-82A4-D5C83D5523EE}" presName="rootConnector" presStyleLbl="node2" presStyleIdx="0" presStyleCnt="4"/>
      <dgm:spPr/>
    </dgm:pt>
    <dgm:pt modelId="{19B38B43-27B6-4C06-BE41-B07728D2D8A8}" type="pres">
      <dgm:prSet presAssocID="{F9580699-4011-4045-82A4-D5C83D5523EE}" presName="hierChild4" presStyleCnt="0"/>
      <dgm:spPr/>
    </dgm:pt>
    <dgm:pt modelId="{992A06BE-F08D-4858-BD88-0240E6FB4CF9}" type="pres">
      <dgm:prSet presAssocID="{F9580699-4011-4045-82A4-D5C83D5523EE}" presName="hierChild5" presStyleCnt="0"/>
      <dgm:spPr/>
    </dgm:pt>
    <dgm:pt modelId="{B7CCC519-14B0-439A-8413-73CAD8C236C9}" type="pres">
      <dgm:prSet presAssocID="{285DA678-76D8-4284-8433-E89D4AF08C1E}" presName="Name37" presStyleLbl="parChTrans1D2" presStyleIdx="1" presStyleCnt="4"/>
      <dgm:spPr/>
    </dgm:pt>
    <dgm:pt modelId="{D9566C7F-6C2A-41FF-9E92-B20D8460F06D}" type="pres">
      <dgm:prSet presAssocID="{28D7E9F4-0B6A-490F-98C7-EC4AE4B7B589}" presName="hierRoot2" presStyleCnt="0">
        <dgm:presLayoutVars>
          <dgm:hierBranch val="init"/>
        </dgm:presLayoutVars>
      </dgm:prSet>
      <dgm:spPr/>
    </dgm:pt>
    <dgm:pt modelId="{8F259572-6D7A-4F67-8349-87B023F9C1FF}" type="pres">
      <dgm:prSet presAssocID="{28D7E9F4-0B6A-490F-98C7-EC4AE4B7B589}" presName="rootComposite" presStyleCnt="0"/>
      <dgm:spPr/>
    </dgm:pt>
    <dgm:pt modelId="{DA8F0B27-7C38-483D-A91D-00C729AC7DE4}" type="pres">
      <dgm:prSet presAssocID="{28D7E9F4-0B6A-490F-98C7-EC4AE4B7B589}" presName="rootText" presStyleLbl="node2" presStyleIdx="1" presStyleCnt="4" custScaleX="110000" custScaleY="110000">
        <dgm:presLayoutVars>
          <dgm:chPref val="3"/>
        </dgm:presLayoutVars>
      </dgm:prSet>
      <dgm:spPr/>
    </dgm:pt>
    <dgm:pt modelId="{8A48834E-2972-4DA7-94E8-BF15983E4BB1}" type="pres">
      <dgm:prSet presAssocID="{28D7E9F4-0B6A-490F-98C7-EC4AE4B7B589}" presName="rootConnector" presStyleLbl="node2" presStyleIdx="1" presStyleCnt="4"/>
      <dgm:spPr/>
    </dgm:pt>
    <dgm:pt modelId="{0016121D-0E9E-466C-B9FD-D1AD5403811A}" type="pres">
      <dgm:prSet presAssocID="{28D7E9F4-0B6A-490F-98C7-EC4AE4B7B589}" presName="hierChild4" presStyleCnt="0"/>
      <dgm:spPr/>
    </dgm:pt>
    <dgm:pt modelId="{64BC2A06-D075-4CC3-BCF8-860780D20FF3}" type="pres">
      <dgm:prSet presAssocID="{28D7E9F4-0B6A-490F-98C7-EC4AE4B7B589}" presName="hierChild5" presStyleCnt="0"/>
      <dgm:spPr/>
    </dgm:pt>
    <dgm:pt modelId="{7C0BACB5-8C4F-444B-82D6-E51F17A11217}" type="pres">
      <dgm:prSet presAssocID="{594F39B1-C94C-43A0-A9B8-8C0084DE6CCE}" presName="Name37" presStyleLbl="parChTrans1D2" presStyleIdx="2" presStyleCnt="4"/>
      <dgm:spPr/>
    </dgm:pt>
    <dgm:pt modelId="{446184D2-4C11-4E5B-BD4D-0644BDD512BE}" type="pres">
      <dgm:prSet presAssocID="{77AAC714-70EA-4DDD-8DC9-A26FD3192BA1}" presName="hierRoot2" presStyleCnt="0">
        <dgm:presLayoutVars>
          <dgm:hierBranch val="init"/>
        </dgm:presLayoutVars>
      </dgm:prSet>
      <dgm:spPr/>
    </dgm:pt>
    <dgm:pt modelId="{7B685BBF-7483-4DEF-A73F-171A4A4C7800}" type="pres">
      <dgm:prSet presAssocID="{77AAC714-70EA-4DDD-8DC9-A26FD3192BA1}" presName="rootComposite" presStyleCnt="0"/>
      <dgm:spPr/>
    </dgm:pt>
    <dgm:pt modelId="{34C03A68-8671-4EEB-9010-87E526E701CC}" type="pres">
      <dgm:prSet presAssocID="{77AAC714-70EA-4DDD-8DC9-A26FD3192BA1}" presName="rootText" presStyleLbl="node2" presStyleIdx="2" presStyleCnt="4" custScaleX="110000" custScaleY="110000">
        <dgm:presLayoutVars>
          <dgm:chPref val="3"/>
        </dgm:presLayoutVars>
      </dgm:prSet>
      <dgm:spPr/>
    </dgm:pt>
    <dgm:pt modelId="{EC1C7ED6-3D7C-4BD8-BE52-21F4FBBD1510}" type="pres">
      <dgm:prSet presAssocID="{77AAC714-70EA-4DDD-8DC9-A26FD3192BA1}" presName="rootConnector" presStyleLbl="node2" presStyleIdx="2" presStyleCnt="4"/>
      <dgm:spPr/>
    </dgm:pt>
    <dgm:pt modelId="{C58932B8-F2A0-4B49-8C4D-94777DEF3171}" type="pres">
      <dgm:prSet presAssocID="{77AAC714-70EA-4DDD-8DC9-A26FD3192BA1}" presName="hierChild4" presStyleCnt="0"/>
      <dgm:spPr/>
    </dgm:pt>
    <dgm:pt modelId="{4BE836B4-C766-4644-9735-1E08B0F5D067}" type="pres">
      <dgm:prSet presAssocID="{77AAC714-70EA-4DDD-8DC9-A26FD3192BA1}" presName="hierChild5" presStyleCnt="0"/>
      <dgm:spPr/>
    </dgm:pt>
    <dgm:pt modelId="{B76DC6BC-FD22-4A87-ABAE-3841F0283B3E}" type="pres">
      <dgm:prSet presAssocID="{6BC294F6-47F7-44B3-8AC7-6D1C72B904DE}" presName="Name37" presStyleLbl="parChTrans1D2" presStyleIdx="3" presStyleCnt="4"/>
      <dgm:spPr/>
    </dgm:pt>
    <dgm:pt modelId="{05DC2991-A784-49BD-BEA9-DEDC8EFBB40A}" type="pres">
      <dgm:prSet presAssocID="{F675A06E-A025-4499-ACB7-2898074B6724}" presName="hierRoot2" presStyleCnt="0">
        <dgm:presLayoutVars>
          <dgm:hierBranch val="init"/>
        </dgm:presLayoutVars>
      </dgm:prSet>
      <dgm:spPr/>
    </dgm:pt>
    <dgm:pt modelId="{A35D69F5-C72F-43C8-BE88-0ACDC25D3C34}" type="pres">
      <dgm:prSet presAssocID="{F675A06E-A025-4499-ACB7-2898074B6724}" presName="rootComposite" presStyleCnt="0"/>
      <dgm:spPr/>
    </dgm:pt>
    <dgm:pt modelId="{E9152DDE-A445-44ED-A0B5-02E7180CC06F}" type="pres">
      <dgm:prSet presAssocID="{F675A06E-A025-4499-ACB7-2898074B6724}" presName="rootText" presStyleLbl="node2" presStyleIdx="3" presStyleCnt="4" custScaleX="110000" custScaleY="110000">
        <dgm:presLayoutVars>
          <dgm:chPref val="3"/>
        </dgm:presLayoutVars>
      </dgm:prSet>
      <dgm:spPr/>
    </dgm:pt>
    <dgm:pt modelId="{3DCC0F3D-B52D-4B40-818E-1EBDBD8956C1}" type="pres">
      <dgm:prSet presAssocID="{F675A06E-A025-4499-ACB7-2898074B6724}" presName="rootConnector" presStyleLbl="node2" presStyleIdx="3" presStyleCnt="4"/>
      <dgm:spPr/>
    </dgm:pt>
    <dgm:pt modelId="{9B929531-442B-4B5B-B20B-45010435C4E4}" type="pres">
      <dgm:prSet presAssocID="{F675A06E-A025-4499-ACB7-2898074B6724}" presName="hierChild4" presStyleCnt="0"/>
      <dgm:spPr/>
    </dgm:pt>
    <dgm:pt modelId="{7C546224-2F44-459A-8E98-C630104C5A61}" type="pres">
      <dgm:prSet presAssocID="{F675A06E-A025-4499-ACB7-2898074B6724}" presName="hierChild5" presStyleCnt="0"/>
      <dgm:spPr/>
    </dgm:pt>
    <dgm:pt modelId="{46458A2F-CDDF-4D98-9AAA-CE26D1071679}" type="pres">
      <dgm:prSet presAssocID="{A88CCA4F-A8B2-4AC7-AEBC-4A923B8189B6}" presName="hierChild3" presStyleCnt="0"/>
      <dgm:spPr/>
    </dgm:pt>
  </dgm:ptLst>
  <dgm:cxnLst>
    <dgm:cxn modelId="{C6F7C810-5A23-4051-A5E9-94C1CD557C03}" type="presOf" srcId="{F675A06E-A025-4499-ACB7-2898074B6724}" destId="{E9152DDE-A445-44ED-A0B5-02E7180CC06F}" srcOrd="0" destOrd="0" presId="urn:microsoft.com/office/officeart/2005/8/layout/orgChart1"/>
    <dgm:cxn modelId="{99D38E17-690E-4727-8415-BE2F118C5D12}" type="presOf" srcId="{28D7E9F4-0B6A-490F-98C7-EC4AE4B7B589}" destId="{DA8F0B27-7C38-483D-A91D-00C729AC7DE4}" srcOrd="0" destOrd="0" presId="urn:microsoft.com/office/officeart/2005/8/layout/orgChart1"/>
    <dgm:cxn modelId="{8C540429-F4BF-47B4-9968-7747724E455C}" type="presOf" srcId="{F9580699-4011-4045-82A4-D5C83D5523EE}" destId="{76A245BB-4EE2-4E6D-A045-D8AFEE1727A9}" srcOrd="0" destOrd="0" presId="urn:microsoft.com/office/officeart/2005/8/layout/orgChart1"/>
    <dgm:cxn modelId="{9744642C-71AE-4173-87EB-284D73101047}" type="presOf" srcId="{E797A1D5-2DBD-40C0-ADEE-FC1E41C6A87F}" destId="{DE280370-E7E1-4246-ADD4-67980603FC7D}" srcOrd="0" destOrd="0" presId="urn:microsoft.com/office/officeart/2005/8/layout/orgChart1"/>
    <dgm:cxn modelId="{D0029A2E-9723-42C7-9ED1-450018C2F555}" type="presOf" srcId="{28D7E9F4-0B6A-490F-98C7-EC4AE4B7B589}" destId="{8A48834E-2972-4DA7-94E8-BF15983E4BB1}" srcOrd="1" destOrd="0" presId="urn:microsoft.com/office/officeart/2005/8/layout/orgChart1"/>
    <dgm:cxn modelId="{03F01136-54C0-4440-B7BA-6B77E44E82B9}" srcId="{A88CCA4F-A8B2-4AC7-AEBC-4A923B8189B6}" destId="{F9580699-4011-4045-82A4-D5C83D5523EE}" srcOrd="0" destOrd="0" parTransId="{E797A1D5-2DBD-40C0-ADEE-FC1E41C6A87F}" sibTransId="{00F98B86-D7E1-4DFC-90DB-E90F3091E0F0}"/>
    <dgm:cxn modelId="{5BFC7746-C4C5-48E8-A9AB-AFDBA3A73157}" type="presOf" srcId="{594F39B1-C94C-43A0-A9B8-8C0084DE6CCE}" destId="{7C0BACB5-8C4F-444B-82D6-E51F17A11217}" srcOrd="0" destOrd="0" presId="urn:microsoft.com/office/officeart/2005/8/layout/orgChart1"/>
    <dgm:cxn modelId="{BF3FF347-F1F6-4CF8-8711-2238C97F8601}" type="presOf" srcId="{285DA678-76D8-4284-8433-E89D4AF08C1E}" destId="{B7CCC519-14B0-439A-8413-73CAD8C236C9}" srcOrd="0" destOrd="0" presId="urn:microsoft.com/office/officeart/2005/8/layout/orgChart1"/>
    <dgm:cxn modelId="{BE7AE04E-5460-45D1-99F0-EDB3C3BAFBBB}" srcId="{EB3732AA-728B-40AE-B6B0-BE0033234911}" destId="{A88CCA4F-A8B2-4AC7-AEBC-4A923B8189B6}" srcOrd="0" destOrd="0" parTransId="{C61B1989-D47E-44D1-9524-78250EED31F8}" sibTransId="{95225ED0-144F-4796-99F0-BE152DC99C25}"/>
    <dgm:cxn modelId="{88C93972-9E58-4E58-96D6-0AF77447072F}" type="presOf" srcId="{6BC294F6-47F7-44B3-8AC7-6D1C72B904DE}" destId="{B76DC6BC-FD22-4A87-ABAE-3841F0283B3E}" srcOrd="0" destOrd="0" presId="urn:microsoft.com/office/officeart/2005/8/layout/orgChart1"/>
    <dgm:cxn modelId="{00148B7C-80A9-4EF7-9FE3-9049C55EA63E}" srcId="{A88CCA4F-A8B2-4AC7-AEBC-4A923B8189B6}" destId="{F675A06E-A025-4499-ACB7-2898074B6724}" srcOrd="3" destOrd="0" parTransId="{6BC294F6-47F7-44B3-8AC7-6D1C72B904DE}" sibTransId="{F7916EB3-2BDE-44A1-9568-A3FFB99DAC81}"/>
    <dgm:cxn modelId="{FAF4717E-F45C-423F-84BD-51C949E8BA89}" type="presOf" srcId="{77AAC714-70EA-4DDD-8DC9-A26FD3192BA1}" destId="{EC1C7ED6-3D7C-4BD8-BE52-21F4FBBD1510}" srcOrd="1" destOrd="0" presId="urn:microsoft.com/office/officeart/2005/8/layout/orgChart1"/>
    <dgm:cxn modelId="{6CBECA80-8062-4695-99BD-C4342B1B5014}" type="presOf" srcId="{A88CCA4F-A8B2-4AC7-AEBC-4A923B8189B6}" destId="{2DC37AA8-07F2-4C30-8421-7F7ED14B607F}" srcOrd="0" destOrd="0" presId="urn:microsoft.com/office/officeart/2005/8/layout/orgChart1"/>
    <dgm:cxn modelId="{3DC6C485-63F0-4647-854B-7F9CCE84E1F3}" type="presOf" srcId="{77AAC714-70EA-4DDD-8DC9-A26FD3192BA1}" destId="{34C03A68-8671-4EEB-9010-87E526E701CC}" srcOrd="0" destOrd="0" presId="urn:microsoft.com/office/officeart/2005/8/layout/orgChart1"/>
    <dgm:cxn modelId="{206D1C8E-01AF-4301-9DA1-B895EC95F399}" type="presOf" srcId="{F9580699-4011-4045-82A4-D5C83D5523EE}" destId="{08B65627-AA12-4970-A4B6-3F1145C72E57}" srcOrd="1" destOrd="0" presId="urn:microsoft.com/office/officeart/2005/8/layout/orgChart1"/>
    <dgm:cxn modelId="{C8F2C497-54E1-4078-A75D-96A2093CA1DB}" type="presOf" srcId="{EB3732AA-728B-40AE-B6B0-BE0033234911}" destId="{41C66378-9443-4221-98BC-BDE7C9F43F15}" srcOrd="0" destOrd="0" presId="urn:microsoft.com/office/officeart/2005/8/layout/orgChart1"/>
    <dgm:cxn modelId="{DE2FD698-F33D-4F7C-BC88-B85B26EED56C}" type="presOf" srcId="{A88CCA4F-A8B2-4AC7-AEBC-4A923B8189B6}" destId="{CCA65DA7-C5B5-4B62-AF8A-12C3CAAB54D8}" srcOrd="1" destOrd="0" presId="urn:microsoft.com/office/officeart/2005/8/layout/orgChart1"/>
    <dgm:cxn modelId="{A3CC15C6-86A1-4D54-883E-E11AFD1C2D53}" srcId="{A88CCA4F-A8B2-4AC7-AEBC-4A923B8189B6}" destId="{77AAC714-70EA-4DDD-8DC9-A26FD3192BA1}" srcOrd="2" destOrd="0" parTransId="{594F39B1-C94C-43A0-A9B8-8C0084DE6CCE}" sibTransId="{F640BD6F-8998-479E-BB42-31316F87B217}"/>
    <dgm:cxn modelId="{C600B4E2-21A6-46C6-B247-178FA829599B}" srcId="{A88CCA4F-A8B2-4AC7-AEBC-4A923B8189B6}" destId="{28D7E9F4-0B6A-490F-98C7-EC4AE4B7B589}" srcOrd="1" destOrd="0" parTransId="{285DA678-76D8-4284-8433-E89D4AF08C1E}" sibTransId="{E6E586B9-0483-4C15-8F3C-1AF816DB1E3B}"/>
    <dgm:cxn modelId="{955C39E4-033E-4429-BC08-CF67B25FC602}" type="presOf" srcId="{F675A06E-A025-4499-ACB7-2898074B6724}" destId="{3DCC0F3D-B52D-4B40-818E-1EBDBD8956C1}" srcOrd="1" destOrd="0" presId="urn:microsoft.com/office/officeart/2005/8/layout/orgChart1"/>
    <dgm:cxn modelId="{7DC0DB85-73EF-41D9-8F73-F1DBABC3D02D}" type="presParOf" srcId="{41C66378-9443-4221-98BC-BDE7C9F43F15}" destId="{C0C50E42-C23F-43BC-8841-4D5DBF10281B}" srcOrd="0" destOrd="0" presId="urn:microsoft.com/office/officeart/2005/8/layout/orgChart1"/>
    <dgm:cxn modelId="{8CC928DE-29F9-4450-BD5D-1F22D3D0AD4F}" type="presParOf" srcId="{C0C50E42-C23F-43BC-8841-4D5DBF10281B}" destId="{C989CADF-297A-4435-8451-CEC837532B4E}" srcOrd="0" destOrd="0" presId="urn:microsoft.com/office/officeart/2005/8/layout/orgChart1"/>
    <dgm:cxn modelId="{A85412E1-8867-4BC4-A57A-371894343A33}" type="presParOf" srcId="{C989CADF-297A-4435-8451-CEC837532B4E}" destId="{2DC37AA8-07F2-4C30-8421-7F7ED14B607F}" srcOrd="0" destOrd="0" presId="urn:microsoft.com/office/officeart/2005/8/layout/orgChart1"/>
    <dgm:cxn modelId="{B6459863-8AA4-4744-98AD-31A4960856EF}" type="presParOf" srcId="{C989CADF-297A-4435-8451-CEC837532B4E}" destId="{CCA65DA7-C5B5-4B62-AF8A-12C3CAAB54D8}" srcOrd="1" destOrd="0" presId="urn:microsoft.com/office/officeart/2005/8/layout/orgChart1"/>
    <dgm:cxn modelId="{8D0C458E-0135-4F74-9086-284CE18A8C90}" type="presParOf" srcId="{C0C50E42-C23F-43BC-8841-4D5DBF10281B}" destId="{C29D46E3-AFC4-4F6F-81E4-FBD86377B6C1}" srcOrd="1" destOrd="0" presId="urn:microsoft.com/office/officeart/2005/8/layout/orgChart1"/>
    <dgm:cxn modelId="{607221ED-7562-4736-9CAA-B6D68663BFD5}" type="presParOf" srcId="{C29D46E3-AFC4-4F6F-81E4-FBD86377B6C1}" destId="{DE280370-E7E1-4246-ADD4-67980603FC7D}" srcOrd="0" destOrd="0" presId="urn:microsoft.com/office/officeart/2005/8/layout/orgChart1"/>
    <dgm:cxn modelId="{3B66272D-92C8-4CCE-8415-AC32976B5253}" type="presParOf" srcId="{C29D46E3-AFC4-4F6F-81E4-FBD86377B6C1}" destId="{0F06568F-47CC-4AAC-B1AA-017ED896B4C3}" srcOrd="1" destOrd="0" presId="urn:microsoft.com/office/officeart/2005/8/layout/orgChart1"/>
    <dgm:cxn modelId="{F2488399-3D6F-40C3-A680-9417D7AE1A19}" type="presParOf" srcId="{0F06568F-47CC-4AAC-B1AA-017ED896B4C3}" destId="{B99134AF-E60F-4016-88A1-72300FAF5F1A}" srcOrd="0" destOrd="0" presId="urn:microsoft.com/office/officeart/2005/8/layout/orgChart1"/>
    <dgm:cxn modelId="{810F0A96-849E-4A8E-9C31-F8AE5EC52DDA}" type="presParOf" srcId="{B99134AF-E60F-4016-88A1-72300FAF5F1A}" destId="{76A245BB-4EE2-4E6D-A045-D8AFEE1727A9}" srcOrd="0" destOrd="0" presId="urn:microsoft.com/office/officeart/2005/8/layout/orgChart1"/>
    <dgm:cxn modelId="{40063A8B-A697-4776-AC46-06A26B732DD8}" type="presParOf" srcId="{B99134AF-E60F-4016-88A1-72300FAF5F1A}" destId="{08B65627-AA12-4970-A4B6-3F1145C72E57}" srcOrd="1" destOrd="0" presId="urn:microsoft.com/office/officeart/2005/8/layout/orgChart1"/>
    <dgm:cxn modelId="{C356C9AF-8697-49F6-96EA-EE5C8FA6B50F}" type="presParOf" srcId="{0F06568F-47CC-4AAC-B1AA-017ED896B4C3}" destId="{19B38B43-27B6-4C06-BE41-B07728D2D8A8}" srcOrd="1" destOrd="0" presId="urn:microsoft.com/office/officeart/2005/8/layout/orgChart1"/>
    <dgm:cxn modelId="{9973065D-9EEA-43E9-B879-CA4E4E725C6C}" type="presParOf" srcId="{0F06568F-47CC-4AAC-B1AA-017ED896B4C3}" destId="{992A06BE-F08D-4858-BD88-0240E6FB4CF9}" srcOrd="2" destOrd="0" presId="urn:microsoft.com/office/officeart/2005/8/layout/orgChart1"/>
    <dgm:cxn modelId="{2805AD28-923A-491E-BCB5-A7119FF00DFD}" type="presParOf" srcId="{C29D46E3-AFC4-4F6F-81E4-FBD86377B6C1}" destId="{B7CCC519-14B0-439A-8413-73CAD8C236C9}" srcOrd="2" destOrd="0" presId="urn:microsoft.com/office/officeart/2005/8/layout/orgChart1"/>
    <dgm:cxn modelId="{FE391163-1271-4C31-862D-52B144F80589}" type="presParOf" srcId="{C29D46E3-AFC4-4F6F-81E4-FBD86377B6C1}" destId="{D9566C7F-6C2A-41FF-9E92-B20D8460F06D}" srcOrd="3" destOrd="0" presId="urn:microsoft.com/office/officeart/2005/8/layout/orgChart1"/>
    <dgm:cxn modelId="{D7762B18-FB3F-456B-8CE7-8324608F1CBF}" type="presParOf" srcId="{D9566C7F-6C2A-41FF-9E92-B20D8460F06D}" destId="{8F259572-6D7A-4F67-8349-87B023F9C1FF}" srcOrd="0" destOrd="0" presId="urn:microsoft.com/office/officeart/2005/8/layout/orgChart1"/>
    <dgm:cxn modelId="{65F6DB0E-7625-4DB6-9CDF-35E9419BAB76}" type="presParOf" srcId="{8F259572-6D7A-4F67-8349-87B023F9C1FF}" destId="{DA8F0B27-7C38-483D-A91D-00C729AC7DE4}" srcOrd="0" destOrd="0" presId="urn:microsoft.com/office/officeart/2005/8/layout/orgChart1"/>
    <dgm:cxn modelId="{C3B56708-B502-4013-844E-B7F18C9AA24E}" type="presParOf" srcId="{8F259572-6D7A-4F67-8349-87B023F9C1FF}" destId="{8A48834E-2972-4DA7-94E8-BF15983E4BB1}" srcOrd="1" destOrd="0" presId="urn:microsoft.com/office/officeart/2005/8/layout/orgChart1"/>
    <dgm:cxn modelId="{7E240E56-D6BB-4D01-9400-2D77195AC8E9}" type="presParOf" srcId="{D9566C7F-6C2A-41FF-9E92-B20D8460F06D}" destId="{0016121D-0E9E-466C-B9FD-D1AD5403811A}" srcOrd="1" destOrd="0" presId="urn:microsoft.com/office/officeart/2005/8/layout/orgChart1"/>
    <dgm:cxn modelId="{474FF6C5-7607-43CB-AC0D-8EBE2B08EAF0}" type="presParOf" srcId="{D9566C7F-6C2A-41FF-9E92-B20D8460F06D}" destId="{64BC2A06-D075-4CC3-BCF8-860780D20FF3}" srcOrd="2" destOrd="0" presId="urn:microsoft.com/office/officeart/2005/8/layout/orgChart1"/>
    <dgm:cxn modelId="{0C9A706B-FA64-4D11-B5F6-497E2F6E22C2}" type="presParOf" srcId="{C29D46E3-AFC4-4F6F-81E4-FBD86377B6C1}" destId="{7C0BACB5-8C4F-444B-82D6-E51F17A11217}" srcOrd="4" destOrd="0" presId="urn:microsoft.com/office/officeart/2005/8/layout/orgChart1"/>
    <dgm:cxn modelId="{8617AA86-0105-405D-9DB0-40AB7869F6A2}" type="presParOf" srcId="{C29D46E3-AFC4-4F6F-81E4-FBD86377B6C1}" destId="{446184D2-4C11-4E5B-BD4D-0644BDD512BE}" srcOrd="5" destOrd="0" presId="urn:microsoft.com/office/officeart/2005/8/layout/orgChart1"/>
    <dgm:cxn modelId="{486318C1-AC0E-494F-862F-DFE7752BDDBE}" type="presParOf" srcId="{446184D2-4C11-4E5B-BD4D-0644BDD512BE}" destId="{7B685BBF-7483-4DEF-A73F-171A4A4C7800}" srcOrd="0" destOrd="0" presId="urn:microsoft.com/office/officeart/2005/8/layout/orgChart1"/>
    <dgm:cxn modelId="{7C00EE53-D33D-4C0D-AC51-8FF176485A67}" type="presParOf" srcId="{7B685BBF-7483-4DEF-A73F-171A4A4C7800}" destId="{34C03A68-8671-4EEB-9010-87E526E701CC}" srcOrd="0" destOrd="0" presId="urn:microsoft.com/office/officeart/2005/8/layout/orgChart1"/>
    <dgm:cxn modelId="{3B7E0B55-E5BB-4A76-83A2-36C15A3C2708}" type="presParOf" srcId="{7B685BBF-7483-4DEF-A73F-171A4A4C7800}" destId="{EC1C7ED6-3D7C-4BD8-BE52-21F4FBBD1510}" srcOrd="1" destOrd="0" presId="urn:microsoft.com/office/officeart/2005/8/layout/orgChart1"/>
    <dgm:cxn modelId="{83D2AC98-1113-4440-934D-33459AEBEE76}" type="presParOf" srcId="{446184D2-4C11-4E5B-BD4D-0644BDD512BE}" destId="{C58932B8-F2A0-4B49-8C4D-94777DEF3171}" srcOrd="1" destOrd="0" presId="urn:microsoft.com/office/officeart/2005/8/layout/orgChart1"/>
    <dgm:cxn modelId="{90E33E5A-CE42-4D9B-9806-C7F852B52CD7}" type="presParOf" srcId="{446184D2-4C11-4E5B-BD4D-0644BDD512BE}" destId="{4BE836B4-C766-4644-9735-1E08B0F5D067}" srcOrd="2" destOrd="0" presId="urn:microsoft.com/office/officeart/2005/8/layout/orgChart1"/>
    <dgm:cxn modelId="{022FB4B6-EA71-4155-90B9-8951671C339E}" type="presParOf" srcId="{C29D46E3-AFC4-4F6F-81E4-FBD86377B6C1}" destId="{B76DC6BC-FD22-4A87-ABAE-3841F0283B3E}" srcOrd="6" destOrd="0" presId="urn:microsoft.com/office/officeart/2005/8/layout/orgChart1"/>
    <dgm:cxn modelId="{9DA97067-CD00-47D0-AF44-1622FC147853}" type="presParOf" srcId="{C29D46E3-AFC4-4F6F-81E4-FBD86377B6C1}" destId="{05DC2991-A784-49BD-BEA9-DEDC8EFBB40A}" srcOrd="7" destOrd="0" presId="urn:microsoft.com/office/officeart/2005/8/layout/orgChart1"/>
    <dgm:cxn modelId="{B6BA7677-6954-4858-B95D-8FAA254E459F}" type="presParOf" srcId="{05DC2991-A784-49BD-BEA9-DEDC8EFBB40A}" destId="{A35D69F5-C72F-43C8-BE88-0ACDC25D3C34}" srcOrd="0" destOrd="0" presId="urn:microsoft.com/office/officeart/2005/8/layout/orgChart1"/>
    <dgm:cxn modelId="{863A2EEC-E9C3-43C3-B089-C42777C27DC3}" type="presParOf" srcId="{A35D69F5-C72F-43C8-BE88-0ACDC25D3C34}" destId="{E9152DDE-A445-44ED-A0B5-02E7180CC06F}" srcOrd="0" destOrd="0" presId="urn:microsoft.com/office/officeart/2005/8/layout/orgChart1"/>
    <dgm:cxn modelId="{7A3D83DC-6383-40B7-AD2A-515869337F6B}" type="presParOf" srcId="{A35D69F5-C72F-43C8-BE88-0ACDC25D3C34}" destId="{3DCC0F3D-B52D-4B40-818E-1EBDBD8956C1}" srcOrd="1" destOrd="0" presId="urn:microsoft.com/office/officeart/2005/8/layout/orgChart1"/>
    <dgm:cxn modelId="{333C6C48-23C1-4916-ACE8-2FB06F5520BC}" type="presParOf" srcId="{05DC2991-A784-49BD-BEA9-DEDC8EFBB40A}" destId="{9B929531-442B-4B5B-B20B-45010435C4E4}" srcOrd="1" destOrd="0" presId="urn:microsoft.com/office/officeart/2005/8/layout/orgChart1"/>
    <dgm:cxn modelId="{497E2A4F-D896-424D-9F3A-0C7CCE57616C}" type="presParOf" srcId="{05DC2991-A784-49BD-BEA9-DEDC8EFBB40A}" destId="{7C546224-2F44-459A-8E98-C630104C5A61}" srcOrd="2" destOrd="0" presId="urn:microsoft.com/office/officeart/2005/8/layout/orgChart1"/>
    <dgm:cxn modelId="{422A333A-2A6D-4F88-B616-9EBEFF1DE09F}" type="presParOf" srcId="{C0C50E42-C23F-43BC-8841-4D5DBF10281B}" destId="{46458A2F-CDDF-4D98-9AAA-CE26D1071679}"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D1DE43-7802-494D-AC6A-8BF054E242F1}"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n-GB"/>
        </a:p>
      </dgm:t>
    </dgm:pt>
    <dgm:pt modelId="{042036B9-D338-499F-AC66-9A72A29F0468}">
      <dgm:prSet phldrT="[Text]" custT="1"/>
      <dgm:spPr>
        <a:solidFill>
          <a:srgbClr val="F7C991">
            <a:alpha val="90000"/>
          </a:srgbClr>
        </a:solidFill>
      </dgm:spPr>
      <dgm:t>
        <a:bodyPr/>
        <a:lstStyle/>
        <a:p>
          <a:pPr>
            <a:buFont typeface="Calibri" panose="020F0502020204030204" pitchFamily="34" charset="0"/>
            <a:buChar char="→"/>
          </a:pPr>
          <a:r>
            <a:rPr lang="en-GB" sz="2000" b="1" dirty="0">
              <a:solidFill>
                <a:schemeClr val="tx1"/>
              </a:solidFill>
            </a:rPr>
            <a:t>REJECT </a:t>
          </a:r>
          <a:r>
            <a:rPr lang="en-GB" sz="2000" dirty="0">
              <a:solidFill>
                <a:schemeClr val="tx1"/>
              </a:solidFill>
            </a:rPr>
            <a:t>the manuscript</a:t>
          </a:r>
        </a:p>
      </dgm:t>
    </dgm:pt>
    <dgm:pt modelId="{97861C7A-7E91-45AD-A58A-E16F94B972D2}" type="parTrans" cxnId="{B96B0D98-648F-4CCA-B136-305EC8F67447}">
      <dgm:prSet/>
      <dgm:spPr/>
      <dgm:t>
        <a:bodyPr/>
        <a:lstStyle/>
        <a:p>
          <a:endParaRPr lang="en-GB"/>
        </a:p>
      </dgm:t>
    </dgm:pt>
    <dgm:pt modelId="{A360C45D-CF24-4BD1-94D9-07092E09B879}" type="sibTrans" cxnId="{B96B0D98-648F-4CCA-B136-305EC8F67447}">
      <dgm:prSet/>
      <dgm:spPr/>
      <dgm:t>
        <a:bodyPr/>
        <a:lstStyle/>
        <a:p>
          <a:endParaRPr lang="en-GB"/>
        </a:p>
      </dgm:t>
    </dgm:pt>
    <dgm:pt modelId="{29D821CA-9595-4EB9-9974-834379A7A3FB}">
      <dgm:prSet phldrT="[Text]" custT="1"/>
      <dgm:spPr>
        <a:solidFill>
          <a:srgbClr val="F8D5AA">
            <a:alpha val="76471"/>
          </a:srgbClr>
        </a:solidFill>
      </dgm:spPr>
      <dgm:t>
        <a:bodyPr/>
        <a:lstStyle/>
        <a:p>
          <a:r>
            <a:rPr lang="en-GB" sz="2000" b="1" dirty="0">
              <a:solidFill>
                <a:schemeClr val="tx1"/>
              </a:solidFill>
            </a:rPr>
            <a:t>REVISE</a:t>
          </a:r>
          <a:r>
            <a:rPr lang="en-GB" sz="2000" dirty="0">
              <a:solidFill>
                <a:schemeClr val="tx1"/>
              </a:solidFill>
            </a:rPr>
            <a:t> with </a:t>
          </a:r>
          <a:r>
            <a:rPr lang="en-GB" sz="2000" b="1" dirty="0">
              <a:solidFill>
                <a:schemeClr val="tx1"/>
              </a:solidFill>
            </a:rPr>
            <a:t>MAJOR </a:t>
          </a:r>
          <a:r>
            <a:rPr lang="en-GB" sz="2000" b="0" dirty="0">
              <a:solidFill>
                <a:schemeClr val="tx1"/>
              </a:solidFill>
            </a:rPr>
            <a:t>revisions</a:t>
          </a:r>
          <a:r>
            <a:rPr lang="en-GB" sz="2000" b="1" dirty="0">
              <a:solidFill>
                <a:schemeClr val="tx1"/>
              </a:solidFill>
            </a:rPr>
            <a:t> </a:t>
          </a:r>
          <a:r>
            <a:rPr lang="en-GB" sz="2000" dirty="0">
              <a:solidFill>
                <a:schemeClr val="tx1"/>
              </a:solidFill>
            </a:rPr>
            <a:t>needed.</a:t>
          </a:r>
        </a:p>
        <a:p>
          <a:r>
            <a:rPr lang="en-GB" sz="1800" dirty="0">
              <a:solidFill>
                <a:schemeClr val="tx1"/>
              </a:solidFill>
            </a:rPr>
            <a:t>The revised manuscript goes through you and the editor before being published. </a:t>
          </a:r>
        </a:p>
      </dgm:t>
    </dgm:pt>
    <dgm:pt modelId="{3329611E-A681-4231-B59E-43FC8C23BED1}" type="parTrans" cxnId="{55549A6E-210D-41B3-8EE2-9CEA23F5A687}">
      <dgm:prSet/>
      <dgm:spPr/>
      <dgm:t>
        <a:bodyPr/>
        <a:lstStyle/>
        <a:p>
          <a:endParaRPr lang="en-GB"/>
        </a:p>
      </dgm:t>
    </dgm:pt>
    <dgm:pt modelId="{D0EF4239-898F-4899-AC6C-229F101F5DBB}" type="sibTrans" cxnId="{55549A6E-210D-41B3-8EE2-9CEA23F5A687}">
      <dgm:prSet/>
      <dgm:spPr/>
      <dgm:t>
        <a:bodyPr/>
        <a:lstStyle/>
        <a:p>
          <a:endParaRPr lang="en-GB"/>
        </a:p>
      </dgm:t>
    </dgm:pt>
    <dgm:pt modelId="{5C37E30B-AD00-4C13-BA3C-0512E6B61922}">
      <dgm:prSet phldrT="[Text]" custT="1"/>
      <dgm:spPr>
        <a:solidFill>
          <a:srgbClr val="FDF4E8">
            <a:alpha val="49804"/>
          </a:srgbClr>
        </a:solidFill>
      </dgm:spPr>
      <dgm:t>
        <a:bodyPr/>
        <a:lstStyle/>
        <a:p>
          <a:pPr>
            <a:buFont typeface="Calibri" panose="020F0502020204030204" pitchFamily="34" charset="0"/>
            <a:buChar char="→"/>
          </a:pPr>
          <a:r>
            <a:rPr lang="en-GB" sz="2000" b="1" dirty="0">
              <a:solidFill>
                <a:schemeClr val="tx1"/>
              </a:solidFill>
            </a:rPr>
            <a:t>ACCEPT</a:t>
          </a:r>
          <a:r>
            <a:rPr lang="en-GB" sz="2000" dirty="0">
              <a:solidFill>
                <a:schemeClr val="tx1"/>
              </a:solidFill>
            </a:rPr>
            <a:t> with no revisions.</a:t>
          </a:r>
        </a:p>
      </dgm:t>
    </dgm:pt>
    <dgm:pt modelId="{75A8CE54-AC40-4ED6-B7E4-C283159DEF20}" type="parTrans" cxnId="{274B0C6A-BF80-4FB0-9FF8-272DE953F4A7}">
      <dgm:prSet/>
      <dgm:spPr/>
      <dgm:t>
        <a:bodyPr/>
        <a:lstStyle/>
        <a:p>
          <a:endParaRPr lang="en-GB"/>
        </a:p>
      </dgm:t>
    </dgm:pt>
    <dgm:pt modelId="{8D2FCB0B-2EC4-4389-8A02-1050D9B1DF1F}" type="sibTrans" cxnId="{274B0C6A-BF80-4FB0-9FF8-272DE953F4A7}">
      <dgm:prSet/>
      <dgm:spPr/>
      <dgm:t>
        <a:bodyPr/>
        <a:lstStyle/>
        <a:p>
          <a:endParaRPr lang="en-GB"/>
        </a:p>
      </dgm:t>
    </dgm:pt>
    <dgm:pt modelId="{BCE8A744-4B02-4E2D-8CE2-2BD43FFCB0CF}">
      <dgm:prSet custT="1"/>
      <dgm:spPr>
        <a:solidFill>
          <a:srgbClr val="FBE7CE">
            <a:alpha val="63137"/>
          </a:srgbClr>
        </a:solidFill>
      </dgm:spPr>
      <dgm:t>
        <a:bodyPr/>
        <a:lstStyle/>
        <a:p>
          <a:pPr algn="ctr"/>
          <a:r>
            <a:rPr lang="en-GB" sz="2000" b="1" dirty="0">
              <a:solidFill>
                <a:schemeClr val="tx1"/>
              </a:solidFill>
            </a:rPr>
            <a:t>REVISE</a:t>
          </a:r>
          <a:r>
            <a:rPr lang="en-GB" sz="2000" dirty="0">
              <a:solidFill>
                <a:schemeClr val="tx1"/>
              </a:solidFill>
            </a:rPr>
            <a:t> with </a:t>
          </a:r>
          <a:r>
            <a:rPr lang="en-GB" sz="2000" b="1" dirty="0">
              <a:solidFill>
                <a:schemeClr val="tx1"/>
              </a:solidFill>
            </a:rPr>
            <a:t>MINOR </a:t>
          </a:r>
          <a:r>
            <a:rPr lang="en-GB" sz="2000" b="0" dirty="0">
              <a:solidFill>
                <a:schemeClr val="tx1"/>
              </a:solidFill>
            </a:rPr>
            <a:t>revisions </a:t>
          </a:r>
          <a:r>
            <a:rPr lang="en-GB" sz="2000" dirty="0">
              <a:solidFill>
                <a:schemeClr val="tx1"/>
              </a:solidFill>
            </a:rPr>
            <a:t>needed</a:t>
          </a:r>
          <a:r>
            <a:rPr lang="en-GB" sz="2100" dirty="0">
              <a:solidFill>
                <a:schemeClr val="tx1"/>
              </a:solidFill>
            </a:rPr>
            <a:t>.</a:t>
          </a:r>
        </a:p>
        <a:p>
          <a:pPr algn="ctr"/>
          <a:r>
            <a:rPr lang="en-GB" sz="1800" dirty="0">
              <a:solidFill>
                <a:schemeClr val="tx1"/>
              </a:solidFill>
            </a:rPr>
            <a:t>The revised manuscript will only go through the editor before being published.</a:t>
          </a:r>
        </a:p>
      </dgm:t>
    </dgm:pt>
    <dgm:pt modelId="{DCE50B63-1E8A-4960-908B-B6452C933630}" type="parTrans" cxnId="{9F5EB65C-D0DD-484E-964F-ED22965C826D}">
      <dgm:prSet/>
      <dgm:spPr/>
      <dgm:t>
        <a:bodyPr/>
        <a:lstStyle/>
        <a:p>
          <a:endParaRPr lang="en-GB"/>
        </a:p>
      </dgm:t>
    </dgm:pt>
    <dgm:pt modelId="{6D86B81F-9598-4483-BC84-232E22C4BDBA}" type="sibTrans" cxnId="{9F5EB65C-D0DD-484E-964F-ED22965C826D}">
      <dgm:prSet/>
      <dgm:spPr/>
      <dgm:t>
        <a:bodyPr/>
        <a:lstStyle/>
        <a:p>
          <a:endParaRPr lang="en-GB"/>
        </a:p>
      </dgm:t>
    </dgm:pt>
    <dgm:pt modelId="{2B54619D-D94C-45AF-A46F-3FF027DA6B7F}" type="pres">
      <dgm:prSet presAssocID="{0FD1DE43-7802-494D-AC6A-8BF054E242F1}" presName="diagram" presStyleCnt="0">
        <dgm:presLayoutVars>
          <dgm:dir/>
          <dgm:resizeHandles val="exact"/>
        </dgm:presLayoutVars>
      </dgm:prSet>
      <dgm:spPr/>
    </dgm:pt>
    <dgm:pt modelId="{538ADD1E-8AD3-4B9A-8C66-862CCA1D93A0}" type="pres">
      <dgm:prSet presAssocID="{042036B9-D338-499F-AC66-9A72A29F0468}" presName="node" presStyleLbl="node1" presStyleIdx="0" presStyleCnt="4" custScaleY="177087">
        <dgm:presLayoutVars>
          <dgm:bulletEnabled val="1"/>
        </dgm:presLayoutVars>
      </dgm:prSet>
      <dgm:spPr/>
    </dgm:pt>
    <dgm:pt modelId="{6FF87FDE-1DFB-44F6-8630-A38B96B4D0B4}" type="pres">
      <dgm:prSet presAssocID="{A360C45D-CF24-4BD1-94D9-07092E09B879}" presName="sibTrans" presStyleCnt="0"/>
      <dgm:spPr/>
    </dgm:pt>
    <dgm:pt modelId="{A562272C-FC2D-4F69-BE09-4FDB3BF60996}" type="pres">
      <dgm:prSet presAssocID="{29D821CA-9595-4EB9-9974-834379A7A3FB}" presName="node" presStyleLbl="node1" presStyleIdx="1" presStyleCnt="4" custScaleY="177087">
        <dgm:presLayoutVars>
          <dgm:bulletEnabled val="1"/>
        </dgm:presLayoutVars>
      </dgm:prSet>
      <dgm:spPr/>
    </dgm:pt>
    <dgm:pt modelId="{D45E5675-DDE6-4D7B-B5CF-956542D4F630}" type="pres">
      <dgm:prSet presAssocID="{D0EF4239-898F-4899-AC6C-229F101F5DBB}" presName="sibTrans" presStyleCnt="0"/>
      <dgm:spPr/>
    </dgm:pt>
    <dgm:pt modelId="{F48B4551-6842-41EE-A2A7-F6A2578A2137}" type="pres">
      <dgm:prSet presAssocID="{BCE8A744-4B02-4E2D-8CE2-2BD43FFCB0CF}" presName="node" presStyleLbl="node1" presStyleIdx="2" presStyleCnt="4" custScaleY="174637">
        <dgm:presLayoutVars>
          <dgm:bulletEnabled val="1"/>
        </dgm:presLayoutVars>
      </dgm:prSet>
      <dgm:spPr/>
    </dgm:pt>
    <dgm:pt modelId="{E49D20DE-22D6-4E15-BF3C-AED3DDB54641}" type="pres">
      <dgm:prSet presAssocID="{6D86B81F-9598-4483-BC84-232E22C4BDBA}" presName="sibTrans" presStyleCnt="0"/>
      <dgm:spPr/>
    </dgm:pt>
    <dgm:pt modelId="{8203927C-64A4-40D6-9AE3-987A4AA194A9}" type="pres">
      <dgm:prSet presAssocID="{5C37E30B-AD00-4C13-BA3C-0512E6B61922}" presName="node" presStyleLbl="node1" presStyleIdx="3" presStyleCnt="4" custScaleY="174637">
        <dgm:presLayoutVars>
          <dgm:bulletEnabled val="1"/>
        </dgm:presLayoutVars>
      </dgm:prSet>
      <dgm:spPr/>
    </dgm:pt>
  </dgm:ptLst>
  <dgm:cxnLst>
    <dgm:cxn modelId="{32A2CB2E-1BDE-433C-941D-C4A559695A27}" type="presOf" srcId="{29D821CA-9595-4EB9-9974-834379A7A3FB}" destId="{A562272C-FC2D-4F69-BE09-4FDB3BF60996}" srcOrd="0" destOrd="0" presId="urn:microsoft.com/office/officeart/2005/8/layout/default"/>
    <dgm:cxn modelId="{9F5EB65C-D0DD-484E-964F-ED22965C826D}" srcId="{0FD1DE43-7802-494D-AC6A-8BF054E242F1}" destId="{BCE8A744-4B02-4E2D-8CE2-2BD43FFCB0CF}" srcOrd="2" destOrd="0" parTransId="{DCE50B63-1E8A-4960-908B-B6452C933630}" sibTransId="{6D86B81F-9598-4483-BC84-232E22C4BDBA}"/>
    <dgm:cxn modelId="{274B0C6A-BF80-4FB0-9FF8-272DE953F4A7}" srcId="{0FD1DE43-7802-494D-AC6A-8BF054E242F1}" destId="{5C37E30B-AD00-4C13-BA3C-0512E6B61922}" srcOrd="3" destOrd="0" parTransId="{75A8CE54-AC40-4ED6-B7E4-C283159DEF20}" sibTransId="{8D2FCB0B-2EC4-4389-8A02-1050D9B1DF1F}"/>
    <dgm:cxn modelId="{55549A6E-210D-41B3-8EE2-9CEA23F5A687}" srcId="{0FD1DE43-7802-494D-AC6A-8BF054E242F1}" destId="{29D821CA-9595-4EB9-9974-834379A7A3FB}" srcOrd="1" destOrd="0" parTransId="{3329611E-A681-4231-B59E-43FC8C23BED1}" sibTransId="{D0EF4239-898F-4899-AC6C-229F101F5DBB}"/>
    <dgm:cxn modelId="{B96B0D98-648F-4CCA-B136-305EC8F67447}" srcId="{0FD1DE43-7802-494D-AC6A-8BF054E242F1}" destId="{042036B9-D338-499F-AC66-9A72A29F0468}" srcOrd="0" destOrd="0" parTransId="{97861C7A-7E91-45AD-A58A-E16F94B972D2}" sibTransId="{A360C45D-CF24-4BD1-94D9-07092E09B879}"/>
    <dgm:cxn modelId="{42970BAB-F92C-4F23-B92E-52FC475606BE}" type="presOf" srcId="{0FD1DE43-7802-494D-AC6A-8BF054E242F1}" destId="{2B54619D-D94C-45AF-A46F-3FF027DA6B7F}" srcOrd="0" destOrd="0" presId="urn:microsoft.com/office/officeart/2005/8/layout/default"/>
    <dgm:cxn modelId="{E1D181AB-B6EE-40AD-A1A6-C0DC69076E66}" type="presOf" srcId="{5C37E30B-AD00-4C13-BA3C-0512E6B61922}" destId="{8203927C-64A4-40D6-9AE3-987A4AA194A9}" srcOrd="0" destOrd="0" presId="urn:microsoft.com/office/officeart/2005/8/layout/default"/>
    <dgm:cxn modelId="{4BE429C8-1907-4A4C-8EB2-383256A6DA18}" type="presOf" srcId="{042036B9-D338-499F-AC66-9A72A29F0468}" destId="{538ADD1E-8AD3-4B9A-8C66-862CCA1D93A0}" srcOrd="0" destOrd="0" presId="urn:microsoft.com/office/officeart/2005/8/layout/default"/>
    <dgm:cxn modelId="{5D3F59CB-8E8E-43B5-913E-A35427AD725D}" type="presOf" srcId="{BCE8A744-4B02-4E2D-8CE2-2BD43FFCB0CF}" destId="{F48B4551-6842-41EE-A2A7-F6A2578A2137}" srcOrd="0" destOrd="0" presId="urn:microsoft.com/office/officeart/2005/8/layout/default"/>
    <dgm:cxn modelId="{504C15B1-500E-4E6C-BD5D-B3F04171FE78}" type="presParOf" srcId="{2B54619D-D94C-45AF-A46F-3FF027DA6B7F}" destId="{538ADD1E-8AD3-4B9A-8C66-862CCA1D93A0}" srcOrd="0" destOrd="0" presId="urn:microsoft.com/office/officeart/2005/8/layout/default"/>
    <dgm:cxn modelId="{1E0A9585-1A28-41D0-A9FB-D5F913ADC22C}" type="presParOf" srcId="{2B54619D-D94C-45AF-A46F-3FF027DA6B7F}" destId="{6FF87FDE-1DFB-44F6-8630-A38B96B4D0B4}" srcOrd="1" destOrd="0" presId="urn:microsoft.com/office/officeart/2005/8/layout/default"/>
    <dgm:cxn modelId="{1434536A-9AAB-458A-913B-4A42D23413A9}" type="presParOf" srcId="{2B54619D-D94C-45AF-A46F-3FF027DA6B7F}" destId="{A562272C-FC2D-4F69-BE09-4FDB3BF60996}" srcOrd="2" destOrd="0" presId="urn:microsoft.com/office/officeart/2005/8/layout/default"/>
    <dgm:cxn modelId="{EBBDE48A-119F-4E04-AAC3-712484D4DD31}" type="presParOf" srcId="{2B54619D-D94C-45AF-A46F-3FF027DA6B7F}" destId="{D45E5675-DDE6-4D7B-B5CF-956542D4F630}" srcOrd="3" destOrd="0" presId="urn:microsoft.com/office/officeart/2005/8/layout/default"/>
    <dgm:cxn modelId="{58C454CF-0EC6-4CFA-A3B2-BCDA2A166D68}" type="presParOf" srcId="{2B54619D-D94C-45AF-A46F-3FF027DA6B7F}" destId="{F48B4551-6842-41EE-A2A7-F6A2578A2137}" srcOrd="4" destOrd="0" presId="urn:microsoft.com/office/officeart/2005/8/layout/default"/>
    <dgm:cxn modelId="{1EBF47DC-CD5D-4E21-AFD0-30236279D37D}" type="presParOf" srcId="{2B54619D-D94C-45AF-A46F-3FF027DA6B7F}" destId="{E49D20DE-22D6-4E15-BF3C-AED3DDB54641}" srcOrd="5" destOrd="0" presId="urn:microsoft.com/office/officeart/2005/8/layout/default"/>
    <dgm:cxn modelId="{6C5E0EDC-4DC5-4748-BE4A-DF26AC09D1BB}" type="presParOf" srcId="{2B54619D-D94C-45AF-A46F-3FF027DA6B7F}" destId="{8203927C-64A4-40D6-9AE3-987A4AA194A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10B246-CF76-4545-9593-1A7FD24EF7D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0D199673-5EB8-46D6-BE8B-9C7F089793CF}">
      <dgm:prSet phldrT="[Text]" custT="1">
        <dgm:style>
          <a:lnRef idx="0">
            <a:scrgbClr r="0" g="0" b="0"/>
          </a:lnRef>
          <a:fillRef idx="0">
            <a:scrgbClr r="0" g="0" b="0"/>
          </a:fillRef>
          <a:effectRef idx="0">
            <a:scrgbClr r="0" g="0" b="0"/>
          </a:effectRef>
          <a:fontRef idx="minor">
            <a:schemeClr val="lt1"/>
          </a:fontRef>
        </dgm:style>
      </dgm:prSet>
      <dgm:spPr>
        <a:solidFill>
          <a:schemeClr val="bg1">
            <a:lumMod val="95000"/>
            <a:alpha val="50000"/>
          </a:schemeClr>
        </a:solidFill>
        <a:ln>
          <a:noFill/>
        </a:ln>
      </dgm:spPr>
      <dgm:t>
        <a:bodyPr/>
        <a:lstStyle/>
        <a:p>
          <a:r>
            <a:rPr lang="en-GB" sz="1800" dirty="0">
              <a:solidFill>
                <a:schemeClr val="tx1"/>
              </a:solidFill>
            </a:rPr>
            <a:t>Peer review is a way to ensure the </a:t>
          </a:r>
          <a:r>
            <a:rPr lang="en-GB" sz="1800" b="1" dirty="0">
              <a:solidFill>
                <a:schemeClr val="tx1"/>
              </a:solidFill>
            </a:rPr>
            <a:t>quality and credibility </a:t>
          </a:r>
          <a:r>
            <a:rPr lang="en-GB" sz="1800" dirty="0">
              <a:solidFill>
                <a:schemeClr val="tx1"/>
              </a:solidFill>
            </a:rPr>
            <a:t>of academic publishing. </a:t>
          </a:r>
        </a:p>
      </dgm:t>
    </dgm:pt>
    <dgm:pt modelId="{1B842953-D392-4FBA-8F6F-D43BB0B1B2E4}" type="parTrans" cxnId="{B78FE461-ABF3-4AE4-BFB2-7B808A26FFCD}">
      <dgm:prSet/>
      <dgm:spPr/>
      <dgm:t>
        <a:bodyPr/>
        <a:lstStyle/>
        <a:p>
          <a:endParaRPr lang="en-GB"/>
        </a:p>
      </dgm:t>
    </dgm:pt>
    <dgm:pt modelId="{66BD7CA6-06C9-4C85-A027-D7B686BC47BB}" type="sibTrans" cxnId="{B78FE461-ABF3-4AE4-BFB2-7B808A26FFCD}">
      <dgm:prSet>
        <dgm:style>
          <a:lnRef idx="1">
            <a:schemeClr val="accent2"/>
          </a:lnRef>
          <a:fillRef idx="0">
            <a:schemeClr val="accent2"/>
          </a:fillRef>
          <a:effectRef idx="0">
            <a:schemeClr val="accent2"/>
          </a:effectRef>
          <a:fontRef idx="minor">
            <a:schemeClr val="tx1"/>
          </a:fontRef>
        </dgm:style>
      </dgm:prSet>
      <dgm:spPr>
        <a:ln w="19050"/>
      </dgm:spPr>
      <dgm:t>
        <a:bodyPr/>
        <a:lstStyle/>
        <a:p>
          <a:endParaRPr lang="en-GB"/>
        </a:p>
      </dgm:t>
    </dgm:pt>
    <dgm:pt modelId="{5E051D82-98CC-40C0-B161-864040AF65B7}">
      <dgm:prSet phldrT="[Text]" custT="1">
        <dgm:style>
          <a:lnRef idx="0">
            <a:scrgbClr r="0" g="0" b="0"/>
          </a:lnRef>
          <a:fillRef idx="0">
            <a:scrgbClr r="0" g="0" b="0"/>
          </a:fillRef>
          <a:effectRef idx="0">
            <a:scrgbClr r="0" g="0" b="0"/>
          </a:effectRef>
          <a:fontRef idx="minor">
            <a:schemeClr val="lt1"/>
          </a:fontRef>
        </dgm:style>
      </dgm:prSet>
      <dgm:spPr>
        <a:solidFill>
          <a:schemeClr val="bg1">
            <a:lumMod val="95000"/>
            <a:alpha val="50000"/>
          </a:schemeClr>
        </a:solidFill>
        <a:ln>
          <a:noFill/>
        </a:ln>
      </dgm:spPr>
      <dgm:t>
        <a:bodyPr/>
        <a:lstStyle/>
        <a:p>
          <a:r>
            <a:rPr lang="en-GB" sz="1800" dirty="0">
              <a:solidFill>
                <a:schemeClr val="tx1"/>
              </a:solidFill>
            </a:rPr>
            <a:t>The authors’ articles go through a </a:t>
          </a:r>
          <a:r>
            <a:rPr lang="en-GB" sz="1800" b="1" dirty="0">
              <a:solidFill>
                <a:schemeClr val="tx1"/>
              </a:solidFill>
            </a:rPr>
            <a:t>process of verification</a:t>
          </a:r>
          <a:r>
            <a:rPr lang="en-GB" sz="1800" dirty="0">
              <a:solidFill>
                <a:schemeClr val="tx1"/>
              </a:solidFill>
            </a:rPr>
            <a:t> by editors and reviewers before being published. </a:t>
          </a:r>
        </a:p>
      </dgm:t>
    </dgm:pt>
    <dgm:pt modelId="{35D74C2D-D13D-4E75-8290-9678E9D0ED4F}" type="parTrans" cxnId="{BF393DB3-6F19-4E70-92B6-A586ED14FF2D}">
      <dgm:prSet/>
      <dgm:spPr/>
      <dgm:t>
        <a:bodyPr/>
        <a:lstStyle/>
        <a:p>
          <a:endParaRPr lang="en-GB"/>
        </a:p>
      </dgm:t>
    </dgm:pt>
    <dgm:pt modelId="{AB0B5DD2-8E65-4813-8DAC-3F525C2953BB}" type="sibTrans" cxnId="{BF393DB3-6F19-4E70-92B6-A586ED14FF2D}">
      <dgm:prSet>
        <dgm:style>
          <a:lnRef idx="1">
            <a:schemeClr val="accent2"/>
          </a:lnRef>
          <a:fillRef idx="0">
            <a:schemeClr val="accent2"/>
          </a:fillRef>
          <a:effectRef idx="0">
            <a:schemeClr val="accent2"/>
          </a:effectRef>
          <a:fontRef idx="minor">
            <a:schemeClr val="tx1"/>
          </a:fontRef>
        </dgm:style>
      </dgm:prSet>
      <dgm:spPr>
        <a:ln w="19050"/>
      </dgm:spPr>
      <dgm:t>
        <a:bodyPr/>
        <a:lstStyle/>
        <a:p>
          <a:endParaRPr lang="en-GB"/>
        </a:p>
      </dgm:t>
    </dgm:pt>
    <dgm:pt modelId="{532B8012-DE9F-4C34-A308-8DA7D4E38C9D}">
      <dgm:prSet phldrT="[Text]" custT="1">
        <dgm:style>
          <a:lnRef idx="0">
            <a:scrgbClr r="0" g="0" b="0"/>
          </a:lnRef>
          <a:fillRef idx="0">
            <a:scrgbClr r="0" g="0" b="0"/>
          </a:fillRef>
          <a:effectRef idx="0">
            <a:scrgbClr r="0" g="0" b="0"/>
          </a:effectRef>
          <a:fontRef idx="minor">
            <a:schemeClr val="lt1"/>
          </a:fontRef>
        </dgm:style>
      </dgm:prSet>
      <dgm:spPr>
        <a:solidFill>
          <a:schemeClr val="bg1">
            <a:lumMod val="95000"/>
            <a:alpha val="50000"/>
          </a:schemeClr>
        </a:solidFill>
        <a:ln>
          <a:noFill/>
        </a:ln>
      </dgm:spPr>
      <dgm:t>
        <a:bodyPr/>
        <a:lstStyle/>
        <a:p>
          <a:pPr>
            <a:buClr>
              <a:srgbClr val="F09F3C"/>
            </a:buClr>
            <a:buFont typeface="Calibri" panose="020F0502020204030204" pitchFamily="34" charset="0"/>
            <a:buChar char="→"/>
          </a:pPr>
          <a:r>
            <a:rPr lang="en-GB" sz="1800" dirty="0">
              <a:solidFill>
                <a:schemeClr val="tx1"/>
              </a:solidFill>
            </a:rPr>
            <a:t>Authors are encouraged to consult and follow </a:t>
          </a:r>
          <a:r>
            <a:rPr lang="en-GB" sz="1800" b="1" dirty="0">
              <a:solidFill>
                <a:schemeClr val="tx1"/>
              </a:solidFill>
            </a:rPr>
            <a:t>the journal’s guidelines </a:t>
          </a:r>
          <a:r>
            <a:rPr lang="en-GB" sz="1800" dirty="0">
              <a:solidFill>
                <a:schemeClr val="tx1"/>
              </a:solidFill>
            </a:rPr>
            <a:t>before submitting. If </a:t>
          </a:r>
          <a:r>
            <a:rPr lang="en-GB" sz="1800" b="1" dirty="0">
              <a:solidFill>
                <a:schemeClr val="tx1"/>
              </a:solidFill>
            </a:rPr>
            <a:t>revisions </a:t>
          </a:r>
          <a:r>
            <a:rPr lang="en-GB" sz="1800" dirty="0">
              <a:solidFill>
                <a:schemeClr val="tx1"/>
              </a:solidFill>
            </a:rPr>
            <a:t>to their manuscript are needed, it is important to take into account the comments from the reviewers. </a:t>
          </a:r>
        </a:p>
      </dgm:t>
    </dgm:pt>
    <dgm:pt modelId="{E0A02951-5336-498C-A5AC-EE364D061601}" type="parTrans" cxnId="{FF9DF8BC-4130-4415-8D97-8720B5BAAD1E}">
      <dgm:prSet/>
      <dgm:spPr/>
      <dgm:t>
        <a:bodyPr/>
        <a:lstStyle/>
        <a:p>
          <a:endParaRPr lang="en-GB"/>
        </a:p>
      </dgm:t>
    </dgm:pt>
    <dgm:pt modelId="{5E91CDD2-31E0-40FF-BB4D-8F6B785C459D}" type="sibTrans" cxnId="{FF9DF8BC-4130-4415-8D97-8720B5BAAD1E}">
      <dgm:prSet>
        <dgm:style>
          <a:lnRef idx="1">
            <a:schemeClr val="accent2"/>
          </a:lnRef>
          <a:fillRef idx="0">
            <a:schemeClr val="accent2"/>
          </a:fillRef>
          <a:effectRef idx="0">
            <a:schemeClr val="accent2"/>
          </a:effectRef>
          <a:fontRef idx="minor">
            <a:schemeClr val="tx1"/>
          </a:fontRef>
        </dgm:style>
      </dgm:prSet>
      <dgm:spPr>
        <a:ln w="19050"/>
      </dgm:spPr>
      <dgm:t>
        <a:bodyPr/>
        <a:lstStyle/>
        <a:p>
          <a:endParaRPr lang="en-GB"/>
        </a:p>
      </dgm:t>
    </dgm:pt>
    <dgm:pt modelId="{86CFCA86-1B66-4176-B975-ED152C36F456}">
      <dgm:prSet phldrT="[Text]" custT="1">
        <dgm:style>
          <a:lnRef idx="0">
            <a:scrgbClr r="0" g="0" b="0"/>
          </a:lnRef>
          <a:fillRef idx="0">
            <a:scrgbClr r="0" g="0" b="0"/>
          </a:fillRef>
          <a:effectRef idx="0">
            <a:scrgbClr r="0" g="0" b="0"/>
          </a:effectRef>
          <a:fontRef idx="minor">
            <a:schemeClr val="lt1"/>
          </a:fontRef>
        </dgm:style>
      </dgm:prSet>
      <dgm:spPr>
        <a:solidFill>
          <a:schemeClr val="bg1">
            <a:lumMod val="95000"/>
            <a:alpha val="50000"/>
          </a:schemeClr>
        </a:solidFill>
        <a:ln>
          <a:noFill/>
        </a:ln>
      </dgm:spPr>
      <dgm:t>
        <a:bodyPr/>
        <a:lstStyle/>
        <a:p>
          <a:r>
            <a:rPr lang="en-GB" sz="1800" dirty="0">
              <a:solidFill>
                <a:schemeClr val="tx1"/>
              </a:solidFill>
            </a:rPr>
            <a:t>Getting engaged in peer review is a good way to </a:t>
          </a:r>
          <a:r>
            <a:rPr lang="en-GB" sz="1800" b="1" dirty="0">
              <a:solidFill>
                <a:schemeClr val="tx1"/>
              </a:solidFill>
            </a:rPr>
            <a:t>enhance your career </a:t>
          </a:r>
          <a:r>
            <a:rPr lang="en-GB" sz="1800" dirty="0">
              <a:solidFill>
                <a:schemeClr val="tx1"/>
              </a:solidFill>
            </a:rPr>
            <a:t>and </a:t>
          </a:r>
          <a:r>
            <a:rPr lang="en-GB" sz="1800" b="1" dirty="0">
              <a:solidFill>
                <a:schemeClr val="tx1"/>
              </a:solidFill>
            </a:rPr>
            <a:t>contribute</a:t>
          </a:r>
          <a:r>
            <a:rPr lang="en-GB" sz="1800" dirty="0">
              <a:solidFill>
                <a:schemeClr val="tx1"/>
              </a:solidFill>
            </a:rPr>
            <a:t> to the academic community. </a:t>
          </a:r>
        </a:p>
      </dgm:t>
    </dgm:pt>
    <dgm:pt modelId="{1DA0DC34-AD19-4B8B-A8D3-2C1F8EF02877}" type="parTrans" cxnId="{433E02A5-C687-439A-B754-0B8050017AE4}">
      <dgm:prSet/>
      <dgm:spPr/>
      <dgm:t>
        <a:bodyPr/>
        <a:lstStyle/>
        <a:p>
          <a:endParaRPr lang="en-GB"/>
        </a:p>
      </dgm:t>
    </dgm:pt>
    <dgm:pt modelId="{A0452E49-F6BA-41A9-99EA-7D5A6E3BCF08}" type="sibTrans" cxnId="{433E02A5-C687-439A-B754-0B8050017AE4}">
      <dgm:prSet>
        <dgm:style>
          <a:lnRef idx="1">
            <a:schemeClr val="accent2"/>
          </a:lnRef>
          <a:fillRef idx="0">
            <a:schemeClr val="accent2"/>
          </a:fillRef>
          <a:effectRef idx="0">
            <a:schemeClr val="accent2"/>
          </a:effectRef>
          <a:fontRef idx="minor">
            <a:schemeClr val="tx1"/>
          </a:fontRef>
        </dgm:style>
      </dgm:prSet>
      <dgm:spPr>
        <a:ln w="19050"/>
      </dgm:spPr>
      <dgm:t>
        <a:bodyPr/>
        <a:lstStyle/>
        <a:p>
          <a:endParaRPr lang="en-GB"/>
        </a:p>
      </dgm:t>
    </dgm:pt>
    <dgm:pt modelId="{412E13F9-16EB-4B6D-A915-8B2032416DF5}">
      <dgm:prSet phldrT="[Text]" custT="1">
        <dgm:style>
          <a:lnRef idx="0">
            <a:scrgbClr r="0" g="0" b="0"/>
          </a:lnRef>
          <a:fillRef idx="0">
            <a:scrgbClr r="0" g="0" b="0"/>
          </a:fillRef>
          <a:effectRef idx="0">
            <a:scrgbClr r="0" g="0" b="0"/>
          </a:effectRef>
          <a:fontRef idx="minor">
            <a:schemeClr val="lt1"/>
          </a:fontRef>
        </dgm:style>
      </dgm:prSet>
      <dgm:spPr>
        <a:solidFill>
          <a:schemeClr val="bg1">
            <a:lumMod val="95000"/>
            <a:alpha val="50000"/>
          </a:schemeClr>
        </a:solidFill>
        <a:ln>
          <a:noFill/>
        </a:ln>
      </dgm:spPr>
      <dgm:t>
        <a:bodyPr/>
        <a:lstStyle/>
        <a:p>
          <a:r>
            <a:rPr lang="en-GB" sz="1800" dirty="0">
              <a:solidFill>
                <a:schemeClr val="tx1"/>
              </a:solidFill>
            </a:rPr>
            <a:t>The reviewer’s </a:t>
          </a:r>
          <a:r>
            <a:rPr lang="en-GB" sz="1800" b="1" dirty="0">
              <a:solidFill>
                <a:schemeClr val="tx1"/>
              </a:solidFill>
            </a:rPr>
            <a:t>punctuality and feedback </a:t>
          </a:r>
          <a:r>
            <a:rPr lang="en-GB" sz="1800" dirty="0">
              <a:solidFill>
                <a:schemeClr val="tx1"/>
              </a:solidFill>
            </a:rPr>
            <a:t>are essential to an effective peer review process. </a:t>
          </a:r>
        </a:p>
      </dgm:t>
    </dgm:pt>
    <dgm:pt modelId="{A215A047-73A1-46F5-9B77-20B29D3C77B6}" type="parTrans" cxnId="{82A89CE2-C35F-4078-BDA9-98725271AAC5}">
      <dgm:prSet/>
      <dgm:spPr/>
      <dgm:t>
        <a:bodyPr/>
        <a:lstStyle/>
        <a:p>
          <a:endParaRPr lang="en-GB"/>
        </a:p>
      </dgm:t>
    </dgm:pt>
    <dgm:pt modelId="{50612FB0-6554-41A4-B374-65307256A769}" type="sibTrans" cxnId="{82A89CE2-C35F-4078-BDA9-98725271AAC5}">
      <dgm:prSet>
        <dgm:style>
          <a:lnRef idx="1">
            <a:schemeClr val="accent2"/>
          </a:lnRef>
          <a:fillRef idx="0">
            <a:schemeClr val="accent2"/>
          </a:fillRef>
          <a:effectRef idx="0">
            <a:schemeClr val="accent2"/>
          </a:effectRef>
          <a:fontRef idx="minor">
            <a:schemeClr val="tx1"/>
          </a:fontRef>
        </dgm:style>
      </dgm:prSet>
      <dgm:spPr>
        <a:ln w="19050"/>
      </dgm:spPr>
      <dgm:t>
        <a:bodyPr/>
        <a:lstStyle/>
        <a:p>
          <a:endParaRPr lang="en-GB"/>
        </a:p>
      </dgm:t>
    </dgm:pt>
    <dgm:pt modelId="{EB848186-E61C-4181-9325-A7C6EE4D1613}">
      <dgm:prSet custT="1">
        <dgm:style>
          <a:lnRef idx="0">
            <a:scrgbClr r="0" g="0" b="0"/>
          </a:lnRef>
          <a:fillRef idx="0">
            <a:scrgbClr r="0" g="0" b="0"/>
          </a:fillRef>
          <a:effectRef idx="0">
            <a:scrgbClr r="0" g="0" b="0"/>
          </a:effectRef>
          <a:fontRef idx="minor">
            <a:schemeClr val="lt1"/>
          </a:fontRef>
        </dgm:style>
      </dgm:prSet>
      <dgm:spPr>
        <a:solidFill>
          <a:srgbClr val="F8F8F8"/>
        </a:solidFill>
        <a:ln w="12700">
          <a:solidFill>
            <a:schemeClr val="bg1"/>
          </a:solidFill>
        </a:ln>
      </dgm:spPr>
      <dgm:t>
        <a:bodyPr/>
        <a:lstStyle/>
        <a:p>
          <a:r>
            <a:rPr lang="en-GB" sz="1800" dirty="0">
              <a:solidFill>
                <a:schemeClr val="tx1"/>
              </a:solidFill>
            </a:rPr>
            <a:t>In the end the decision regarding the publication of the paper belongs to the </a:t>
          </a:r>
          <a:r>
            <a:rPr lang="en-GB" sz="1800" b="1" dirty="0">
              <a:solidFill>
                <a:schemeClr val="tx1"/>
              </a:solidFill>
            </a:rPr>
            <a:t>editor</a:t>
          </a:r>
          <a:r>
            <a:rPr lang="en-GB" sz="1800" dirty="0">
              <a:solidFill>
                <a:schemeClr val="tx1"/>
              </a:solidFill>
            </a:rPr>
            <a:t>, after evaluating the manuscript and its reviews. </a:t>
          </a:r>
        </a:p>
      </dgm:t>
    </dgm:pt>
    <dgm:pt modelId="{05C130D8-E7A2-4CCE-9778-F4239E8C8BA1}" type="parTrans" cxnId="{26BFF083-6429-48C8-A2AD-6EB92BDAD446}">
      <dgm:prSet/>
      <dgm:spPr/>
      <dgm:t>
        <a:bodyPr/>
        <a:lstStyle/>
        <a:p>
          <a:endParaRPr lang="en-GB"/>
        </a:p>
      </dgm:t>
    </dgm:pt>
    <dgm:pt modelId="{01C1CBBD-4BD2-4DB7-87A1-4CCDD369776E}" type="sibTrans" cxnId="{26BFF083-6429-48C8-A2AD-6EB92BDAD446}">
      <dgm:prSet/>
      <dgm:spPr/>
      <dgm:t>
        <a:bodyPr/>
        <a:lstStyle/>
        <a:p>
          <a:endParaRPr lang="en-GB"/>
        </a:p>
      </dgm:t>
    </dgm:pt>
    <dgm:pt modelId="{D9BAB76E-2ACB-4305-B79F-F643F8C63BC6}" type="pres">
      <dgm:prSet presAssocID="{D310B246-CF76-4545-9593-1A7FD24EF7DD}" presName="Name0" presStyleCnt="0">
        <dgm:presLayoutVars>
          <dgm:dir/>
          <dgm:resizeHandles val="exact"/>
        </dgm:presLayoutVars>
      </dgm:prSet>
      <dgm:spPr/>
    </dgm:pt>
    <dgm:pt modelId="{E3EF390B-67D7-4775-8D8E-93E2FD9104C6}" type="pres">
      <dgm:prSet presAssocID="{0D199673-5EB8-46D6-BE8B-9C7F089793CF}" presName="node" presStyleLbl="node1" presStyleIdx="0" presStyleCnt="6" custScaleX="121000" custScaleY="121000">
        <dgm:presLayoutVars>
          <dgm:bulletEnabled val="1"/>
        </dgm:presLayoutVars>
      </dgm:prSet>
      <dgm:spPr>
        <a:prstGeom prst="rect">
          <a:avLst/>
        </a:prstGeom>
      </dgm:spPr>
    </dgm:pt>
    <dgm:pt modelId="{CB499B23-3939-4335-AD9C-80020AA43CA5}" type="pres">
      <dgm:prSet presAssocID="{66BD7CA6-06C9-4C85-A027-D7B686BC47BB}" presName="sibTrans" presStyleLbl="sibTrans1D1" presStyleIdx="0" presStyleCnt="5"/>
      <dgm:spPr/>
    </dgm:pt>
    <dgm:pt modelId="{4C655C5C-684B-4508-B7BD-850D8FAD64E0}" type="pres">
      <dgm:prSet presAssocID="{66BD7CA6-06C9-4C85-A027-D7B686BC47BB}" presName="connectorText" presStyleLbl="sibTrans1D1" presStyleIdx="0" presStyleCnt="5"/>
      <dgm:spPr/>
    </dgm:pt>
    <dgm:pt modelId="{ECE07EBC-4704-4144-870A-ECA524B732E7}" type="pres">
      <dgm:prSet presAssocID="{5E051D82-98CC-40C0-B161-864040AF65B7}" presName="node" presStyleLbl="node1" presStyleIdx="1" presStyleCnt="6" custScaleX="121000" custScaleY="121000">
        <dgm:presLayoutVars>
          <dgm:bulletEnabled val="1"/>
        </dgm:presLayoutVars>
      </dgm:prSet>
      <dgm:spPr>
        <a:prstGeom prst="rect">
          <a:avLst/>
        </a:prstGeom>
      </dgm:spPr>
    </dgm:pt>
    <dgm:pt modelId="{ACF8341A-8377-4120-A90E-B985B0277A63}" type="pres">
      <dgm:prSet presAssocID="{AB0B5DD2-8E65-4813-8DAC-3F525C2953BB}" presName="sibTrans" presStyleLbl="sibTrans1D1" presStyleIdx="1" presStyleCnt="5"/>
      <dgm:spPr/>
    </dgm:pt>
    <dgm:pt modelId="{DD1A774C-F529-4BEC-A22E-2ED2E419FCC5}" type="pres">
      <dgm:prSet presAssocID="{AB0B5DD2-8E65-4813-8DAC-3F525C2953BB}" presName="connectorText" presStyleLbl="sibTrans1D1" presStyleIdx="1" presStyleCnt="5"/>
      <dgm:spPr/>
    </dgm:pt>
    <dgm:pt modelId="{A1861898-CB25-4ABC-AB82-D88FCF386CB4}" type="pres">
      <dgm:prSet presAssocID="{532B8012-DE9F-4C34-A308-8DA7D4E38C9D}" presName="node" presStyleLbl="node1" presStyleIdx="2" presStyleCnt="6" custScaleX="121000" custScaleY="121000">
        <dgm:presLayoutVars>
          <dgm:bulletEnabled val="1"/>
        </dgm:presLayoutVars>
      </dgm:prSet>
      <dgm:spPr>
        <a:prstGeom prst="rect">
          <a:avLst/>
        </a:prstGeom>
      </dgm:spPr>
    </dgm:pt>
    <dgm:pt modelId="{3440A84B-0E81-47B5-85B3-8A3D2E63BE8E}" type="pres">
      <dgm:prSet presAssocID="{5E91CDD2-31E0-40FF-BB4D-8F6B785C459D}" presName="sibTrans" presStyleLbl="sibTrans1D1" presStyleIdx="2" presStyleCnt="5"/>
      <dgm:spPr/>
    </dgm:pt>
    <dgm:pt modelId="{AC8B9C4B-DB3F-410B-99C4-165AB0C658E5}" type="pres">
      <dgm:prSet presAssocID="{5E91CDD2-31E0-40FF-BB4D-8F6B785C459D}" presName="connectorText" presStyleLbl="sibTrans1D1" presStyleIdx="2" presStyleCnt="5"/>
      <dgm:spPr/>
    </dgm:pt>
    <dgm:pt modelId="{EFC22F5F-9404-4BB3-8CEA-7FF69B237E80}" type="pres">
      <dgm:prSet presAssocID="{86CFCA86-1B66-4176-B975-ED152C36F456}" presName="node" presStyleLbl="node1" presStyleIdx="3" presStyleCnt="6" custScaleX="121000" custScaleY="121000">
        <dgm:presLayoutVars>
          <dgm:bulletEnabled val="1"/>
        </dgm:presLayoutVars>
      </dgm:prSet>
      <dgm:spPr>
        <a:prstGeom prst="rect">
          <a:avLst/>
        </a:prstGeom>
      </dgm:spPr>
    </dgm:pt>
    <dgm:pt modelId="{8EB5B1B4-9C98-490D-84AB-F71A2C9280CD}" type="pres">
      <dgm:prSet presAssocID="{A0452E49-F6BA-41A9-99EA-7D5A6E3BCF08}" presName="sibTrans" presStyleLbl="sibTrans1D1" presStyleIdx="3" presStyleCnt="5"/>
      <dgm:spPr/>
    </dgm:pt>
    <dgm:pt modelId="{842D7B05-DF81-4C70-9CF3-D5B06C8D4749}" type="pres">
      <dgm:prSet presAssocID="{A0452E49-F6BA-41A9-99EA-7D5A6E3BCF08}" presName="connectorText" presStyleLbl="sibTrans1D1" presStyleIdx="3" presStyleCnt="5"/>
      <dgm:spPr/>
    </dgm:pt>
    <dgm:pt modelId="{387F19B9-371C-4465-A85B-B064563E289F}" type="pres">
      <dgm:prSet presAssocID="{412E13F9-16EB-4B6D-A915-8B2032416DF5}" presName="node" presStyleLbl="node1" presStyleIdx="4" presStyleCnt="6" custScaleX="121000" custScaleY="121000">
        <dgm:presLayoutVars>
          <dgm:bulletEnabled val="1"/>
        </dgm:presLayoutVars>
      </dgm:prSet>
      <dgm:spPr>
        <a:prstGeom prst="rect">
          <a:avLst/>
        </a:prstGeom>
      </dgm:spPr>
    </dgm:pt>
    <dgm:pt modelId="{A8DE5038-0C9B-42FE-9E68-370EF82C5384}" type="pres">
      <dgm:prSet presAssocID="{50612FB0-6554-41A4-B374-65307256A769}" presName="sibTrans" presStyleLbl="sibTrans1D1" presStyleIdx="4" presStyleCnt="5"/>
      <dgm:spPr/>
    </dgm:pt>
    <dgm:pt modelId="{01FB8C04-2099-4B2D-9448-CA31028BCAEB}" type="pres">
      <dgm:prSet presAssocID="{50612FB0-6554-41A4-B374-65307256A769}" presName="connectorText" presStyleLbl="sibTrans1D1" presStyleIdx="4" presStyleCnt="5"/>
      <dgm:spPr/>
    </dgm:pt>
    <dgm:pt modelId="{6C90627B-108D-4BAB-8392-441238906CAC}" type="pres">
      <dgm:prSet presAssocID="{EB848186-E61C-4181-9325-A7C6EE4D1613}" presName="node" presStyleLbl="node1" presStyleIdx="5" presStyleCnt="6" custScaleX="121000" custScaleY="121000">
        <dgm:presLayoutVars>
          <dgm:bulletEnabled val="1"/>
        </dgm:presLayoutVars>
      </dgm:prSet>
      <dgm:spPr>
        <a:prstGeom prst="rect">
          <a:avLst/>
        </a:prstGeom>
      </dgm:spPr>
    </dgm:pt>
  </dgm:ptLst>
  <dgm:cxnLst>
    <dgm:cxn modelId="{F11CF207-1D30-41BA-9DE5-B475C0D85EF5}" type="presOf" srcId="{86CFCA86-1B66-4176-B975-ED152C36F456}" destId="{EFC22F5F-9404-4BB3-8CEA-7FF69B237E80}" srcOrd="0" destOrd="0" presId="urn:microsoft.com/office/officeart/2005/8/layout/bProcess3"/>
    <dgm:cxn modelId="{A6D8A732-B90F-4721-8A87-6BD5C26ACAC1}" type="presOf" srcId="{A0452E49-F6BA-41A9-99EA-7D5A6E3BCF08}" destId="{8EB5B1B4-9C98-490D-84AB-F71A2C9280CD}" srcOrd="0" destOrd="0" presId="urn:microsoft.com/office/officeart/2005/8/layout/bProcess3"/>
    <dgm:cxn modelId="{A92AF738-396D-47D9-8E69-E1EFD13D7C68}" type="presOf" srcId="{AB0B5DD2-8E65-4813-8DAC-3F525C2953BB}" destId="{DD1A774C-F529-4BEC-A22E-2ED2E419FCC5}" srcOrd="1" destOrd="0" presId="urn:microsoft.com/office/officeart/2005/8/layout/bProcess3"/>
    <dgm:cxn modelId="{B78FE461-ABF3-4AE4-BFB2-7B808A26FFCD}" srcId="{D310B246-CF76-4545-9593-1A7FD24EF7DD}" destId="{0D199673-5EB8-46D6-BE8B-9C7F089793CF}" srcOrd="0" destOrd="0" parTransId="{1B842953-D392-4FBA-8F6F-D43BB0B1B2E4}" sibTransId="{66BD7CA6-06C9-4C85-A027-D7B686BC47BB}"/>
    <dgm:cxn modelId="{990D3667-421A-489D-8EEC-4E7501D29031}" type="presOf" srcId="{AB0B5DD2-8E65-4813-8DAC-3F525C2953BB}" destId="{ACF8341A-8377-4120-A90E-B985B0277A63}" srcOrd="0" destOrd="0" presId="urn:microsoft.com/office/officeart/2005/8/layout/bProcess3"/>
    <dgm:cxn modelId="{366BBC47-32FC-43B5-9532-AAD519F099BC}" type="presOf" srcId="{A0452E49-F6BA-41A9-99EA-7D5A6E3BCF08}" destId="{842D7B05-DF81-4C70-9CF3-D5B06C8D4749}" srcOrd="1" destOrd="0" presId="urn:microsoft.com/office/officeart/2005/8/layout/bProcess3"/>
    <dgm:cxn modelId="{D5584D4C-7574-40F2-8CAD-9B9D68E4F9E0}" type="presOf" srcId="{D310B246-CF76-4545-9593-1A7FD24EF7DD}" destId="{D9BAB76E-2ACB-4305-B79F-F643F8C63BC6}" srcOrd="0" destOrd="0" presId="urn:microsoft.com/office/officeart/2005/8/layout/bProcess3"/>
    <dgm:cxn modelId="{3B1DAE72-7465-467F-BC95-B658B3DAB49A}" type="presOf" srcId="{5E91CDD2-31E0-40FF-BB4D-8F6B785C459D}" destId="{3440A84B-0E81-47B5-85B3-8A3D2E63BE8E}" srcOrd="0" destOrd="0" presId="urn:microsoft.com/office/officeart/2005/8/layout/bProcess3"/>
    <dgm:cxn modelId="{F00D8F75-7EE8-41ED-8737-12675369F71E}" type="presOf" srcId="{50612FB0-6554-41A4-B374-65307256A769}" destId="{A8DE5038-0C9B-42FE-9E68-370EF82C5384}" srcOrd="0" destOrd="0" presId="urn:microsoft.com/office/officeart/2005/8/layout/bProcess3"/>
    <dgm:cxn modelId="{F63A5076-60DA-4D76-B2BC-9A44FF90ED95}" type="presOf" srcId="{50612FB0-6554-41A4-B374-65307256A769}" destId="{01FB8C04-2099-4B2D-9448-CA31028BCAEB}" srcOrd="1" destOrd="0" presId="urn:microsoft.com/office/officeart/2005/8/layout/bProcess3"/>
    <dgm:cxn modelId="{40E8EA56-FA6D-42F4-9848-83ED712281DA}" type="presOf" srcId="{EB848186-E61C-4181-9325-A7C6EE4D1613}" destId="{6C90627B-108D-4BAB-8392-441238906CAC}" srcOrd="0" destOrd="0" presId="urn:microsoft.com/office/officeart/2005/8/layout/bProcess3"/>
    <dgm:cxn modelId="{E52AC57A-D3D8-478E-903D-C4F3EA416A84}" type="presOf" srcId="{5E051D82-98CC-40C0-B161-864040AF65B7}" destId="{ECE07EBC-4704-4144-870A-ECA524B732E7}" srcOrd="0" destOrd="0" presId="urn:microsoft.com/office/officeart/2005/8/layout/bProcess3"/>
    <dgm:cxn modelId="{5F4F337B-7C3B-4AEF-92C1-7B24D2A6C77F}" type="presOf" srcId="{66BD7CA6-06C9-4C85-A027-D7B686BC47BB}" destId="{CB499B23-3939-4335-AD9C-80020AA43CA5}" srcOrd="0" destOrd="0" presId="urn:microsoft.com/office/officeart/2005/8/layout/bProcess3"/>
    <dgm:cxn modelId="{26BFF083-6429-48C8-A2AD-6EB92BDAD446}" srcId="{D310B246-CF76-4545-9593-1A7FD24EF7DD}" destId="{EB848186-E61C-4181-9325-A7C6EE4D1613}" srcOrd="5" destOrd="0" parTransId="{05C130D8-E7A2-4CCE-9778-F4239E8C8BA1}" sibTransId="{01C1CBBD-4BD2-4DB7-87A1-4CCDD369776E}"/>
    <dgm:cxn modelId="{433E02A5-C687-439A-B754-0B8050017AE4}" srcId="{D310B246-CF76-4545-9593-1A7FD24EF7DD}" destId="{86CFCA86-1B66-4176-B975-ED152C36F456}" srcOrd="3" destOrd="0" parTransId="{1DA0DC34-AD19-4B8B-A8D3-2C1F8EF02877}" sibTransId="{A0452E49-F6BA-41A9-99EA-7D5A6E3BCF08}"/>
    <dgm:cxn modelId="{BF393DB3-6F19-4E70-92B6-A586ED14FF2D}" srcId="{D310B246-CF76-4545-9593-1A7FD24EF7DD}" destId="{5E051D82-98CC-40C0-B161-864040AF65B7}" srcOrd="1" destOrd="0" parTransId="{35D74C2D-D13D-4E75-8290-9678E9D0ED4F}" sibTransId="{AB0B5DD2-8E65-4813-8DAC-3F525C2953BB}"/>
    <dgm:cxn modelId="{FF9DF8BC-4130-4415-8D97-8720B5BAAD1E}" srcId="{D310B246-CF76-4545-9593-1A7FD24EF7DD}" destId="{532B8012-DE9F-4C34-A308-8DA7D4E38C9D}" srcOrd="2" destOrd="0" parTransId="{E0A02951-5336-498C-A5AC-EE364D061601}" sibTransId="{5E91CDD2-31E0-40FF-BB4D-8F6B785C459D}"/>
    <dgm:cxn modelId="{C648CFC9-B8A0-47C9-B6AA-74EBA11A0837}" type="presOf" srcId="{412E13F9-16EB-4B6D-A915-8B2032416DF5}" destId="{387F19B9-371C-4465-A85B-B064563E289F}" srcOrd="0" destOrd="0" presId="urn:microsoft.com/office/officeart/2005/8/layout/bProcess3"/>
    <dgm:cxn modelId="{09BBEECA-00CC-4988-94C1-E393280F48E4}" type="presOf" srcId="{0D199673-5EB8-46D6-BE8B-9C7F089793CF}" destId="{E3EF390B-67D7-4775-8D8E-93E2FD9104C6}" srcOrd="0" destOrd="0" presId="urn:microsoft.com/office/officeart/2005/8/layout/bProcess3"/>
    <dgm:cxn modelId="{EAD73ACE-CC76-46DD-AA03-3464EF8F32C9}" type="presOf" srcId="{5E91CDD2-31E0-40FF-BB4D-8F6B785C459D}" destId="{AC8B9C4B-DB3F-410B-99C4-165AB0C658E5}" srcOrd="1" destOrd="0" presId="urn:microsoft.com/office/officeart/2005/8/layout/bProcess3"/>
    <dgm:cxn modelId="{82A89CE2-C35F-4078-BDA9-98725271AAC5}" srcId="{D310B246-CF76-4545-9593-1A7FD24EF7DD}" destId="{412E13F9-16EB-4B6D-A915-8B2032416DF5}" srcOrd="4" destOrd="0" parTransId="{A215A047-73A1-46F5-9B77-20B29D3C77B6}" sibTransId="{50612FB0-6554-41A4-B374-65307256A769}"/>
    <dgm:cxn modelId="{3C57E2E3-3856-4391-8BF7-60603D80401C}" type="presOf" srcId="{66BD7CA6-06C9-4C85-A027-D7B686BC47BB}" destId="{4C655C5C-684B-4508-B7BD-850D8FAD64E0}" srcOrd="1" destOrd="0" presId="urn:microsoft.com/office/officeart/2005/8/layout/bProcess3"/>
    <dgm:cxn modelId="{31AA2CE4-C9A6-46C5-8C1C-89F60308E878}" type="presOf" srcId="{532B8012-DE9F-4C34-A308-8DA7D4E38C9D}" destId="{A1861898-CB25-4ABC-AB82-D88FCF386CB4}" srcOrd="0" destOrd="0" presId="urn:microsoft.com/office/officeart/2005/8/layout/bProcess3"/>
    <dgm:cxn modelId="{4A431DBE-54DD-4D3F-9F9F-CA62C347F574}" type="presParOf" srcId="{D9BAB76E-2ACB-4305-B79F-F643F8C63BC6}" destId="{E3EF390B-67D7-4775-8D8E-93E2FD9104C6}" srcOrd="0" destOrd="0" presId="urn:microsoft.com/office/officeart/2005/8/layout/bProcess3"/>
    <dgm:cxn modelId="{ED126C6B-2E52-4454-9ED5-FDD767B0FF18}" type="presParOf" srcId="{D9BAB76E-2ACB-4305-B79F-F643F8C63BC6}" destId="{CB499B23-3939-4335-AD9C-80020AA43CA5}" srcOrd="1" destOrd="0" presId="urn:microsoft.com/office/officeart/2005/8/layout/bProcess3"/>
    <dgm:cxn modelId="{9DF53582-3974-41C1-BC40-649D54DDBAB6}" type="presParOf" srcId="{CB499B23-3939-4335-AD9C-80020AA43CA5}" destId="{4C655C5C-684B-4508-B7BD-850D8FAD64E0}" srcOrd="0" destOrd="0" presId="urn:microsoft.com/office/officeart/2005/8/layout/bProcess3"/>
    <dgm:cxn modelId="{AB997FE7-F985-43AF-B679-44367229B5F6}" type="presParOf" srcId="{D9BAB76E-2ACB-4305-B79F-F643F8C63BC6}" destId="{ECE07EBC-4704-4144-870A-ECA524B732E7}" srcOrd="2" destOrd="0" presId="urn:microsoft.com/office/officeart/2005/8/layout/bProcess3"/>
    <dgm:cxn modelId="{0F18C4D4-320B-47C1-A1EE-63251D67DBED}" type="presParOf" srcId="{D9BAB76E-2ACB-4305-B79F-F643F8C63BC6}" destId="{ACF8341A-8377-4120-A90E-B985B0277A63}" srcOrd="3" destOrd="0" presId="urn:microsoft.com/office/officeart/2005/8/layout/bProcess3"/>
    <dgm:cxn modelId="{3BF06541-BFD1-4359-A1DC-8902075B2DC8}" type="presParOf" srcId="{ACF8341A-8377-4120-A90E-B985B0277A63}" destId="{DD1A774C-F529-4BEC-A22E-2ED2E419FCC5}" srcOrd="0" destOrd="0" presId="urn:microsoft.com/office/officeart/2005/8/layout/bProcess3"/>
    <dgm:cxn modelId="{73572FD5-2CA5-4C5B-91D0-91F0273889A4}" type="presParOf" srcId="{D9BAB76E-2ACB-4305-B79F-F643F8C63BC6}" destId="{A1861898-CB25-4ABC-AB82-D88FCF386CB4}" srcOrd="4" destOrd="0" presId="urn:microsoft.com/office/officeart/2005/8/layout/bProcess3"/>
    <dgm:cxn modelId="{78A88EAA-17F0-4264-AE88-87EF01401E25}" type="presParOf" srcId="{D9BAB76E-2ACB-4305-B79F-F643F8C63BC6}" destId="{3440A84B-0E81-47B5-85B3-8A3D2E63BE8E}" srcOrd="5" destOrd="0" presId="urn:microsoft.com/office/officeart/2005/8/layout/bProcess3"/>
    <dgm:cxn modelId="{AAC68700-B551-4B57-8E1B-BAE2393C17F9}" type="presParOf" srcId="{3440A84B-0E81-47B5-85B3-8A3D2E63BE8E}" destId="{AC8B9C4B-DB3F-410B-99C4-165AB0C658E5}" srcOrd="0" destOrd="0" presId="urn:microsoft.com/office/officeart/2005/8/layout/bProcess3"/>
    <dgm:cxn modelId="{D25A245E-99A7-49E9-B0EB-441DD1E4F9AC}" type="presParOf" srcId="{D9BAB76E-2ACB-4305-B79F-F643F8C63BC6}" destId="{EFC22F5F-9404-4BB3-8CEA-7FF69B237E80}" srcOrd="6" destOrd="0" presId="urn:microsoft.com/office/officeart/2005/8/layout/bProcess3"/>
    <dgm:cxn modelId="{542C8C38-8084-41EB-A65F-B14A901AA01F}" type="presParOf" srcId="{D9BAB76E-2ACB-4305-B79F-F643F8C63BC6}" destId="{8EB5B1B4-9C98-490D-84AB-F71A2C9280CD}" srcOrd="7" destOrd="0" presId="urn:microsoft.com/office/officeart/2005/8/layout/bProcess3"/>
    <dgm:cxn modelId="{6D845BC2-1832-453D-8E73-010B43BD238D}" type="presParOf" srcId="{8EB5B1B4-9C98-490D-84AB-F71A2C9280CD}" destId="{842D7B05-DF81-4C70-9CF3-D5B06C8D4749}" srcOrd="0" destOrd="0" presId="urn:microsoft.com/office/officeart/2005/8/layout/bProcess3"/>
    <dgm:cxn modelId="{6271082E-AB10-4A48-880D-1136EF8B1172}" type="presParOf" srcId="{D9BAB76E-2ACB-4305-B79F-F643F8C63BC6}" destId="{387F19B9-371C-4465-A85B-B064563E289F}" srcOrd="8" destOrd="0" presId="urn:microsoft.com/office/officeart/2005/8/layout/bProcess3"/>
    <dgm:cxn modelId="{FF6461FC-D9F7-4A34-9B0B-868DA9609031}" type="presParOf" srcId="{D9BAB76E-2ACB-4305-B79F-F643F8C63BC6}" destId="{A8DE5038-0C9B-42FE-9E68-370EF82C5384}" srcOrd="9" destOrd="0" presId="urn:microsoft.com/office/officeart/2005/8/layout/bProcess3"/>
    <dgm:cxn modelId="{C3D2AA2A-699F-433A-B509-843450FACCF0}" type="presParOf" srcId="{A8DE5038-0C9B-42FE-9E68-370EF82C5384}" destId="{01FB8C04-2099-4B2D-9448-CA31028BCAEB}" srcOrd="0" destOrd="0" presId="urn:microsoft.com/office/officeart/2005/8/layout/bProcess3"/>
    <dgm:cxn modelId="{D037F4C4-DC92-4517-99FB-6624754570BB}" type="presParOf" srcId="{D9BAB76E-2ACB-4305-B79F-F643F8C63BC6}" destId="{6C90627B-108D-4BAB-8392-441238906CA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A3692-FE46-459E-BE5B-525D5C5BA05D}">
      <dsp:nvSpPr>
        <dsp:cNvPr id="0" name=""/>
        <dsp:cNvSpPr/>
      </dsp:nvSpPr>
      <dsp:spPr>
        <a:xfrm>
          <a:off x="0" y="883820"/>
          <a:ext cx="10058399" cy="1325730"/>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54C6-E866-4CC8-AED3-11D707A30215}">
      <dsp:nvSpPr>
        <dsp:cNvPr id="0" name=""/>
        <dsp:cNvSpPr/>
      </dsp:nvSpPr>
      <dsp:spPr>
        <a:xfrm>
          <a:off x="508335" y="1192855"/>
          <a:ext cx="729151" cy="7291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95A3BF-516D-4D0A-9574-ACA26B112AFA}">
      <dsp:nvSpPr>
        <dsp:cNvPr id="0" name=""/>
        <dsp:cNvSpPr/>
      </dsp:nvSpPr>
      <dsp:spPr>
        <a:xfrm>
          <a:off x="1515614" y="883820"/>
          <a:ext cx="8527181" cy="132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06" tIns="140306" rIns="140306" bIns="140306" numCol="1" spcCol="1270" anchor="ctr" anchorCtr="0">
          <a:noAutofit/>
        </a:bodyPr>
        <a:lstStyle/>
        <a:p>
          <a:pPr marL="0" lvl="0" indent="0" algn="l" defTabSz="889000">
            <a:lnSpc>
              <a:spcPct val="90000"/>
            </a:lnSpc>
            <a:spcBef>
              <a:spcPct val="0"/>
            </a:spcBef>
            <a:spcAft>
              <a:spcPct val="35000"/>
            </a:spcAft>
            <a:buNone/>
          </a:pPr>
          <a:r>
            <a:rPr lang="en-GB" sz="2000" kern="1200" dirty="0"/>
            <a:t>In the field of academic publishing, control over publication quality is essential. The system of peer review is a way to ensure this, as it involves the expert evaluation of every publication. </a:t>
          </a:r>
          <a:endParaRPr lang="en-US" sz="2000" kern="1200" dirty="0"/>
        </a:p>
      </dsp:txBody>
      <dsp:txXfrm>
        <a:off x="1515614" y="883820"/>
        <a:ext cx="8527181" cy="1325730"/>
      </dsp:txXfrm>
    </dsp:sp>
    <dsp:sp modelId="{A02A782E-6293-4498-B3D2-FC4F126C7081}">
      <dsp:nvSpPr>
        <dsp:cNvPr id="0" name=""/>
        <dsp:cNvSpPr/>
      </dsp:nvSpPr>
      <dsp:spPr>
        <a:xfrm>
          <a:off x="0" y="2375267"/>
          <a:ext cx="10058399" cy="1325730"/>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4E7B5-E134-4161-B244-3CB051B86754}">
      <dsp:nvSpPr>
        <dsp:cNvPr id="0" name=""/>
        <dsp:cNvSpPr/>
      </dsp:nvSpPr>
      <dsp:spPr>
        <a:xfrm>
          <a:off x="508335" y="2673556"/>
          <a:ext cx="729151" cy="7291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C9A862-7778-435D-995E-C8D8C9BF7835}">
      <dsp:nvSpPr>
        <dsp:cNvPr id="0" name=""/>
        <dsp:cNvSpPr/>
      </dsp:nvSpPr>
      <dsp:spPr>
        <a:xfrm>
          <a:off x="1531218" y="2375267"/>
          <a:ext cx="8527181" cy="132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06" tIns="140306" rIns="140306" bIns="140306" numCol="1" spcCol="1270" anchor="ctr" anchorCtr="0">
          <a:noAutofit/>
        </a:bodyPr>
        <a:lstStyle/>
        <a:p>
          <a:pPr marL="0" lvl="0" indent="0" algn="l" defTabSz="889000">
            <a:lnSpc>
              <a:spcPct val="90000"/>
            </a:lnSpc>
            <a:spcBef>
              <a:spcPct val="0"/>
            </a:spcBef>
            <a:spcAft>
              <a:spcPct val="35000"/>
            </a:spcAft>
            <a:buNone/>
          </a:pPr>
          <a:r>
            <a:rPr lang="en-GB" sz="2000" kern="1200"/>
            <a:t>In your career, you might be led to both submitting articles for publication, and reviewing articles written by academic peers. This guide will cover the tasks of both authors and reviewers, after a presentation of the process of peer review. </a:t>
          </a:r>
          <a:endParaRPr lang="en-US" sz="2000" kern="1200"/>
        </a:p>
      </dsp:txBody>
      <dsp:txXfrm>
        <a:off x="1531218" y="2375267"/>
        <a:ext cx="8527181" cy="1325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DCD56-4C4A-4861-B50B-03DDC0DA581C}">
      <dsp:nvSpPr>
        <dsp:cNvPr id="0" name=""/>
        <dsp:cNvSpPr/>
      </dsp:nvSpPr>
      <dsp:spPr>
        <a:xfrm>
          <a:off x="590354" y="9444"/>
          <a:ext cx="1815899" cy="2902110"/>
        </a:xfrm>
        <a:prstGeom prst="rect">
          <a:avLst/>
        </a:prstGeom>
        <a:solidFill>
          <a:srgbClr val="F7D1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Title and abstract</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Does the title reflect the research question?</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Does the abstract accurately describe the research methods and findings? </a:t>
          </a:r>
        </a:p>
      </dsp:txBody>
      <dsp:txXfrm>
        <a:off x="590354" y="9444"/>
        <a:ext cx="1815899" cy="2902110"/>
      </dsp:txXfrm>
    </dsp:sp>
    <dsp:sp modelId="{3893F994-4F24-46A4-8009-64CDB5C6DA5C}">
      <dsp:nvSpPr>
        <dsp:cNvPr id="0" name=""/>
        <dsp:cNvSpPr/>
      </dsp:nvSpPr>
      <dsp:spPr>
        <a:xfrm>
          <a:off x="2556328" y="17354"/>
          <a:ext cx="1815899" cy="2886290"/>
        </a:xfrm>
        <a:prstGeom prst="rect">
          <a:avLst/>
        </a:prstGeom>
        <a:solidFill>
          <a:srgbClr val="F9DC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Introduction</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Is the research question clear?</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Why is the research important?</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Are the most relevant sources cited?</a:t>
          </a:r>
        </a:p>
      </dsp:txBody>
      <dsp:txXfrm>
        <a:off x="2556328" y="17354"/>
        <a:ext cx="1815899" cy="2886290"/>
      </dsp:txXfrm>
    </dsp:sp>
    <dsp:sp modelId="{7AAE9F55-DB5D-40CD-99E6-B232A436C414}">
      <dsp:nvSpPr>
        <dsp:cNvPr id="0" name=""/>
        <dsp:cNvSpPr/>
      </dsp:nvSpPr>
      <dsp:spPr>
        <a:xfrm>
          <a:off x="4522302" y="9444"/>
          <a:ext cx="1815899" cy="2902110"/>
        </a:xfrm>
        <a:prstGeom prst="rect">
          <a:avLst/>
        </a:prstGeom>
        <a:solidFill>
          <a:srgbClr val="FAE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Methods</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Are they described clearly enough for others to repeat them? </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Are they appropriate for the research question?</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Are they ethical?</a:t>
          </a:r>
        </a:p>
      </dsp:txBody>
      <dsp:txXfrm>
        <a:off x="4522302" y="9444"/>
        <a:ext cx="1815899" cy="2902110"/>
      </dsp:txXfrm>
    </dsp:sp>
    <dsp:sp modelId="{1F5D5CC3-C40E-4432-9155-36CD58C02196}">
      <dsp:nvSpPr>
        <dsp:cNvPr id="0" name=""/>
        <dsp:cNvSpPr/>
      </dsp:nvSpPr>
      <dsp:spPr>
        <a:xfrm>
          <a:off x="6488276" y="1245"/>
          <a:ext cx="1815899" cy="2918508"/>
        </a:xfrm>
        <a:prstGeom prst="rect">
          <a:avLst/>
        </a:prstGeom>
        <a:solidFill>
          <a:srgbClr val="FCED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Results</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Are they well-described?</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Are they clearly presented? (i.e. are figures and tables readable?)</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Are all patterns and correlations accounted for?</a:t>
          </a:r>
          <a:endParaRPr lang="en-GB" sz="1600" b="0" kern="1200" dirty="0">
            <a:solidFill>
              <a:schemeClr val="tx1"/>
            </a:solidFill>
          </a:endParaRPr>
        </a:p>
      </dsp:txBody>
      <dsp:txXfrm>
        <a:off x="6488276" y="1245"/>
        <a:ext cx="1815899" cy="2918508"/>
      </dsp:txXfrm>
    </dsp:sp>
    <dsp:sp modelId="{70B473DD-6BDA-45F2-800E-D5E2C402D2B7}">
      <dsp:nvSpPr>
        <dsp:cNvPr id="0" name=""/>
        <dsp:cNvSpPr/>
      </dsp:nvSpPr>
      <dsp:spPr>
        <a:xfrm>
          <a:off x="8454250" y="9155"/>
          <a:ext cx="1815899" cy="2902687"/>
        </a:xfrm>
        <a:prstGeom prst="rect">
          <a:avLst/>
        </a:prstGeom>
        <a:solidFill>
          <a:srgbClr val="FDF4E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Discussion</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Is your interpretation backed up by results?</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Have you pointed out the limitations? </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Has the question been answered?</a:t>
          </a:r>
        </a:p>
      </dsp:txBody>
      <dsp:txXfrm>
        <a:off x="8454250" y="9155"/>
        <a:ext cx="1815899" cy="2902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DCD56-4C4A-4861-B50B-03DDC0DA581C}">
      <dsp:nvSpPr>
        <dsp:cNvPr id="0" name=""/>
        <dsp:cNvSpPr/>
      </dsp:nvSpPr>
      <dsp:spPr>
        <a:xfrm>
          <a:off x="260859" y="830"/>
          <a:ext cx="2042479" cy="3602629"/>
        </a:xfrm>
        <a:prstGeom prst="rect">
          <a:avLst/>
        </a:prstGeom>
        <a:solidFill>
          <a:srgbClr val="F7D1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Title and abstract</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Does the title reflect the research question?</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Does the abstract accurately summarise the content of the article? </a:t>
          </a:r>
        </a:p>
        <a:p>
          <a:pPr marL="0" lvl="0" indent="0" algn="l" defTabSz="800100">
            <a:lnSpc>
              <a:spcPct val="90000"/>
            </a:lnSpc>
            <a:spcBef>
              <a:spcPct val="0"/>
            </a:spcBef>
            <a:spcAft>
              <a:spcPct val="35000"/>
            </a:spcAft>
            <a:buNone/>
          </a:pPr>
          <a:endParaRPr lang="en-GB" sz="1800" b="0" kern="1200" dirty="0">
            <a:solidFill>
              <a:schemeClr val="tx1">
                <a:lumMod val="75000"/>
                <a:lumOff val="25000"/>
              </a:schemeClr>
            </a:solidFill>
            <a:sym typeface="Wingdings" panose="05000000000000000000" pitchFamily="2" charset="2"/>
          </a:endParaRPr>
        </a:p>
      </dsp:txBody>
      <dsp:txXfrm>
        <a:off x="260859" y="830"/>
        <a:ext cx="2042479" cy="3602629"/>
      </dsp:txXfrm>
    </dsp:sp>
    <dsp:sp modelId="{3893F994-4F24-46A4-8009-64CDB5C6DA5C}">
      <dsp:nvSpPr>
        <dsp:cNvPr id="0" name=""/>
        <dsp:cNvSpPr/>
      </dsp:nvSpPr>
      <dsp:spPr>
        <a:xfrm>
          <a:off x="2472139" y="830"/>
          <a:ext cx="2042479" cy="3602629"/>
        </a:xfrm>
        <a:prstGeom prst="rect">
          <a:avLst/>
        </a:prstGeom>
        <a:solidFill>
          <a:srgbClr val="F9DC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Introduction</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Is the research question clear?</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Why is the research important?</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Are the most relevant sources cited?</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Have you pointed out the limitations of your approach? </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Have any theoretical perspectives been explained?</a:t>
          </a:r>
        </a:p>
      </dsp:txBody>
      <dsp:txXfrm>
        <a:off x="2472139" y="830"/>
        <a:ext cx="2042479" cy="3602629"/>
      </dsp:txXfrm>
    </dsp:sp>
    <dsp:sp modelId="{7AAE9F55-DB5D-40CD-99E6-B232A436C414}">
      <dsp:nvSpPr>
        <dsp:cNvPr id="0" name=""/>
        <dsp:cNvSpPr/>
      </dsp:nvSpPr>
      <dsp:spPr>
        <a:xfrm>
          <a:off x="4683418" y="830"/>
          <a:ext cx="2042479" cy="3602629"/>
        </a:xfrm>
        <a:prstGeom prst="rect">
          <a:avLst/>
        </a:prstGeom>
        <a:solidFill>
          <a:srgbClr val="FAE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Argument</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Does it address the question you have set? </a:t>
          </a:r>
          <a:endParaRPr lang="en-GB" sz="1600" b="1" kern="1200" dirty="0">
            <a:solidFill>
              <a:schemeClr val="tx1"/>
            </a:solidFill>
          </a:endParaRP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Is it well structured? </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Have you covered the relevant source material and backed up your claims with evidence?</a:t>
          </a:r>
        </a:p>
      </dsp:txBody>
      <dsp:txXfrm>
        <a:off x="4683418" y="830"/>
        <a:ext cx="2042479" cy="3602629"/>
      </dsp:txXfrm>
    </dsp:sp>
    <dsp:sp modelId="{1F5D5CC3-C40E-4432-9155-36CD58C02196}">
      <dsp:nvSpPr>
        <dsp:cNvPr id="0" name=""/>
        <dsp:cNvSpPr/>
      </dsp:nvSpPr>
      <dsp:spPr>
        <a:xfrm>
          <a:off x="6894697" y="830"/>
          <a:ext cx="2042479" cy="3602629"/>
        </a:xfrm>
        <a:prstGeom prst="rect">
          <a:avLst/>
        </a:prstGeom>
        <a:solidFill>
          <a:srgbClr val="FCED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Style</a:t>
          </a:r>
          <a:r>
            <a:rPr lang="en-GB" sz="2000" b="1" kern="1200" dirty="0">
              <a:solidFill>
                <a:schemeClr val="tx1"/>
              </a:solidFill>
            </a:rPr>
            <a:t> </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Is your writing clear and engaging?</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Is your use of technical language appropriate for your audience? </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Have you followed the journal’s style guidelines? </a:t>
          </a:r>
          <a:endParaRPr lang="en-GB" sz="1600" b="1" kern="1200" dirty="0">
            <a:solidFill>
              <a:schemeClr val="tx1"/>
            </a:solidFill>
          </a:endParaRPr>
        </a:p>
      </dsp:txBody>
      <dsp:txXfrm>
        <a:off x="6894697" y="830"/>
        <a:ext cx="2042479" cy="3602629"/>
      </dsp:txXfrm>
    </dsp:sp>
    <dsp:sp modelId="{70B473DD-6BDA-45F2-800E-D5E2C402D2B7}">
      <dsp:nvSpPr>
        <dsp:cNvPr id="0" name=""/>
        <dsp:cNvSpPr/>
      </dsp:nvSpPr>
      <dsp:spPr>
        <a:xfrm>
          <a:off x="9105976" y="830"/>
          <a:ext cx="2042479" cy="3602629"/>
        </a:xfrm>
        <a:prstGeom prst="rect">
          <a:avLst/>
        </a:prstGeom>
        <a:solidFill>
          <a:srgbClr val="FDF4E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Conclusion</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Does it follow from your argument?</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Has the question been answered?</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Is the significance of your contribution clear? </a:t>
          </a:r>
        </a:p>
        <a:p>
          <a:pPr marL="0" lvl="0" indent="0" algn="l" defTabSz="800100">
            <a:lnSpc>
              <a:spcPct val="90000"/>
            </a:lnSpc>
            <a:spcBef>
              <a:spcPct val="0"/>
            </a:spcBef>
            <a:spcAft>
              <a:spcPct val="35000"/>
            </a:spcAft>
            <a:buNone/>
          </a:pPr>
          <a:r>
            <a:rPr lang="en-GB" sz="1600" b="0" kern="1200" dirty="0">
              <a:solidFill>
                <a:schemeClr val="tx1"/>
              </a:solidFill>
              <a:sym typeface="Wingdings" panose="05000000000000000000" pitchFamily="2" charset="2"/>
            </a:rPr>
            <a:t> Can you suggest further work in that area?</a:t>
          </a:r>
        </a:p>
      </dsp:txBody>
      <dsp:txXfrm>
        <a:off x="9105976" y="830"/>
        <a:ext cx="2042479" cy="3602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DC6BC-FD22-4A87-ABAE-3841F0283B3E}">
      <dsp:nvSpPr>
        <dsp:cNvPr id="0" name=""/>
        <dsp:cNvSpPr/>
      </dsp:nvSpPr>
      <dsp:spPr>
        <a:xfrm>
          <a:off x="5029199" y="1360540"/>
          <a:ext cx="3926652" cy="419642"/>
        </a:xfrm>
        <a:custGeom>
          <a:avLst/>
          <a:gdLst/>
          <a:ahLst/>
          <a:cxnLst/>
          <a:rect l="0" t="0" r="0" b="0"/>
          <a:pathLst>
            <a:path>
              <a:moveTo>
                <a:pt x="0" y="0"/>
              </a:moveTo>
              <a:lnTo>
                <a:pt x="0" y="209821"/>
              </a:lnTo>
              <a:lnTo>
                <a:pt x="3926652" y="209821"/>
              </a:lnTo>
              <a:lnTo>
                <a:pt x="3926652" y="41964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0BACB5-8C4F-444B-82D6-E51F17A11217}">
      <dsp:nvSpPr>
        <dsp:cNvPr id="0" name=""/>
        <dsp:cNvSpPr/>
      </dsp:nvSpPr>
      <dsp:spPr>
        <a:xfrm>
          <a:off x="5029199" y="1360540"/>
          <a:ext cx="1308884" cy="419642"/>
        </a:xfrm>
        <a:custGeom>
          <a:avLst/>
          <a:gdLst/>
          <a:ahLst/>
          <a:cxnLst/>
          <a:rect l="0" t="0" r="0" b="0"/>
          <a:pathLst>
            <a:path>
              <a:moveTo>
                <a:pt x="0" y="0"/>
              </a:moveTo>
              <a:lnTo>
                <a:pt x="0" y="209821"/>
              </a:lnTo>
              <a:lnTo>
                <a:pt x="1308884" y="209821"/>
              </a:lnTo>
              <a:lnTo>
                <a:pt x="1308884" y="41964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CCC519-14B0-439A-8413-73CAD8C236C9}">
      <dsp:nvSpPr>
        <dsp:cNvPr id="0" name=""/>
        <dsp:cNvSpPr/>
      </dsp:nvSpPr>
      <dsp:spPr>
        <a:xfrm>
          <a:off x="3720315" y="1360540"/>
          <a:ext cx="1308884" cy="419642"/>
        </a:xfrm>
        <a:custGeom>
          <a:avLst/>
          <a:gdLst/>
          <a:ahLst/>
          <a:cxnLst/>
          <a:rect l="0" t="0" r="0" b="0"/>
          <a:pathLst>
            <a:path>
              <a:moveTo>
                <a:pt x="1308884" y="0"/>
              </a:moveTo>
              <a:lnTo>
                <a:pt x="1308884" y="209821"/>
              </a:lnTo>
              <a:lnTo>
                <a:pt x="0" y="209821"/>
              </a:lnTo>
              <a:lnTo>
                <a:pt x="0" y="41964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280370-E7E1-4246-ADD4-67980603FC7D}">
      <dsp:nvSpPr>
        <dsp:cNvPr id="0" name=""/>
        <dsp:cNvSpPr/>
      </dsp:nvSpPr>
      <dsp:spPr>
        <a:xfrm>
          <a:off x="1102547" y="1360540"/>
          <a:ext cx="3926652" cy="419642"/>
        </a:xfrm>
        <a:custGeom>
          <a:avLst/>
          <a:gdLst/>
          <a:ahLst/>
          <a:cxnLst/>
          <a:rect l="0" t="0" r="0" b="0"/>
          <a:pathLst>
            <a:path>
              <a:moveTo>
                <a:pt x="3926652" y="0"/>
              </a:moveTo>
              <a:lnTo>
                <a:pt x="3926652" y="209821"/>
              </a:lnTo>
              <a:lnTo>
                <a:pt x="0" y="209821"/>
              </a:lnTo>
              <a:lnTo>
                <a:pt x="0" y="41964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37AA8-07F2-4C30-8421-7F7ED14B607F}">
      <dsp:nvSpPr>
        <dsp:cNvPr id="0" name=""/>
        <dsp:cNvSpPr/>
      </dsp:nvSpPr>
      <dsp:spPr>
        <a:xfrm>
          <a:off x="3050376" y="907396"/>
          <a:ext cx="3957646" cy="453143"/>
        </a:xfrm>
        <a:prstGeom prst="rect">
          <a:avLst/>
        </a:prstGeom>
        <a:solidFill>
          <a:srgbClr val="F5C183">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Ways to get involved in peer review</a:t>
          </a:r>
        </a:p>
      </dsp:txBody>
      <dsp:txXfrm>
        <a:off x="3050376" y="907396"/>
        <a:ext cx="3957646" cy="453143"/>
      </dsp:txXfrm>
    </dsp:sp>
    <dsp:sp modelId="{76A245BB-4EE2-4E6D-A045-D8AFEE1727A9}">
      <dsp:nvSpPr>
        <dsp:cNvPr id="0" name=""/>
        <dsp:cNvSpPr/>
      </dsp:nvSpPr>
      <dsp:spPr>
        <a:xfrm>
          <a:off x="3483" y="1780182"/>
          <a:ext cx="2198126" cy="1099063"/>
        </a:xfrm>
        <a:prstGeom prst="rect">
          <a:avLst/>
        </a:prstGeom>
        <a:solidFill>
          <a:srgbClr val="FBE7CE">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Ask your supervisor to co-review with them on a review</a:t>
          </a:r>
        </a:p>
      </dsp:txBody>
      <dsp:txXfrm>
        <a:off x="3483" y="1780182"/>
        <a:ext cx="2198126" cy="1099063"/>
      </dsp:txXfrm>
    </dsp:sp>
    <dsp:sp modelId="{DA8F0B27-7C38-483D-A91D-00C729AC7DE4}">
      <dsp:nvSpPr>
        <dsp:cNvPr id="0" name=""/>
        <dsp:cNvSpPr/>
      </dsp:nvSpPr>
      <dsp:spPr>
        <a:xfrm>
          <a:off x="2621252" y="1780182"/>
          <a:ext cx="2198126" cy="1099063"/>
        </a:xfrm>
        <a:prstGeom prst="rect">
          <a:avLst/>
        </a:prstGeom>
        <a:solidFill>
          <a:srgbClr val="FBE7CE">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Contact the editor  of the relevant journal(s)</a:t>
          </a:r>
        </a:p>
      </dsp:txBody>
      <dsp:txXfrm>
        <a:off x="2621252" y="1780182"/>
        <a:ext cx="2198126" cy="1099063"/>
      </dsp:txXfrm>
    </dsp:sp>
    <dsp:sp modelId="{34C03A68-8671-4EEB-9010-87E526E701CC}">
      <dsp:nvSpPr>
        <dsp:cNvPr id="0" name=""/>
        <dsp:cNvSpPr/>
      </dsp:nvSpPr>
      <dsp:spPr>
        <a:xfrm>
          <a:off x="5239021" y="1780182"/>
          <a:ext cx="2198126" cy="1099063"/>
        </a:xfrm>
        <a:prstGeom prst="rect">
          <a:avLst/>
        </a:prstGeom>
        <a:solidFill>
          <a:srgbClr val="FBE7CE">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Network with editors at conferences</a:t>
          </a:r>
        </a:p>
      </dsp:txBody>
      <dsp:txXfrm>
        <a:off x="5239021" y="1780182"/>
        <a:ext cx="2198126" cy="1099063"/>
      </dsp:txXfrm>
    </dsp:sp>
    <dsp:sp modelId="{E9152DDE-A445-44ED-A0B5-02E7180CC06F}">
      <dsp:nvSpPr>
        <dsp:cNvPr id="0" name=""/>
        <dsp:cNvSpPr/>
      </dsp:nvSpPr>
      <dsp:spPr>
        <a:xfrm>
          <a:off x="7856789" y="1780182"/>
          <a:ext cx="2198126" cy="1099063"/>
        </a:xfrm>
        <a:prstGeom prst="rect">
          <a:avLst/>
        </a:prstGeom>
        <a:solidFill>
          <a:srgbClr val="FBE7CE"/>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Get involved in  post-publication commenting online</a:t>
          </a:r>
        </a:p>
      </dsp:txBody>
      <dsp:txXfrm>
        <a:off x="7856789" y="1780182"/>
        <a:ext cx="2198126" cy="1099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ADD1E-8AD3-4B9A-8C66-862CCA1D93A0}">
      <dsp:nvSpPr>
        <dsp:cNvPr id="0" name=""/>
        <dsp:cNvSpPr/>
      </dsp:nvSpPr>
      <dsp:spPr>
        <a:xfrm>
          <a:off x="2984" y="117445"/>
          <a:ext cx="2367504" cy="2515525"/>
        </a:xfrm>
        <a:prstGeom prst="rect">
          <a:avLst/>
        </a:prstGeom>
        <a:solidFill>
          <a:srgbClr val="F7C991">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GB" sz="2000" b="1" kern="1200" dirty="0">
              <a:solidFill>
                <a:schemeClr val="tx1"/>
              </a:solidFill>
            </a:rPr>
            <a:t>REJECT </a:t>
          </a:r>
          <a:r>
            <a:rPr lang="en-GB" sz="2000" kern="1200" dirty="0">
              <a:solidFill>
                <a:schemeClr val="tx1"/>
              </a:solidFill>
            </a:rPr>
            <a:t>the manuscript</a:t>
          </a:r>
        </a:p>
      </dsp:txBody>
      <dsp:txXfrm>
        <a:off x="2984" y="117445"/>
        <a:ext cx="2367504" cy="2515525"/>
      </dsp:txXfrm>
    </dsp:sp>
    <dsp:sp modelId="{A562272C-FC2D-4F69-BE09-4FDB3BF60996}">
      <dsp:nvSpPr>
        <dsp:cNvPr id="0" name=""/>
        <dsp:cNvSpPr/>
      </dsp:nvSpPr>
      <dsp:spPr>
        <a:xfrm>
          <a:off x="2607239" y="117445"/>
          <a:ext cx="2367504" cy="2515525"/>
        </a:xfrm>
        <a:prstGeom prst="rect">
          <a:avLst/>
        </a:prstGeom>
        <a:solidFill>
          <a:srgbClr val="F8D5AA">
            <a:alpha val="7647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REVISE</a:t>
          </a:r>
          <a:r>
            <a:rPr lang="en-GB" sz="2000" kern="1200" dirty="0">
              <a:solidFill>
                <a:schemeClr val="tx1"/>
              </a:solidFill>
            </a:rPr>
            <a:t> with </a:t>
          </a:r>
          <a:r>
            <a:rPr lang="en-GB" sz="2000" b="1" kern="1200" dirty="0">
              <a:solidFill>
                <a:schemeClr val="tx1"/>
              </a:solidFill>
            </a:rPr>
            <a:t>MAJOR </a:t>
          </a:r>
          <a:r>
            <a:rPr lang="en-GB" sz="2000" b="0" kern="1200" dirty="0">
              <a:solidFill>
                <a:schemeClr val="tx1"/>
              </a:solidFill>
            </a:rPr>
            <a:t>revisions</a:t>
          </a:r>
          <a:r>
            <a:rPr lang="en-GB" sz="2000" b="1" kern="1200" dirty="0">
              <a:solidFill>
                <a:schemeClr val="tx1"/>
              </a:solidFill>
            </a:rPr>
            <a:t> </a:t>
          </a:r>
          <a:r>
            <a:rPr lang="en-GB" sz="2000" kern="1200" dirty="0">
              <a:solidFill>
                <a:schemeClr val="tx1"/>
              </a:solidFill>
            </a:rPr>
            <a:t>needed.</a:t>
          </a:r>
        </a:p>
        <a:p>
          <a:pPr marL="0" lvl="0" indent="0" algn="ctr" defTabSz="889000">
            <a:lnSpc>
              <a:spcPct val="90000"/>
            </a:lnSpc>
            <a:spcBef>
              <a:spcPct val="0"/>
            </a:spcBef>
            <a:spcAft>
              <a:spcPct val="35000"/>
            </a:spcAft>
            <a:buNone/>
          </a:pPr>
          <a:r>
            <a:rPr lang="en-GB" sz="1800" kern="1200" dirty="0">
              <a:solidFill>
                <a:schemeClr val="tx1"/>
              </a:solidFill>
            </a:rPr>
            <a:t>The revised manuscript goes through you and the editor before being published. </a:t>
          </a:r>
        </a:p>
      </dsp:txBody>
      <dsp:txXfrm>
        <a:off x="2607239" y="117445"/>
        <a:ext cx="2367504" cy="2515525"/>
      </dsp:txXfrm>
    </dsp:sp>
    <dsp:sp modelId="{F48B4551-6842-41EE-A2A7-F6A2578A2137}">
      <dsp:nvSpPr>
        <dsp:cNvPr id="0" name=""/>
        <dsp:cNvSpPr/>
      </dsp:nvSpPr>
      <dsp:spPr>
        <a:xfrm>
          <a:off x="5211494" y="134846"/>
          <a:ext cx="2367504" cy="2480723"/>
        </a:xfrm>
        <a:prstGeom prst="rect">
          <a:avLst/>
        </a:prstGeom>
        <a:solidFill>
          <a:srgbClr val="FBE7CE">
            <a:alpha val="6313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REVISE</a:t>
          </a:r>
          <a:r>
            <a:rPr lang="en-GB" sz="2000" kern="1200" dirty="0">
              <a:solidFill>
                <a:schemeClr val="tx1"/>
              </a:solidFill>
            </a:rPr>
            <a:t> with </a:t>
          </a:r>
          <a:r>
            <a:rPr lang="en-GB" sz="2000" b="1" kern="1200" dirty="0">
              <a:solidFill>
                <a:schemeClr val="tx1"/>
              </a:solidFill>
            </a:rPr>
            <a:t>MINOR </a:t>
          </a:r>
          <a:r>
            <a:rPr lang="en-GB" sz="2000" b="0" kern="1200" dirty="0">
              <a:solidFill>
                <a:schemeClr val="tx1"/>
              </a:solidFill>
            </a:rPr>
            <a:t>revisions </a:t>
          </a:r>
          <a:r>
            <a:rPr lang="en-GB" sz="2000" kern="1200" dirty="0">
              <a:solidFill>
                <a:schemeClr val="tx1"/>
              </a:solidFill>
            </a:rPr>
            <a:t>needed</a:t>
          </a:r>
          <a:r>
            <a:rPr lang="en-GB" sz="2100" kern="1200" dirty="0">
              <a:solidFill>
                <a:schemeClr val="tx1"/>
              </a:solidFill>
            </a:rPr>
            <a:t>.</a:t>
          </a:r>
        </a:p>
        <a:p>
          <a:pPr marL="0" lvl="0" indent="0" algn="ctr" defTabSz="889000">
            <a:lnSpc>
              <a:spcPct val="90000"/>
            </a:lnSpc>
            <a:spcBef>
              <a:spcPct val="0"/>
            </a:spcBef>
            <a:spcAft>
              <a:spcPct val="35000"/>
            </a:spcAft>
            <a:buNone/>
          </a:pPr>
          <a:r>
            <a:rPr lang="en-GB" sz="1800" kern="1200" dirty="0">
              <a:solidFill>
                <a:schemeClr val="tx1"/>
              </a:solidFill>
            </a:rPr>
            <a:t>The revised manuscript will only go through the editor before being published.</a:t>
          </a:r>
        </a:p>
      </dsp:txBody>
      <dsp:txXfrm>
        <a:off x="5211494" y="134846"/>
        <a:ext cx="2367504" cy="2480723"/>
      </dsp:txXfrm>
    </dsp:sp>
    <dsp:sp modelId="{8203927C-64A4-40D6-9AE3-987A4AA194A9}">
      <dsp:nvSpPr>
        <dsp:cNvPr id="0" name=""/>
        <dsp:cNvSpPr/>
      </dsp:nvSpPr>
      <dsp:spPr>
        <a:xfrm>
          <a:off x="7815749" y="134846"/>
          <a:ext cx="2367504" cy="2480723"/>
        </a:xfrm>
        <a:prstGeom prst="rect">
          <a:avLst/>
        </a:prstGeom>
        <a:solidFill>
          <a:srgbClr val="FDF4E8">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GB" sz="2000" b="1" kern="1200" dirty="0">
              <a:solidFill>
                <a:schemeClr val="tx1"/>
              </a:solidFill>
            </a:rPr>
            <a:t>ACCEPT</a:t>
          </a:r>
          <a:r>
            <a:rPr lang="en-GB" sz="2000" kern="1200" dirty="0">
              <a:solidFill>
                <a:schemeClr val="tx1"/>
              </a:solidFill>
            </a:rPr>
            <a:t> with no revisions.</a:t>
          </a:r>
        </a:p>
      </dsp:txBody>
      <dsp:txXfrm>
        <a:off x="7815749" y="134846"/>
        <a:ext cx="2367504" cy="2480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99B23-3939-4335-AD9C-80020AA43CA5}">
      <dsp:nvSpPr>
        <dsp:cNvPr id="0" name=""/>
        <dsp:cNvSpPr/>
      </dsp:nvSpPr>
      <dsp:spPr>
        <a:xfrm>
          <a:off x="3212947" y="1186561"/>
          <a:ext cx="578979" cy="91440"/>
        </a:xfrm>
        <a:custGeom>
          <a:avLst/>
          <a:gdLst/>
          <a:ahLst/>
          <a:cxnLst/>
          <a:rect l="0" t="0" r="0" b="0"/>
          <a:pathLst>
            <a:path>
              <a:moveTo>
                <a:pt x="0" y="45720"/>
              </a:moveTo>
              <a:lnTo>
                <a:pt x="578979" y="45720"/>
              </a:lnTo>
            </a:path>
          </a:pathLst>
        </a:custGeom>
        <a:noFill/>
        <a:ln w="19050" cap="flat" cmpd="sng" algn="ctr">
          <a:solidFill>
            <a:schemeClr val="accent2"/>
          </a:solidFill>
          <a:prstDash val="solid"/>
          <a:miter lim="800000"/>
          <a:tailEnd type="arrow"/>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87197" y="1229230"/>
        <a:ext cx="30478" cy="6101"/>
      </dsp:txXfrm>
    </dsp:sp>
    <dsp:sp modelId="{E3EF390B-67D7-4775-8D8E-93E2FD9104C6}">
      <dsp:nvSpPr>
        <dsp:cNvPr id="0" name=""/>
        <dsp:cNvSpPr/>
      </dsp:nvSpPr>
      <dsp:spPr>
        <a:xfrm>
          <a:off x="7829" y="270206"/>
          <a:ext cx="3206918" cy="1924151"/>
        </a:xfrm>
        <a:prstGeom prst="rect">
          <a:avLst/>
        </a:prstGeom>
        <a:solidFill>
          <a:schemeClr val="bg1">
            <a:lumMod val="9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Peer review is a way to ensure the </a:t>
          </a:r>
          <a:r>
            <a:rPr lang="en-GB" sz="1800" b="1" kern="1200" dirty="0">
              <a:solidFill>
                <a:schemeClr val="tx1"/>
              </a:solidFill>
            </a:rPr>
            <a:t>quality and credibility </a:t>
          </a:r>
          <a:r>
            <a:rPr lang="en-GB" sz="1800" kern="1200" dirty="0">
              <a:solidFill>
                <a:schemeClr val="tx1"/>
              </a:solidFill>
            </a:rPr>
            <a:t>of academic publishing. </a:t>
          </a:r>
        </a:p>
      </dsp:txBody>
      <dsp:txXfrm>
        <a:off x="7829" y="270206"/>
        <a:ext cx="3206918" cy="1924151"/>
      </dsp:txXfrm>
    </dsp:sp>
    <dsp:sp modelId="{ACF8341A-8377-4120-A90E-B985B0277A63}">
      <dsp:nvSpPr>
        <dsp:cNvPr id="0" name=""/>
        <dsp:cNvSpPr/>
      </dsp:nvSpPr>
      <dsp:spPr>
        <a:xfrm>
          <a:off x="7029445" y="1186561"/>
          <a:ext cx="578979" cy="91440"/>
        </a:xfrm>
        <a:custGeom>
          <a:avLst/>
          <a:gdLst/>
          <a:ahLst/>
          <a:cxnLst/>
          <a:rect l="0" t="0" r="0" b="0"/>
          <a:pathLst>
            <a:path>
              <a:moveTo>
                <a:pt x="0" y="45720"/>
              </a:moveTo>
              <a:lnTo>
                <a:pt x="578979" y="45720"/>
              </a:lnTo>
            </a:path>
          </a:pathLst>
        </a:custGeom>
        <a:noFill/>
        <a:ln w="19050" cap="flat" cmpd="sng" algn="ctr">
          <a:solidFill>
            <a:schemeClr val="accent2"/>
          </a:solidFill>
          <a:prstDash val="solid"/>
          <a:miter lim="800000"/>
          <a:tailEnd type="arrow"/>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303696" y="1229230"/>
        <a:ext cx="30478" cy="6101"/>
      </dsp:txXfrm>
    </dsp:sp>
    <dsp:sp modelId="{ECE07EBC-4704-4144-870A-ECA524B732E7}">
      <dsp:nvSpPr>
        <dsp:cNvPr id="0" name=""/>
        <dsp:cNvSpPr/>
      </dsp:nvSpPr>
      <dsp:spPr>
        <a:xfrm>
          <a:off x="3824327" y="270206"/>
          <a:ext cx="3206918" cy="1924151"/>
        </a:xfrm>
        <a:prstGeom prst="rect">
          <a:avLst/>
        </a:prstGeom>
        <a:solidFill>
          <a:schemeClr val="bg1">
            <a:lumMod val="9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The authors’ articles go through a </a:t>
          </a:r>
          <a:r>
            <a:rPr lang="en-GB" sz="1800" b="1" kern="1200" dirty="0">
              <a:solidFill>
                <a:schemeClr val="tx1"/>
              </a:solidFill>
            </a:rPr>
            <a:t>process of verification</a:t>
          </a:r>
          <a:r>
            <a:rPr lang="en-GB" sz="1800" kern="1200" dirty="0">
              <a:solidFill>
                <a:schemeClr val="tx1"/>
              </a:solidFill>
            </a:rPr>
            <a:t> by editors and reviewers before being published. </a:t>
          </a:r>
        </a:p>
      </dsp:txBody>
      <dsp:txXfrm>
        <a:off x="3824327" y="270206"/>
        <a:ext cx="3206918" cy="1924151"/>
      </dsp:txXfrm>
    </dsp:sp>
    <dsp:sp modelId="{3440A84B-0E81-47B5-85B3-8A3D2E63BE8E}">
      <dsp:nvSpPr>
        <dsp:cNvPr id="0" name=""/>
        <dsp:cNvSpPr/>
      </dsp:nvSpPr>
      <dsp:spPr>
        <a:xfrm>
          <a:off x="1611288" y="2192557"/>
          <a:ext cx="7632996" cy="578979"/>
        </a:xfrm>
        <a:custGeom>
          <a:avLst/>
          <a:gdLst/>
          <a:ahLst/>
          <a:cxnLst/>
          <a:rect l="0" t="0" r="0" b="0"/>
          <a:pathLst>
            <a:path>
              <a:moveTo>
                <a:pt x="7632996" y="0"/>
              </a:moveTo>
              <a:lnTo>
                <a:pt x="7632996" y="306589"/>
              </a:lnTo>
              <a:lnTo>
                <a:pt x="0" y="306589"/>
              </a:lnTo>
              <a:lnTo>
                <a:pt x="0" y="578979"/>
              </a:lnTo>
            </a:path>
          </a:pathLst>
        </a:custGeom>
        <a:noFill/>
        <a:ln w="19050" cap="flat" cmpd="sng" algn="ctr">
          <a:solidFill>
            <a:schemeClr val="accent2"/>
          </a:solidFill>
          <a:prstDash val="solid"/>
          <a:miter lim="800000"/>
          <a:tailEnd type="arrow"/>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36354" y="2478996"/>
        <a:ext cx="382864" cy="6101"/>
      </dsp:txXfrm>
    </dsp:sp>
    <dsp:sp modelId="{A1861898-CB25-4ABC-AB82-D88FCF386CB4}">
      <dsp:nvSpPr>
        <dsp:cNvPr id="0" name=""/>
        <dsp:cNvSpPr/>
      </dsp:nvSpPr>
      <dsp:spPr>
        <a:xfrm>
          <a:off x="7640825" y="270206"/>
          <a:ext cx="3206918" cy="1924151"/>
        </a:xfrm>
        <a:prstGeom prst="rect">
          <a:avLst/>
        </a:prstGeom>
        <a:solidFill>
          <a:schemeClr val="bg1">
            <a:lumMod val="9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
              <a:srgbClr val="F09F3C"/>
            </a:buClr>
            <a:buFont typeface="Calibri" panose="020F0502020204030204" pitchFamily="34" charset="0"/>
            <a:buNone/>
          </a:pPr>
          <a:r>
            <a:rPr lang="en-GB" sz="1800" kern="1200" dirty="0">
              <a:solidFill>
                <a:schemeClr val="tx1"/>
              </a:solidFill>
            </a:rPr>
            <a:t>Authors are encouraged to consult and follow </a:t>
          </a:r>
          <a:r>
            <a:rPr lang="en-GB" sz="1800" b="1" kern="1200" dirty="0">
              <a:solidFill>
                <a:schemeClr val="tx1"/>
              </a:solidFill>
            </a:rPr>
            <a:t>the journal’s guidelines </a:t>
          </a:r>
          <a:r>
            <a:rPr lang="en-GB" sz="1800" kern="1200" dirty="0">
              <a:solidFill>
                <a:schemeClr val="tx1"/>
              </a:solidFill>
            </a:rPr>
            <a:t>before submitting. If </a:t>
          </a:r>
          <a:r>
            <a:rPr lang="en-GB" sz="1800" b="1" kern="1200" dirty="0">
              <a:solidFill>
                <a:schemeClr val="tx1"/>
              </a:solidFill>
            </a:rPr>
            <a:t>revisions </a:t>
          </a:r>
          <a:r>
            <a:rPr lang="en-GB" sz="1800" kern="1200" dirty="0">
              <a:solidFill>
                <a:schemeClr val="tx1"/>
              </a:solidFill>
            </a:rPr>
            <a:t>to their manuscript are needed, it is important to take into account the comments from the reviewers. </a:t>
          </a:r>
        </a:p>
      </dsp:txBody>
      <dsp:txXfrm>
        <a:off x="7640825" y="270206"/>
        <a:ext cx="3206918" cy="1924151"/>
      </dsp:txXfrm>
    </dsp:sp>
    <dsp:sp modelId="{8EB5B1B4-9C98-490D-84AB-F71A2C9280CD}">
      <dsp:nvSpPr>
        <dsp:cNvPr id="0" name=""/>
        <dsp:cNvSpPr/>
      </dsp:nvSpPr>
      <dsp:spPr>
        <a:xfrm>
          <a:off x="3212947" y="3720292"/>
          <a:ext cx="578979" cy="91440"/>
        </a:xfrm>
        <a:custGeom>
          <a:avLst/>
          <a:gdLst/>
          <a:ahLst/>
          <a:cxnLst/>
          <a:rect l="0" t="0" r="0" b="0"/>
          <a:pathLst>
            <a:path>
              <a:moveTo>
                <a:pt x="0" y="45720"/>
              </a:moveTo>
              <a:lnTo>
                <a:pt x="578979" y="45720"/>
              </a:lnTo>
            </a:path>
          </a:pathLst>
        </a:custGeom>
        <a:noFill/>
        <a:ln w="19050" cap="flat" cmpd="sng" algn="ctr">
          <a:solidFill>
            <a:schemeClr val="accent2"/>
          </a:solidFill>
          <a:prstDash val="solid"/>
          <a:miter lim="800000"/>
          <a:tailEnd type="arrow"/>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87197" y="3762961"/>
        <a:ext cx="30478" cy="6101"/>
      </dsp:txXfrm>
    </dsp:sp>
    <dsp:sp modelId="{EFC22F5F-9404-4BB3-8CEA-7FF69B237E80}">
      <dsp:nvSpPr>
        <dsp:cNvPr id="0" name=""/>
        <dsp:cNvSpPr/>
      </dsp:nvSpPr>
      <dsp:spPr>
        <a:xfrm>
          <a:off x="7829" y="2803936"/>
          <a:ext cx="3206918" cy="1924151"/>
        </a:xfrm>
        <a:prstGeom prst="rect">
          <a:avLst/>
        </a:prstGeom>
        <a:solidFill>
          <a:schemeClr val="bg1">
            <a:lumMod val="9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Getting engaged in peer review is a good way to </a:t>
          </a:r>
          <a:r>
            <a:rPr lang="en-GB" sz="1800" b="1" kern="1200" dirty="0">
              <a:solidFill>
                <a:schemeClr val="tx1"/>
              </a:solidFill>
            </a:rPr>
            <a:t>enhance your career </a:t>
          </a:r>
          <a:r>
            <a:rPr lang="en-GB" sz="1800" kern="1200" dirty="0">
              <a:solidFill>
                <a:schemeClr val="tx1"/>
              </a:solidFill>
            </a:rPr>
            <a:t>and </a:t>
          </a:r>
          <a:r>
            <a:rPr lang="en-GB" sz="1800" b="1" kern="1200" dirty="0">
              <a:solidFill>
                <a:schemeClr val="tx1"/>
              </a:solidFill>
            </a:rPr>
            <a:t>contribute</a:t>
          </a:r>
          <a:r>
            <a:rPr lang="en-GB" sz="1800" kern="1200" dirty="0">
              <a:solidFill>
                <a:schemeClr val="tx1"/>
              </a:solidFill>
            </a:rPr>
            <a:t> to the academic community. </a:t>
          </a:r>
        </a:p>
      </dsp:txBody>
      <dsp:txXfrm>
        <a:off x="7829" y="2803936"/>
        <a:ext cx="3206918" cy="1924151"/>
      </dsp:txXfrm>
    </dsp:sp>
    <dsp:sp modelId="{A8DE5038-0C9B-42FE-9E68-370EF82C5384}">
      <dsp:nvSpPr>
        <dsp:cNvPr id="0" name=""/>
        <dsp:cNvSpPr/>
      </dsp:nvSpPr>
      <dsp:spPr>
        <a:xfrm>
          <a:off x="7029445" y="3720292"/>
          <a:ext cx="578979" cy="91440"/>
        </a:xfrm>
        <a:custGeom>
          <a:avLst/>
          <a:gdLst/>
          <a:ahLst/>
          <a:cxnLst/>
          <a:rect l="0" t="0" r="0" b="0"/>
          <a:pathLst>
            <a:path>
              <a:moveTo>
                <a:pt x="0" y="45720"/>
              </a:moveTo>
              <a:lnTo>
                <a:pt x="578979" y="45720"/>
              </a:lnTo>
            </a:path>
          </a:pathLst>
        </a:custGeom>
        <a:noFill/>
        <a:ln w="19050" cap="flat" cmpd="sng" algn="ctr">
          <a:solidFill>
            <a:schemeClr val="accent2"/>
          </a:solidFill>
          <a:prstDash val="solid"/>
          <a:miter lim="800000"/>
          <a:tailEnd type="arrow"/>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303696" y="3762961"/>
        <a:ext cx="30478" cy="6101"/>
      </dsp:txXfrm>
    </dsp:sp>
    <dsp:sp modelId="{387F19B9-371C-4465-A85B-B064563E289F}">
      <dsp:nvSpPr>
        <dsp:cNvPr id="0" name=""/>
        <dsp:cNvSpPr/>
      </dsp:nvSpPr>
      <dsp:spPr>
        <a:xfrm>
          <a:off x="3824327" y="2803936"/>
          <a:ext cx="3206918" cy="1924151"/>
        </a:xfrm>
        <a:prstGeom prst="rect">
          <a:avLst/>
        </a:prstGeom>
        <a:solidFill>
          <a:schemeClr val="bg1">
            <a:lumMod val="95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The reviewer’s </a:t>
          </a:r>
          <a:r>
            <a:rPr lang="en-GB" sz="1800" b="1" kern="1200" dirty="0">
              <a:solidFill>
                <a:schemeClr val="tx1"/>
              </a:solidFill>
            </a:rPr>
            <a:t>punctuality and feedback </a:t>
          </a:r>
          <a:r>
            <a:rPr lang="en-GB" sz="1800" kern="1200" dirty="0">
              <a:solidFill>
                <a:schemeClr val="tx1"/>
              </a:solidFill>
            </a:rPr>
            <a:t>are essential to an effective peer review process. </a:t>
          </a:r>
        </a:p>
      </dsp:txBody>
      <dsp:txXfrm>
        <a:off x="3824327" y="2803936"/>
        <a:ext cx="3206918" cy="1924151"/>
      </dsp:txXfrm>
    </dsp:sp>
    <dsp:sp modelId="{6C90627B-108D-4BAB-8392-441238906CAC}">
      <dsp:nvSpPr>
        <dsp:cNvPr id="0" name=""/>
        <dsp:cNvSpPr/>
      </dsp:nvSpPr>
      <dsp:spPr>
        <a:xfrm>
          <a:off x="7640825" y="2803936"/>
          <a:ext cx="3206918" cy="1924151"/>
        </a:xfrm>
        <a:prstGeom prst="rect">
          <a:avLst/>
        </a:prstGeom>
        <a:solidFill>
          <a:srgbClr val="F8F8F8"/>
        </a:solidFill>
        <a:ln w="1270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In the end the decision regarding the publication of the paper belongs to the </a:t>
          </a:r>
          <a:r>
            <a:rPr lang="en-GB" sz="1800" b="1" kern="1200" dirty="0">
              <a:solidFill>
                <a:schemeClr val="tx1"/>
              </a:solidFill>
            </a:rPr>
            <a:t>editor</a:t>
          </a:r>
          <a:r>
            <a:rPr lang="en-GB" sz="1800" kern="1200" dirty="0">
              <a:solidFill>
                <a:schemeClr val="tx1"/>
              </a:solidFill>
            </a:rPr>
            <a:t>, after evaluating the manuscript and its reviews. </a:t>
          </a:r>
        </a:p>
      </dsp:txBody>
      <dsp:txXfrm>
        <a:off x="7640825" y="2803936"/>
        <a:ext cx="3206918" cy="19241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B5D918-36B2-FC42-822A-6E727352DE6E}"/>
              </a:ext>
            </a:extLst>
          </p:cNvPr>
          <p:cNvSpPr>
            <a:spLocks noGrp="1"/>
          </p:cNvSpPr>
          <p:nvPr>
            <p:ph type="title"/>
          </p:nvPr>
        </p:nvSpPr>
        <p:spPr>
          <a:xfrm>
            <a:off x="750139" y="1851896"/>
            <a:ext cx="5461996" cy="1457537"/>
          </a:xfrm>
          <a:prstGeom prst="rect">
            <a:avLst/>
          </a:prstGeom>
        </p:spPr>
        <p:txBody>
          <a:bodyPr/>
          <a:lstStyle>
            <a:lvl1pPr>
              <a:defRPr sz="4000" b="1" i="0" baseline="0">
                <a:solidFill>
                  <a:schemeClr val="bg1"/>
                </a:solidFill>
              </a:defRPr>
            </a:lvl1pPr>
          </a:lstStyle>
          <a:p>
            <a:r>
              <a:rPr lang="en-US"/>
              <a:t>Click to edit Master title style</a:t>
            </a:r>
            <a:endParaRPr lang="en-US" dirty="0"/>
          </a:p>
        </p:txBody>
      </p:sp>
      <p:sp>
        <p:nvSpPr>
          <p:cNvPr id="29" name="Text Placeholder 28">
            <a:extLst>
              <a:ext uri="{FF2B5EF4-FFF2-40B4-BE49-F238E27FC236}">
                <a16:creationId xmlns:a16="http://schemas.microsoft.com/office/drawing/2014/main" id="{5A3CF2EC-A73D-514B-90DA-DC81C59C653D}"/>
              </a:ext>
            </a:extLst>
          </p:cNvPr>
          <p:cNvSpPr>
            <a:spLocks noGrp="1"/>
          </p:cNvSpPr>
          <p:nvPr>
            <p:ph type="body" sz="quarter" idx="12"/>
          </p:nvPr>
        </p:nvSpPr>
        <p:spPr>
          <a:xfrm>
            <a:off x="749301" y="3420570"/>
            <a:ext cx="4163359" cy="1208404"/>
          </a:xfrm>
          <a:prstGeom prst="rect">
            <a:avLst/>
          </a:prstGeom>
        </p:spPr>
        <p:txBody>
          <a:bodyPr/>
          <a:lstStyle>
            <a:lvl1pPr marL="0" indent="0">
              <a:buNone/>
              <a:defRPr sz="3200" baseline="0">
                <a:solidFill>
                  <a:schemeClr val="bg1"/>
                </a:solidFill>
                <a:latin typeface="Calibri" panose="020F0502020204030204" pitchFamily="34" charset="0"/>
              </a:defRPr>
            </a:lvl1pPr>
            <a:lvl2pPr marL="457189" indent="0">
              <a:buNone/>
              <a:defRPr/>
            </a:lvl2pPr>
          </a:lstStyle>
          <a:p>
            <a:pPr lvl="0"/>
            <a:r>
              <a:rPr lang="en-US"/>
              <a:t>Click to edit Master text styles</a:t>
            </a:r>
          </a:p>
        </p:txBody>
      </p:sp>
      <p:sp>
        <p:nvSpPr>
          <p:cNvPr id="33" name="Text Placeholder 28">
            <a:extLst>
              <a:ext uri="{FF2B5EF4-FFF2-40B4-BE49-F238E27FC236}">
                <a16:creationId xmlns:a16="http://schemas.microsoft.com/office/drawing/2014/main" id="{8BF1C7B7-77C0-964F-92F3-D5CBACA54A79}"/>
              </a:ext>
            </a:extLst>
          </p:cNvPr>
          <p:cNvSpPr>
            <a:spLocks noGrp="1"/>
          </p:cNvSpPr>
          <p:nvPr>
            <p:ph type="body" sz="quarter" idx="15" hasCustomPrompt="1"/>
          </p:nvPr>
        </p:nvSpPr>
        <p:spPr>
          <a:xfrm>
            <a:off x="749300" y="5253704"/>
            <a:ext cx="2406277" cy="594113"/>
          </a:xfrm>
          <a:prstGeom prst="rect">
            <a:avLst/>
          </a:prstGeom>
        </p:spPr>
        <p:txBody>
          <a:bodyPr/>
          <a:lstStyle>
            <a:lvl1pPr marL="0" indent="0">
              <a:buNone/>
              <a:tabLst>
                <a:tab pos="2539937" algn="l"/>
              </a:tabLst>
              <a:defRPr sz="1733" baseline="0">
                <a:solidFill>
                  <a:schemeClr val="bg1"/>
                </a:solidFill>
                <a:latin typeface="Calibri" panose="020F0502020204030204" pitchFamily="34" charset="0"/>
              </a:defRPr>
            </a:lvl1pPr>
            <a:lvl2pPr marL="457189" indent="0">
              <a:buNone/>
              <a:defRPr/>
            </a:lvl2pPr>
          </a:lstStyle>
          <a:p>
            <a:pPr lvl="0"/>
            <a:r>
              <a:rPr lang="en-GB" dirty="0"/>
              <a:t>00 Month 2020</a:t>
            </a:r>
          </a:p>
        </p:txBody>
      </p:sp>
    </p:spTree>
    <p:extLst>
      <p:ext uri="{BB962C8B-B14F-4D97-AF65-F5344CB8AC3E}">
        <p14:creationId xmlns:p14="http://schemas.microsoft.com/office/powerpoint/2010/main" val="9917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CD02C78-9488-3342-93EE-BD102FEF6AF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itle 26">
            <a:extLst>
              <a:ext uri="{FF2B5EF4-FFF2-40B4-BE49-F238E27FC236}">
                <a16:creationId xmlns:a16="http://schemas.microsoft.com/office/drawing/2014/main" id="{02E36751-8351-A048-A25E-825FFFF2FA65}"/>
              </a:ext>
            </a:extLst>
          </p:cNvPr>
          <p:cNvSpPr>
            <a:spLocks noGrp="1"/>
          </p:cNvSpPr>
          <p:nvPr>
            <p:ph type="title"/>
          </p:nvPr>
        </p:nvSpPr>
        <p:spPr>
          <a:xfrm>
            <a:off x="750139" y="1851896"/>
            <a:ext cx="8332343" cy="1457537"/>
          </a:xfrm>
          <a:prstGeom prst="rect">
            <a:avLst/>
          </a:prstGeom>
        </p:spPr>
        <p:txBody>
          <a:bodyPr/>
          <a:lstStyle>
            <a:lvl1pPr>
              <a:defRPr sz="4000" b="1" i="0" baseline="0">
                <a:solidFill>
                  <a:schemeClr val="bg1"/>
                </a:solidFill>
              </a:defRPr>
            </a:lvl1pPr>
          </a:lstStyle>
          <a:p>
            <a:r>
              <a:rPr lang="en-US"/>
              <a:t>Click to edit Master title style</a:t>
            </a:r>
            <a:endParaRPr lang="en-US" dirty="0"/>
          </a:p>
        </p:txBody>
      </p:sp>
      <p:sp>
        <p:nvSpPr>
          <p:cNvPr id="18" name="Text Placeholder 28">
            <a:extLst>
              <a:ext uri="{FF2B5EF4-FFF2-40B4-BE49-F238E27FC236}">
                <a16:creationId xmlns:a16="http://schemas.microsoft.com/office/drawing/2014/main" id="{649C5231-1AB2-6945-B967-2D6B9C864FF0}"/>
              </a:ext>
            </a:extLst>
          </p:cNvPr>
          <p:cNvSpPr>
            <a:spLocks noGrp="1"/>
          </p:cNvSpPr>
          <p:nvPr>
            <p:ph type="body" sz="quarter" idx="12"/>
          </p:nvPr>
        </p:nvSpPr>
        <p:spPr>
          <a:xfrm>
            <a:off x="749301" y="3420570"/>
            <a:ext cx="8332343" cy="1208404"/>
          </a:xfrm>
          <a:prstGeom prst="rect">
            <a:avLst/>
          </a:prstGeom>
        </p:spPr>
        <p:txBody>
          <a:bodyPr/>
          <a:lstStyle>
            <a:lvl1pPr marL="0" indent="0">
              <a:buNone/>
              <a:defRPr sz="3200" baseline="0">
                <a:solidFill>
                  <a:schemeClr val="bg1"/>
                </a:solidFill>
                <a:latin typeface="Calibri" panose="020F0502020204030204" pitchFamily="34" charset="0"/>
              </a:defRPr>
            </a:lvl1pPr>
            <a:lvl2pPr marL="457189" indent="0">
              <a:buNone/>
              <a:defRPr/>
            </a:lvl2pPr>
          </a:lstStyle>
          <a:p>
            <a:pPr lvl="0"/>
            <a:r>
              <a:rPr lang="en-US"/>
              <a:t>Click to edit Master text styles</a:t>
            </a:r>
          </a:p>
        </p:txBody>
      </p:sp>
      <p:sp>
        <p:nvSpPr>
          <p:cNvPr id="19" name="Text Placeholder 28">
            <a:extLst>
              <a:ext uri="{FF2B5EF4-FFF2-40B4-BE49-F238E27FC236}">
                <a16:creationId xmlns:a16="http://schemas.microsoft.com/office/drawing/2014/main" id="{D6B357D3-A859-0045-81BB-E1A5236B6E34}"/>
              </a:ext>
            </a:extLst>
          </p:cNvPr>
          <p:cNvSpPr>
            <a:spLocks noGrp="1"/>
          </p:cNvSpPr>
          <p:nvPr>
            <p:ph type="body" sz="quarter" idx="15" hasCustomPrompt="1"/>
          </p:nvPr>
        </p:nvSpPr>
        <p:spPr>
          <a:xfrm>
            <a:off x="749300" y="4864270"/>
            <a:ext cx="2406277" cy="594113"/>
          </a:xfrm>
          <a:prstGeom prst="rect">
            <a:avLst/>
          </a:prstGeom>
        </p:spPr>
        <p:txBody>
          <a:bodyPr/>
          <a:lstStyle>
            <a:lvl1pPr marL="0" indent="0">
              <a:buNone/>
              <a:tabLst>
                <a:tab pos="2539937" algn="l"/>
              </a:tabLst>
              <a:defRPr sz="1733" baseline="0">
                <a:solidFill>
                  <a:schemeClr val="bg1"/>
                </a:solidFill>
                <a:latin typeface="Calibri" panose="020F0502020204030204" pitchFamily="34" charset="0"/>
              </a:defRPr>
            </a:lvl1pPr>
            <a:lvl2pPr marL="457189" indent="0">
              <a:buNone/>
              <a:defRPr/>
            </a:lvl2pPr>
          </a:lstStyle>
          <a:p>
            <a:pPr lvl="0"/>
            <a:r>
              <a:rPr lang="en-GB" dirty="0"/>
              <a:t>00 Month 2020</a:t>
            </a:r>
          </a:p>
        </p:txBody>
      </p:sp>
    </p:spTree>
    <p:extLst>
      <p:ext uri="{BB962C8B-B14F-4D97-AF65-F5344CB8AC3E}">
        <p14:creationId xmlns:p14="http://schemas.microsoft.com/office/powerpoint/2010/main" val="102495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26">
            <a:extLst>
              <a:ext uri="{FF2B5EF4-FFF2-40B4-BE49-F238E27FC236}">
                <a16:creationId xmlns:a16="http://schemas.microsoft.com/office/drawing/2014/main" id="{02E36751-8351-A048-A25E-825FFFF2FA65}"/>
              </a:ext>
            </a:extLst>
          </p:cNvPr>
          <p:cNvSpPr>
            <a:spLocks noGrp="1"/>
          </p:cNvSpPr>
          <p:nvPr>
            <p:ph type="title"/>
          </p:nvPr>
        </p:nvSpPr>
        <p:spPr>
          <a:xfrm>
            <a:off x="750139" y="1851896"/>
            <a:ext cx="8332343" cy="1457537"/>
          </a:xfrm>
          <a:prstGeom prst="rect">
            <a:avLst/>
          </a:prstGeom>
        </p:spPr>
        <p:txBody>
          <a:bodyPr/>
          <a:lstStyle>
            <a:lvl1pPr>
              <a:defRPr sz="4000" b="1" i="0" baseline="0">
                <a:solidFill>
                  <a:schemeClr val="tx2"/>
                </a:solidFill>
              </a:defRPr>
            </a:lvl1pPr>
          </a:lstStyle>
          <a:p>
            <a:r>
              <a:rPr lang="en-US"/>
              <a:t>Click to edit Master title style</a:t>
            </a:r>
            <a:endParaRPr lang="en-US" dirty="0"/>
          </a:p>
        </p:txBody>
      </p:sp>
      <p:sp>
        <p:nvSpPr>
          <p:cNvPr id="18" name="Text Placeholder 28">
            <a:extLst>
              <a:ext uri="{FF2B5EF4-FFF2-40B4-BE49-F238E27FC236}">
                <a16:creationId xmlns:a16="http://schemas.microsoft.com/office/drawing/2014/main" id="{649C5231-1AB2-6945-B967-2D6B9C864FF0}"/>
              </a:ext>
            </a:extLst>
          </p:cNvPr>
          <p:cNvSpPr>
            <a:spLocks noGrp="1"/>
          </p:cNvSpPr>
          <p:nvPr>
            <p:ph type="body" sz="quarter" idx="12"/>
          </p:nvPr>
        </p:nvSpPr>
        <p:spPr>
          <a:xfrm>
            <a:off x="749301" y="3420570"/>
            <a:ext cx="8332343" cy="1208404"/>
          </a:xfrm>
          <a:prstGeom prst="rect">
            <a:avLst/>
          </a:prstGeom>
        </p:spPr>
        <p:txBody>
          <a:bodyPr/>
          <a:lstStyle>
            <a:lvl1pPr marL="0" indent="0">
              <a:buNone/>
              <a:defRPr sz="3200" baseline="0">
                <a:solidFill>
                  <a:schemeClr val="tx2"/>
                </a:solidFill>
                <a:latin typeface="Calibri" panose="020F0502020204030204" pitchFamily="34" charset="0"/>
              </a:defRPr>
            </a:lvl1pPr>
            <a:lvl2pPr marL="457189" indent="0">
              <a:buNone/>
              <a:defRPr/>
            </a:lvl2pPr>
          </a:lstStyle>
          <a:p>
            <a:pPr lvl="0"/>
            <a:r>
              <a:rPr lang="en-US"/>
              <a:t>Click to edit Master text styles</a:t>
            </a:r>
          </a:p>
        </p:txBody>
      </p:sp>
      <p:sp>
        <p:nvSpPr>
          <p:cNvPr id="19" name="Text Placeholder 28">
            <a:extLst>
              <a:ext uri="{FF2B5EF4-FFF2-40B4-BE49-F238E27FC236}">
                <a16:creationId xmlns:a16="http://schemas.microsoft.com/office/drawing/2014/main" id="{D6B357D3-A859-0045-81BB-E1A5236B6E34}"/>
              </a:ext>
            </a:extLst>
          </p:cNvPr>
          <p:cNvSpPr>
            <a:spLocks noGrp="1"/>
          </p:cNvSpPr>
          <p:nvPr>
            <p:ph type="body" sz="quarter" idx="15" hasCustomPrompt="1"/>
          </p:nvPr>
        </p:nvSpPr>
        <p:spPr>
          <a:xfrm>
            <a:off x="749300" y="4864270"/>
            <a:ext cx="2406277" cy="594113"/>
          </a:xfrm>
          <a:prstGeom prst="rect">
            <a:avLst/>
          </a:prstGeom>
        </p:spPr>
        <p:txBody>
          <a:bodyPr/>
          <a:lstStyle>
            <a:lvl1pPr marL="0" indent="0">
              <a:buNone/>
              <a:tabLst>
                <a:tab pos="2539937" algn="l"/>
              </a:tabLst>
              <a:defRPr sz="1733" baseline="0">
                <a:solidFill>
                  <a:schemeClr val="tx2"/>
                </a:solidFill>
                <a:latin typeface="Calibri" panose="020F0502020204030204" pitchFamily="34" charset="0"/>
              </a:defRPr>
            </a:lvl1pPr>
            <a:lvl2pPr marL="457189" indent="0">
              <a:buNone/>
              <a:defRPr/>
            </a:lvl2pPr>
          </a:lstStyle>
          <a:p>
            <a:pPr lvl="0"/>
            <a:r>
              <a:rPr lang="en-GB" dirty="0"/>
              <a:t>00 Month 2020</a:t>
            </a:r>
          </a:p>
        </p:txBody>
      </p:sp>
      <p:pic>
        <p:nvPicPr>
          <p:cNvPr id="3" name="Picture 2">
            <a:extLst>
              <a:ext uri="{FF2B5EF4-FFF2-40B4-BE49-F238E27FC236}">
                <a16:creationId xmlns:a16="http://schemas.microsoft.com/office/drawing/2014/main" id="{B881DB87-F1B9-064A-BC68-48E48C26E80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287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838199" y="366185"/>
            <a:ext cx="10310567" cy="840447"/>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3">
            <a:extLst>
              <a:ext uri="{FF2B5EF4-FFF2-40B4-BE49-F238E27FC236}">
                <a16:creationId xmlns:a16="http://schemas.microsoft.com/office/drawing/2014/main" id="{DC5F9D32-3EB3-3F4B-8EC4-D05593DD88E5}"/>
              </a:ext>
            </a:extLst>
          </p:cNvPr>
          <p:cNvSpPr>
            <a:spLocks noGrp="1"/>
          </p:cNvSpPr>
          <p:nvPr>
            <p:ph type="body" sz="quarter" idx="10" hasCustomPrompt="1"/>
          </p:nvPr>
        </p:nvSpPr>
        <p:spPr>
          <a:xfrm>
            <a:off x="838200" y="2284719"/>
            <a:ext cx="8532907" cy="3620781"/>
          </a:xfrm>
          <a:prstGeom prst="rect">
            <a:avLst/>
          </a:prstGeom>
        </p:spPr>
        <p:txBody>
          <a:bodyPr/>
          <a:lstStyle>
            <a:lvl1pPr marL="0" indent="0">
              <a:buNone/>
              <a:defRPr sz="2400" baseline="0"/>
            </a:lvl1pPr>
          </a:lstStyle>
          <a:p>
            <a:pPr lvl="0"/>
            <a:r>
              <a:rPr lang="en-GB" dirty="0"/>
              <a:t>Click to edit text </a:t>
            </a:r>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838200" y="1206632"/>
            <a:ext cx="10310565" cy="766233"/>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32608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3546DD5-3AF7-004C-90B2-294082908FCB}"/>
              </a:ext>
            </a:extLst>
          </p:cNvPr>
          <p:cNvSpPr>
            <a:spLocks noGrp="1"/>
          </p:cNvSpPr>
          <p:nvPr>
            <p:ph sz="half" idx="1"/>
          </p:nvPr>
        </p:nvSpPr>
        <p:spPr>
          <a:xfrm>
            <a:off x="830388" y="2283013"/>
            <a:ext cx="4775541" cy="3893420"/>
          </a:xfrm>
          <a:prstGeom prst="rect">
            <a:avLst/>
          </a:prstGeom>
        </p:spPr>
        <p:txBody>
          <a:bodyPr/>
          <a:lstStyle>
            <a:lvl1pPr marL="0" indent="0">
              <a:buNone/>
              <a:defRPr sz="2400" baseline="0"/>
            </a:lvl1pPr>
          </a:lstStyle>
          <a:p>
            <a:pPr lvl="0"/>
            <a:endParaRPr lang="en-US" dirty="0"/>
          </a:p>
        </p:txBody>
      </p:sp>
      <p:sp>
        <p:nvSpPr>
          <p:cNvPr id="10" name="Content Placeholder 3">
            <a:extLst>
              <a:ext uri="{FF2B5EF4-FFF2-40B4-BE49-F238E27FC236}">
                <a16:creationId xmlns:a16="http://schemas.microsoft.com/office/drawing/2014/main" id="{1F17E44B-6C06-324F-ADEA-EA0DC16345E5}"/>
              </a:ext>
            </a:extLst>
          </p:cNvPr>
          <p:cNvSpPr>
            <a:spLocks noGrp="1"/>
          </p:cNvSpPr>
          <p:nvPr>
            <p:ph sz="half" idx="2"/>
          </p:nvPr>
        </p:nvSpPr>
        <p:spPr>
          <a:xfrm>
            <a:off x="5868895" y="2283013"/>
            <a:ext cx="5075752" cy="3893420"/>
          </a:xfrm>
          <a:prstGeom prst="rect">
            <a:avLst/>
          </a:prstGeom>
        </p:spPr>
        <p:txBody>
          <a:bodyPr/>
          <a:lstStyle>
            <a:lvl1pPr marL="0" indent="0">
              <a:buNone/>
              <a:defRPr sz="2400" baseline="0"/>
            </a:lvl1pPr>
          </a:lstStyle>
          <a:p>
            <a:pPr lvl="0"/>
            <a:endParaRPr lang="en-US" dirty="0"/>
          </a:p>
        </p:txBody>
      </p:sp>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838199" y="366185"/>
            <a:ext cx="10310567" cy="840447"/>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838200" y="1206632"/>
            <a:ext cx="10310565" cy="766233"/>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187167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3546DD5-3AF7-004C-90B2-294082908FCB}"/>
              </a:ext>
            </a:extLst>
          </p:cNvPr>
          <p:cNvSpPr>
            <a:spLocks noGrp="1"/>
          </p:cNvSpPr>
          <p:nvPr>
            <p:ph sz="half" idx="1" hasCustomPrompt="1"/>
          </p:nvPr>
        </p:nvSpPr>
        <p:spPr>
          <a:xfrm>
            <a:off x="838199" y="2283013"/>
            <a:ext cx="8341660" cy="3893420"/>
          </a:xfrm>
          <a:prstGeom prst="rect">
            <a:avLst/>
          </a:prstGeom>
        </p:spPr>
        <p:txBody>
          <a:bodyPr/>
          <a:lstStyle>
            <a:lvl1pPr marL="0" indent="0">
              <a:buNone/>
              <a:defRPr sz="2400" baseline="0"/>
            </a:lvl1pPr>
          </a:lstStyle>
          <a:p>
            <a:pPr lvl="0"/>
            <a:r>
              <a:rPr lang="en-US" dirty="0"/>
              <a:t>Click on the icons to insert content</a:t>
            </a:r>
          </a:p>
        </p:txBody>
      </p:sp>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838199" y="366185"/>
            <a:ext cx="10310567" cy="840447"/>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838200" y="1206632"/>
            <a:ext cx="10310565" cy="766233"/>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1420306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0209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9006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1219170" rtl="0" eaLnBrk="1" latinLnBrk="0" hangingPunct="1">
        <a:lnSpc>
          <a:spcPct val="90000"/>
        </a:lnSpc>
        <a:spcBef>
          <a:spcPct val="0"/>
        </a:spcBef>
        <a:buNone/>
        <a:defRPr sz="4000" b="1" i="0" kern="1200" baseline="0">
          <a:solidFill>
            <a:schemeClr val="tx2"/>
          </a:solidFill>
          <a:latin typeface="Cambria" panose="02040503050406030204" pitchFamily="18"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researcheracademy.elsevier.com/navigating-peer-review/certified-peer-reviewer-course/31-write-helpful-peer-review-report" TargetMode="External"/><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hyperlink" Target="https://academic.oup.com/past/pages/General_Instructions" TargetMode="External"/><Relationship Id="rId5" Type="http://schemas.openxmlformats.org/officeDocument/2006/relationships/hyperlink" Target="https://www.nature.com/nature/for-authors/formatting-guide"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researcheracademy.elsevier.com/navigating-peer-review/certified-peer-reviewer-course/31-write-helpful-peer-review-report"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eracademy.elsevier.com/navigating-peer-review/certified-peer-reviewer-course" TargetMode="Externa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hyperlink" Target="https://www.escholar.manchester.ac.uk/learning-objects/mre/peer-review/story_html5.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lsevier.com/__data/assets/pdf_file/0004/205717/PeerReviewWeek2016_Infographic.pdf"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2ED0-0D87-E441-8777-18B73753CB05}"/>
              </a:ext>
            </a:extLst>
          </p:cNvPr>
          <p:cNvSpPr>
            <a:spLocks noGrp="1"/>
          </p:cNvSpPr>
          <p:nvPr>
            <p:ph type="title"/>
          </p:nvPr>
        </p:nvSpPr>
        <p:spPr>
          <a:xfrm>
            <a:off x="750139" y="1851896"/>
            <a:ext cx="8008850" cy="1457537"/>
          </a:xfrm>
        </p:spPr>
        <p:txBody>
          <a:bodyPr/>
          <a:lstStyle/>
          <a:p>
            <a:r>
              <a:rPr lang="en-US" sz="5400" dirty="0">
                <a:solidFill>
                  <a:schemeClr val="tx2"/>
                </a:solidFill>
              </a:rPr>
              <a:t>Navigating peer Review</a:t>
            </a:r>
          </a:p>
        </p:txBody>
      </p:sp>
      <p:sp>
        <p:nvSpPr>
          <p:cNvPr id="3" name="Text Placeholder 2">
            <a:extLst>
              <a:ext uri="{FF2B5EF4-FFF2-40B4-BE49-F238E27FC236}">
                <a16:creationId xmlns:a16="http://schemas.microsoft.com/office/drawing/2014/main" id="{087C8F09-7CC8-1E4C-B336-84491867732E}"/>
              </a:ext>
            </a:extLst>
          </p:cNvPr>
          <p:cNvSpPr>
            <a:spLocks noGrp="1"/>
          </p:cNvSpPr>
          <p:nvPr>
            <p:ph type="body" sz="quarter" idx="12"/>
          </p:nvPr>
        </p:nvSpPr>
        <p:spPr>
          <a:xfrm>
            <a:off x="749302" y="3420570"/>
            <a:ext cx="8523036" cy="1208404"/>
          </a:xfrm>
        </p:spPr>
        <p:txBody>
          <a:bodyPr/>
          <a:lstStyle/>
          <a:p>
            <a:r>
              <a:rPr lang="en-US" i="1" dirty="0">
                <a:solidFill>
                  <a:schemeClr val="tx1"/>
                </a:solidFill>
              </a:rPr>
              <a:t>A guide to the peer review process, for both authors and reviewers. </a:t>
            </a:r>
          </a:p>
        </p:txBody>
      </p:sp>
      <p:pic>
        <p:nvPicPr>
          <p:cNvPr id="5" name="Picture 2">
            <a:extLst>
              <a:ext uri="{FF2B5EF4-FFF2-40B4-BE49-F238E27FC236}">
                <a16:creationId xmlns:a16="http://schemas.microsoft.com/office/drawing/2014/main" id="{57406793-971A-41D7-83E2-E0B0CD86E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80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249906"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D0FB71A-5A13-40DA-BC2D-47B844CC9039}"/>
              </a:ext>
            </a:extLst>
          </p:cNvPr>
          <p:cNvSpPr txBox="1"/>
          <p:nvPr/>
        </p:nvSpPr>
        <p:spPr>
          <a:xfrm>
            <a:off x="204186" y="4010578"/>
            <a:ext cx="11132593" cy="1938992"/>
          </a:xfrm>
          <a:prstGeom prst="rect">
            <a:avLst/>
          </a:prstGeom>
          <a:noFill/>
        </p:spPr>
        <p:txBody>
          <a:bodyPr wrap="square" rtlCol="0">
            <a:spAutoFit/>
          </a:bodyPr>
          <a:lstStyle/>
          <a:p>
            <a:r>
              <a:rPr lang="en-GB" sz="2000" b="1" i="1" dirty="0"/>
              <a:t>The manuscript is sent to the reviewers.</a:t>
            </a:r>
          </a:p>
          <a:p>
            <a:endParaRPr lang="en-GB" sz="2000" b="1" dirty="0"/>
          </a:p>
          <a:p>
            <a:r>
              <a:rPr lang="en-GB" sz="2000" dirty="0"/>
              <a:t>The reviewing process consists of checking: </a:t>
            </a:r>
          </a:p>
          <a:p>
            <a:pPr marL="900000" indent="-342900">
              <a:buFont typeface="Arial" panose="020B0604020202020204" pitchFamily="34" charset="0"/>
              <a:buChar char="•"/>
            </a:pPr>
            <a:r>
              <a:rPr lang="en-GB" sz="2000" dirty="0"/>
              <a:t>The relevance and novelty of this article in its field.</a:t>
            </a:r>
          </a:p>
          <a:p>
            <a:pPr marL="900000" indent="-342900">
              <a:buFont typeface="Arial" panose="020B0604020202020204" pitchFamily="34" charset="0"/>
              <a:buChar char="•"/>
            </a:pPr>
            <a:r>
              <a:rPr lang="en-GB" sz="2000" dirty="0"/>
              <a:t>Its overall structure and readability.</a:t>
            </a:r>
          </a:p>
          <a:p>
            <a:pPr marL="900000" indent="-342900">
              <a:buFont typeface="Arial" panose="020B0604020202020204" pitchFamily="34" charset="0"/>
              <a:buChar char="•"/>
            </a:pPr>
            <a:r>
              <a:rPr lang="en-GB" sz="2000" dirty="0"/>
              <a:t>Its appropriate use of sources and methodologies. </a:t>
            </a:r>
          </a:p>
        </p:txBody>
      </p:sp>
    </p:spTree>
    <p:extLst>
      <p:ext uri="{BB962C8B-B14F-4D97-AF65-F5344CB8AC3E}">
        <p14:creationId xmlns:p14="http://schemas.microsoft.com/office/powerpoint/2010/main" val="409447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127986"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BAAE412-FC54-4F95-B423-C3F28B47C383}"/>
              </a:ext>
            </a:extLst>
          </p:cNvPr>
          <p:cNvSpPr txBox="1"/>
          <p:nvPr/>
        </p:nvSpPr>
        <p:spPr>
          <a:xfrm>
            <a:off x="204186" y="4010967"/>
            <a:ext cx="11132593" cy="400110"/>
          </a:xfrm>
          <a:prstGeom prst="rect">
            <a:avLst/>
          </a:prstGeom>
          <a:noFill/>
        </p:spPr>
        <p:txBody>
          <a:bodyPr wrap="square" rtlCol="0">
            <a:spAutoFit/>
          </a:bodyPr>
          <a:lstStyle/>
          <a:p>
            <a:r>
              <a:rPr lang="en-GB" sz="2000" b="1" i="1" dirty="0"/>
              <a:t>There are different kinds of peer review:</a:t>
            </a:r>
          </a:p>
        </p:txBody>
      </p:sp>
      <p:graphicFrame>
        <p:nvGraphicFramePr>
          <p:cNvPr id="2" name="Table 2">
            <a:extLst>
              <a:ext uri="{FF2B5EF4-FFF2-40B4-BE49-F238E27FC236}">
                <a16:creationId xmlns:a16="http://schemas.microsoft.com/office/drawing/2014/main" id="{3CB84C06-A92C-42FB-80FD-D60C70EFECE3}"/>
              </a:ext>
            </a:extLst>
          </p:cNvPr>
          <p:cNvGraphicFramePr>
            <a:graphicFrameLocks noGrp="1"/>
          </p:cNvGraphicFramePr>
          <p:nvPr>
            <p:extLst>
              <p:ext uri="{D42A27DB-BD31-4B8C-83A1-F6EECF244321}">
                <p14:modId xmlns:p14="http://schemas.microsoft.com/office/powerpoint/2010/main" val="3544134601"/>
              </p:ext>
            </p:extLst>
          </p:nvPr>
        </p:nvGraphicFramePr>
        <p:xfrm>
          <a:off x="209653" y="4421468"/>
          <a:ext cx="9269191" cy="1737360"/>
        </p:xfrm>
        <a:graphic>
          <a:graphicData uri="http://schemas.openxmlformats.org/drawingml/2006/table">
            <a:tbl>
              <a:tblPr firstCol="1">
                <a:tableStyleId>{7DF18680-E054-41AD-8BC1-D1AEF772440D}</a:tableStyleId>
              </a:tblPr>
              <a:tblGrid>
                <a:gridCol w="1453308">
                  <a:extLst>
                    <a:ext uri="{9D8B030D-6E8A-4147-A177-3AD203B41FA5}">
                      <a16:colId xmlns:a16="http://schemas.microsoft.com/office/drawing/2014/main" val="2774137702"/>
                    </a:ext>
                  </a:extLst>
                </a:gridCol>
                <a:gridCol w="7815883">
                  <a:extLst>
                    <a:ext uri="{9D8B030D-6E8A-4147-A177-3AD203B41FA5}">
                      <a16:colId xmlns:a16="http://schemas.microsoft.com/office/drawing/2014/main" val="308090784"/>
                    </a:ext>
                  </a:extLst>
                </a:gridCol>
              </a:tblGrid>
              <a:tr h="38720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Single blind</a:t>
                      </a:r>
                    </a:p>
                  </a:txBody>
                  <a:tcPr>
                    <a:solidFill>
                      <a:srgbClr val="F7C99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t>The peer reviewers know who the authors are, but the authors do not know who the peer reviewers are.</a:t>
                      </a:r>
                      <a:endParaRPr lang="en-GB" sz="1600" b="0" dirty="0">
                        <a:solidFill>
                          <a:schemeClr val="tx1">
                            <a:lumMod val="75000"/>
                            <a:lumOff val="25000"/>
                          </a:schemeClr>
                        </a:solidFill>
                      </a:endParaRPr>
                    </a:p>
                  </a:txBody>
                  <a:tcPr/>
                </a:tc>
                <a:extLst>
                  <a:ext uri="{0D108BD9-81ED-4DB2-BD59-A6C34878D82A}">
                    <a16:rowId xmlns:a16="http://schemas.microsoft.com/office/drawing/2014/main" val="3205069491"/>
                  </a:ext>
                </a:extLst>
              </a:tr>
              <a:tr h="54381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Double blind</a:t>
                      </a:r>
                    </a:p>
                  </a:txBody>
                  <a:tcPr>
                    <a:solidFill>
                      <a:srgbClr val="F7C99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t>Neither party knows who the others are: the authors do not know who the peer reviewers are and the authors’ names are not disclosed to the peer reviewers</a:t>
                      </a:r>
                      <a:endParaRPr lang="en-GB" sz="1600" dirty="0">
                        <a:solidFill>
                          <a:schemeClr val="tx1">
                            <a:lumMod val="75000"/>
                            <a:lumOff val="25000"/>
                          </a:schemeClr>
                        </a:solidFill>
                      </a:endParaRPr>
                    </a:p>
                  </a:txBody>
                  <a:tcPr/>
                </a:tc>
                <a:extLst>
                  <a:ext uri="{0D108BD9-81ED-4DB2-BD59-A6C34878D82A}">
                    <a16:rowId xmlns:a16="http://schemas.microsoft.com/office/drawing/2014/main" val="1253886790"/>
                  </a:ext>
                </a:extLst>
              </a:tr>
              <a:tr h="54381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Open</a:t>
                      </a:r>
                    </a:p>
                  </a:txBody>
                  <a:tcPr>
                    <a:solidFill>
                      <a:srgbClr val="F7C99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t>Both parties know who the others are: the peer reviewers are given the authors’ names and the authors are told the peer reviewers’ names when they receive the review comments.</a:t>
                      </a:r>
                      <a:endParaRPr lang="en-GB" sz="1600" dirty="0">
                        <a:solidFill>
                          <a:schemeClr val="tx1">
                            <a:lumMod val="75000"/>
                            <a:lumOff val="25000"/>
                          </a:schemeClr>
                        </a:solidFill>
                      </a:endParaRPr>
                    </a:p>
                  </a:txBody>
                  <a:tcPr/>
                </a:tc>
                <a:extLst>
                  <a:ext uri="{0D108BD9-81ED-4DB2-BD59-A6C34878D82A}">
                    <a16:rowId xmlns:a16="http://schemas.microsoft.com/office/drawing/2014/main" val="41381613"/>
                  </a:ext>
                </a:extLst>
              </a:tr>
            </a:tbl>
          </a:graphicData>
        </a:graphic>
      </p:graphicFrame>
    </p:spTree>
    <p:extLst>
      <p:ext uri="{BB962C8B-B14F-4D97-AF65-F5344CB8AC3E}">
        <p14:creationId xmlns:p14="http://schemas.microsoft.com/office/powerpoint/2010/main" val="15345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326106"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C7CE990-7D54-44B6-9F15-3DABB537B511}"/>
              </a:ext>
            </a:extLst>
          </p:cNvPr>
          <p:cNvSpPr txBox="1"/>
          <p:nvPr/>
        </p:nvSpPr>
        <p:spPr>
          <a:xfrm>
            <a:off x="204186" y="4009358"/>
            <a:ext cx="11132593" cy="2246769"/>
          </a:xfrm>
          <a:prstGeom prst="rect">
            <a:avLst/>
          </a:prstGeom>
          <a:noFill/>
        </p:spPr>
        <p:txBody>
          <a:bodyPr wrap="square" rtlCol="0">
            <a:spAutoFit/>
          </a:bodyPr>
          <a:lstStyle/>
          <a:p>
            <a:r>
              <a:rPr lang="en-GB" sz="2000" b="1" i="1" dirty="0"/>
              <a:t>The editor makes a decision based on the reviews, and their own evaluation of the paper.</a:t>
            </a:r>
          </a:p>
          <a:p>
            <a:endParaRPr lang="en-GB" sz="2000" dirty="0"/>
          </a:p>
          <a:p>
            <a:pPr marL="3240000"/>
            <a:r>
              <a:rPr lang="en-GB" sz="2000" dirty="0"/>
              <a:t>The editor can choose to:</a:t>
            </a:r>
          </a:p>
          <a:p>
            <a:pPr marL="3582900" indent="-342900">
              <a:buFont typeface="Arial" panose="020B0604020202020204" pitchFamily="34" charset="0"/>
              <a:buChar char="•"/>
            </a:pPr>
            <a:r>
              <a:rPr lang="en-GB" sz="2000" b="1" dirty="0"/>
              <a:t>REJECT </a:t>
            </a:r>
            <a:r>
              <a:rPr lang="en-GB" sz="2000" dirty="0"/>
              <a:t>the manuscript</a:t>
            </a:r>
          </a:p>
          <a:p>
            <a:pPr marL="3582900" indent="-342900">
              <a:buFont typeface="Arial" panose="020B0604020202020204" pitchFamily="34" charset="0"/>
              <a:buChar char="•"/>
            </a:pPr>
            <a:r>
              <a:rPr lang="en-GB" sz="2000" b="1" dirty="0"/>
              <a:t>REVISE</a:t>
            </a:r>
            <a:r>
              <a:rPr lang="en-GB" sz="2000" dirty="0"/>
              <a:t> with </a:t>
            </a:r>
            <a:r>
              <a:rPr lang="en-GB" sz="2000" b="1" dirty="0"/>
              <a:t>MAJOR revisions </a:t>
            </a:r>
            <a:r>
              <a:rPr lang="en-GB" sz="2000" dirty="0"/>
              <a:t>needed.</a:t>
            </a:r>
          </a:p>
          <a:p>
            <a:pPr marL="3582900" indent="-342900">
              <a:buFont typeface="Arial" panose="020B0604020202020204" pitchFamily="34" charset="0"/>
              <a:buChar char="•"/>
            </a:pPr>
            <a:r>
              <a:rPr lang="en-GB" sz="2000" b="1" dirty="0"/>
              <a:t>REVISE</a:t>
            </a:r>
            <a:r>
              <a:rPr lang="en-GB" sz="2000" dirty="0"/>
              <a:t> with </a:t>
            </a:r>
            <a:r>
              <a:rPr lang="en-GB" sz="2000" b="1" dirty="0"/>
              <a:t>MINOR revisions </a:t>
            </a:r>
            <a:r>
              <a:rPr lang="en-GB" sz="2000" dirty="0"/>
              <a:t>needed.</a:t>
            </a:r>
          </a:p>
          <a:p>
            <a:pPr marL="3582900" indent="-342900">
              <a:buFont typeface="Arial" panose="020B0604020202020204" pitchFamily="34" charset="0"/>
              <a:buChar char="•"/>
            </a:pPr>
            <a:r>
              <a:rPr lang="en-GB" sz="2000" b="1" dirty="0"/>
              <a:t>ACCEPT</a:t>
            </a:r>
            <a:r>
              <a:rPr lang="en-GB" sz="2000" dirty="0"/>
              <a:t> with no revisions.</a:t>
            </a:r>
          </a:p>
        </p:txBody>
      </p:sp>
    </p:spTree>
    <p:extLst>
      <p:ext uri="{BB962C8B-B14F-4D97-AF65-F5344CB8AC3E}">
        <p14:creationId xmlns:p14="http://schemas.microsoft.com/office/powerpoint/2010/main" val="82175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rgbClr val="FFCC66"/>
          </a:solidFill>
          <a:ln>
            <a:solidFill>
              <a:srgbClr val="FFCC66"/>
            </a:solidFill>
          </a:ln>
        </p:spPr>
        <p:txBody>
          <a:bodyPr wrap="square" rtlCol="0">
            <a:spAutoFit/>
          </a:bodyPr>
          <a:lstStyle/>
          <a:p>
            <a:pPr algn="ctr"/>
            <a:r>
              <a:rPr lang="en-GB" dirty="0"/>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097506"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29F345C-59EC-4C54-8E65-2DCF2B6D96BF}"/>
              </a:ext>
            </a:extLst>
          </p:cNvPr>
          <p:cNvSpPr txBox="1"/>
          <p:nvPr/>
        </p:nvSpPr>
        <p:spPr>
          <a:xfrm>
            <a:off x="204187" y="4012561"/>
            <a:ext cx="10485068" cy="1323439"/>
          </a:xfrm>
          <a:prstGeom prst="rect">
            <a:avLst/>
          </a:prstGeom>
          <a:noFill/>
        </p:spPr>
        <p:txBody>
          <a:bodyPr wrap="square" rtlCol="0">
            <a:spAutoFit/>
          </a:bodyPr>
          <a:lstStyle/>
          <a:p>
            <a:r>
              <a:rPr lang="en-GB" sz="2000" b="1" i="1" dirty="0"/>
              <a:t>The paper does not pass peer review and is rejected by the editor. </a:t>
            </a:r>
          </a:p>
          <a:p>
            <a:endParaRPr lang="en-GB" sz="2000" dirty="0"/>
          </a:p>
          <a:p>
            <a:r>
              <a:rPr lang="en-GB" sz="2000" dirty="0"/>
              <a:t>The author receives comments from the reviewers, and should use them to revise the manuscript before submitting it to another journal. </a:t>
            </a:r>
          </a:p>
        </p:txBody>
      </p:sp>
    </p:spTree>
    <p:extLst>
      <p:ext uri="{BB962C8B-B14F-4D97-AF65-F5344CB8AC3E}">
        <p14:creationId xmlns:p14="http://schemas.microsoft.com/office/powerpoint/2010/main" val="230339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097506"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B99B53-DDE5-4BAC-B621-A24C7E34C042}"/>
              </a:ext>
            </a:extLst>
          </p:cNvPr>
          <p:cNvSpPr txBox="1"/>
          <p:nvPr/>
        </p:nvSpPr>
        <p:spPr>
          <a:xfrm>
            <a:off x="204186" y="4026729"/>
            <a:ext cx="10372365" cy="2154436"/>
          </a:xfrm>
          <a:prstGeom prst="rect">
            <a:avLst/>
          </a:prstGeom>
          <a:noFill/>
        </p:spPr>
        <p:txBody>
          <a:bodyPr wrap="square" rtlCol="0">
            <a:spAutoFit/>
          </a:bodyPr>
          <a:lstStyle/>
          <a:p>
            <a:r>
              <a:rPr lang="en-GB" sz="2000" b="1" i="1" dirty="0"/>
              <a:t>The author is asked to revise the manuscript.</a:t>
            </a:r>
          </a:p>
          <a:p>
            <a:endParaRPr lang="en-GB" sz="1100" dirty="0"/>
          </a:p>
          <a:p>
            <a:r>
              <a:rPr lang="en-GB" sz="2000" dirty="0"/>
              <a:t>The author bases the revisions on the comments of the reviewers.</a:t>
            </a:r>
          </a:p>
          <a:p>
            <a:r>
              <a:rPr lang="en-GB" sz="2000" dirty="0"/>
              <a:t>If</a:t>
            </a:r>
            <a:r>
              <a:rPr lang="en-GB" sz="2000" b="1" dirty="0"/>
              <a:t> MAJOR revisions </a:t>
            </a:r>
            <a:r>
              <a:rPr lang="en-GB" sz="2000" dirty="0"/>
              <a:t>are needed, the manuscript needs to be checked by the reviewers once again before publication.</a:t>
            </a:r>
          </a:p>
          <a:p>
            <a:r>
              <a:rPr lang="en-GB" sz="2000" dirty="0"/>
              <a:t>If </a:t>
            </a:r>
            <a:r>
              <a:rPr lang="en-GB" sz="2000" b="1" dirty="0"/>
              <a:t>MINOR revisions </a:t>
            </a:r>
            <a:r>
              <a:rPr lang="en-GB" sz="2000" dirty="0"/>
              <a:t>are needed, the manuscript is only checked by the editor, and not the reviewers. </a:t>
            </a:r>
          </a:p>
        </p:txBody>
      </p:sp>
    </p:spTree>
    <p:extLst>
      <p:ext uri="{BB962C8B-B14F-4D97-AF65-F5344CB8AC3E}">
        <p14:creationId xmlns:p14="http://schemas.microsoft.com/office/powerpoint/2010/main" val="222464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rgbClr val="92D050"/>
          </a:solidFill>
          <a:ln>
            <a:solidFill>
              <a:srgbClr val="92D050"/>
            </a:solidFill>
          </a:ln>
        </p:spPr>
        <p:txBody>
          <a:bodyPr wrap="square" rtlCol="0">
            <a:spAutoFit/>
          </a:bodyPr>
          <a:lstStyle/>
          <a:p>
            <a:pPr algn="ctr"/>
            <a:r>
              <a:rPr lang="en-GB" dirty="0"/>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rgbClr val="92D050"/>
          </a:solidFill>
          <a:ln w="12700">
            <a:solidFill>
              <a:srgbClr val="92D050"/>
            </a:solidFill>
          </a:ln>
        </p:spPr>
        <p:txBody>
          <a:bodyPr wrap="square" rtlCol="0">
            <a:spAutoFit/>
          </a:bodyPr>
          <a:lstStyle/>
          <a:p>
            <a:pPr algn="ctr"/>
            <a:r>
              <a:rPr lang="en-GB" dirty="0"/>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097506"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8CCBFEE-71E6-45D7-B9E3-12459088C451}"/>
              </a:ext>
            </a:extLst>
          </p:cNvPr>
          <p:cNvSpPr txBox="1"/>
          <p:nvPr/>
        </p:nvSpPr>
        <p:spPr>
          <a:xfrm>
            <a:off x="204186" y="4031941"/>
            <a:ext cx="11132593" cy="1631216"/>
          </a:xfrm>
          <a:prstGeom prst="rect">
            <a:avLst/>
          </a:prstGeom>
          <a:noFill/>
        </p:spPr>
        <p:txBody>
          <a:bodyPr wrap="square" rtlCol="0">
            <a:spAutoFit/>
          </a:bodyPr>
          <a:lstStyle/>
          <a:p>
            <a:r>
              <a:rPr lang="en-GB" sz="2000" b="1" i="1" dirty="0"/>
              <a:t>The paper does not need any more revisions, and is ready to be published!</a:t>
            </a:r>
          </a:p>
          <a:p>
            <a:endParaRPr lang="en-GB" sz="2000" dirty="0"/>
          </a:p>
          <a:p>
            <a:r>
              <a:rPr lang="en-GB" sz="2000" dirty="0"/>
              <a:t>Sometimes the manuscript does not need any revision at all, but this is rare.</a:t>
            </a:r>
          </a:p>
          <a:p>
            <a:r>
              <a:rPr lang="en-GB" sz="2000" dirty="0"/>
              <a:t> </a:t>
            </a:r>
          </a:p>
          <a:p>
            <a:r>
              <a:rPr lang="en-GB" sz="2000" dirty="0"/>
              <a:t>The paper is edited and proofread by the journal, then is published. </a:t>
            </a:r>
          </a:p>
        </p:txBody>
      </p:sp>
    </p:spTree>
    <p:extLst>
      <p:ext uri="{BB962C8B-B14F-4D97-AF65-F5344CB8AC3E}">
        <p14:creationId xmlns:p14="http://schemas.microsoft.com/office/powerpoint/2010/main" val="92779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rgbClr val="FFCC66"/>
          </a:solidFill>
          <a:ln>
            <a:noFill/>
          </a:ln>
        </p:spPr>
        <p:txBody>
          <a:bodyPr wrap="square" rtlCol="0">
            <a:spAutoFit/>
          </a:bodyPr>
          <a:lstStyle/>
          <a:p>
            <a:pPr algn="ctr"/>
            <a:r>
              <a:rPr lang="en-GB" dirty="0"/>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accent1">
              <a:lumMod val="20000"/>
              <a:lumOff val="80000"/>
            </a:schemeClr>
          </a:solidFill>
          <a:ln>
            <a:noFill/>
          </a:ln>
        </p:spPr>
        <p:txBody>
          <a:bodyPr wrap="square" rtlCol="0">
            <a:spAutoFit/>
          </a:bodyPr>
          <a:lstStyle/>
          <a:p>
            <a:pPr algn="ctr"/>
            <a:r>
              <a:rPr lang="en-GB" dirty="0"/>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accent1">
              <a:lumMod val="20000"/>
              <a:lumOff val="80000"/>
            </a:schemeClr>
          </a:solidFill>
          <a:ln>
            <a:noFill/>
          </a:ln>
        </p:spPr>
        <p:txBody>
          <a:bodyPr wrap="square" rtlCol="0">
            <a:spAutoFit/>
          </a:bodyPr>
          <a:lstStyle/>
          <a:p>
            <a:pPr algn="ctr"/>
            <a:r>
              <a:rPr lang="en-GB" dirty="0"/>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accent1">
              <a:lumMod val="20000"/>
              <a:lumOff val="80000"/>
            </a:schemeClr>
          </a:solidFill>
          <a:ln>
            <a:noFill/>
          </a:ln>
        </p:spPr>
        <p:txBody>
          <a:bodyPr wrap="square" rtlCol="0">
            <a:spAutoFit/>
          </a:bodyPr>
          <a:lstStyle/>
          <a:p>
            <a:pPr algn="ctr"/>
            <a:r>
              <a:rPr lang="en-GB" dirty="0"/>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rgbClr val="FFCC66"/>
          </a:solidFill>
          <a:ln>
            <a:noFill/>
          </a:ln>
        </p:spPr>
        <p:txBody>
          <a:bodyPr wrap="square" rtlCol="0">
            <a:spAutoFit/>
          </a:bodyPr>
          <a:lstStyle/>
          <a:p>
            <a:pPr algn="ctr"/>
            <a:r>
              <a:rPr lang="en-GB" dirty="0"/>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accent1">
              <a:lumMod val="20000"/>
              <a:lumOff val="80000"/>
            </a:schemeClr>
          </a:solidFill>
          <a:ln>
            <a:noFill/>
          </a:ln>
        </p:spPr>
        <p:txBody>
          <a:bodyPr wrap="square" rtlCol="0">
            <a:spAutoFit/>
          </a:bodyPr>
          <a:lstStyle/>
          <a:p>
            <a:pPr algn="ctr"/>
            <a:r>
              <a:rPr lang="en-GB" dirty="0"/>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rgbClr val="92D050"/>
          </a:solidFill>
          <a:ln>
            <a:solidFill>
              <a:srgbClr val="92D050"/>
            </a:solidFill>
          </a:ln>
        </p:spPr>
        <p:txBody>
          <a:bodyPr wrap="square" rtlCol="0">
            <a:spAutoFit/>
          </a:bodyPr>
          <a:lstStyle/>
          <a:p>
            <a:pPr algn="ctr"/>
            <a:r>
              <a:rPr lang="en-GB" dirty="0"/>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rgbClr val="92D050"/>
          </a:solidFill>
          <a:ln w="12700">
            <a:solidFill>
              <a:schemeClr val="bg1"/>
            </a:solidFill>
          </a:ln>
        </p:spPr>
        <p:txBody>
          <a:bodyPr wrap="square" rtlCol="0">
            <a:spAutoFit/>
          </a:bodyPr>
          <a:lstStyle/>
          <a:p>
            <a:pPr algn="ctr"/>
            <a:r>
              <a:rPr lang="en-GB" dirty="0"/>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a:stCxn id="13" idx="1"/>
          </p:cNvCxnSpPr>
          <p:nvPr/>
        </p:nvCxnSpPr>
        <p:spPr>
          <a:xfrm flipH="1" flipV="1">
            <a:off x="1944240" y="594026"/>
            <a:ext cx="6704542" cy="8878"/>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359CCFF-881D-4EC0-BE4E-BFC2F2B0EE16}"/>
              </a:ext>
            </a:extLst>
          </p:cNvPr>
          <p:cNvSpPr txBox="1"/>
          <p:nvPr/>
        </p:nvSpPr>
        <p:spPr>
          <a:xfrm>
            <a:off x="-62142" y="5028149"/>
            <a:ext cx="11132593" cy="400110"/>
          </a:xfrm>
          <a:prstGeom prst="rect">
            <a:avLst/>
          </a:prstGeom>
          <a:noFill/>
        </p:spPr>
        <p:txBody>
          <a:bodyPr wrap="square" rtlCol="0">
            <a:spAutoFit/>
          </a:bodyPr>
          <a:lstStyle/>
          <a:p>
            <a:pPr algn="ctr"/>
            <a:r>
              <a:rPr lang="en-GB" sz="2000" i="1" dirty="0"/>
              <a:t>How do you fit in this process, both as an author and as a reviewer? </a:t>
            </a:r>
          </a:p>
        </p:txBody>
      </p:sp>
    </p:spTree>
    <p:extLst>
      <p:ext uri="{BB962C8B-B14F-4D97-AF65-F5344CB8AC3E}">
        <p14:creationId xmlns:p14="http://schemas.microsoft.com/office/powerpoint/2010/main" val="216844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0E0DDF-E11B-47DD-A3E3-00F432F0B917}"/>
              </a:ext>
            </a:extLst>
          </p:cNvPr>
          <p:cNvSpPr>
            <a:spLocks noGrp="1"/>
          </p:cNvSpPr>
          <p:nvPr>
            <p:ph type="title"/>
          </p:nvPr>
        </p:nvSpPr>
        <p:spPr>
          <a:xfrm>
            <a:off x="750138" y="1851896"/>
            <a:ext cx="7079411" cy="1457537"/>
          </a:xfrm>
        </p:spPr>
        <p:txBody>
          <a:bodyPr/>
          <a:lstStyle/>
          <a:p>
            <a:r>
              <a:rPr lang="en-GB" sz="4800" dirty="0">
                <a:solidFill>
                  <a:schemeClr val="tx2"/>
                </a:solidFill>
              </a:rPr>
              <a:t>II. Authors</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25EB4938-CDC2-42FE-9329-47C9CF8965DB}"/>
              </a:ext>
            </a:extLst>
          </p:cNvPr>
          <p:cNvSpPr>
            <a:spLocks noGrp="1"/>
          </p:cNvSpPr>
          <p:nvPr>
            <p:ph type="body" sz="quarter" idx="12"/>
          </p:nvPr>
        </p:nvSpPr>
        <p:spPr>
          <a:xfrm>
            <a:off x="1504654" y="3369591"/>
            <a:ext cx="10351836" cy="1208404"/>
          </a:xfrm>
        </p:spPr>
        <p:txBody>
          <a:bodyPr/>
          <a:lstStyle/>
          <a:p>
            <a:r>
              <a:rPr lang="en-GB" sz="2800" i="1" dirty="0">
                <a:solidFill>
                  <a:schemeClr val="tx1"/>
                </a:solidFill>
              </a:rPr>
              <a:t>How to successfully submit a manuscript.</a:t>
            </a:r>
          </a:p>
        </p:txBody>
      </p:sp>
    </p:spTree>
    <p:extLst>
      <p:ext uri="{BB962C8B-B14F-4D97-AF65-F5344CB8AC3E}">
        <p14:creationId xmlns:p14="http://schemas.microsoft.com/office/powerpoint/2010/main" val="74547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a. Writing your manuscript</a:t>
            </a: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a:xfrm>
            <a:off x="838199" y="1316744"/>
            <a:ext cx="10310565" cy="766233"/>
          </a:xfrm>
        </p:spPr>
        <p:txBody>
          <a:bodyPr/>
          <a:lstStyle/>
          <a:p>
            <a:r>
              <a:rPr lang="en-GB" sz="2000" dirty="0">
                <a:solidFill>
                  <a:schemeClr val="tx1"/>
                </a:solidFill>
              </a:rPr>
              <a:t>The reviewers will be looking at the structure and clarity of your paper, as well as its use of sources and methodologies. Here are some ideas of what will be evaluated during the peer review process, if you are writing for a </a:t>
            </a:r>
            <a:r>
              <a:rPr lang="en-GB" sz="2000" b="1" dirty="0">
                <a:solidFill>
                  <a:schemeClr val="tx1"/>
                </a:solidFill>
              </a:rPr>
              <a:t>scientific journal</a:t>
            </a:r>
            <a:r>
              <a:rPr lang="en-GB" sz="2000" dirty="0">
                <a:solidFill>
                  <a:schemeClr val="tx1"/>
                </a:solidFill>
              </a:rPr>
              <a:t>.</a:t>
            </a:r>
          </a:p>
          <a:p>
            <a:endParaRPr lang="en-US" dirty="0"/>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D87634-AFFD-4239-A60A-D110BDE38E5A}"/>
              </a:ext>
            </a:extLst>
          </p:cNvPr>
          <p:cNvSpPr txBox="1"/>
          <p:nvPr/>
        </p:nvSpPr>
        <p:spPr>
          <a:xfrm>
            <a:off x="1476714" y="5801828"/>
            <a:ext cx="9033533" cy="306467"/>
          </a:xfrm>
          <a:prstGeom prst="roundRect">
            <a:avLst/>
          </a:prstGeom>
          <a:solidFill>
            <a:schemeClr val="bg1">
              <a:lumMod val="95000"/>
            </a:schemeClr>
          </a:solidFill>
          <a:ln w="12700">
            <a:solidFill>
              <a:schemeClr val="bg1"/>
            </a:solidFill>
          </a:ln>
        </p:spPr>
        <p:txBody>
          <a:bodyPr wrap="square" rtlCol="0">
            <a:spAutoFit/>
          </a:bodyPr>
          <a:lstStyle/>
          <a:p>
            <a:pPr algn="ctr"/>
            <a:r>
              <a:rPr lang="en-GB" sz="1200" dirty="0"/>
              <a:t>You can find more information on this in this </a:t>
            </a:r>
            <a:r>
              <a:rPr lang="en-GB" sz="1200" dirty="0">
                <a:solidFill>
                  <a:schemeClr val="accent5"/>
                </a:solidFill>
                <a:hlinkClick r:id="rId3">
                  <a:extLst>
                    <a:ext uri="{A12FA001-AC4F-418D-AE19-62706E023703}">
                      <ahyp:hlinkClr xmlns:ahyp="http://schemas.microsoft.com/office/drawing/2018/hyperlinkcolor" val="tx"/>
                    </a:ext>
                  </a:extLst>
                </a:hlinkClick>
              </a:rPr>
              <a:t>webinar</a:t>
            </a:r>
            <a:r>
              <a:rPr lang="en-GB" sz="1200" dirty="0"/>
              <a:t> from Zoë Mullan, founding editor of </a:t>
            </a:r>
            <a:r>
              <a:rPr lang="en-GB" sz="1200" i="1" dirty="0"/>
              <a:t>The Lancet Global Health</a:t>
            </a:r>
            <a:r>
              <a:rPr lang="en-GB" sz="1200" dirty="0"/>
              <a:t>, published by Elsevier.</a:t>
            </a:r>
            <a:r>
              <a:rPr lang="en-GB" sz="1200" i="1" dirty="0"/>
              <a:t> </a:t>
            </a:r>
            <a:endParaRPr lang="en-GB" sz="1200" dirty="0"/>
          </a:p>
        </p:txBody>
      </p:sp>
      <p:graphicFrame>
        <p:nvGraphicFramePr>
          <p:cNvPr id="8" name="Diagram 7">
            <a:extLst>
              <a:ext uri="{FF2B5EF4-FFF2-40B4-BE49-F238E27FC236}">
                <a16:creationId xmlns:a16="http://schemas.microsoft.com/office/drawing/2014/main" id="{E6D98378-F992-4A9C-9219-2BA02A45D5B1}"/>
              </a:ext>
            </a:extLst>
          </p:cNvPr>
          <p:cNvGraphicFramePr/>
          <p:nvPr>
            <p:extLst>
              <p:ext uri="{D42A27DB-BD31-4B8C-83A1-F6EECF244321}">
                <p14:modId xmlns:p14="http://schemas.microsoft.com/office/powerpoint/2010/main" val="1785892587"/>
              </p:ext>
            </p:extLst>
          </p:nvPr>
        </p:nvGraphicFramePr>
        <p:xfrm>
          <a:off x="665747" y="2387600"/>
          <a:ext cx="10860505" cy="2920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673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a. Writing your manuscript</a:t>
            </a: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a:xfrm>
            <a:off x="838199" y="1338584"/>
            <a:ext cx="10310565" cy="595301"/>
          </a:xfrm>
        </p:spPr>
        <p:txBody>
          <a:bodyPr/>
          <a:lstStyle/>
          <a:p>
            <a:r>
              <a:rPr lang="en-GB" sz="2000" dirty="0">
                <a:solidFill>
                  <a:schemeClr val="tx1"/>
                </a:solidFill>
              </a:rPr>
              <a:t>Here are some ideas of what will be evaluated during the peer review process, if you are writing for a journal in the field of </a:t>
            </a:r>
            <a:r>
              <a:rPr lang="en-GB" sz="2000" b="1" dirty="0">
                <a:solidFill>
                  <a:schemeClr val="tx1"/>
                </a:solidFill>
              </a:rPr>
              <a:t>arts and humanities</a:t>
            </a:r>
            <a:r>
              <a:rPr lang="en-GB" sz="2000" dirty="0">
                <a:solidFill>
                  <a:schemeClr val="tx1"/>
                </a:solidFill>
              </a:rPr>
              <a:t>.</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2DCE1012-3859-4750-98B5-C6504184D275}"/>
              </a:ext>
            </a:extLst>
          </p:cNvPr>
          <p:cNvGraphicFramePr/>
          <p:nvPr>
            <p:extLst>
              <p:ext uri="{D42A27DB-BD31-4B8C-83A1-F6EECF244321}">
                <p14:modId xmlns:p14="http://schemas.microsoft.com/office/powerpoint/2010/main" val="2901225436"/>
              </p:ext>
            </p:extLst>
          </p:nvPr>
        </p:nvGraphicFramePr>
        <p:xfrm>
          <a:off x="391342" y="2174079"/>
          <a:ext cx="11409316" cy="360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26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Introduction</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424E9EF6-0EFB-4934-BB31-43302F476A3C}"/>
              </a:ext>
            </a:extLst>
          </p:cNvPr>
          <p:cNvGraphicFramePr>
            <a:graphicFrameLocks/>
          </p:cNvGraphicFramePr>
          <p:nvPr>
            <p:extLst>
              <p:ext uri="{D42A27DB-BD31-4B8C-83A1-F6EECF244321}">
                <p14:modId xmlns:p14="http://schemas.microsoft.com/office/powerpoint/2010/main" val="545671034"/>
              </p:ext>
            </p:extLst>
          </p:nvPr>
        </p:nvGraphicFramePr>
        <p:xfrm>
          <a:off x="631742" y="1219449"/>
          <a:ext cx="10058400" cy="4419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20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b. Submitting your manuscript</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BE018B-1003-4DE7-9A46-BA44F8B159B7}"/>
              </a:ext>
            </a:extLst>
          </p:cNvPr>
          <p:cNvSpPr txBox="1"/>
          <p:nvPr/>
        </p:nvSpPr>
        <p:spPr>
          <a:xfrm>
            <a:off x="1033564" y="1281728"/>
            <a:ext cx="10058400" cy="707886"/>
          </a:xfrm>
          <a:prstGeom prst="rect">
            <a:avLst/>
          </a:prstGeom>
          <a:noFill/>
        </p:spPr>
        <p:txBody>
          <a:bodyPr wrap="square" rtlCol="0">
            <a:spAutoFit/>
          </a:bodyPr>
          <a:lstStyle/>
          <a:p>
            <a:r>
              <a:rPr lang="en-GB" sz="2000" dirty="0"/>
              <a:t>Only submit your manuscript to </a:t>
            </a:r>
            <a:r>
              <a:rPr lang="en-GB" sz="2000" b="1" dirty="0"/>
              <a:t>one journal at the time</a:t>
            </a:r>
            <a:r>
              <a:rPr lang="en-GB" sz="2000" dirty="0"/>
              <a:t>. </a:t>
            </a:r>
          </a:p>
          <a:p>
            <a:r>
              <a:rPr lang="en-GB" sz="2000" dirty="0"/>
              <a:t>Only approach other editors if you have been rejected by your first choice of journal. </a:t>
            </a:r>
          </a:p>
        </p:txBody>
      </p:sp>
      <p:sp>
        <p:nvSpPr>
          <p:cNvPr id="7" name="Content Placeholder 2">
            <a:extLst>
              <a:ext uri="{FF2B5EF4-FFF2-40B4-BE49-F238E27FC236}">
                <a16:creationId xmlns:a16="http://schemas.microsoft.com/office/drawing/2014/main" id="{A7043CD3-BF85-43A1-AA61-371F1C081DED}"/>
              </a:ext>
            </a:extLst>
          </p:cNvPr>
          <p:cNvSpPr txBox="1">
            <a:spLocks/>
          </p:cNvSpPr>
          <p:nvPr/>
        </p:nvSpPr>
        <p:spPr>
          <a:xfrm>
            <a:off x="1033564" y="2564954"/>
            <a:ext cx="10115202" cy="1085556"/>
          </a:xfrm>
          <a:prstGeom prst="rect">
            <a:avLst/>
          </a:prstGeom>
          <a:solidFill>
            <a:schemeClr val="bg1">
              <a:lumMod val="95000"/>
            </a:schemeClr>
          </a:solidFill>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GB" sz="2000" dirty="0"/>
              <a:t>Before submitting your manuscript, make sure that its aims align with the </a:t>
            </a:r>
            <a:r>
              <a:rPr lang="en-GB" sz="2000" b="1" dirty="0"/>
              <a:t>focus of the journal</a:t>
            </a:r>
            <a:r>
              <a:rPr lang="en-GB" sz="2000" dirty="0"/>
              <a:t>. Editors will not be interested in publishing your work if that is not the case.</a:t>
            </a:r>
          </a:p>
          <a:p>
            <a:pPr marL="0" indent="0" algn="ctr">
              <a:buNone/>
            </a:pPr>
            <a:r>
              <a:rPr lang="en-GB" sz="2000" dirty="0"/>
              <a:t>Information regarding the focus and aims of a particular journal can be found on its </a:t>
            </a:r>
            <a:r>
              <a:rPr lang="en-GB" sz="2000" b="1" dirty="0"/>
              <a:t>website</a:t>
            </a:r>
            <a:r>
              <a:rPr lang="en-GB" sz="2000" dirty="0"/>
              <a:t>. </a:t>
            </a:r>
          </a:p>
        </p:txBody>
      </p:sp>
      <p:sp>
        <p:nvSpPr>
          <p:cNvPr id="8" name="TextBox 7">
            <a:extLst>
              <a:ext uri="{FF2B5EF4-FFF2-40B4-BE49-F238E27FC236}">
                <a16:creationId xmlns:a16="http://schemas.microsoft.com/office/drawing/2014/main" id="{E8381D2B-9FA4-4E32-BD99-F0B4D353C41F}"/>
              </a:ext>
            </a:extLst>
          </p:cNvPr>
          <p:cNvSpPr txBox="1"/>
          <p:nvPr/>
        </p:nvSpPr>
        <p:spPr>
          <a:xfrm>
            <a:off x="1033564" y="4184745"/>
            <a:ext cx="3657600" cy="1631216"/>
          </a:xfrm>
          <a:prstGeom prst="rect">
            <a:avLst/>
          </a:prstGeom>
          <a:noFill/>
        </p:spPr>
        <p:txBody>
          <a:bodyPr wrap="square" rtlCol="0">
            <a:spAutoFit/>
          </a:bodyPr>
          <a:lstStyle/>
          <a:p>
            <a:r>
              <a:rPr lang="en-GB" sz="2000" dirty="0"/>
              <a:t>Remember to consult and follow the journal’s </a:t>
            </a:r>
            <a:r>
              <a:rPr lang="en-GB" sz="2000" b="1" dirty="0"/>
              <a:t>author guidelines</a:t>
            </a:r>
            <a:r>
              <a:rPr lang="en-GB" sz="2000" dirty="0"/>
              <a:t>.</a:t>
            </a:r>
          </a:p>
          <a:p>
            <a:r>
              <a:rPr lang="en-GB" sz="2000" dirty="0"/>
              <a:t>They are usually found on their </a:t>
            </a:r>
            <a:r>
              <a:rPr lang="en-GB" sz="2000" b="1" dirty="0"/>
              <a:t>website</a:t>
            </a:r>
            <a:r>
              <a:rPr lang="en-GB" sz="2000" dirty="0"/>
              <a:t>, and cover essential information regarding…</a:t>
            </a:r>
          </a:p>
        </p:txBody>
      </p:sp>
      <p:sp>
        <p:nvSpPr>
          <p:cNvPr id="9" name="Left Brace 8">
            <a:extLst>
              <a:ext uri="{FF2B5EF4-FFF2-40B4-BE49-F238E27FC236}">
                <a16:creationId xmlns:a16="http://schemas.microsoft.com/office/drawing/2014/main" id="{FDD8E58A-8558-4DC4-B01B-7960BACF769C}"/>
              </a:ext>
            </a:extLst>
          </p:cNvPr>
          <p:cNvSpPr/>
          <p:nvPr/>
        </p:nvSpPr>
        <p:spPr>
          <a:xfrm>
            <a:off x="4935096" y="4185783"/>
            <a:ext cx="506027" cy="1692771"/>
          </a:xfrm>
          <a:prstGeom prst="leftBrace">
            <a:avLst>
              <a:gd name="adj1" fmla="val 50438"/>
              <a:gd name="adj2" fmla="val 50344"/>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FECC3DD7-1F1C-43F7-ADF6-CB6D0899D61B}"/>
              </a:ext>
            </a:extLst>
          </p:cNvPr>
          <p:cNvSpPr txBox="1"/>
          <p:nvPr/>
        </p:nvSpPr>
        <p:spPr>
          <a:xfrm>
            <a:off x="5690679" y="4184745"/>
            <a:ext cx="5467757" cy="1754326"/>
          </a:xfrm>
          <a:prstGeom prst="rect">
            <a:avLst/>
          </a:prstGeom>
          <a:noFill/>
        </p:spPr>
        <p:txBody>
          <a:bodyPr wrap="square" rtlCol="0">
            <a:spAutoFit/>
          </a:bodyPr>
          <a:lstStyle/>
          <a:p>
            <a:pPr marL="285750" indent="-285750">
              <a:buFont typeface="Arial" panose="020B0604020202020204" pitchFamily="34" charset="0"/>
              <a:buChar char="•"/>
            </a:pPr>
            <a:r>
              <a:rPr lang="en-GB" dirty="0"/>
              <a:t>the article’s structure</a:t>
            </a:r>
          </a:p>
          <a:p>
            <a:pPr marL="285750" indent="-285750">
              <a:buFont typeface="Arial" panose="020B0604020202020204" pitchFamily="34" charset="0"/>
              <a:buChar char="•"/>
            </a:pPr>
            <a:r>
              <a:rPr lang="en-GB" dirty="0"/>
              <a:t>the journal’s preferred reference style </a:t>
            </a:r>
          </a:p>
          <a:p>
            <a:pPr marL="285750" indent="-285750">
              <a:buFont typeface="Arial" panose="020B0604020202020204" pitchFamily="34" charset="0"/>
              <a:buChar char="•"/>
            </a:pPr>
            <a:r>
              <a:rPr lang="en-GB" dirty="0"/>
              <a:t>instructions for graphical figures and illustration</a:t>
            </a:r>
          </a:p>
          <a:p>
            <a:pPr marL="285750" indent="-285750">
              <a:buFont typeface="Arial" panose="020B0604020202020204" pitchFamily="34" charset="0"/>
              <a:buChar char="•"/>
            </a:pPr>
            <a:r>
              <a:rPr lang="en-GB" dirty="0"/>
              <a:t>instructions for the acknowledgements and biography</a:t>
            </a:r>
          </a:p>
          <a:p>
            <a:pPr marL="285750" indent="-285750">
              <a:buFont typeface="Arial" panose="020B0604020202020204" pitchFamily="34" charset="0"/>
              <a:buChar char="•"/>
            </a:pPr>
            <a:r>
              <a:rPr lang="en-GB" dirty="0"/>
              <a:t>… and more! </a:t>
            </a:r>
          </a:p>
        </p:txBody>
      </p:sp>
    </p:spTree>
    <p:extLst>
      <p:ext uri="{BB962C8B-B14F-4D97-AF65-F5344CB8AC3E}">
        <p14:creationId xmlns:p14="http://schemas.microsoft.com/office/powerpoint/2010/main" val="425959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b. Submitting your manuscript</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21945AF6-D298-4F87-A230-CD69BD7764EA}"/>
              </a:ext>
            </a:extLst>
          </p:cNvPr>
          <p:cNvSpPr txBox="1">
            <a:spLocks/>
          </p:cNvSpPr>
          <p:nvPr/>
        </p:nvSpPr>
        <p:spPr>
          <a:xfrm>
            <a:off x="1119434" y="1343792"/>
            <a:ext cx="10654620" cy="476161"/>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000" dirty="0"/>
              <a:t>Here are examples of journals’ guidelines for authors, from the journals </a:t>
            </a:r>
            <a:r>
              <a:rPr lang="en-GB" sz="2000" i="1" dirty="0"/>
              <a:t>Nature </a:t>
            </a:r>
            <a:r>
              <a:rPr lang="en-GB" sz="2000" dirty="0"/>
              <a:t>and </a:t>
            </a:r>
            <a:r>
              <a:rPr lang="en-GB" sz="2000" i="1" dirty="0"/>
              <a:t>Past &amp; Present.</a:t>
            </a:r>
          </a:p>
        </p:txBody>
      </p:sp>
      <p:pic>
        <p:nvPicPr>
          <p:cNvPr id="7" name="Picture 6">
            <a:extLst>
              <a:ext uri="{FF2B5EF4-FFF2-40B4-BE49-F238E27FC236}">
                <a16:creationId xmlns:a16="http://schemas.microsoft.com/office/drawing/2014/main" id="{1C52E549-6CA6-4CC8-BF34-CD4A2A78CEA9}"/>
              </a:ext>
            </a:extLst>
          </p:cNvPr>
          <p:cNvPicPr>
            <a:picLocks noChangeAspect="1"/>
          </p:cNvPicPr>
          <p:nvPr/>
        </p:nvPicPr>
        <p:blipFill>
          <a:blip r:embed="rId3"/>
          <a:stretch>
            <a:fillRect/>
          </a:stretch>
        </p:blipFill>
        <p:spPr>
          <a:xfrm>
            <a:off x="1043234" y="2067240"/>
            <a:ext cx="5161605" cy="3345811"/>
          </a:xfrm>
          <a:prstGeom prst="rect">
            <a:avLst/>
          </a:prstGeom>
          <a:ln w="3175">
            <a:solidFill>
              <a:schemeClr val="accent2"/>
            </a:solidFill>
          </a:ln>
        </p:spPr>
      </p:pic>
      <p:pic>
        <p:nvPicPr>
          <p:cNvPr id="8" name="Picture 7">
            <a:extLst>
              <a:ext uri="{FF2B5EF4-FFF2-40B4-BE49-F238E27FC236}">
                <a16:creationId xmlns:a16="http://schemas.microsoft.com/office/drawing/2014/main" id="{1EF0471E-0AD7-43B9-BABB-40FEE66BF218}"/>
              </a:ext>
            </a:extLst>
          </p:cNvPr>
          <p:cNvPicPr>
            <a:picLocks noChangeAspect="1"/>
          </p:cNvPicPr>
          <p:nvPr/>
        </p:nvPicPr>
        <p:blipFill>
          <a:blip r:embed="rId4"/>
          <a:stretch>
            <a:fillRect/>
          </a:stretch>
        </p:blipFill>
        <p:spPr>
          <a:xfrm>
            <a:off x="6638918" y="2067240"/>
            <a:ext cx="4509848" cy="3345870"/>
          </a:xfrm>
          <a:prstGeom prst="rect">
            <a:avLst/>
          </a:prstGeom>
          <a:ln w="3175">
            <a:solidFill>
              <a:schemeClr val="accent2"/>
            </a:solidFill>
          </a:ln>
        </p:spPr>
      </p:pic>
      <p:sp>
        <p:nvSpPr>
          <p:cNvPr id="9" name="TextBox 8">
            <a:extLst>
              <a:ext uri="{FF2B5EF4-FFF2-40B4-BE49-F238E27FC236}">
                <a16:creationId xmlns:a16="http://schemas.microsoft.com/office/drawing/2014/main" id="{BF426521-1400-4BA0-84F7-C77A38143864}"/>
              </a:ext>
            </a:extLst>
          </p:cNvPr>
          <p:cNvSpPr txBox="1"/>
          <p:nvPr/>
        </p:nvSpPr>
        <p:spPr>
          <a:xfrm>
            <a:off x="1713126" y="5452589"/>
            <a:ext cx="2814071" cy="415498"/>
          </a:xfrm>
          <a:prstGeom prst="rect">
            <a:avLst/>
          </a:prstGeom>
          <a:noFill/>
        </p:spPr>
        <p:txBody>
          <a:bodyPr wrap="square" rtlCol="0">
            <a:spAutoFit/>
          </a:bodyPr>
          <a:lstStyle/>
          <a:p>
            <a:r>
              <a:rPr lang="en-GB" sz="1050" dirty="0"/>
              <a:t>You can find this page </a:t>
            </a:r>
            <a:r>
              <a:rPr lang="en-GB" sz="1050" dirty="0">
                <a:hlinkClick r:id="rId5"/>
              </a:rPr>
              <a:t>here</a:t>
            </a:r>
            <a:r>
              <a:rPr lang="en-GB" sz="1050" dirty="0"/>
              <a:t>. </a:t>
            </a:r>
          </a:p>
          <a:p>
            <a:r>
              <a:rPr lang="en-GB" sz="1050" dirty="0"/>
              <a:t>The screenshot was taken in Jan 2020.   </a:t>
            </a:r>
          </a:p>
        </p:txBody>
      </p:sp>
      <p:sp>
        <p:nvSpPr>
          <p:cNvPr id="10" name="TextBox 9">
            <a:extLst>
              <a:ext uri="{FF2B5EF4-FFF2-40B4-BE49-F238E27FC236}">
                <a16:creationId xmlns:a16="http://schemas.microsoft.com/office/drawing/2014/main" id="{B9406104-F353-49A1-B8C5-92FAA4B6D17D}"/>
              </a:ext>
            </a:extLst>
          </p:cNvPr>
          <p:cNvSpPr txBox="1"/>
          <p:nvPr/>
        </p:nvSpPr>
        <p:spPr>
          <a:xfrm>
            <a:off x="7588400" y="5452589"/>
            <a:ext cx="2890474" cy="415498"/>
          </a:xfrm>
          <a:prstGeom prst="rect">
            <a:avLst/>
          </a:prstGeom>
          <a:noFill/>
        </p:spPr>
        <p:txBody>
          <a:bodyPr wrap="square" rtlCol="0">
            <a:spAutoFit/>
          </a:bodyPr>
          <a:lstStyle/>
          <a:p>
            <a:r>
              <a:rPr lang="en-GB" sz="1050" dirty="0"/>
              <a:t>You can find this page </a:t>
            </a:r>
            <a:r>
              <a:rPr lang="en-GB" sz="1050" dirty="0">
                <a:hlinkClick r:id="rId6"/>
              </a:rPr>
              <a:t>here</a:t>
            </a:r>
            <a:r>
              <a:rPr lang="en-GB" sz="1050" dirty="0"/>
              <a:t>.</a:t>
            </a:r>
          </a:p>
          <a:p>
            <a:r>
              <a:rPr lang="en-GB" sz="1050" dirty="0"/>
              <a:t>The screenshot was taken in Jan 2020.   </a:t>
            </a:r>
          </a:p>
        </p:txBody>
      </p:sp>
    </p:spTree>
    <p:extLst>
      <p:ext uri="{BB962C8B-B14F-4D97-AF65-F5344CB8AC3E}">
        <p14:creationId xmlns:p14="http://schemas.microsoft.com/office/powerpoint/2010/main" val="391533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c. Revising your manuscript</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E64DF3A-6284-4A19-9F29-E2E96C55CE82}"/>
              </a:ext>
            </a:extLst>
          </p:cNvPr>
          <p:cNvSpPr txBox="1">
            <a:spLocks/>
          </p:cNvSpPr>
          <p:nvPr/>
        </p:nvSpPr>
        <p:spPr>
          <a:xfrm>
            <a:off x="1112519" y="1661799"/>
            <a:ext cx="10310567" cy="1656698"/>
          </a:xfrm>
          <a:prstGeom prst="rect">
            <a:avLst/>
          </a:prstGeom>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000" dirty="0"/>
              <a:t>If your manuscript needs revisions, or if it is rejected, it is important to take into account the </a:t>
            </a:r>
            <a:r>
              <a:rPr lang="en-GB" sz="2000" b="1" dirty="0"/>
              <a:t>reviewers’ comments </a:t>
            </a:r>
            <a:r>
              <a:rPr lang="en-GB" sz="2000" dirty="0"/>
              <a:t>on your work. These could include comments about: the methodology, your use of sources, the construction of your argument, the clarity of your tables and illustrations, etc.</a:t>
            </a:r>
          </a:p>
        </p:txBody>
      </p:sp>
      <p:sp>
        <p:nvSpPr>
          <p:cNvPr id="7" name="Content Placeholder 2">
            <a:extLst>
              <a:ext uri="{FF2B5EF4-FFF2-40B4-BE49-F238E27FC236}">
                <a16:creationId xmlns:a16="http://schemas.microsoft.com/office/drawing/2014/main" id="{F9D33E78-50AF-4B9E-92F0-A4ECB6B5A3C7}"/>
              </a:ext>
            </a:extLst>
          </p:cNvPr>
          <p:cNvSpPr txBox="1">
            <a:spLocks/>
          </p:cNvSpPr>
          <p:nvPr/>
        </p:nvSpPr>
        <p:spPr>
          <a:xfrm>
            <a:off x="1112519" y="3183620"/>
            <a:ext cx="10176163" cy="367300"/>
          </a:xfrm>
          <a:prstGeom prst="rect">
            <a:avLst/>
          </a:prstGeom>
          <a:solidFill>
            <a:schemeClr val="bg1">
              <a:lumMod val="95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dirty="0">
                <a:solidFill>
                  <a:schemeClr val="tx1"/>
                </a:solidFill>
              </a:rPr>
              <a:t>Make sure you revise your manuscript according to the reviews before submitting it again.</a:t>
            </a:r>
          </a:p>
        </p:txBody>
      </p:sp>
      <p:sp>
        <p:nvSpPr>
          <p:cNvPr id="8" name="Rectangle 7">
            <a:extLst>
              <a:ext uri="{FF2B5EF4-FFF2-40B4-BE49-F238E27FC236}">
                <a16:creationId xmlns:a16="http://schemas.microsoft.com/office/drawing/2014/main" id="{06B1A8C4-5A15-43C5-AC80-B86E7A030F9F}"/>
              </a:ext>
            </a:extLst>
          </p:cNvPr>
          <p:cNvSpPr/>
          <p:nvPr/>
        </p:nvSpPr>
        <p:spPr>
          <a:xfrm>
            <a:off x="1112519" y="4319214"/>
            <a:ext cx="10176163" cy="707886"/>
          </a:xfrm>
          <a:prstGeom prst="rect">
            <a:avLst/>
          </a:prstGeom>
        </p:spPr>
        <p:txBody>
          <a:bodyPr wrap="square">
            <a:spAutoFit/>
          </a:bodyPr>
          <a:lstStyle/>
          <a:p>
            <a:r>
              <a:rPr lang="en-GB" sz="2000" dirty="0"/>
              <a:t>However, if you disagree with peer reviewers, and feel that it would be appropriate to defend your work, you can get back to the editor to let them know about the situation. </a:t>
            </a:r>
          </a:p>
        </p:txBody>
      </p:sp>
    </p:spTree>
    <p:extLst>
      <p:ext uri="{BB962C8B-B14F-4D97-AF65-F5344CB8AC3E}">
        <p14:creationId xmlns:p14="http://schemas.microsoft.com/office/powerpoint/2010/main" val="19607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0E0DDF-E11B-47DD-A3E3-00F432F0B917}"/>
              </a:ext>
            </a:extLst>
          </p:cNvPr>
          <p:cNvSpPr>
            <a:spLocks noGrp="1"/>
          </p:cNvSpPr>
          <p:nvPr>
            <p:ph type="title"/>
          </p:nvPr>
        </p:nvSpPr>
        <p:spPr>
          <a:xfrm>
            <a:off x="750138" y="1851896"/>
            <a:ext cx="7079411" cy="1457537"/>
          </a:xfrm>
        </p:spPr>
        <p:txBody>
          <a:bodyPr/>
          <a:lstStyle/>
          <a:p>
            <a:r>
              <a:rPr lang="en-GB" sz="4800" dirty="0">
                <a:solidFill>
                  <a:schemeClr val="tx2"/>
                </a:solidFill>
              </a:rPr>
              <a:t>III. Reviewers</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25EB4938-CDC2-42FE-9329-47C9CF8965DB}"/>
              </a:ext>
            </a:extLst>
          </p:cNvPr>
          <p:cNvSpPr>
            <a:spLocks noGrp="1"/>
          </p:cNvSpPr>
          <p:nvPr>
            <p:ph type="body" sz="quarter" idx="12"/>
          </p:nvPr>
        </p:nvSpPr>
        <p:spPr>
          <a:xfrm>
            <a:off x="1504654" y="3369591"/>
            <a:ext cx="10351836" cy="1208404"/>
          </a:xfrm>
        </p:spPr>
        <p:txBody>
          <a:bodyPr/>
          <a:lstStyle/>
          <a:p>
            <a:r>
              <a:rPr lang="en-GB" sz="2800" i="1" dirty="0">
                <a:solidFill>
                  <a:schemeClr val="tx1"/>
                </a:solidFill>
              </a:rPr>
              <a:t>How to efficiently review a manuscript.</a:t>
            </a:r>
          </a:p>
        </p:txBody>
      </p:sp>
    </p:spTree>
    <p:extLst>
      <p:ext uri="{BB962C8B-B14F-4D97-AF65-F5344CB8AC3E}">
        <p14:creationId xmlns:p14="http://schemas.microsoft.com/office/powerpoint/2010/main" val="301910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a. Getting started</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585C52C-772B-4A6E-88F5-6066E8D7081B}"/>
              </a:ext>
            </a:extLst>
          </p:cNvPr>
          <p:cNvSpPr txBox="1">
            <a:spLocks/>
          </p:cNvSpPr>
          <p:nvPr/>
        </p:nvSpPr>
        <p:spPr>
          <a:xfrm>
            <a:off x="1090366" y="1525435"/>
            <a:ext cx="10058400" cy="1583266"/>
          </a:xfrm>
          <a:prstGeom prst="rect">
            <a:avLst/>
          </a:prstGeom>
        </p:spPr>
        <p:txBody>
          <a:bodyPr>
            <a:normAutofit lnSpcReduction="10000"/>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000" dirty="0"/>
              <a:t>Get involved in peer review to:</a:t>
            </a:r>
          </a:p>
          <a:p>
            <a:pPr>
              <a:buClr>
                <a:schemeClr val="tx1">
                  <a:lumMod val="75000"/>
                  <a:lumOff val="25000"/>
                </a:schemeClr>
              </a:buClr>
            </a:pPr>
            <a:r>
              <a:rPr lang="en-GB" sz="2000" dirty="0"/>
              <a:t> Contribute to the academic community.</a:t>
            </a:r>
          </a:p>
          <a:p>
            <a:pPr>
              <a:buClr>
                <a:schemeClr val="tx1">
                  <a:lumMod val="75000"/>
                  <a:lumOff val="25000"/>
                </a:schemeClr>
              </a:buClr>
            </a:pPr>
            <a:r>
              <a:rPr lang="en-GB" sz="2000" dirty="0"/>
              <a:t> Enhance your reputation or career, and distinguish yourself as an expert in your field.</a:t>
            </a:r>
          </a:p>
          <a:p>
            <a:pPr>
              <a:buClr>
                <a:schemeClr val="tx1">
                  <a:lumMod val="75000"/>
                  <a:lumOff val="25000"/>
                </a:schemeClr>
              </a:buClr>
            </a:pPr>
            <a:r>
              <a:rPr lang="en-GB" sz="2000" dirty="0"/>
              <a:t> Stay up-to-date with emerging research in your field. </a:t>
            </a:r>
          </a:p>
        </p:txBody>
      </p:sp>
      <p:graphicFrame>
        <p:nvGraphicFramePr>
          <p:cNvPr id="7" name="Diagram 6">
            <a:extLst>
              <a:ext uri="{FF2B5EF4-FFF2-40B4-BE49-F238E27FC236}">
                <a16:creationId xmlns:a16="http://schemas.microsoft.com/office/drawing/2014/main" id="{560A3B5F-A253-43EA-A979-DAB243768CD7}"/>
              </a:ext>
            </a:extLst>
          </p:cNvPr>
          <p:cNvGraphicFramePr/>
          <p:nvPr>
            <p:extLst>
              <p:ext uri="{D42A27DB-BD31-4B8C-83A1-F6EECF244321}">
                <p14:modId xmlns:p14="http://schemas.microsoft.com/office/powerpoint/2010/main" val="694640645"/>
              </p:ext>
            </p:extLst>
          </p:nvPr>
        </p:nvGraphicFramePr>
        <p:xfrm>
          <a:off x="838199" y="2519320"/>
          <a:ext cx="10058400" cy="3786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21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b. Receiving a review invitation</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C947F2-B555-426F-A44C-B92503C31B39}"/>
              </a:ext>
            </a:extLst>
          </p:cNvPr>
          <p:cNvSpPr txBox="1"/>
          <p:nvPr/>
        </p:nvSpPr>
        <p:spPr>
          <a:xfrm>
            <a:off x="1066802" y="1359032"/>
            <a:ext cx="7662669" cy="615553"/>
          </a:xfrm>
          <a:prstGeom prst="homePlate">
            <a:avLst/>
          </a:prstGeom>
          <a:solidFill>
            <a:srgbClr val="F5C183"/>
          </a:solidFill>
          <a:ln w="28575">
            <a:noFill/>
          </a:ln>
        </p:spPr>
        <p:txBody>
          <a:bodyPr wrap="square" rtlCol="0">
            <a:spAutoFit/>
          </a:bodyPr>
          <a:lstStyle/>
          <a:p>
            <a:r>
              <a:rPr lang="en-GB" b="1" dirty="0"/>
              <a:t>Are you able to respect the deadline? </a:t>
            </a:r>
          </a:p>
          <a:p>
            <a:r>
              <a:rPr lang="en-GB" sz="1600" dirty="0"/>
              <a:t>The average review takes a few hours to complete.</a:t>
            </a:r>
          </a:p>
        </p:txBody>
      </p:sp>
      <p:sp>
        <p:nvSpPr>
          <p:cNvPr id="7" name="TextBox 6">
            <a:extLst>
              <a:ext uri="{FF2B5EF4-FFF2-40B4-BE49-F238E27FC236}">
                <a16:creationId xmlns:a16="http://schemas.microsoft.com/office/drawing/2014/main" id="{6E8A1575-0790-4ADE-9F30-05474C3F7B12}"/>
              </a:ext>
            </a:extLst>
          </p:cNvPr>
          <p:cNvSpPr txBox="1"/>
          <p:nvPr/>
        </p:nvSpPr>
        <p:spPr>
          <a:xfrm>
            <a:off x="1066801" y="2106951"/>
            <a:ext cx="7662669" cy="615553"/>
          </a:xfrm>
          <a:prstGeom prst="homePlate">
            <a:avLst/>
          </a:prstGeom>
          <a:solidFill>
            <a:srgbClr val="F8D5AA"/>
          </a:solidFill>
          <a:ln w="28575">
            <a:noFill/>
          </a:ln>
        </p:spPr>
        <p:txBody>
          <a:bodyPr wrap="square" rtlCol="0">
            <a:spAutoFit/>
          </a:bodyPr>
          <a:lstStyle/>
          <a:p>
            <a:r>
              <a:rPr lang="en-GB" b="1" dirty="0"/>
              <a:t>Do you have the appropriate knowledge and expertise?</a:t>
            </a:r>
          </a:p>
          <a:p>
            <a:r>
              <a:rPr lang="en-GB" sz="1600" dirty="0"/>
              <a:t>The editor is looking for an expert’s opinion. </a:t>
            </a:r>
          </a:p>
        </p:txBody>
      </p:sp>
      <p:sp>
        <p:nvSpPr>
          <p:cNvPr id="8" name="TextBox 7">
            <a:extLst>
              <a:ext uri="{FF2B5EF4-FFF2-40B4-BE49-F238E27FC236}">
                <a16:creationId xmlns:a16="http://schemas.microsoft.com/office/drawing/2014/main" id="{660A67A0-31EC-4EE4-BC86-7D197EEA7199}"/>
              </a:ext>
            </a:extLst>
          </p:cNvPr>
          <p:cNvSpPr txBox="1"/>
          <p:nvPr/>
        </p:nvSpPr>
        <p:spPr>
          <a:xfrm>
            <a:off x="1066800" y="2854870"/>
            <a:ext cx="7662669" cy="615553"/>
          </a:xfrm>
          <a:prstGeom prst="homePlate">
            <a:avLst/>
          </a:prstGeom>
          <a:solidFill>
            <a:srgbClr val="FBE7CE"/>
          </a:solidFill>
          <a:ln w="28575">
            <a:noFill/>
          </a:ln>
        </p:spPr>
        <p:txBody>
          <a:bodyPr wrap="square" rtlCol="0">
            <a:spAutoFit/>
          </a:bodyPr>
          <a:lstStyle/>
          <a:p>
            <a:r>
              <a:rPr lang="en-GB" b="1" dirty="0"/>
              <a:t>Do you understand the focus of the journal? </a:t>
            </a:r>
          </a:p>
          <a:p>
            <a:r>
              <a:rPr lang="en-GB" sz="1600" dirty="0"/>
              <a:t>The reviewers’ guidelines are found on the journal’s site, or invitation email</a:t>
            </a:r>
            <a:r>
              <a:rPr lang="en-GB" sz="1600" dirty="0">
                <a:solidFill>
                  <a:schemeClr val="tx1">
                    <a:lumMod val="75000"/>
                    <a:lumOff val="25000"/>
                  </a:schemeClr>
                </a:solidFill>
              </a:rPr>
              <a:t>.</a:t>
            </a:r>
          </a:p>
        </p:txBody>
      </p:sp>
      <p:sp>
        <p:nvSpPr>
          <p:cNvPr id="9" name="TextBox 8">
            <a:extLst>
              <a:ext uri="{FF2B5EF4-FFF2-40B4-BE49-F238E27FC236}">
                <a16:creationId xmlns:a16="http://schemas.microsoft.com/office/drawing/2014/main" id="{5621F7CA-9805-4E82-99B0-845172784CDA}"/>
              </a:ext>
            </a:extLst>
          </p:cNvPr>
          <p:cNvSpPr txBox="1"/>
          <p:nvPr/>
        </p:nvSpPr>
        <p:spPr>
          <a:xfrm>
            <a:off x="1066799" y="3607823"/>
            <a:ext cx="7662669" cy="615553"/>
          </a:xfrm>
          <a:prstGeom prst="homePlate">
            <a:avLst/>
          </a:prstGeom>
          <a:solidFill>
            <a:srgbClr val="FDF4E8"/>
          </a:solidFill>
          <a:ln w="28575">
            <a:noFill/>
          </a:ln>
        </p:spPr>
        <p:txBody>
          <a:bodyPr wrap="square" rtlCol="0">
            <a:spAutoFit/>
          </a:bodyPr>
          <a:lstStyle/>
          <a:p>
            <a:r>
              <a:rPr lang="en-GB" b="1" dirty="0"/>
              <a:t>Are there any conflicts of interest? </a:t>
            </a:r>
          </a:p>
          <a:p>
            <a:r>
              <a:rPr lang="en-GB" sz="1600" dirty="0"/>
              <a:t>Do you work in the same institution as the author, or have collaborated before, etc.</a:t>
            </a:r>
          </a:p>
        </p:txBody>
      </p:sp>
      <p:sp>
        <p:nvSpPr>
          <p:cNvPr id="10" name="TextBox 9">
            <a:extLst>
              <a:ext uri="{FF2B5EF4-FFF2-40B4-BE49-F238E27FC236}">
                <a16:creationId xmlns:a16="http://schemas.microsoft.com/office/drawing/2014/main" id="{BD210C0B-FDA8-4F94-A79D-F10DA262116D}"/>
              </a:ext>
            </a:extLst>
          </p:cNvPr>
          <p:cNvSpPr txBox="1"/>
          <p:nvPr/>
        </p:nvSpPr>
        <p:spPr>
          <a:xfrm>
            <a:off x="8890405" y="1492606"/>
            <a:ext cx="2139504" cy="2585323"/>
          </a:xfrm>
          <a:prstGeom prst="rect">
            <a:avLst/>
          </a:prstGeom>
          <a:solidFill>
            <a:schemeClr val="bg1">
              <a:lumMod val="95000"/>
            </a:schemeClr>
          </a:solidFill>
          <a:ln w="28575">
            <a:noFill/>
          </a:ln>
        </p:spPr>
        <p:txBody>
          <a:bodyPr wrap="square" rtlCol="0">
            <a:spAutoFit/>
          </a:bodyPr>
          <a:lstStyle/>
          <a:p>
            <a:r>
              <a:rPr lang="en-GB" dirty="0"/>
              <a:t>These are important elements to consider before accepting a review invitation. </a:t>
            </a:r>
          </a:p>
          <a:p>
            <a:endParaRPr lang="en-GB" dirty="0"/>
          </a:p>
          <a:p>
            <a:r>
              <a:rPr lang="en-GB" dirty="0"/>
              <a:t>Tell the editor about any doubts you may have regarding these questions. </a:t>
            </a:r>
          </a:p>
        </p:txBody>
      </p:sp>
      <p:sp>
        <p:nvSpPr>
          <p:cNvPr id="11" name="Content Placeholder 5">
            <a:extLst>
              <a:ext uri="{FF2B5EF4-FFF2-40B4-BE49-F238E27FC236}">
                <a16:creationId xmlns:a16="http://schemas.microsoft.com/office/drawing/2014/main" id="{149B75BC-A4D6-417D-B920-03C3B897A64F}"/>
              </a:ext>
            </a:extLst>
          </p:cNvPr>
          <p:cNvSpPr txBox="1">
            <a:spLocks/>
          </p:cNvSpPr>
          <p:nvPr/>
        </p:nvSpPr>
        <p:spPr>
          <a:xfrm>
            <a:off x="1066799" y="4501162"/>
            <a:ext cx="8892453" cy="2123405"/>
          </a:xfrm>
          <a:prstGeom prst="rect">
            <a:avLst/>
          </a:prstGeom>
          <a:noFill/>
        </p:spPr>
        <p:txBody>
          <a:bodyPr>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accent2"/>
              </a:buClr>
            </a:pPr>
            <a:r>
              <a:rPr lang="en-GB" sz="2000" dirty="0"/>
              <a:t>Accept or decline the invitation as </a:t>
            </a:r>
            <a:r>
              <a:rPr lang="en-GB" sz="2000" b="1" dirty="0"/>
              <a:t>promptly</a:t>
            </a:r>
            <a:r>
              <a:rPr lang="en-GB" sz="2000" dirty="0"/>
              <a:t> as you can, so as to not slow down the publication process! When declining, you may </a:t>
            </a:r>
            <a:r>
              <a:rPr lang="en-GB" sz="2000" b="1" dirty="0"/>
              <a:t>suggest alternative reviewers</a:t>
            </a:r>
            <a:r>
              <a:rPr lang="en-GB" sz="2000" dirty="0"/>
              <a:t>, if possible. </a:t>
            </a:r>
          </a:p>
          <a:p>
            <a:pPr>
              <a:buClr>
                <a:schemeClr val="accent2"/>
              </a:buClr>
            </a:pPr>
            <a:r>
              <a:rPr lang="en-GB" sz="2000" dirty="0"/>
              <a:t>The correspondence about the manuscript should remain</a:t>
            </a:r>
            <a:r>
              <a:rPr lang="en-GB" sz="2000" b="1" dirty="0"/>
              <a:t> confidential </a:t>
            </a:r>
            <a:r>
              <a:rPr lang="en-GB" sz="2000" dirty="0"/>
              <a:t>before, during, and after the peer review process.</a:t>
            </a:r>
          </a:p>
        </p:txBody>
      </p:sp>
    </p:spTree>
    <p:extLst>
      <p:ext uri="{BB962C8B-B14F-4D97-AF65-F5344CB8AC3E}">
        <p14:creationId xmlns:p14="http://schemas.microsoft.com/office/powerpoint/2010/main" val="1117931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c. Reviewing the manuscript</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006D300-A230-462C-9401-D791AEBD9F38}"/>
              </a:ext>
            </a:extLst>
          </p:cNvPr>
          <p:cNvSpPr txBox="1">
            <a:spLocks/>
          </p:cNvSpPr>
          <p:nvPr/>
        </p:nvSpPr>
        <p:spPr>
          <a:xfrm>
            <a:off x="1066800" y="1338376"/>
            <a:ext cx="10058400" cy="785171"/>
          </a:xfrm>
          <a:prstGeom prst="rect">
            <a:avLst/>
          </a:prstGeom>
        </p:spPr>
        <p:txBody>
          <a:bodyPr>
            <a:normAutofit fontScale="70000" lnSpcReduction="20000"/>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dirty="0"/>
              <a:t>It is essential to read through the whole manuscript </a:t>
            </a:r>
            <a:r>
              <a:rPr lang="en-GB" b="1" dirty="0"/>
              <a:t>before </a:t>
            </a:r>
            <a:r>
              <a:rPr lang="en-GB" dirty="0"/>
              <a:t>writing any review.</a:t>
            </a:r>
          </a:p>
          <a:p>
            <a:pPr marL="0" indent="0">
              <a:buNone/>
            </a:pPr>
            <a:r>
              <a:rPr lang="en-GB" dirty="0"/>
              <a:t>You may want to focus on the following aspects of the article:</a:t>
            </a:r>
          </a:p>
          <a:p>
            <a:endParaRPr lang="en-GB" dirty="0"/>
          </a:p>
        </p:txBody>
      </p:sp>
      <p:sp>
        <p:nvSpPr>
          <p:cNvPr id="7" name="TextBox 6">
            <a:extLst>
              <a:ext uri="{FF2B5EF4-FFF2-40B4-BE49-F238E27FC236}">
                <a16:creationId xmlns:a16="http://schemas.microsoft.com/office/drawing/2014/main" id="{5FA4F04D-ED8B-40B4-BE23-7D53C2E1B1FC}"/>
              </a:ext>
            </a:extLst>
          </p:cNvPr>
          <p:cNvSpPr txBox="1"/>
          <p:nvPr/>
        </p:nvSpPr>
        <p:spPr>
          <a:xfrm>
            <a:off x="735677" y="2321695"/>
            <a:ext cx="3393744" cy="2308324"/>
          </a:xfrm>
          <a:prstGeom prst="rect">
            <a:avLst/>
          </a:prstGeom>
          <a:solidFill>
            <a:srgbClr val="FDF4E8"/>
          </a:solidFill>
          <a:ln>
            <a:noFill/>
          </a:ln>
        </p:spPr>
        <p:txBody>
          <a:bodyPr wrap="square" rtlCol="0">
            <a:spAutoFit/>
          </a:bodyPr>
          <a:lstStyle/>
          <a:p>
            <a:pPr algn="ctr"/>
            <a:r>
              <a:rPr lang="en-GB" b="1" dirty="0"/>
              <a:t>The topic</a:t>
            </a:r>
          </a:p>
          <a:p>
            <a:pPr marL="285750" indent="-285750">
              <a:buFont typeface="Wingdings" panose="05000000000000000000" pitchFamily="2" charset="2"/>
              <a:buChar char="ü"/>
            </a:pPr>
            <a:r>
              <a:rPr lang="en-GB" dirty="0"/>
              <a:t>Is it appropriate for the journal?</a:t>
            </a:r>
          </a:p>
          <a:p>
            <a:pPr marL="285750" indent="-285750">
              <a:buFont typeface="Wingdings" panose="05000000000000000000" pitchFamily="2" charset="2"/>
              <a:buChar char="ü"/>
            </a:pPr>
            <a:r>
              <a:rPr lang="en-GB" dirty="0"/>
              <a:t>Does it contribute and add to the knowledge of its academic field?</a:t>
            </a:r>
          </a:p>
          <a:p>
            <a:pPr marL="285750" indent="-285750">
              <a:buFont typeface="Wingdings" panose="05000000000000000000" pitchFamily="2" charset="2"/>
              <a:buChar char="ü"/>
            </a:pPr>
            <a:r>
              <a:rPr lang="en-GB" dirty="0"/>
              <a:t>Does it answer a relevant question?</a:t>
            </a:r>
          </a:p>
        </p:txBody>
      </p:sp>
      <p:sp>
        <p:nvSpPr>
          <p:cNvPr id="8" name="TextBox 7">
            <a:extLst>
              <a:ext uri="{FF2B5EF4-FFF2-40B4-BE49-F238E27FC236}">
                <a16:creationId xmlns:a16="http://schemas.microsoft.com/office/drawing/2014/main" id="{09FEEAE6-6EC4-4D59-AE6D-CDA67B66079D}"/>
              </a:ext>
            </a:extLst>
          </p:cNvPr>
          <p:cNvSpPr txBox="1"/>
          <p:nvPr/>
        </p:nvSpPr>
        <p:spPr>
          <a:xfrm>
            <a:off x="4296610" y="2307206"/>
            <a:ext cx="3393744" cy="2308324"/>
          </a:xfrm>
          <a:prstGeom prst="rect">
            <a:avLst/>
          </a:prstGeom>
          <a:solidFill>
            <a:srgbClr val="FDF4E8"/>
          </a:solidFill>
          <a:ln>
            <a:noFill/>
          </a:ln>
        </p:spPr>
        <p:txBody>
          <a:bodyPr wrap="square" rtlCol="0">
            <a:spAutoFit/>
          </a:bodyPr>
          <a:lstStyle/>
          <a:p>
            <a:pPr algn="ctr"/>
            <a:r>
              <a:rPr lang="en-GB" b="1" dirty="0"/>
              <a:t>The sources and methodology</a:t>
            </a:r>
          </a:p>
          <a:p>
            <a:pPr marL="285750" indent="-285750">
              <a:buFont typeface="Wingdings" panose="05000000000000000000" pitchFamily="2" charset="2"/>
              <a:buChar char=""/>
            </a:pPr>
            <a:r>
              <a:rPr lang="en-GB" dirty="0"/>
              <a:t>Has the author used relevant sources?</a:t>
            </a:r>
          </a:p>
          <a:p>
            <a:pPr marL="285750" indent="-285750">
              <a:buFont typeface="Wingdings" panose="05000000000000000000" pitchFamily="2" charset="2"/>
              <a:buChar char=""/>
            </a:pPr>
            <a:r>
              <a:rPr lang="en-GB" dirty="0"/>
              <a:t>Is the methodology appropriate for the research question?</a:t>
            </a:r>
          </a:p>
          <a:p>
            <a:pPr marL="285750" indent="-285750">
              <a:buFont typeface="Wingdings" panose="05000000000000000000" pitchFamily="2" charset="2"/>
              <a:buChar char=""/>
            </a:pPr>
            <a:r>
              <a:rPr lang="en-GB" dirty="0"/>
              <a:t>Is the methodology well-described? </a:t>
            </a:r>
          </a:p>
        </p:txBody>
      </p:sp>
      <p:sp>
        <p:nvSpPr>
          <p:cNvPr id="9" name="TextBox 8">
            <a:extLst>
              <a:ext uri="{FF2B5EF4-FFF2-40B4-BE49-F238E27FC236}">
                <a16:creationId xmlns:a16="http://schemas.microsoft.com/office/drawing/2014/main" id="{BAA19124-4523-42C4-A4BF-9BB96EFD4276}"/>
              </a:ext>
            </a:extLst>
          </p:cNvPr>
          <p:cNvSpPr txBox="1"/>
          <p:nvPr/>
        </p:nvSpPr>
        <p:spPr>
          <a:xfrm>
            <a:off x="7857543" y="2296603"/>
            <a:ext cx="3393744" cy="2308324"/>
          </a:xfrm>
          <a:prstGeom prst="rect">
            <a:avLst/>
          </a:prstGeom>
          <a:solidFill>
            <a:srgbClr val="FDF4E8"/>
          </a:solidFill>
          <a:ln w="12700">
            <a:solidFill>
              <a:schemeClr val="bg1"/>
            </a:solidFill>
          </a:ln>
        </p:spPr>
        <p:txBody>
          <a:bodyPr wrap="square" rtlCol="0">
            <a:spAutoFit/>
          </a:bodyPr>
          <a:lstStyle/>
          <a:p>
            <a:pPr algn="ctr"/>
            <a:r>
              <a:rPr lang="en-GB" b="1" dirty="0"/>
              <a:t>The content and structure</a:t>
            </a:r>
          </a:p>
          <a:p>
            <a:pPr marL="285750" indent="-285750">
              <a:buFont typeface="Wingdings" panose="05000000000000000000" pitchFamily="2" charset="2"/>
              <a:buChar char="ü"/>
            </a:pPr>
            <a:r>
              <a:rPr lang="en-GB" dirty="0"/>
              <a:t>Are the arguments clear?</a:t>
            </a:r>
          </a:p>
          <a:p>
            <a:pPr marL="285750" indent="-285750">
              <a:buFont typeface="Wingdings" panose="05000000000000000000" pitchFamily="2" charset="2"/>
              <a:buChar char="ü"/>
            </a:pPr>
            <a:r>
              <a:rPr lang="en-GB" dirty="0"/>
              <a:t>Do the title and abstract reflect the content of the article? </a:t>
            </a:r>
          </a:p>
          <a:p>
            <a:pPr marL="285750" indent="-285750">
              <a:buFont typeface="Wingdings" panose="05000000000000000000" pitchFamily="2" charset="2"/>
              <a:buChar char="ü"/>
            </a:pPr>
            <a:r>
              <a:rPr lang="en-GB" dirty="0"/>
              <a:t>Are the tables/figures/images relevant and clear? </a:t>
            </a:r>
          </a:p>
          <a:p>
            <a:pPr marL="285750" indent="-285750">
              <a:buFont typeface="Wingdings" panose="05000000000000000000" pitchFamily="2" charset="2"/>
              <a:buChar char="ü"/>
            </a:pPr>
            <a:r>
              <a:rPr lang="en-GB" dirty="0"/>
              <a:t>Does the evidence support the conclusions? </a:t>
            </a:r>
          </a:p>
        </p:txBody>
      </p:sp>
      <p:sp>
        <p:nvSpPr>
          <p:cNvPr id="10" name="TextBox 9">
            <a:extLst>
              <a:ext uri="{FF2B5EF4-FFF2-40B4-BE49-F238E27FC236}">
                <a16:creationId xmlns:a16="http://schemas.microsoft.com/office/drawing/2014/main" id="{D2CEC3F3-9E8A-4643-A668-2389AD7B1E4C}"/>
              </a:ext>
            </a:extLst>
          </p:cNvPr>
          <p:cNvSpPr txBox="1"/>
          <p:nvPr/>
        </p:nvSpPr>
        <p:spPr>
          <a:xfrm>
            <a:off x="838195" y="5057959"/>
            <a:ext cx="10515609" cy="923330"/>
          </a:xfrm>
          <a:prstGeom prst="rect">
            <a:avLst/>
          </a:prstGeom>
          <a:noFill/>
        </p:spPr>
        <p:txBody>
          <a:bodyPr wrap="square" rtlCol="0">
            <a:spAutoFit/>
          </a:bodyPr>
          <a:lstStyle/>
          <a:p>
            <a:pPr algn="ctr"/>
            <a:r>
              <a:rPr lang="en-GB" dirty="0"/>
              <a:t>Do NOT correct </a:t>
            </a:r>
            <a:r>
              <a:rPr lang="en-GB" b="1" dirty="0"/>
              <a:t>typos or spelling mistakes</a:t>
            </a:r>
            <a:r>
              <a:rPr lang="en-GB" dirty="0"/>
              <a:t>! It is time-consuming, </a:t>
            </a:r>
          </a:p>
          <a:p>
            <a:pPr algn="ctr"/>
            <a:r>
              <a:rPr lang="en-GB" dirty="0"/>
              <a:t>and is the task of the journal’s copy editors. </a:t>
            </a:r>
          </a:p>
          <a:p>
            <a:pPr algn="ctr"/>
            <a:r>
              <a:rPr lang="en-GB" dirty="0"/>
              <a:t>You could address spelling problems in one or two sentences in your review. </a:t>
            </a:r>
          </a:p>
        </p:txBody>
      </p:sp>
    </p:spTree>
    <p:extLst>
      <p:ext uri="{BB962C8B-B14F-4D97-AF65-F5344CB8AC3E}">
        <p14:creationId xmlns:p14="http://schemas.microsoft.com/office/powerpoint/2010/main" val="2333367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d. Writing the review</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DF53CB68-1557-44D6-A7B9-7A5E0744B2FB}"/>
              </a:ext>
            </a:extLst>
          </p:cNvPr>
          <p:cNvSpPr txBox="1">
            <a:spLocks/>
          </p:cNvSpPr>
          <p:nvPr/>
        </p:nvSpPr>
        <p:spPr>
          <a:xfrm>
            <a:off x="979517" y="1409569"/>
            <a:ext cx="10310567" cy="476161"/>
          </a:xfrm>
          <a:prstGeom prst="rect">
            <a:avLst/>
          </a:prstGeom>
        </p:spPr>
        <p:txBody>
          <a:bodyPr>
            <a:normAutofit fontScale="62500" lnSpcReduction="20000"/>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dirty="0"/>
              <a:t>Reviews can be structured in different ways. However, here are some important considerations:</a:t>
            </a:r>
          </a:p>
        </p:txBody>
      </p:sp>
      <p:sp>
        <p:nvSpPr>
          <p:cNvPr id="7" name="Rectangle 6">
            <a:extLst>
              <a:ext uri="{FF2B5EF4-FFF2-40B4-BE49-F238E27FC236}">
                <a16:creationId xmlns:a16="http://schemas.microsoft.com/office/drawing/2014/main" id="{B7FE7BE7-400F-437F-A2E4-4D6B0D61E322}"/>
              </a:ext>
            </a:extLst>
          </p:cNvPr>
          <p:cNvSpPr/>
          <p:nvPr/>
        </p:nvSpPr>
        <p:spPr>
          <a:xfrm>
            <a:off x="979517" y="2064356"/>
            <a:ext cx="3113089" cy="2662267"/>
          </a:xfrm>
          <a:prstGeom prst="rect">
            <a:avLst/>
          </a:prstGeom>
          <a:solidFill>
            <a:srgbClr val="F8D5AA"/>
          </a:solidFill>
        </p:spPr>
        <p:txBody>
          <a:bodyPr wrap="square">
            <a:spAutoFit/>
          </a:bodyPr>
          <a:lstStyle/>
          <a:p>
            <a:pPr lvl="0" defTabSz="1244600">
              <a:lnSpc>
                <a:spcPct val="90000"/>
              </a:lnSpc>
              <a:spcBef>
                <a:spcPct val="0"/>
              </a:spcBef>
              <a:spcAft>
                <a:spcPct val="35000"/>
              </a:spcAft>
            </a:pPr>
            <a:r>
              <a:rPr lang="en-GB" sz="2800" dirty="0"/>
              <a:t>1. Overview</a:t>
            </a:r>
          </a:p>
          <a:p>
            <a:pPr marL="228600" lvl="1" indent="-228600" defTabSz="889000">
              <a:lnSpc>
                <a:spcPct val="90000"/>
              </a:lnSpc>
              <a:spcBef>
                <a:spcPct val="0"/>
              </a:spcBef>
              <a:spcAft>
                <a:spcPct val="15000"/>
              </a:spcAft>
              <a:buChar char="•"/>
            </a:pPr>
            <a:r>
              <a:rPr lang="en-GB" sz="2000" dirty="0"/>
              <a:t>How do you interpret the points made in the paper?</a:t>
            </a:r>
          </a:p>
          <a:p>
            <a:pPr marL="228600" lvl="1" indent="-228600" defTabSz="889000">
              <a:lnSpc>
                <a:spcPct val="90000"/>
              </a:lnSpc>
              <a:spcBef>
                <a:spcPct val="0"/>
              </a:spcBef>
              <a:spcAft>
                <a:spcPct val="15000"/>
              </a:spcAft>
              <a:buChar char="•"/>
            </a:pPr>
            <a:r>
              <a:rPr lang="en-GB" sz="2000" dirty="0"/>
              <a:t>How does it contribute to your academic field?</a:t>
            </a:r>
          </a:p>
          <a:p>
            <a:pPr marL="228600" lvl="1" indent="-228600" defTabSz="889000">
              <a:lnSpc>
                <a:spcPct val="90000"/>
              </a:lnSpc>
              <a:spcBef>
                <a:spcPct val="0"/>
              </a:spcBef>
              <a:spcAft>
                <a:spcPct val="15000"/>
              </a:spcAft>
              <a:buChar char="•"/>
            </a:pPr>
            <a:r>
              <a:rPr lang="en-GB" sz="2000" dirty="0"/>
              <a:t>Main strengths and weaknesses? </a:t>
            </a:r>
          </a:p>
        </p:txBody>
      </p:sp>
      <p:sp>
        <p:nvSpPr>
          <p:cNvPr id="8" name="Rectangle 7">
            <a:extLst>
              <a:ext uri="{FF2B5EF4-FFF2-40B4-BE49-F238E27FC236}">
                <a16:creationId xmlns:a16="http://schemas.microsoft.com/office/drawing/2014/main" id="{4A2E06E3-DA3C-4252-98C7-BE021F363F07}"/>
              </a:ext>
            </a:extLst>
          </p:cNvPr>
          <p:cNvSpPr/>
          <p:nvPr/>
        </p:nvSpPr>
        <p:spPr>
          <a:xfrm>
            <a:off x="4452172" y="2064356"/>
            <a:ext cx="3113089" cy="2616101"/>
          </a:xfrm>
          <a:prstGeom prst="rect">
            <a:avLst/>
          </a:prstGeom>
          <a:solidFill>
            <a:srgbClr val="FBE7CE"/>
          </a:solidFill>
        </p:spPr>
        <p:txBody>
          <a:bodyPr wrap="square">
            <a:spAutoFit/>
          </a:bodyPr>
          <a:lstStyle/>
          <a:p>
            <a:pPr lvl="0" defTabSz="1244600">
              <a:lnSpc>
                <a:spcPct val="90000"/>
              </a:lnSpc>
              <a:spcBef>
                <a:spcPct val="0"/>
              </a:spcBef>
              <a:spcAft>
                <a:spcPct val="35000"/>
              </a:spcAft>
            </a:pPr>
            <a:r>
              <a:rPr lang="en-GB" sz="2800" dirty="0"/>
              <a:t>2. Major comments</a:t>
            </a:r>
          </a:p>
          <a:p>
            <a:pPr marL="228600" lvl="1" indent="-228600" defTabSz="889000">
              <a:lnSpc>
                <a:spcPct val="90000"/>
              </a:lnSpc>
              <a:spcBef>
                <a:spcPct val="0"/>
              </a:spcBef>
              <a:spcAft>
                <a:spcPct val="15000"/>
              </a:spcAft>
              <a:buChar char="•"/>
            </a:pPr>
            <a:r>
              <a:rPr lang="en-GB" sz="2000" dirty="0"/>
              <a:t>These are problems that affect the understanding of the paper.</a:t>
            </a:r>
          </a:p>
          <a:p>
            <a:pPr marL="228600" lvl="1" indent="-228600" defTabSz="889000">
              <a:lnSpc>
                <a:spcPct val="90000"/>
              </a:lnSpc>
              <a:spcBef>
                <a:spcPct val="0"/>
              </a:spcBef>
              <a:spcAft>
                <a:spcPct val="15000"/>
              </a:spcAft>
              <a:buChar char="•"/>
            </a:pPr>
            <a:r>
              <a:rPr lang="en-GB" sz="2000" dirty="0"/>
              <a:t>Be precise! Refer to specific extracts and suggest ways to improve the paper. </a:t>
            </a:r>
          </a:p>
        </p:txBody>
      </p:sp>
      <p:sp>
        <p:nvSpPr>
          <p:cNvPr id="9" name="Rectangle 8">
            <a:extLst>
              <a:ext uri="{FF2B5EF4-FFF2-40B4-BE49-F238E27FC236}">
                <a16:creationId xmlns:a16="http://schemas.microsoft.com/office/drawing/2014/main" id="{53251BD3-F213-4DDF-B797-623FBFEB1B5A}"/>
              </a:ext>
            </a:extLst>
          </p:cNvPr>
          <p:cNvSpPr/>
          <p:nvPr/>
        </p:nvSpPr>
        <p:spPr>
          <a:xfrm>
            <a:off x="7924827" y="2088668"/>
            <a:ext cx="3113089" cy="2616101"/>
          </a:xfrm>
          <a:prstGeom prst="rect">
            <a:avLst/>
          </a:prstGeom>
          <a:solidFill>
            <a:srgbClr val="FDF4E8"/>
          </a:solidFill>
        </p:spPr>
        <p:txBody>
          <a:bodyPr wrap="square">
            <a:spAutoFit/>
          </a:bodyPr>
          <a:lstStyle/>
          <a:p>
            <a:pPr lvl="0" defTabSz="1244600">
              <a:lnSpc>
                <a:spcPct val="90000"/>
              </a:lnSpc>
              <a:spcBef>
                <a:spcPct val="0"/>
              </a:spcBef>
              <a:spcAft>
                <a:spcPct val="35000"/>
              </a:spcAft>
            </a:pPr>
            <a:r>
              <a:rPr lang="en-GB" sz="2800" dirty="0"/>
              <a:t>3. Minor comments</a:t>
            </a:r>
          </a:p>
          <a:p>
            <a:pPr marL="228600" lvl="1" indent="-228600" defTabSz="889000">
              <a:lnSpc>
                <a:spcPct val="90000"/>
              </a:lnSpc>
              <a:spcBef>
                <a:spcPct val="0"/>
              </a:spcBef>
              <a:spcAft>
                <a:spcPct val="15000"/>
              </a:spcAft>
              <a:buChar char="•"/>
            </a:pPr>
            <a:r>
              <a:rPr lang="en-GB" sz="2000" dirty="0"/>
              <a:t>These can include: confusing sentences, unclear figures, incorrect references, etc.</a:t>
            </a:r>
          </a:p>
          <a:p>
            <a:pPr marL="228600" lvl="1" indent="-228600" defTabSz="889000">
              <a:lnSpc>
                <a:spcPct val="90000"/>
              </a:lnSpc>
              <a:spcBef>
                <a:spcPct val="0"/>
              </a:spcBef>
              <a:spcAft>
                <a:spcPct val="15000"/>
              </a:spcAft>
              <a:buChar char="•"/>
            </a:pPr>
            <a:r>
              <a:rPr lang="en-GB" sz="2000" dirty="0"/>
              <a:t>Similarly, being precise will facilitate the author’s revisions.</a:t>
            </a:r>
          </a:p>
        </p:txBody>
      </p:sp>
      <p:sp>
        <p:nvSpPr>
          <p:cNvPr id="10" name="TextBox 9">
            <a:extLst>
              <a:ext uri="{FF2B5EF4-FFF2-40B4-BE49-F238E27FC236}">
                <a16:creationId xmlns:a16="http://schemas.microsoft.com/office/drawing/2014/main" id="{15DFE1A2-2F4B-49E0-9085-2A136AB575DC}"/>
              </a:ext>
            </a:extLst>
          </p:cNvPr>
          <p:cNvSpPr txBox="1"/>
          <p:nvPr/>
        </p:nvSpPr>
        <p:spPr>
          <a:xfrm>
            <a:off x="2107900" y="4924074"/>
            <a:ext cx="8053799" cy="707886"/>
          </a:xfrm>
          <a:prstGeom prst="rect">
            <a:avLst/>
          </a:prstGeom>
          <a:noFill/>
        </p:spPr>
        <p:txBody>
          <a:bodyPr wrap="square" rtlCol="0">
            <a:spAutoFit/>
          </a:bodyPr>
          <a:lstStyle/>
          <a:p>
            <a:pPr algn="ctr"/>
            <a:r>
              <a:rPr lang="en-GB" sz="2000" dirty="0"/>
              <a:t>Remember that your goal is to help improve the paper, so it is important to keep a </a:t>
            </a:r>
            <a:r>
              <a:rPr lang="en-GB" sz="2000" b="1" dirty="0"/>
              <a:t>constructive tone</a:t>
            </a:r>
            <a:r>
              <a:rPr lang="en-GB" sz="2000" dirty="0"/>
              <a:t>.</a:t>
            </a:r>
          </a:p>
        </p:txBody>
      </p:sp>
      <p:sp>
        <p:nvSpPr>
          <p:cNvPr id="11" name="TextBox 10">
            <a:extLst>
              <a:ext uri="{FF2B5EF4-FFF2-40B4-BE49-F238E27FC236}">
                <a16:creationId xmlns:a16="http://schemas.microsoft.com/office/drawing/2014/main" id="{2C9A3AFE-C895-4A3F-AF55-9BFDDCAF7557}"/>
              </a:ext>
            </a:extLst>
          </p:cNvPr>
          <p:cNvSpPr txBox="1"/>
          <p:nvPr/>
        </p:nvSpPr>
        <p:spPr>
          <a:xfrm>
            <a:off x="1649832" y="5792124"/>
            <a:ext cx="8969934" cy="306467"/>
          </a:xfrm>
          <a:prstGeom prst="roundRect">
            <a:avLst/>
          </a:prstGeom>
          <a:solidFill>
            <a:schemeClr val="bg1">
              <a:lumMod val="95000"/>
            </a:schemeClr>
          </a:solidFill>
          <a:ln w="12700">
            <a:solidFill>
              <a:schemeClr val="bg1"/>
            </a:solidFill>
          </a:ln>
        </p:spPr>
        <p:txBody>
          <a:bodyPr wrap="square" rtlCol="0">
            <a:spAutoFit/>
          </a:bodyPr>
          <a:lstStyle/>
          <a:p>
            <a:pPr algn="ctr"/>
            <a:r>
              <a:rPr lang="en-GB" sz="1200" dirty="0"/>
              <a:t>You can find more information on this in this </a:t>
            </a:r>
            <a:r>
              <a:rPr lang="en-GB" sz="1200" dirty="0">
                <a:solidFill>
                  <a:schemeClr val="accent5"/>
                </a:solidFill>
                <a:hlinkClick r:id="rId3">
                  <a:extLst>
                    <a:ext uri="{A12FA001-AC4F-418D-AE19-62706E023703}">
                      <ahyp:hlinkClr xmlns:ahyp="http://schemas.microsoft.com/office/drawing/2018/hyperlinkcolor" val="tx"/>
                    </a:ext>
                  </a:extLst>
                </a:hlinkClick>
              </a:rPr>
              <a:t>webinar</a:t>
            </a:r>
            <a:r>
              <a:rPr lang="en-GB" sz="1200" dirty="0"/>
              <a:t> from Zoë Mullan, founding editor of </a:t>
            </a:r>
            <a:r>
              <a:rPr lang="en-GB" sz="1200" i="1" dirty="0"/>
              <a:t>The Lancet Global Health</a:t>
            </a:r>
            <a:r>
              <a:rPr lang="en-GB" sz="1200" dirty="0"/>
              <a:t>, published by Elsevier.</a:t>
            </a:r>
            <a:r>
              <a:rPr lang="en-GB" sz="1200" i="1" dirty="0"/>
              <a:t> </a:t>
            </a:r>
            <a:endParaRPr lang="en-GB" sz="1200" dirty="0"/>
          </a:p>
        </p:txBody>
      </p:sp>
    </p:spTree>
    <p:extLst>
      <p:ext uri="{BB962C8B-B14F-4D97-AF65-F5344CB8AC3E}">
        <p14:creationId xmlns:p14="http://schemas.microsoft.com/office/powerpoint/2010/main" val="2953178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e. Recommendation to the editor</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E144E02-CC9A-485B-95FA-4F90CA664C3D}"/>
              </a:ext>
            </a:extLst>
          </p:cNvPr>
          <p:cNvSpPr txBox="1">
            <a:spLocks/>
          </p:cNvSpPr>
          <p:nvPr/>
        </p:nvSpPr>
        <p:spPr>
          <a:xfrm>
            <a:off x="1090366" y="1444293"/>
            <a:ext cx="10058400" cy="365125"/>
          </a:xfrm>
          <a:prstGeom prst="rect">
            <a:avLst/>
          </a:prstGeom>
        </p:spPr>
        <p:txBody>
          <a:bodyPr>
            <a:normAutofit fontScale="92500" lnSpcReduction="10000"/>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2200" dirty="0"/>
              <a:t>You can recommend one of four choices to the editor:</a:t>
            </a:r>
          </a:p>
          <a:p>
            <a:endParaRPr lang="en-GB" dirty="0"/>
          </a:p>
        </p:txBody>
      </p:sp>
      <p:graphicFrame>
        <p:nvGraphicFramePr>
          <p:cNvPr id="7" name="Diagram 6">
            <a:extLst>
              <a:ext uri="{FF2B5EF4-FFF2-40B4-BE49-F238E27FC236}">
                <a16:creationId xmlns:a16="http://schemas.microsoft.com/office/drawing/2014/main" id="{ABF783E2-4F67-4332-86C2-2B89969B0543}"/>
              </a:ext>
            </a:extLst>
          </p:cNvPr>
          <p:cNvGraphicFramePr/>
          <p:nvPr>
            <p:extLst>
              <p:ext uri="{D42A27DB-BD31-4B8C-83A1-F6EECF244321}">
                <p14:modId xmlns:p14="http://schemas.microsoft.com/office/powerpoint/2010/main" val="3714912367"/>
              </p:ext>
            </p:extLst>
          </p:nvPr>
        </p:nvGraphicFramePr>
        <p:xfrm>
          <a:off x="900363" y="2047079"/>
          <a:ext cx="10186238" cy="2750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68CEA07-4D48-4EAA-BBA6-4DAE2EEF3D18}"/>
              </a:ext>
            </a:extLst>
          </p:cNvPr>
          <p:cNvSpPr txBox="1"/>
          <p:nvPr/>
        </p:nvSpPr>
        <p:spPr>
          <a:xfrm>
            <a:off x="1090366" y="4866406"/>
            <a:ext cx="8206034" cy="1323439"/>
          </a:xfrm>
          <a:prstGeom prst="rect">
            <a:avLst/>
          </a:prstGeom>
          <a:noFill/>
        </p:spPr>
        <p:txBody>
          <a:bodyPr wrap="square" rtlCol="0">
            <a:spAutoFit/>
          </a:bodyPr>
          <a:lstStyle/>
          <a:p>
            <a:r>
              <a:rPr lang="en-GB" sz="2000" dirty="0"/>
              <a:t>Your recommendation should reflect your comments to the author. </a:t>
            </a:r>
          </a:p>
          <a:p>
            <a:endParaRPr lang="en-GB" sz="2000" dirty="0"/>
          </a:p>
          <a:p>
            <a:r>
              <a:rPr lang="en-GB" sz="2000" dirty="0"/>
              <a:t>Keep in mind that the editor makes the final decision, and it may not match your recommendation. </a:t>
            </a:r>
          </a:p>
        </p:txBody>
      </p:sp>
    </p:spTree>
    <p:extLst>
      <p:ext uri="{BB962C8B-B14F-4D97-AF65-F5344CB8AC3E}">
        <p14:creationId xmlns:p14="http://schemas.microsoft.com/office/powerpoint/2010/main" val="352426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0E0DDF-E11B-47DD-A3E3-00F432F0B917}"/>
              </a:ext>
            </a:extLst>
          </p:cNvPr>
          <p:cNvSpPr>
            <a:spLocks noGrp="1"/>
          </p:cNvSpPr>
          <p:nvPr>
            <p:ph type="title"/>
          </p:nvPr>
        </p:nvSpPr>
        <p:spPr>
          <a:xfrm>
            <a:off x="750138" y="1851896"/>
            <a:ext cx="7079411" cy="1457537"/>
          </a:xfrm>
        </p:spPr>
        <p:txBody>
          <a:bodyPr/>
          <a:lstStyle/>
          <a:p>
            <a:r>
              <a:rPr lang="en-GB" sz="4800" dirty="0">
                <a:solidFill>
                  <a:schemeClr val="tx2"/>
                </a:solidFill>
              </a:rPr>
              <a:t>Summary and Resources</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Contents</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0EEDB13-74F6-4FA2-82FD-58DF3222B836}"/>
              </a:ext>
            </a:extLst>
          </p:cNvPr>
          <p:cNvSpPr txBox="1">
            <a:spLocks/>
          </p:cNvSpPr>
          <p:nvPr/>
        </p:nvSpPr>
        <p:spPr>
          <a:xfrm>
            <a:off x="838199" y="1732492"/>
            <a:ext cx="11353800" cy="3481192"/>
          </a:xfrm>
          <a:prstGeom prst="rect">
            <a:avLst/>
          </a:prstGeom>
        </p:spPr>
        <p:txBody>
          <a:bodyPr numCol="2">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b="1" dirty="0">
                <a:solidFill>
                  <a:schemeClr val="accent2"/>
                </a:solidFill>
              </a:rPr>
              <a:t>I. The peer review process</a:t>
            </a:r>
          </a:p>
          <a:p>
            <a:pPr marL="578108" indent="-342900">
              <a:buFont typeface="+mj-lt"/>
              <a:buAutoNum type="alphaLcPeriod"/>
            </a:pPr>
            <a:r>
              <a:rPr lang="en-GB" sz="1800" dirty="0"/>
              <a:t>Why peer review?</a:t>
            </a:r>
          </a:p>
          <a:p>
            <a:pPr marL="578108" indent="-342900">
              <a:buFont typeface="+mj-lt"/>
              <a:buAutoNum type="alphaLcPeriod"/>
            </a:pPr>
            <a:r>
              <a:rPr lang="en-GB" sz="1800" dirty="0"/>
              <a:t>The mechanisms of peer review</a:t>
            </a:r>
          </a:p>
          <a:p>
            <a:pPr marL="0" indent="0">
              <a:buNone/>
            </a:pPr>
            <a:r>
              <a:rPr lang="en-GB" b="1" dirty="0">
                <a:solidFill>
                  <a:schemeClr val="accent2"/>
                </a:solidFill>
              </a:rPr>
              <a:t>II. Authors</a:t>
            </a:r>
          </a:p>
          <a:p>
            <a:pPr marL="578108" indent="-342900">
              <a:buFont typeface="+mj-lt"/>
              <a:buAutoNum type="alphaLcPeriod"/>
            </a:pPr>
            <a:r>
              <a:rPr lang="en-GB" sz="1800" dirty="0"/>
              <a:t>Writing your manuscript</a:t>
            </a:r>
          </a:p>
          <a:p>
            <a:pPr marL="578108" indent="-342900">
              <a:buFont typeface="+mj-lt"/>
              <a:buAutoNum type="alphaLcPeriod"/>
            </a:pPr>
            <a:r>
              <a:rPr lang="en-GB" sz="1800" dirty="0"/>
              <a:t>Submitting your manuscript</a:t>
            </a:r>
          </a:p>
          <a:p>
            <a:pPr marL="578108" indent="-342900">
              <a:buFont typeface="+mj-lt"/>
              <a:buAutoNum type="alphaLcPeriod"/>
            </a:pPr>
            <a:r>
              <a:rPr lang="en-GB" sz="1800" dirty="0"/>
              <a:t>Revising your manuscript</a:t>
            </a:r>
          </a:p>
          <a:p>
            <a:pPr marL="0" indent="0">
              <a:buNone/>
            </a:pPr>
            <a:r>
              <a:rPr lang="en-GB" b="1" dirty="0">
                <a:solidFill>
                  <a:schemeClr val="accent2"/>
                </a:solidFill>
              </a:rPr>
              <a:t>III. Reviewers</a:t>
            </a:r>
          </a:p>
          <a:p>
            <a:pPr marL="578108" indent="-342900">
              <a:buFont typeface="+mj-lt"/>
              <a:buAutoNum type="alphaLcPeriod"/>
            </a:pPr>
            <a:r>
              <a:rPr lang="en-GB" sz="1800" dirty="0"/>
              <a:t>Getting started</a:t>
            </a:r>
          </a:p>
          <a:p>
            <a:pPr marL="578108" indent="-342900">
              <a:buFont typeface="+mj-lt"/>
              <a:buAutoNum type="alphaLcPeriod"/>
            </a:pPr>
            <a:r>
              <a:rPr lang="en-GB" sz="1800" dirty="0"/>
              <a:t>Receiving a review invitation</a:t>
            </a:r>
          </a:p>
          <a:p>
            <a:pPr marL="578108" indent="-342900">
              <a:buFont typeface="+mj-lt"/>
              <a:buAutoNum type="alphaLcPeriod"/>
            </a:pPr>
            <a:r>
              <a:rPr lang="en-GB" sz="1800" dirty="0"/>
              <a:t>Reviewing the manuscript</a:t>
            </a:r>
          </a:p>
          <a:p>
            <a:pPr marL="578108" indent="-342900">
              <a:buFont typeface="+mj-lt"/>
              <a:buAutoNum type="alphaLcPeriod"/>
            </a:pPr>
            <a:r>
              <a:rPr lang="en-GB" sz="1800" dirty="0"/>
              <a:t>Writing the review</a:t>
            </a:r>
          </a:p>
          <a:p>
            <a:pPr marL="578108" indent="-342900">
              <a:buFont typeface="+mj-lt"/>
              <a:buAutoNum type="alphaLcPeriod"/>
            </a:pPr>
            <a:r>
              <a:rPr lang="en-GB" sz="1800" dirty="0"/>
              <a:t>Recommendation to the editor</a:t>
            </a:r>
          </a:p>
          <a:p>
            <a:pPr marL="0" indent="0">
              <a:buNone/>
            </a:pPr>
            <a:r>
              <a:rPr lang="en-GB" b="1" dirty="0">
                <a:solidFill>
                  <a:schemeClr val="accent2"/>
                </a:solidFill>
              </a:rPr>
              <a:t>Summary and Resources</a:t>
            </a:r>
          </a:p>
        </p:txBody>
      </p:sp>
      <p:cxnSp>
        <p:nvCxnSpPr>
          <p:cNvPr id="8" name="Straight Connector 7">
            <a:extLst>
              <a:ext uri="{FF2B5EF4-FFF2-40B4-BE49-F238E27FC236}">
                <a16:creationId xmlns:a16="http://schemas.microsoft.com/office/drawing/2014/main" id="{B2DA14D1-4F8D-4722-B440-0952D6A80B75}"/>
              </a:ext>
            </a:extLst>
          </p:cNvPr>
          <p:cNvCxnSpPr>
            <a:cxnSpLocks/>
          </p:cNvCxnSpPr>
          <p:nvPr/>
        </p:nvCxnSpPr>
        <p:spPr>
          <a:xfrm>
            <a:off x="6053668" y="1732492"/>
            <a:ext cx="0" cy="327977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606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Summary</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8">
            <a:extLst>
              <a:ext uri="{FF2B5EF4-FFF2-40B4-BE49-F238E27FC236}">
                <a16:creationId xmlns:a16="http://schemas.microsoft.com/office/drawing/2014/main" id="{08D019B3-50AC-4E39-A43C-4EBD7A261080}"/>
              </a:ext>
            </a:extLst>
          </p:cNvPr>
          <p:cNvGraphicFramePr>
            <a:graphicFrameLocks/>
          </p:cNvGraphicFramePr>
          <p:nvPr>
            <p:extLst>
              <p:ext uri="{D42A27DB-BD31-4B8C-83A1-F6EECF244321}">
                <p14:modId xmlns:p14="http://schemas.microsoft.com/office/powerpoint/2010/main" val="1281501481"/>
              </p:ext>
            </p:extLst>
          </p:nvPr>
        </p:nvGraphicFramePr>
        <p:xfrm>
          <a:off x="668213" y="1206632"/>
          <a:ext cx="10855573" cy="4998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739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Resources</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2C9F635-FA8B-461A-B039-70954F197C95}"/>
              </a:ext>
            </a:extLst>
          </p:cNvPr>
          <p:cNvSpPr txBox="1">
            <a:spLocks/>
          </p:cNvSpPr>
          <p:nvPr/>
        </p:nvSpPr>
        <p:spPr>
          <a:xfrm>
            <a:off x="640079" y="1762997"/>
            <a:ext cx="10911841" cy="2387125"/>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000" dirty="0"/>
              <a:t> </a:t>
            </a:r>
            <a:r>
              <a:rPr lang="en-GB" sz="2000" dirty="0" err="1"/>
              <a:t>Electv</a:t>
            </a:r>
            <a:r>
              <a:rPr lang="en-GB" sz="2000" dirty="0"/>
              <a:t>, </a:t>
            </a:r>
            <a:r>
              <a:rPr lang="en-GB" sz="2000" i="1" dirty="0"/>
              <a:t>Introduction to academic publishing: A guide for researchers</a:t>
            </a:r>
            <a:r>
              <a:rPr lang="en-GB" sz="2000" dirty="0"/>
              <a:t>. </a:t>
            </a:r>
          </a:p>
          <a:p>
            <a:endParaRPr lang="en-GB" sz="2000" dirty="0"/>
          </a:p>
          <a:p>
            <a:r>
              <a:rPr lang="en-GB" sz="2000" dirty="0"/>
              <a:t>Elsevier’s Researcher Academy, </a:t>
            </a:r>
            <a:r>
              <a:rPr lang="en-GB" sz="2000" i="1" dirty="0"/>
              <a:t>Certified Peer Reviewer Course.</a:t>
            </a:r>
            <a:r>
              <a:rPr lang="en-GB" sz="2000" dirty="0"/>
              <a:t> You can take the course here: </a:t>
            </a:r>
            <a:r>
              <a:rPr lang="en-GB" sz="1200" dirty="0">
                <a:hlinkClick r:id="rId3"/>
              </a:rPr>
              <a:t>https://researcheracademy.elsevier.com/navigating-peer-review/certified-peer-reviewer-course</a:t>
            </a:r>
            <a:endParaRPr lang="en-GB" sz="1200" dirty="0"/>
          </a:p>
          <a:p>
            <a:endParaRPr lang="en-GB" sz="1200" dirty="0"/>
          </a:p>
          <a:p>
            <a:r>
              <a:rPr lang="en-GB" sz="2000" dirty="0"/>
              <a:t>University of Manchester Library, </a:t>
            </a:r>
            <a:r>
              <a:rPr lang="en-GB" sz="2000" i="1" dirty="0"/>
              <a:t>My Research Essentials: Peer review</a:t>
            </a:r>
            <a:r>
              <a:rPr lang="en-GB" sz="2000" dirty="0"/>
              <a:t>. You can take the course here: </a:t>
            </a:r>
            <a:r>
              <a:rPr lang="en-GB" sz="1200" dirty="0">
                <a:hlinkClick r:id="rId4"/>
              </a:rPr>
              <a:t>https://www.escholar.manchester.ac.uk/learning-objects/mre/peer-review/story_html5.html</a:t>
            </a:r>
            <a:endParaRPr lang="en-GB" sz="2000" i="1" dirty="0"/>
          </a:p>
        </p:txBody>
      </p:sp>
    </p:spTree>
    <p:extLst>
      <p:ext uri="{BB962C8B-B14F-4D97-AF65-F5344CB8AC3E}">
        <p14:creationId xmlns:p14="http://schemas.microsoft.com/office/powerpoint/2010/main" val="271063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41C95A-0C48-47FC-969E-9F0466C830A1}"/>
              </a:ext>
            </a:extLst>
          </p:cNvPr>
          <p:cNvSpPr>
            <a:spLocks noGrp="1"/>
          </p:cNvSpPr>
          <p:nvPr>
            <p:ph type="title"/>
          </p:nvPr>
        </p:nvSpPr>
        <p:spPr>
          <a:xfrm>
            <a:off x="750138" y="1851896"/>
            <a:ext cx="10206619" cy="1457537"/>
          </a:xfrm>
        </p:spPr>
        <p:txBody>
          <a:bodyPr/>
          <a:lstStyle/>
          <a:p>
            <a:r>
              <a:rPr lang="en-GB" sz="4800" dirty="0">
                <a:solidFill>
                  <a:schemeClr val="tx2"/>
                </a:solidFill>
              </a:rPr>
              <a:t>I. The peer review process</a:t>
            </a:r>
          </a:p>
        </p:txBody>
      </p:sp>
      <p:sp>
        <p:nvSpPr>
          <p:cNvPr id="7" name="Text Placeholder 6">
            <a:extLst>
              <a:ext uri="{FF2B5EF4-FFF2-40B4-BE49-F238E27FC236}">
                <a16:creationId xmlns:a16="http://schemas.microsoft.com/office/drawing/2014/main" id="{2D0F069C-2400-4E74-8CAE-CA01FC01B58B}"/>
              </a:ext>
            </a:extLst>
          </p:cNvPr>
          <p:cNvSpPr>
            <a:spLocks noGrp="1"/>
          </p:cNvSpPr>
          <p:nvPr>
            <p:ph type="body" sz="quarter" idx="12"/>
          </p:nvPr>
        </p:nvSpPr>
        <p:spPr>
          <a:xfrm>
            <a:off x="1504654" y="3369591"/>
            <a:ext cx="10351836" cy="1208404"/>
          </a:xfrm>
        </p:spPr>
        <p:txBody>
          <a:bodyPr/>
          <a:lstStyle/>
          <a:p>
            <a:r>
              <a:rPr lang="en-GB" sz="2800" i="1" dirty="0">
                <a:solidFill>
                  <a:schemeClr val="tx1"/>
                </a:solidFill>
              </a:rPr>
              <a:t>A quick overview and explanation of the peer review process.</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5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a. Why peer review? </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D98E843-1634-44DA-B122-B456F0E67607}"/>
              </a:ext>
            </a:extLst>
          </p:cNvPr>
          <p:cNvSpPr txBox="1">
            <a:spLocks/>
          </p:cNvSpPr>
          <p:nvPr/>
        </p:nvSpPr>
        <p:spPr>
          <a:xfrm>
            <a:off x="1148937" y="1396556"/>
            <a:ext cx="9689089" cy="642614"/>
          </a:xfrm>
          <a:prstGeom prst="rect">
            <a:avLst/>
          </a:prstGeom>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1600" dirty="0"/>
              <a:t>A survey from the Publishing Research Consortium (2015) asks academic authors about peer review: </a:t>
            </a:r>
          </a:p>
        </p:txBody>
      </p:sp>
      <p:sp>
        <p:nvSpPr>
          <p:cNvPr id="7" name="Speech Bubble: Rectangle with Corners Rounded 6">
            <a:extLst>
              <a:ext uri="{FF2B5EF4-FFF2-40B4-BE49-F238E27FC236}">
                <a16:creationId xmlns:a16="http://schemas.microsoft.com/office/drawing/2014/main" id="{32E02404-CAA8-411A-86AA-35047E333614}"/>
              </a:ext>
            </a:extLst>
          </p:cNvPr>
          <p:cNvSpPr/>
          <p:nvPr/>
        </p:nvSpPr>
        <p:spPr>
          <a:xfrm>
            <a:off x="623916" y="2217626"/>
            <a:ext cx="2999873" cy="1957137"/>
          </a:xfrm>
          <a:prstGeom prst="wedgeRoundRectCallout">
            <a:avLst>
              <a:gd name="adj1" fmla="val -1498"/>
              <a:gd name="adj2" fmla="val 63336"/>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82% </a:t>
            </a:r>
          </a:p>
          <a:p>
            <a:r>
              <a:rPr lang="en-GB" sz="2000" dirty="0"/>
              <a:t>agreed that without peer review there is no control in scientific communication.</a:t>
            </a:r>
          </a:p>
        </p:txBody>
      </p:sp>
      <p:sp>
        <p:nvSpPr>
          <p:cNvPr id="8" name="Speech Bubble: Rectangle with Corners Rounded 7">
            <a:extLst>
              <a:ext uri="{FF2B5EF4-FFF2-40B4-BE49-F238E27FC236}">
                <a16:creationId xmlns:a16="http://schemas.microsoft.com/office/drawing/2014/main" id="{CB948B88-4D8B-44A3-B2AE-CC0057583137}"/>
              </a:ext>
            </a:extLst>
          </p:cNvPr>
          <p:cNvSpPr/>
          <p:nvPr/>
        </p:nvSpPr>
        <p:spPr>
          <a:xfrm>
            <a:off x="2963511" y="3472023"/>
            <a:ext cx="2871536" cy="1957137"/>
          </a:xfrm>
          <a:prstGeom prst="wedgeRoundRectCallout">
            <a:avLst>
              <a:gd name="adj1" fmla="val -35806"/>
              <a:gd name="adj2" fmla="val 60861"/>
              <a:gd name="adj3" fmla="val 16667"/>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74%</a:t>
            </a:r>
          </a:p>
          <a:p>
            <a:r>
              <a:rPr lang="en-GB" sz="2000" dirty="0"/>
              <a:t>agreed peer review improves the quality of the published paper.  </a:t>
            </a:r>
          </a:p>
        </p:txBody>
      </p:sp>
      <p:sp>
        <p:nvSpPr>
          <p:cNvPr id="9" name="TextBox 8">
            <a:extLst>
              <a:ext uri="{FF2B5EF4-FFF2-40B4-BE49-F238E27FC236}">
                <a16:creationId xmlns:a16="http://schemas.microsoft.com/office/drawing/2014/main" id="{A04A5061-7F5B-4C0C-821E-FCAB6A7FEE9B}"/>
              </a:ext>
            </a:extLst>
          </p:cNvPr>
          <p:cNvSpPr txBox="1"/>
          <p:nvPr/>
        </p:nvSpPr>
        <p:spPr>
          <a:xfrm>
            <a:off x="5217975" y="6092102"/>
            <a:ext cx="1817010" cy="261610"/>
          </a:xfrm>
          <a:prstGeom prst="rect">
            <a:avLst/>
          </a:prstGeom>
          <a:noFill/>
        </p:spPr>
        <p:txBody>
          <a:bodyPr wrap="square" rtlCol="0">
            <a:spAutoFit/>
          </a:bodyPr>
          <a:lstStyle/>
          <a:p>
            <a:r>
              <a:rPr lang="en-GB" sz="1100" dirty="0"/>
              <a:t>You can find the study </a:t>
            </a:r>
            <a:r>
              <a:rPr lang="en-GB" sz="1100" dirty="0">
                <a:solidFill>
                  <a:schemeClr val="accent5"/>
                </a:solidFill>
                <a:hlinkClick r:id="rId3">
                  <a:extLst>
                    <a:ext uri="{A12FA001-AC4F-418D-AE19-62706E023703}">
                      <ahyp:hlinkClr xmlns:ahyp="http://schemas.microsoft.com/office/drawing/2018/hyperlinkcolor" val="tx"/>
                    </a:ext>
                  </a:extLst>
                </a:hlinkClick>
              </a:rPr>
              <a:t>here</a:t>
            </a:r>
            <a:r>
              <a:rPr lang="en-GB" sz="1100" dirty="0"/>
              <a:t>.</a:t>
            </a:r>
          </a:p>
        </p:txBody>
      </p:sp>
      <p:sp>
        <p:nvSpPr>
          <p:cNvPr id="10" name="TextBox 9">
            <a:extLst>
              <a:ext uri="{FF2B5EF4-FFF2-40B4-BE49-F238E27FC236}">
                <a16:creationId xmlns:a16="http://schemas.microsoft.com/office/drawing/2014/main" id="{A5F48B1A-62A3-466F-8E38-D75012FDFF15}"/>
              </a:ext>
            </a:extLst>
          </p:cNvPr>
          <p:cNvSpPr txBox="1"/>
          <p:nvPr/>
        </p:nvSpPr>
        <p:spPr>
          <a:xfrm>
            <a:off x="6318985" y="2390478"/>
            <a:ext cx="5470357" cy="2246769"/>
          </a:xfrm>
          <a:prstGeom prst="rect">
            <a:avLst/>
          </a:prstGeom>
          <a:noFill/>
        </p:spPr>
        <p:txBody>
          <a:bodyPr wrap="square" rtlCol="0">
            <a:spAutoFit/>
          </a:bodyPr>
          <a:lstStyle/>
          <a:p>
            <a:r>
              <a:rPr lang="en-GB" sz="2000" dirty="0"/>
              <a:t>Peer review is effective for:</a:t>
            </a:r>
          </a:p>
          <a:p>
            <a:endParaRPr lang="en-GB" sz="2000" dirty="0"/>
          </a:p>
          <a:p>
            <a:pPr marL="342900" indent="-342900">
              <a:buFont typeface="Arial" panose="020B0604020202020204" pitchFamily="34" charset="0"/>
              <a:buChar char="•"/>
            </a:pPr>
            <a:r>
              <a:rPr lang="en-GB" sz="2000" dirty="0"/>
              <a:t>Improving the quality of the published paper.</a:t>
            </a:r>
          </a:p>
          <a:p>
            <a:pPr marL="342900" indent="-342900">
              <a:buFont typeface="Arial" panose="020B0604020202020204" pitchFamily="34" charset="0"/>
              <a:buChar char="•"/>
            </a:pPr>
            <a:r>
              <a:rPr lang="en-GB" sz="2000" dirty="0"/>
              <a:t>Determining the originality of the manuscript.</a:t>
            </a:r>
          </a:p>
          <a:p>
            <a:pPr marL="342900" indent="-342900">
              <a:buFont typeface="Arial" panose="020B0604020202020204" pitchFamily="34" charset="0"/>
              <a:buChar char="•"/>
            </a:pPr>
            <a:r>
              <a:rPr lang="en-GB" sz="2000" dirty="0"/>
              <a:t>Determining the importance of the findings.</a:t>
            </a:r>
          </a:p>
          <a:p>
            <a:pPr marL="342900" indent="-342900">
              <a:buFont typeface="Arial" panose="020B0604020202020204" pitchFamily="34" charset="0"/>
              <a:buChar char="•"/>
            </a:pPr>
            <a:r>
              <a:rPr lang="en-GB" sz="2000" dirty="0"/>
              <a:t>Detecting fraud.</a:t>
            </a:r>
          </a:p>
          <a:p>
            <a:pPr marL="342900" indent="-342900">
              <a:buFont typeface="Arial" panose="020B0604020202020204" pitchFamily="34" charset="0"/>
              <a:buChar char="•"/>
            </a:pPr>
            <a:r>
              <a:rPr lang="en-GB" sz="2000" dirty="0"/>
              <a:t>Detecting plagiarism.</a:t>
            </a:r>
          </a:p>
        </p:txBody>
      </p:sp>
    </p:spTree>
    <p:extLst>
      <p:ext uri="{BB962C8B-B14F-4D97-AF65-F5344CB8AC3E}">
        <p14:creationId xmlns:p14="http://schemas.microsoft.com/office/powerpoint/2010/main" val="337513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a:xfrm>
            <a:off x="793810" y="4716248"/>
            <a:ext cx="10310567" cy="840447"/>
          </a:xfrm>
          <a:noFill/>
        </p:spPr>
        <p:txBody>
          <a:bodyPr/>
          <a:lstStyle/>
          <a:p>
            <a:r>
              <a:rPr lang="en-US" dirty="0"/>
              <a:t>b. The mechanisms of peer review</a:t>
            </a:r>
          </a:p>
        </p:txBody>
      </p:sp>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rgbClr val="FFCC66"/>
          </a:solidFill>
          <a:ln>
            <a:noFill/>
          </a:ln>
        </p:spPr>
        <p:txBody>
          <a:bodyPr wrap="square" rtlCol="0">
            <a:spAutoFit/>
          </a:bodyPr>
          <a:lstStyle/>
          <a:p>
            <a:pPr algn="ctr"/>
            <a:r>
              <a:rPr lang="en-GB" dirty="0"/>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accent1">
              <a:lumMod val="20000"/>
              <a:lumOff val="80000"/>
            </a:schemeClr>
          </a:solidFill>
          <a:ln>
            <a:noFill/>
          </a:ln>
        </p:spPr>
        <p:txBody>
          <a:bodyPr wrap="square" rtlCol="0">
            <a:spAutoFit/>
          </a:bodyPr>
          <a:lstStyle/>
          <a:p>
            <a:pPr algn="ctr"/>
            <a:r>
              <a:rPr lang="en-GB" dirty="0"/>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accent1">
              <a:lumMod val="20000"/>
              <a:lumOff val="80000"/>
            </a:schemeClr>
          </a:solidFill>
          <a:ln>
            <a:noFill/>
          </a:ln>
        </p:spPr>
        <p:txBody>
          <a:bodyPr wrap="square" rtlCol="0">
            <a:spAutoFit/>
          </a:bodyPr>
          <a:lstStyle/>
          <a:p>
            <a:pPr algn="ctr"/>
            <a:r>
              <a:rPr lang="en-GB" dirty="0"/>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accent1">
              <a:lumMod val="20000"/>
              <a:lumOff val="80000"/>
            </a:schemeClr>
          </a:solidFill>
          <a:ln>
            <a:noFill/>
          </a:ln>
        </p:spPr>
        <p:txBody>
          <a:bodyPr wrap="square" rtlCol="0">
            <a:spAutoFit/>
          </a:bodyPr>
          <a:lstStyle/>
          <a:p>
            <a:pPr algn="ctr"/>
            <a:r>
              <a:rPr lang="en-GB" dirty="0"/>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rgbClr val="FFCC66"/>
          </a:solidFill>
          <a:ln>
            <a:noFill/>
          </a:ln>
        </p:spPr>
        <p:txBody>
          <a:bodyPr wrap="square" rtlCol="0">
            <a:spAutoFit/>
          </a:bodyPr>
          <a:lstStyle/>
          <a:p>
            <a:pPr algn="ctr"/>
            <a:r>
              <a:rPr lang="en-GB" dirty="0"/>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accent1">
              <a:lumMod val="20000"/>
              <a:lumOff val="80000"/>
            </a:schemeClr>
          </a:solidFill>
          <a:ln>
            <a:noFill/>
          </a:ln>
        </p:spPr>
        <p:txBody>
          <a:bodyPr wrap="square" rtlCol="0">
            <a:spAutoFit/>
          </a:bodyPr>
          <a:lstStyle/>
          <a:p>
            <a:pPr algn="ctr"/>
            <a:r>
              <a:rPr lang="en-GB" dirty="0"/>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rgbClr val="92D050"/>
          </a:solidFill>
          <a:ln>
            <a:noFill/>
          </a:ln>
        </p:spPr>
        <p:txBody>
          <a:bodyPr wrap="square" rtlCol="0">
            <a:spAutoFit/>
          </a:bodyPr>
          <a:lstStyle/>
          <a:p>
            <a:pPr algn="ctr"/>
            <a:r>
              <a:rPr lang="en-GB" dirty="0"/>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rgbClr val="92D050"/>
          </a:solidFill>
          <a:ln w="12700">
            <a:solidFill>
              <a:schemeClr val="bg1"/>
            </a:solidFill>
          </a:ln>
        </p:spPr>
        <p:txBody>
          <a:bodyPr wrap="square" rtlCol="0">
            <a:spAutoFit/>
          </a:bodyPr>
          <a:lstStyle/>
          <a:p>
            <a:pPr algn="ctr"/>
            <a:r>
              <a:rPr lang="en-GB" dirty="0"/>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a:stCxn id="13" idx="1"/>
          </p:cNvCxnSpPr>
          <p:nvPr/>
        </p:nvCxnSpPr>
        <p:spPr>
          <a:xfrm flipH="1" flipV="1">
            <a:off x="1944240" y="594026"/>
            <a:ext cx="6704542" cy="8878"/>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73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310866"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4B802DB-84A8-470E-94EB-494AACA80FB0}"/>
              </a:ext>
            </a:extLst>
          </p:cNvPr>
          <p:cNvSpPr txBox="1"/>
          <p:nvPr/>
        </p:nvSpPr>
        <p:spPr>
          <a:xfrm>
            <a:off x="204186" y="3998210"/>
            <a:ext cx="8902316" cy="1631216"/>
          </a:xfrm>
          <a:prstGeom prst="rect">
            <a:avLst/>
          </a:prstGeom>
          <a:noFill/>
        </p:spPr>
        <p:txBody>
          <a:bodyPr wrap="square" rtlCol="0">
            <a:spAutoFit/>
          </a:bodyPr>
          <a:lstStyle/>
          <a:p>
            <a:r>
              <a:rPr lang="en-GB" sz="2000" b="1" i="1" dirty="0"/>
              <a:t>The author submits their manuscript for a first screening from the editor.</a:t>
            </a:r>
          </a:p>
          <a:p>
            <a:endParaRPr lang="en-GB" sz="2000" b="1" dirty="0"/>
          </a:p>
          <a:p>
            <a:r>
              <a:rPr lang="en-GB" sz="2000" dirty="0"/>
              <a:t>The author needs to choose a journal which fits their field of study, and read that journal’s guidelines. </a:t>
            </a:r>
          </a:p>
          <a:p>
            <a:r>
              <a:rPr lang="en-GB" sz="2000" dirty="0"/>
              <a:t>Usually, the submission is done electronically. </a:t>
            </a:r>
          </a:p>
        </p:txBody>
      </p:sp>
    </p:spTree>
    <p:extLst>
      <p:ext uri="{BB962C8B-B14F-4D97-AF65-F5344CB8AC3E}">
        <p14:creationId xmlns:p14="http://schemas.microsoft.com/office/powerpoint/2010/main" val="113799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accent1">
              <a:lumMod val="20000"/>
              <a:lumOff val="80000"/>
            </a:schemeClr>
          </a:solidFill>
          <a:ln>
            <a:noFill/>
          </a:ln>
        </p:spPr>
        <p:txBody>
          <a:bodyPr wrap="square" rtlCol="0">
            <a:spAutoFit/>
          </a:bodyPr>
          <a:lstStyle/>
          <a:p>
            <a:pPr algn="ctr"/>
            <a:r>
              <a:rPr lang="en-GB" dirty="0"/>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rgbClr val="FFCC66"/>
          </a:solidFill>
          <a:ln>
            <a:solidFill>
              <a:srgbClr val="FFCC66"/>
            </a:solidFill>
          </a:ln>
        </p:spPr>
        <p:txBody>
          <a:bodyPr wrap="square" rtlCol="0">
            <a:spAutoFit/>
          </a:bodyPr>
          <a:lstStyle/>
          <a:p>
            <a:pPr algn="ctr"/>
            <a:r>
              <a:rPr lang="en-GB" dirty="0"/>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a:stCxn id="13" idx="1"/>
          </p:cNvCxnSpPr>
          <p:nvPr/>
        </p:nvCxnSpPr>
        <p:spPr>
          <a:xfrm flipH="1" flipV="1">
            <a:off x="1944240" y="594026"/>
            <a:ext cx="6704542" cy="8878"/>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0817A9D-1BC1-4EE8-B3BF-E026CC51B493}"/>
              </a:ext>
            </a:extLst>
          </p:cNvPr>
          <p:cNvSpPr txBox="1"/>
          <p:nvPr/>
        </p:nvSpPr>
        <p:spPr>
          <a:xfrm>
            <a:off x="204186" y="4002166"/>
            <a:ext cx="6944854" cy="2246769"/>
          </a:xfrm>
          <a:prstGeom prst="rect">
            <a:avLst/>
          </a:prstGeom>
          <a:noFill/>
        </p:spPr>
        <p:txBody>
          <a:bodyPr wrap="square" rtlCol="0">
            <a:spAutoFit/>
          </a:bodyPr>
          <a:lstStyle/>
          <a:p>
            <a:r>
              <a:rPr lang="en-GB" sz="2000" b="1" i="1" dirty="0"/>
              <a:t>The manuscript could be rejected by the editor at this stage.</a:t>
            </a:r>
          </a:p>
          <a:p>
            <a:endParaRPr lang="en-GB" sz="2000" b="1" dirty="0"/>
          </a:p>
          <a:p>
            <a:r>
              <a:rPr lang="en-GB" sz="2000" b="1" dirty="0"/>
              <a:t> </a:t>
            </a:r>
            <a:r>
              <a:rPr lang="en-GB" sz="2000" dirty="0"/>
              <a:t>The paper could be rejected if:</a:t>
            </a:r>
          </a:p>
          <a:p>
            <a:pPr marL="900000" indent="-342900">
              <a:buFont typeface="Arial" panose="020B0604020202020204" pitchFamily="34" charset="0"/>
              <a:buChar char="•"/>
            </a:pPr>
            <a:r>
              <a:rPr lang="en-GB" sz="2000" dirty="0"/>
              <a:t>The topic is nor suitable for the journal.</a:t>
            </a:r>
          </a:p>
          <a:p>
            <a:pPr marL="900000" indent="-342900">
              <a:buFont typeface="Arial" panose="020B0604020202020204" pitchFamily="34" charset="0"/>
              <a:buChar char="•"/>
            </a:pPr>
            <a:r>
              <a:rPr lang="en-GB" sz="2000" dirty="0"/>
              <a:t>The author has failed to follow the journal’s guidelines. </a:t>
            </a:r>
          </a:p>
          <a:p>
            <a:pPr marL="900000" indent="-342900">
              <a:buFont typeface="Arial" panose="020B0604020202020204" pitchFamily="34" charset="0"/>
              <a:buChar char="•"/>
            </a:pPr>
            <a:r>
              <a:rPr lang="en-GB" sz="2000" dirty="0"/>
              <a:t>The paper is too similar to one that has already been published. </a:t>
            </a:r>
          </a:p>
        </p:txBody>
      </p:sp>
      <p:sp>
        <p:nvSpPr>
          <p:cNvPr id="41" name="TextBox 40">
            <a:extLst>
              <a:ext uri="{FF2B5EF4-FFF2-40B4-BE49-F238E27FC236}">
                <a16:creationId xmlns:a16="http://schemas.microsoft.com/office/drawing/2014/main" id="{C703E921-35D6-4F3B-A294-66AE69AF5F10}"/>
              </a:ext>
            </a:extLst>
          </p:cNvPr>
          <p:cNvSpPr txBox="1"/>
          <p:nvPr/>
        </p:nvSpPr>
        <p:spPr>
          <a:xfrm>
            <a:off x="7466741" y="4623880"/>
            <a:ext cx="2406589" cy="1323439"/>
          </a:xfrm>
          <a:prstGeom prst="rect">
            <a:avLst/>
          </a:prstGeom>
          <a:noFill/>
        </p:spPr>
        <p:txBody>
          <a:bodyPr wrap="square" rtlCol="0">
            <a:spAutoFit/>
          </a:bodyPr>
          <a:lstStyle/>
          <a:p>
            <a:pPr algn="ctr"/>
            <a:r>
              <a:rPr lang="en-GB" sz="2000" dirty="0"/>
              <a:t>The author revises their manuscript and attempts to submit it to a different journal.</a:t>
            </a:r>
          </a:p>
        </p:txBody>
      </p:sp>
      <p:cxnSp>
        <p:nvCxnSpPr>
          <p:cNvPr id="42" name="Straight Arrow Connector 41">
            <a:extLst>
              <a:ext uri="{FF2B5EF4-FFF2-40B4-BE49-F238E27FC236}">
                <a16:creationId xmlns:a16="http://schemas.microsoft.com/office/drawing/2014/main" id="{207FBC05-1CB2-44A2-BE0B-25E0F7AC8B6B}"/>
              </a:ext>
            </a:extLst>
          </p:cNvPr>
          <p:cNvCxnSpPr>
            <a:cxnSpLocks/>
          </p:cNvCxnSpPr>
          <p:nvPr/>
        </p:nvCxnSpPr>
        <p:spPr>
          <a:xfrm>
            <a:off x="6980105" y="5282918"/>
            <a:ext cx="41300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825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B3D0E4-5AA2-446B-93FF-6FF83EF2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86" y="6258756"/>
            <a:ext cx="2600937" cy="476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B500DE-E00F-45CE-B7A4-A8ABEE86D9C8}"/>
              </a:ext>
            </a:extLst>
          </p:cNvPr>
          <p:cNvSpPr txBox="1"/>
          <p:nvPr/>
        </p:nvSpPr>
        <p:spPr>
          <a:xfrm>
            <a:off x="431306" y="1522000"/>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submits to journal </a:t>
            </a:r>
          </a:p>
        </p:txBody>
      </p:sp>
      <p:sp>
        <p:nvSpPr>
          <p:cNvPr id="7" name="TextBox 6">
            <a:extLst>
              <a:ext uri="{FF2B5EF4-FFF2-40B4-BE49-F238E27FC236}">
                <a16:creationId xmlns:a16="http://schemas.microsoft.com/office/drawing/2014/main" id="{32E55846-4DE0-468C-AEB2-CCAE873B4E52}"/>
              </a:ext>
            </a:extLst>
          </p:cNvPr>
          <p:cNvSpPr txBox="1"/>
          <p:nvPr/>
        </p:nvSpPr>
        <p:spPr>
          <a:xfrm>
            <a:off x="477893" y="2764262"/>
            <a:ext cx="1424866" cy="923330"/>
          </a:xfrm>
          <a:prstGeom prst="rect">
            <a:avLst/>
          </a:prstGeom>
          <a:solidFill>
            <a:schemeClr val="bg1">
              <a:lumMod val="95000"/>
            </a:schemeClr>
          </a:solidFill>
          <a:ln>
            <a:noFill/>
          </a:ln>
        </p:spPr>
        <p:txBody>
          <a:bodyPr wrap="square" rtlCol="0">
            <a:spAutoFit/>
          </a:bodyPr>
          <a:lstStyle/>
          <a:p>
            <a:pPr algn="ctr"/>
            <a:r>
              <a:rPr lang="en-GB" dirty="0">
                <a:solidFill>
                  <a:schemeClr val="bg2">
                    <a:lumMod val="75000"/>
                  </a:schemeClr>
                </a:solidFill>
              </a:rPr>
              <a:t>Editor screens the  manuscript</a:t>
            </a:r>
          </a:p>
        </p:txBody>
      </p:sp>
      <p:sp>
        <p:nvSpPr>
          <p:cNvPr id="8" name="TextBox 7">
            <a:extLst>
              <a:ext uri="{FF2B5EF4-FFF2-40B4-BE49-F238E27FC236}">
                <a16:creationId xmlns:a16="http://schemas.microsoft.com/office/drawing/2014/main" id="{0CE21867-F9FF-4D96-8154-CF2FC231B5AC}"/>
              </a:ext>
            </a:extLst>
          </p:cNvPr>
          <p:cNvSpPr txBox="1"/>
          <p:nvPr/>
        </p:nvSpPr>
        <p:spPr>
          <a:xfrm>
            <a:off x="446102" y="279738"/>
            <a:ext cx="1424866"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chooses a journal </a:t>
            </a:r>
          </a:p>
        </p:txBody>
      </p:sp>
      <p:sp>
        <p:nvSpPr>
          <p:cNvPr id="9" name="TextBox 8">
            <a:extLst>
              <a:ext uri="{FF2B5EF4-FFF2-40B4-BE49-F238E27FC236}">
                <a16:creationId xmlns:a16="http://schemas.microsoft.com/office/drawing/2014/main" id="{A51FB207-6664-4183-994A-76C6EA1DC10B}"/>
              </a:ext>
            </a:extLst>
          </p:cNvPr>
          <p:cNvSpPr txBox="1"/>
          <p:nvPr/>
        </p:nvSpPr>
        <p:spPr>
          <a:xfrm>
            <a:off x="2283107" y="1203068"/>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rejects it </a:t>
            </a:r>
          </a:p>
        </p:txBody>
      </p:sp>
      <p:sp>
        <p:nvSpPr>
          <p:cNvPr id="10" name="TextBox 9">
            <a:extLst>
              <a:ext uri="{FF2B5EF4-FFF2-40B4-BE49-F238E27FC236}">
                <a16:creationId xmlns:a16="http://schemas.microsoft.com/office/drawing/2014/main" id="{8C8389D8-6769-4676-B496-E536BCF83BA9}"/>
              </a:ext>
            </a:extLst>
          </p:cNvPr>
          <p:cNvSpPr txBox="1"/>
          <p:nvPr/>
        </p:nvSpPr>
        <p:spPr>
          <a:xfrm>
            <a:off x="2287003" y="2117599"/>
            <a:ext cx="1656228" cy="92333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GB" dirty="0"/>
              <a:t>Editor sends the manuscript to reviewers</a:t>
            </a:r>
          </a:p>
        </p:txBody>
      </p:sp>
      <p:sp>
        <p:nvSpPr>
          <p:cNvPr id="11" name="TextBox 10">
            <a:extLst>
              <a:ext uri="{FF2B5EF4-FFF2-40B4-BE49-F238E27FC236}">
                <a16:creationId xmlns:a16="http://schemas.microsoft.com/office/drawing/2014/main" id="{BA23A507-E284-44D2-813C-B9AC03BCF2FA}"/>
              </a:ext>
            </a:extLst>
          </p:cNvPr>
          <p:cNvSpPr txBox="1"/>
          <p:nvPr/>
        </p:nvSpPr>
        <p:spPr>
          <a:xfrm>
            <a:off x="4374062" y="2260664"/>
            <a:ext cx="1660124" cy="369332"/>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PEER REVIEW</a:t>
            </a:r>
          </a:p>
        </p:txBody>
      </p:sp>
      <p:sp>
        <p:nvSpPr>
          <p:cNvPr id="12" name="TextBox 11">
            <a:extLst>
              <a:ext uri="{FF2B5EF4-FFF2-40B4-BE49-F238E27FC236}">
                <a16:creationId xmlns:a16="http://schemas.microsoft.com/office/drawing/2014/main" id="{747F4D51-6D64-4EA1-9D79-7BEBA7EC6CCB}"/>
              </a:ext>
            </a:extLst>
          </p:cNvPr>
          <p:cNvSpPr txBox="1"/>
          <p:nvPr/>
        </p:nvSpPr>
        <p:spPr>
          <a:xfrm>
            <a:off x="6493705" y="1517435"/>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Editor assesses the reviews and  makes a decision </a:t>
            </a:r>
          </a:p>
        </p:txBody>
      </p:sp>
      <p:sp>
        <p:nvSpPr>
          <p:cNvPr id="13" name="TextBox 12">
            <a:extLst>
              <a:ext uri="{FF2B5EF4-FFF2-40B4-BE49-F238E27FC236}">
                <a16:creationId xmlns:a16="http://schemas.microsoft.com/office/drawing/2014/main" id="{1A3CFA63-5F72-49A1-AF42-1ECCF0996868}"/>
              </a:ext>
            </a:extLst>
          </p:cNvPr>
          <p:cNvSpPr txBox="1"/>
          <p:nvPr/>
        </p:nvSpPr>
        <p:spPr>
          <a:xfrm>
            <a:off x="8648782" y="279738"/>
            <a:ext cx="1660124" cy="646331"/>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rejected</a:t>
            </a:r>
          </a:p>
        </p:txBody>
      </p:sp>
      <p:sp>
        <p:nvSpPr>
          <p:cNvPr id="14" name="TextBox 13">
            <a:extLst>
              <a:ext uri="{FF2B5EF4-FFF2-40B4-BE49-F238E27FC236}">
                <a16:creationId xmlns:a16="http://schemas.microsoft.com/office/drawing/2014/main" id="{240435BA-1382-4893-A463-15F4FE42C18E}"/>
              </a:ext>
            </a:extLst>
          </p:cNvPr>
          <p:cNvSpPr txBox="1"/>
          <p:nvPr/>
        </p:nvSpPr>
        <p:spPr>
          <a:xfrm>
            <a:off x="8648782" y="1245001"/>
            <a:ext cx="1660124" cy="923330"/>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Author is asked to make revisions</a:t>
            </a:r>
          </a:p>
        </p:txBody>
      </p:sp>
      <p:sp>
        <p:nvSpPr>
          <p:cNvPr id="15" name="TextBox 14">
            <a:extLst>
              <a:ext uri="{FF2B5EF4-FFF2-40B4-BE49-F238E27FC236}">
                <a16:creationId xmlns:a16="http://schemas.microsoft.com/office/drawing/2014/main" id="{F42B65C6-A249-4F1D-AC9B-3445714E4FD5}"/>
              </a:ext>
            </a:extLst>
          </p:cNvPr>
          <p:cNvSpPr txBox="1"/>
          <p:nvPr/>
        </p:nvSpPr>
        <p:spPr>
          <a:xfrm>
            <a:off x="8648782" y="2487263"/>
            <a:ext cx="1660124" cy="1200329"/>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GB" dirty="0">
                <a:solidFill>
                  <a:schemeClr val="bg2">
                    <a:lumMod val="75000"/>
                  </a:schemeClr>
                </a:solidFill>
              </a:rPr>
              <a:t>Paper is accepted without further revisions</a:t>
            </a:r>
          </a:p>
        </p:txBody>
      </p:sp>
      <p:sp>
        <p:nvSpPr>
          <p:cNvPr id="16" name="TextBox 15">
            <a:extLst>
              <a:ext uri="{FF2B5EF4-FFF2-40B4-BE49-F238E27FC236}">
                <a16:creationId xmlns:a16="http://schemas.microsoft.com/office/drawing/2014/main" id="{5415F121-FA02-4E37-B488-E6F1F5F7CDFF}"/>
              </a:ext>
            </a:extLst>
          </p:cNvPr>
          <p:cNvSpPr txBox="1"/>
          <p:nvPr/>
        </p:nvSpPr>
        <p:spPr>
          <a:xfrm>
            <a:off x="10739737" y="2256098"/>
            <a:ext cx="1289163" cy="646331"/>
          </a:xfrm>
          <a:prstGeom prst="rect">
            <a:avLst/>
          </a:prstGeom>
          <a:solidFill>
            <a:schemeClr val="bg1">
              <a:lumMod val="95000"/>
            </a:schemeClr>
          </a:solidFill>
          <a:ln w="12700">
            <a:solidFill>
              <a:schemeClr val="bg1">
                <a:lumMod val="95000"/>
              </a:schemeClr>
            </a:solidFill>
          </a:ln>
        </p:spPr>
        <p:txBody>
          <a:bodyPr wrap="square" rtlCol="0">
            <a:spAutoFit/>
          </a:bodyPr>
          <a:lstStyle/>
          <a:p>
            <a:pPr algn="ctr"/>
            <a:r>
              <a:rPr lang="en-GB" dirty="0">
                <a:solidFill>
                  <a:schemeClr val="bg2">
                    <a:lumMod val="75000"/>
                  </a:schemeClr>
                </a:solidFill>
              </a:rPr>
              <a:t>The paper is published</a:t>
            </a:r>
          </a:p>
        </p:txBody>
      </p:sp>
      <p:cxnSp>
        <p:nvCxnSpPr>
          <p:cNvPr id="17" name="Straight Arrow Connector 16">
            <a:extLst>
              <a:ext uri="{FF2B5EF4-FFF2-40B4-BE49-F238E27FC236}">
                <a16:creationId xmlns:a16="http://schemas.microsoft.com/office/drawing/2014/main" id="{77A97671-B95A-46C7-B4DF-A8B89B5B214F}"/>
              </a:ext>
            </a:extLst>
          </p:cNvPr>
          <p:cNvCxnSpPr/>
          <p:nvPr/>
        </p:nvCxnSpPr>
        <p:spPr>
          <a:xfrm>
            <a:off x="1154097" y="1203068"/>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C0B436-810F-44D0-BDBD-CC6F33EC580D}"/>
              </a:ext>
            </a:extLst>
          </p:cNvPr>
          <p:cNvCxnSpPr/>
          <p:nvPr/>
        </p:nvCxnSpPr>
        <p:spPr>
          <a:xfrm>
            <a:off x="1146699" y="2445330"/>
            <a:ext cx="0" cy="272434"/>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975C0-15F0-4C78-A669-EF3A7C09820B}"/>
              </a:ext>
            </a:extLst>
          </p:cNvPr>
          <p:cNvCxnSpPr>
            <a:cxnSpLocks/>
          </p:cNvCxnSpPr>
          <p:nvPr/>
        </p:nvCxnSpPr>
        <p:spPr>
          <a:xfrm>
            <a:off x="1902759" y="294457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5B5684-0AD7-435B-B10C-C36181A96A8F}"/>
              </a:ext>
            </a:extLst>
          </p:cNvPr>
          <p:cNvCxnSpPr>
            <a:cxnSpLocks/>
          </p:cNvCxnSpPr>
          <p:nvPr/>
        </p:nvCxnSpPr>
        <p:spPr>
          <a:xfrm>
            <a:off x="3943231" y="2458015"/>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8C5663-7BBD-4018-8ED9-A3D80ED74C73}"/>
              </a:ext>
            </a:extLst>
          </p:cNvPr>
          <p:cNvCxnSpPr>
            <a:cxnSpLocks/>
          </p:cNvCxnSpPr>
          <p:nvPr/>
        </p:nvCxnSpPr>
        <p:spPr>
          <a:xfrm>
            <a:off x="6034186" y="2445330"/>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3D6A7D-0435-417C-B579-8F67D68909B7}"/>
              </a:ext>
            </a:extLst>
          </p:cNvPr>
          <p:cNvCxnSpPr/>
          <p:nvPr/>
        </p:nvCxnSpPr>
        <p:spPr>
          <a:xfrm>
            <a:off x="1902759" y="2842252"/>
            <a:ext cx="1901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11C365-84DE-4AD6-B671-6F3F677C8182}"/>
              </a:ext>
            </a:extLst>
          </p:cNvPr>
          <p:cNvCxnSpPr>
            <a:cxnSpLocks/>
          </p:cNvCxnSpPr>
          <p:nvPr/>
        </p:nvCxnSpPr>
        <p:spPr>
          <a:xfrm flipV="1">
            <a:off x="2092933" y="1387734"/>
            <a:ext cx="0" cy="1454518"/>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10BB4-B9E3-45FC-BCE3-8CFD73529068}"/>
              </a:ext>
            </a:extLst>
          </p:cNvPr>
          <p:cNvCxnSpPr>
            <a:endCxn id="9" idx="1"/>
          </p:cNvCxnSpPr>
          <p:nvPr/>
        </p:nvCxnSpPr>
        <p:spPr>
          <a:xfrm>
            <a:off x="2092933" y="1387734"/>
            <a:ext cx="190174"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728C34-D1F8-4641-AC32-DBF10A6AF904}"/>
              </a:ext>
            </a:extLst>
          </p:cNvPr>
          <p:cNvCxnSpPr>
            <a:cxnSpLocks/>
          </p:cNvCxnSpPr>
          <p:nvPr/>
        </p:nvCxnSpPr>
        <p:spPr>
          <a:xfrm flipH="1">
            <a:off x="1924574" y="594026"/>
            <a:ext cx="7204186"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463B23-B08C-4E7E-B0C7-AA3A3DB1F201}"/>
              </a:ext>
            </a:extLst>
          </p:cNvPr>
          <p:cNvCxnSpPr/>
          <p:nvPr/>
        </p:nvCxnSpPr>
        <p:spPr>
          <a:xfrm>
            <a:off x="8153829" y="1883118"/>
            <a:ext cx="235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6C0C44-2DCF-4ADF-B8D8-421B333F2DBF}"/>
              </a:ext>
            </a:extLst>
          </p:cNvPr>
          <p:cNvCxnSpPr>
            <a:cxnSpLocks/>
          </p:cNvCxnSpPr>
          <p:nvPr/>
        </p:nvCxnSpPr>
        <p:spPr>
          <a:xfrm flipH="1" flipV="1">
            <a:off x="8380521" y="835898"/>
            <a:ext cx="8876" cy="104722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03226F-4BFA-48AF-A819-7444758E127E}"/>
              </a:ext>
            </a:extLst>
          </p:cNvPr>
          <p:cNvCxnSpPr/>
          <p:nvPr/>
        </p:nvCxnSpPr>
        <p:spPr>
          <a:xfrm>
            <a:off x="8389398" y="84477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B47075-262C-4686-9DEE-DB1F5545C136}"/>
              </a:ext>
            </a:extLst>
          </p:cNvPr>
          <p:cNvCxnSpPr>
            <a:cxnSpLocks/>
          </p:cNvCxnSpPr>
          <p:nvPr/>
        </p:nvCxnSpPr>
        <p:spPr>
          <a:xfrm>
            <a:off x="8153829" y="1986212"/>
            <a:ext cx="47528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491C4-8D9E-4555-8EC1-27D82461DDA0}"/>
              </a:ext>
            </a:extLst>
          </p:cNvPr>
          <p:cNvCxnSpPr>
            <a:cxnSpLocks/>
          </p:cNvCxnSpPr>
          <p:nvPr/>
        </p:nvCxnSpPr>
        <p:spPr>
          <a:xfrm>
            <a:off x="10308906" y="2703351"/>
            <a:ext cx="380348"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77FEAB-5D16-4F4E-B870-AD153841D0E9}"/>
              </a:ext>
            </a:extLst>
          </p:cNvPr>
          <p:cNvCxnSpPr>
            <a:cxnSpLocks/>
          </p:cNvCxnSpPr>
          <p:nvPr/>
        </p:nvCxnSpPr>
        <p:spPr>
          <a:xfrm flipH="1">
            <a:off x="5504155" y="1387734"/>
            <a:ext cx="3144627"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A76F12-DC96-4BDE-80D4-18D4779E7580}"/>
              </a:ext>
            </a:extLst>
          </p:cNvPr>
          <p:cNvCxnSpPr/>
          <p:nvPr/>
        </p:nvCxnSpPr>
        <p:spPr>
          <a:xfrm>
            <a:off x="5504155" y="1387734"/>
            <a:ext cx="0" cy="829046"/>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5453B5D-FE10-4E4D-9945-578664F85477}"/>
              </a:ext>
            </a:extLst>
          </p:cNvPr>
          <p:cNvCxnSpPr>
            <a:cxnSpLocks/>
          </p:cNvCxnSpPr>
          <p:nvPr/>
        </p:nvCxnSpPr>
        <p:spPr>
          <a:xfrm flipH="1">
            <a:off x="8173493" y="1572400"/>
            <a:ext cx="47528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A3A850-E0E5-4F5E-884C-52ABCD57A722}"/>
              </a:ext>
            </a:extLst>
          </p:cNvPr>
          <p:cNvCxnSpPr/>
          <p:nvPr/>
        </p:nvCxnSpPr>
        <p:spPr>
          <a:xfrm>
            <a:off x="8404637" y="2629996"/>
            <a:ext cx="239719"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13FCA-A441-465B-A6E9-DAC73AE0CCB2}"/>
              </a:ext>
            </a:extLst>
          </p:cNvPr>
          <p:cNvCxnSpPr>
            <a:cxnSpLocks/>
          </p:cNvCxnSpPr>
          <p:nvPr/>
        </p:nvCxnSpPr>
        <p:spPr>
          <a:xfrm flipV="1">
            <a:off x="8411137" y="2097237"/>
            <a:ext cx="0" cy="53276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1A507-7FCF-48DC-88EB-EA083DDB92DF}"/>
              </a:ext>
            </a:extLst>
          </p:cNvPr>
          <p:cNvCxnSpPr>
            <a:cxnSpLocks/>
          </p:cNvCxnSpPr>
          <p:nvPr/>
        </p:nvCxnSpPr>
        <p:spPr>
          <a:xfrm flipH="1">
            <a:off x="8153829" y="2097237"/>
            <a:ext cx="257308" cy="2607"/>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28C932-39F4-4A34-AD20-85D5EEE0BFF8}"/>
              </a:ext>
            </a:extLst>
          </p:cNvPr>
          <p:cNvCxnSpPr/>
          <p:nvPr/>
        </p:nvCxnSpPr>
        <p:spPr>
          <a:xfrm flipV="1">
            <a:off x="2388093" y="764877"/>
            <a:ext cx="0" cy="43819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655A1E-AA09-4A72-BF4F-B01844EE0FBD}"/>
              </a:ext>
            </a:extLst>
          </p:cNvPr>
          <p:cNvCxnSpPr/>
          <p:nvPr/>
        </p:nvCxnSpPr>
        <p:spPr>
          <a:xfrm flipH="1">
            <a:off x="1944240" y="755999"/>
            <a:ext cx="452731"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B3CD2C0-F8ED-4E07-B782-C1B9B4DE1D5F}"/>
              </a:ext>
            </a:extLst>
          </p:cNvPr>
          <p:cNvSpPr txBox="1"/>
          <p:nvPr/>
        </p:nvSpPr>
        <p:spPr>
          <a:xfrm>
            <a:off x="204186" y="4003796"/>
            <a:ext cx="10313333" cy="2246769"/>
          </a:xfrm>
          <a:prstGeom prst="rect">
            <a:avLst/>
          </a:prstGeom>
          <a:noFill/>
        </p:spPr>
        <p:txBody>
          <a:bodyPr wrap="square" rtlCol="0">
            <a:spAutoFit/>
          </a:bodyPr>
          <a:lstStyle/>
          <a:p>
            <a:r>
              <a:rPr lang="en-GB" sz="2000" b="1" i="1" dirty="0"/>
              <a:t>After accepting the manuscript, the editor reaches out to reviewers.</a:t>
            </a:r>
          </a:p>
          <a:p>
            <a:endParaRPr lang="en-GB" sz="2000" b="1" dirty="0"/>
          </a:p>
          <a:p>
            <a:pPr marL="900000" indent="-342900">
              <a:buFont typeface="Arial" panose="020B0604020202020204" pitchFamily="34" charset="0"/>
              <a:buChar char="•"/>
            </a:pPr>
            <a:r>
              <a:rPr lang="en-GB" sz="2000" dirty="0"/>
              <a:t>Journals usually aim for 2 reviewers per paper. </a:t>
            </a:r>
          </a:p>
          <a:p>
            <a:pPr marL="900000" indent="-342900">
              <a:buFont typeface="Arial" panose="020B0604020202020204" pitchFamily="34" charset="0"/>
              <a:buChar char="•"/>
            </a:pPr>
            <a:r>
              <a:rPr lang="en-GB" sz="2000" dirty="0"/>
              <a:t>The editor has a database of reviewers, and finds the ones with expertise in the topic and/or method covered in the paper. </a:t>
            </a:r>
          </a:p>
          <a:p>
            <a:pPr marL="900000" indent="-342900">
              <a:buFont typeface="Arial" panose="020B0604020202020204" pitchFamily="34" charset="0"/>
              <a:buChar char="•"/>
            </a:pPr>
            <a:r>
              <a:rPr lang="en-GB" sz="2000" dirty="0"/>
              <a:t>The reviewers can choose to accept or decline the review offer.</a:t>
            </a:r>
          </a:p>
          <a:p>
            <a:pPr marL="900000" indent="-342900">
              <a:buFont typeface="Arial" panose="020B0604020202020204" pitchFamily="34" charset="0"/>
              <a:buChar char="•"/>
            </a:pPr>
            <a:r>
              <a:rPr lang="en-GB" sz="2000" dirty="0"/>
              <a:t>They are given a few weeks to return the review.</a:t>
            </a:r>
          </a:p>
        </p:txBody>
      </p:sp>
    </p:spTree>
    <p:extLst>
      <p:ext uri="{BB962C8B-B14F-4D97-AF65-F5344CB8AC3E}">
        <p14:creationId xmlns:p14="http://schemas.microsoft.com/office/powerpoint/2010/main" val="3236434653"/>
      </p:ext>
    </p:extLst>
  </p:cSld>
  <p:clrMapOvr>
    <a:masterClrMapping/>
  </p:clrMapOvr>
</p:sld>
</file>

<file path=ppt/theme/theme1.xml><?xml version="1.0" encoding="utf-8"?>
<a:theme xmlns:a="http://schemas.openxmlformats.org/drawingml/2006/main" name="1_Office Theme">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5 pp template V3" id="{660DA50E-4688-1241-B138-267B6654869B}" vid="{D7861548-99FE-2D40-920D-2F930308FC1C}"/>
    </a:ext>
  </a:extLst>
</a:theme>
</file>

<file path=ppt/theme/theme2.xml><?xml version="1.0" encoding="utf-8"?>
<a:theme xmlns:a="http://schemas.openxmlformats.org/drawingml/2006/main" name="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5 pp template V3" id="{660DA50E-4688-1241-B138-267B6654869B}" vid="{A6733E5A-7C08-0C44-9CD9-D425785DDA5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DEE48DB93B445AC0E051BDCD7FD06" ma:contentTypeVersion="4" ma:contentTypeDescription="Create a new document." ma:contentTypeScope="" ma:versionID="e987896ceca2026bb23081d57794997d">
  <xsd:schema xmlns:xsd="http://www.w3.org/2001/XMLSchema" xmlns:xs="http://www.w3.org/2001/XMLSchema" xmlns:p="http://schemas.microsoft.com/office/2006/metadata/properties" xmlns:ns2="f41eddb8-c0c5-4a87-99a2-dd84783f0c94" targetNamespace="http://schemas.microsoft.com/office/2006/metadata/properties" ma:root="true" ma:fieldsID="c992fe6496a3195878b27f35bf41b671" ns2:_="">
    <xsd:import namespace="f41eddb8-c0c5-4a87-99a2-dd84783f0c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eddb8-c0c5-4a87-99a2-dd84783f0c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1480FA-1707-4953-9E6D-B4366D4A6622}"/>
</file>

<file path=customXml/itemProps2.xml><?xml version="1.0" encoding="utf-8"?>
<ds:datastoreItem xmlns:ds="http://schemas.openxmlformats.org/officeDocument/2006/customXml" ds:itemID="{39B5AD54-B7FE-4CE8-B13F-E32B2DDBDC41}"/>
</file>

<file path=customXml/itemProps3.xml><?xml version="1.0" encoding="utf-8"?>
<ds:datastoreItem xmlns:ds="http://schemas.openxmlformats.org/officeDocument/2006/customXml" ds:itemID="{39FE7D9A-D326-4AE3-9BB2-E24BB6617365}"/>
</file>

<file path=docProps/app.xml><?xml version="1.0" encoding="utf-8"?>
<Properties xmlns="http://schemas.openxmlformats.org/officeDocument/2006/extended-properties" xmlns:vt="http://schemas.openxmlformats.org/officeDocument/2006/docPropsVTypes">
  <TotalTime>337</TotalTime>
  <Words>2935</Words>
  <Application>Microsoft Office PowerPoint</Application>
  <PresentationFormat>Widescreen</PresentationFormat>
  <Paragraphs>363</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Cambria</vt:lpstr>
      <vt:lpstr>Wingdings</vt:lpstr>
      <vt:lpstr>1_Office Theme</vt:lpstr>
      <vt:lpstr>Content layouts</vt:lpstr>
      <vt:lpstr>Navigating peer Review</vt:lpstr>
      <vt:lpstr>Introduction</vt:lpstr>
      <vt:lpstr>Contents</vt:lpstr>
      <vt:lpstr>I. The peer review process</vt:lpstr>
      <vt:lpstr>a. Why peer review? </vt:lpstr>
      <vt:lpstr>b. The mechanisms of peer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Authors</vt:lpstr>
      <vt:lpstr>a. Writing your manuscript</vt:lpstr>
      <vt:lpstr>a. Writing your manuscript</vt:lpstr>
      <vt:lpstr>b. Submitting your manuscript</vt:lpstr>
      <vt:lpstr>b. Submitting your manuscript</vt:lpstr>
      <vt:lpstr>c. Revising your manuscript</vt:lpstr>
      <vt:lpstr>III. Reviewers</vt:lpstr>
      <vt:lpstr>a. Getting started</vt:lpstr>
      <vt:lpstr>b. Receiving a review invitation</vt:lpstr>
      <vt:lpstr>c. Reviewing the manuscript</vt:lpstr>
      <vt:lpstr>d. Writing the review</vt:lpstr>
      <vt:lpstr>e. Recommendation to the editor</vt:lpstr>
      <vt:lpstr>Summary and Resources</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Drummond</dc:creator>
  <cp:lastModifiedBy>Hawes, Claire</cp:lastModifiedBy>
  <cp:revision>59</cp:revision>
  <dcterms:created xsi:type="dcterms:W3CDTF">2020-04-16T10:56:31Z</dcterms:created>
  <dcterms:modified xsi:type="dcterms:W3CDTF">2020-04-22T09:52:55Z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0x010100673DEE48DB93B445AC0E051BDCD7FD06</vt:lpwstr>
  </property>
</Properties>
</file>