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56" r:id="rId5"/>
    <p:sldId id="257" r:id="rId6"/>
    <p:sldId id="258" r:id="rId7"/>
    <p:sldId id="259" r:id="rId8"/>
    <p:sldId id="260" r:id="rId9"/>
    <p:sldId id="264" r:id="rId10"/>
    <p:sldId id="265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9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60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1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86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72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2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1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5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90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A563-FB4F-441D-B8B8-0AB5995598A7}" type="datetimeFigureOut">
              <a:rPr lang="en-GB" smtClean="0"/>
              <a:t>02/02/2018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46443-C410-425A-B665-8B2755ECF8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cld.org.uk/learning-disability-week-2018-generation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2018 </a:t>
            </a:r>
            <a:r>
              <a:rPr lang="en-GB" dirty="0"/>
              <a:t>marks the ‘Year of Young People’ in</a:t>
            </a:r>
          </a:p>
          <a:p>
            <a:pPr marL="0" indent="0">
              <a:buNone/>
            </a:pPr>
            <a:r>
              <a:rPr lang="en-GB" dirty="0"/>
              <a:t>Scotland, and the theme for Learning Disability</a:t>
            </a:r>
          </a:p>
          <a:p>
            <a:pPr marL="0" indent="0">
              <a:buNone/>
            </a:pPr>
            <a:r>
              <a:rPr lang="en-GB" dirty="0"/>
              <a:t>Week reflects that. ‘My Generation’ will focus the</a:t>
            </a:r>
          </a:p>
          <a:p>
            <a:pPr marL="0" indent="0">
              <a:buNone/>
            </a:pPr>
            <a:r>
              <a:rPr lang="en-GB" dirty="0"/>
              <a:t>country’s attention on the experiences of young</a:t>
            </a:r>
          </a:p>
          <a:p>
            <a:pPr marL="0" indent="0">
              <a:buNone/>
            </a:pPr>
            <a:r>
              <a:rPr lang="en-GB" dirty="0"/>
              <a:t>people with learning disabilities in Scotland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3" y="365125"/>
            <a:ext cx="5731510" cy="1251734"/>
          </a:xfrm>
          <a:prstGeom prst="rect">
            <a:avLst/>
          </a:prstGeom>
        </p:spPr>
      </p:pic>
      <p:pic>
        <p:nvPicPr>
          <p:cNvPr id="1028" name="Picture 4" descr="Year Of Young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505325" cy="16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5" y="413142"/>
            <a:ext cx="5731510" cy="1251734"/>
          </a:xfrm>
          <a:prstGeom prst="rect">
            <a:avLst/>
          </a:prstGeom>
        </p:spPr>
      </p:pic>
      <p:pic>
        <p:nvPicPr>
          <p:cNvPr id="7" name="Picture 6" descr="Ground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73642"/>
            <a:ext cx="2933700" cy="4108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Year Of Young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74324"/>
            <a:ext cx="5333999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230188"/>
            <a:ext cx="5293361" cy="138667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98161"/>
              </p:ext>
            </p:extLst>
          </p:nvPr>
        </p:nvGraphicFramePr>
        <p:xfrm>
          <a:off x="2057400" y="2060575"/>
          <a:ext cx="7289799" cy="3781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7549"/>
                <a:gridCol w="1861866"/>
                <a:gridCol w="1990384"/>
              </a:tblGrid>
              <a:tr h="1512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School leaver destination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2013/14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2014/15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Higher Education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Further Education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521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Employment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129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49750" y="2524125"/>
            <a:ext cx="61629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3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3" y="365125"/>
            <a:ext cx="5731510" cy="1251734"/>
          </a:xfrm>
          <a:prstGeom prst="rect">
            <a:avLst/>
          </a:prstGeom>
        </p:spPr>
      </p:pic>
      <p:pic>
        <p:nvPicPr>
          <p:cNvPr id="6146" name="Picture 2" descr="Year Of Young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024"/>
            <a:ext cx="5391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“Employing disabled people drives innovation” </a:t>
            </a:r>
            <a:r>
              <a:rPr lang="en-GB" b="1" dirty="0" smtClean="0"/>
              <a:t>Channel 4</a:t>
            </a:r>
          </a:p>
          <a:p>
            <a:endParaRPr lang="en-GB" b="1" dirty="0" smtClean="0"/>
          </a:p>
          <a:p>
            <a:r>
              <a:rPr lang="en-GB" dirty="0" smtClean="0"/>
              <a:t>“86% of businesses ranked attitude to work as the most important factor when recruiting school and college leavers”</a:t>
            </a:r>
          </a:p>
          <a:p>
            <a:r>
              <a:rPr lang="en-GB" dirty="0" smtClean="0"/>
              <a:t>“One of the key ways of improving young people’s readiness in the workplace is allowing them to experience the world of work much earlier” </a:t>
            </a:r>
          </a:p>
          <a:p>
            <a:pPr marL="0" indent="0">
              <a:buNone/>
            </a:pPr>
            <a:r>
              <a:rPr lang="en-GB" b="1" dirty="0" smtClean="0"/>
              <a:t>C.B.I. Confederation of British Industry</a:t>
            </a:r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1" y="365125"/>
            <a:ext cx="5731510" cy="12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000" dirty="0" smtClean="0"/>
              <a:t>What can you do to help develop Project SEARCH in Scotland?</a:t>
            </a:r>
          </a:p>
          <a:p>
            <a:endParaRPr lang="en-GB" sz="2000" dirty="0"/>
          </a:p>
          <a:p>
            <a:r>
              <a:rPr lang="en-GB" sz="2000" dirty="0" smtClean="0"/>
              <a:t>How can you get involved in Learning Disability Week in the Year of Young People.</a:t>
            </a:r>
          </a:p>
          <a:p>
            <a:r>
              <a:rPr lang="en-GB" sz="2000" dirty="0"/>
              <a:t>#</a:t>
            </a:r>
            <a:r>
              <a:rPr lang="en-GB" sz="2000" dirty="0" smtClean="0"/>
              <a:t>LDWeek2018</a:t>
            </a:r>
          </a:p>
          <a:p>
            <a:r>
              <a:rPr lang="en-GB" sz="2000" dirty="0" smtClean="0"/>
              <a:t> </a:t>
            </a:r>
            <a:r>
              <a:rPr lang="en-GB" sz="2000" u="sng" dirty="0">
                <a:hlinkClick r:id="rId2"/>
              </a:rPr>
              <a:t>https://www.scld.org.uk/learning-disability-week-2018-generation/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 descr="New 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271713"/>
            <a:ext cx="5505450" cy="3905250"/>
          </a:xfrm>
          <a:prstGeom prst="rect">
            <a:avLst/>
          </a:prstGeom>
          <a:noFill/>
        </p:spPr>
      </p:pic>
      <p:pic>
        <p:nvPicPr>
          <p:cNvPr id="5" name="Picture 2" descr="Year Of Young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74324"/>
            <a:ext cx="5333999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230188"/>
            <a:ext cx="5293361" cy="13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We are faced with a once in a lifetime policy opportunity as a first generation of young adults with learning disabilities come of age, never having experienced institutional care.</a:t>
            </a:r>
          </a:p>
          <a:p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cs typeface="Times New Roman" panose="02020603050405020304" pitchFamily="18" charset="0"/>
              </a:rPr>
              <a:t>They are the first to have the opportunity to live transformed lives.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Year Of Young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505325" cy="16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5" y="413142"/>
            <a:ext cx="5731510" cy="12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Year Of Young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188"/>
            <a:ext cx="3898900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5" y="413142"/>
            <a:ext cx="5731510" cy="125173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939925"/>
            <a:ext cx="3412460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456" y="2430147"/>
            <a:ext cx="5221888" cy="28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2541312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3" y="365125"/>
            <a:ext cx="5731510" cy="1251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4100" y="22137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The ‘My Generation’ theme is also a great way</a:t>
            </a:r>
          </a:p>
          <a:p>
            <a:r>
              <a:rPr lang="en-GB" b="1" dirty="0"/>
              <a:t>for older people with learning disabilities to</a:t>
            </a:r>
          </a:p>
          <a:p>
            <a:r>
              <a:rPr lang="en-GB" b="1" dirty="0"/>
              <a:t>highlight how much Scotland has changed during</a:t>
            </a:r>
          </a:p>
          <a:p>
            <a:r>
              <a:rPr lang="en-GB" b="1" dirty="0"/>
              <a:t>their lifetime. We will be encouraging people with</a:t>
            </a:r>
          </a:p>
          <a:p>
            <a:r>
              <a:rPr lang="en-GB" b="1" dirty="0"/>
              <a:t>learning disabilities of all ages to reflect on the</a:t>
            </a:r>
          </a:p>
          <a:p>
            <a:r>
              <a:rPr lang="en-GB" b="1" dirty="0"/>
              <a:t>things that summed up their younger lives.</a:t>
            </a:r>
          </a:p>
          <a:p>
            <a:r>
              <a:rPr lang="en-GB" b="1" dirty="0"/>
              <a:t>Find out how you can get involved at scld.org.uk</a:t>
            </a:r>
          </a:p>
          <a:p>
            <a:r>
              <a:rPr lang="en-GB" b="1" dirty="0"/>
              <a:t>Twitter: @</a:t>
            </a:r>
            <a:r>
              <a:rPr lang="en-GB" b="1" dirty="0" err="1"/>
              <a:t>SCLDNews</a:t>
            </a:r>
            <a:endParaRPr lang="en-GB" b="1" dirty="0"/>
          </a:p>
          <a:p>
            <a:r>
              <a:rPr lang="en-GB" b="1" dirty="0"/>
              <a:t>Facebook: facebook.com/ScotCommission</a:t>
            </a:r>
          </a:p>
          <a:p>
            <a:r>
              <a:rPr lang="en-GB" b="1" dirty="0"/>
              <a:t>Instagram: instagram.com/scldnews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46" y="1983990"/>
            <a:ext cx="3934380" cy="3606913"/>
          </a:xfrm>
          <a:prstGeom prst="rect">
            <a:avLst/>
          </a:prstGeom>
        </p:spPr>
      </p:pic>
      <p:pic>
        <p:nvPicPr>
          <p:cNvPr id="2050" name="Picture 2" descr="Year Of Young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03" y="0"/>
            <a:ext cx="5391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228526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727252"/>
            <a:ext cx="3858537" cy="2572358"/>
          </a:xfr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3" y="365125"/>
            <a:ext cx="5731510" cy="1251734"/>
          </a:xfrm>
          <a:prstGeom prst="rect">
            <a:avLst/>
          </a:prstGeom>
        </p:spPr>
      </p:pic>
      <p:pic>
        <p:nvPicPr>
          <p:cNvPr id="3074" name="Picture 2" descr="Year Of Young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26" y="55363"/>
            <a:ext cx="5391150" cy="20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5899" y="2926080"/>
            <a:ext cx="4988791" cy="65864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Young people with a learning disability have only a 7% chance of being in employment. National average in Scotland is 82%.</a:t>
            </a:r>
          </a:p>
          <a:p>
            <a:r>
              <a:rPr lang="en-GB" sz="2800" dirty="0" smtClean="0"/>
              <a:t>In Aberdeen City youth employment between 2009 </a:t>
            </a:r>
            <a:r>
              <a:rPr lang="en-GB" sz="2800" dirty="0"/>
              <a:t>t</a:t>
            </a:r>
            <a:r>
              <a:rPr lang="en-GB" sz="2800" dirty="0" smtClean="0"/>
              <a:t>o 2017 – fell from 75.6% to 54.6%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9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48" y="961741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94" y="2790022"/>
            <a:ext cx="1910889" cy="2866334"/>
          </a:xfr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3" y="365125"/>
            <a:ext cx="5731510" cy="1251734"/>
          </a:xfrm>
          <a:prstGeom prst="rect">
            <a:avLst/>
          </a:prstGeom>
        </p:spPr>
      </p:pic>
      <p:pic>
        <p:nvPicPr>
          <p:cNvPr id="4098" name="Picture 2" descr="Year Of Young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3" y="-211422"/>
            <a:ext cx="5391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7448" y="2443942"/>
            <a:ext cx="72458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 16 years old young people with a learning disability have the same career aspirations as all other 16 year olds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 At 24 years old a young person with a learning disability or autism is 4 times more likely to be unemployed than a young person who does not have a disability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GB" sz="2800" b="1" dirty="0"/>
              <a:t>Wood Commission –June 2014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29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48" y="1198563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3" y="365125"/>
            <a:ext cx="5731510" cy="1251734"/>
          </a:xfrm>
          <a:prstGeom prst="rect">
            <a:avLst/>
          </a:prstGeom>
        </p:spPr>
      </p:pic>
      <p:pic>
        <p:nvPicPr>
          <p:cNvPr id="5122" name="Picture 2" descr="Year Of Young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3" y="25400"/>
            <a:ext cx="5391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61483" y="305669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In the Scottish Government’s Disability Delivery Plan 2016, there is a commitment to “…more than half the Disability Employment Gap”</a:t>
            </a:r>
          </a:p>
          <a:p>
            <a:endParaRPr lang="en-US" sz="2400" dirty="0"/>
          </a:p>
          <a:p>
            <a:r>
              <a:rPr lang="en-US" sz="2400" dirty="0" smtClean="0"/>
              <a:t>“We will explore opportunities to promote the Project SEARCH model” Action 31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3" y="3221680"/>
            <a:ext cx="4759266" cy="26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Project SEARCH in Scotland</a:t>
            </a:r>
          </a:p>
          <a:p>
            <a:endParaRPr lang="en-GB" dirty="0"/>
          </a:p>
          <a:p>
            <a:r>
              <a:rPr lang="en-GB" dirty="0" smtClean="0"/>
              <a:t>Started in 2010, by 2017….. </a:t>
            </a:r>
          </a:p>
          <a:p>
            <a:r>
              <a:rPr lang="en-GB" dirty="0" smtClean="0"/>
              <a:t>356 young people started</a:t>
            </a:r>
          </a:p>
          <a:p>
            <a:r>
              <a:rPr lang="en-GB" dirty="0" smtClean="0"/>
              <a:t>316 completed</a:t>
            </a:r>
          </a:p>
          <a:p>
            <a:r>
              <a:rPr lang="en-GB" dirty="0" smtClean="0"/>
              <a:t>219 full time jobs  </a:t>
            </a:r>
            <a:r>
              <a:rPr lang="en-GB" b="1" dirty="0" smtClean="0"/>
              <a:t>69.3%</a:t>
            </a:r>
            <a:r>
              <a:rPr lang="en-GB" dirty="0" smtClean="0"/>
              <a:t> success rate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UK Work Programme full time employment rate for people with a disability is </a:t>
            </a:r>
            <a:r>
              <a:rPr lang="en-GB" b="1" dirty="0" smtClean="0"/>
              <a:t>15.9%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3" y="365125"/>
            <a:ext cx="5731510" cy="1251734"/>
          </a:xfrm>
          <a:prstGeom prst="rect">
            <a:avLst/>
          </a:prstGeom>
        </p:spPr>
      </p:pic>
      <p:pic>
        <p:nvPicPr>
          <p:cNvPr id="7170" name="Picture 2" descr="Year Of Young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30174"/>
            <a:ext cx="5391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next: School leavers with a learning disability in Scotland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Year Of Young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30174"/>
            <a:ext cx="5391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ear Of Young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65125"/>
            <a:ext cx="5391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5" y="402039"/>
            <a:ext cx="5731510" cy="125173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45330"/>
              </p:ext>
            </p:extLst>
          </p:nvPr>
        </p:nvGraphicFramePr>
        <p:xfrm>
          <a:off x="2997200" y="2743199"/>
          <a:ext cx="5854700" cy="3149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949"/>
                <a:gridCol w="3810751"/>
              </a:tblGrid>
              <a:tr h="1049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2013/14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994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9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2014/15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1"/>
                          </a:solidFill>
                          <a:effectLst/>
                        </a:rPr>
                        <a:t>1116</a:t>
                      </a:r>
                      <a:endParaRPr lang="en-GB" sz="2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9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</a:rPr>
                        <a:t>2015/16</a:t>
                      </a: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accent1"/>
                          </a:solidFill>
                          <a:effectLst/>
                        </a:rPr>
                        <a:t>1266</a:t>
                      </a:r>
                      <a:endParaRPr lang="en-GB" sz="2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8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428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Maura Lynch</dc:creator>
  <cp:lastModifiedBy>Crabb, Heather F.</cp:lastModifiedBy>
  <cp:revision>48</cp:revision>
  <dcterms:created xsi:type="dcterms:W3CDTF">2018-01-25T12:24:38Z</dcterms:created>
  <dcterms:modified xsi:type="dcterms:W3CDTF">2018-02-02T13:45:26Z</dcterms:modified>
</cp:coreProperties>
</file>