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55" r:id="rId1"/>
  </p:sldMasterIdLst>
  <p:notesMasterIdLst>
    <p:notesMasterId r:id="rId42"/>
  </p:notesMasterIdLst>
  <p:handoutMasterIdLst>
    <p:handoutMasterId r:id="rId43"/>
  </p:handoutMasterIdLst>
  <p:sldIdLst>
    <p:sldId id="275" r:id="rId2"/>
    <p:sldId id="292" r:id="rId3"/>
    <p:sldId id="288" r:id="rId4"/>
    <p:sldId id="289" r:id="rId5"/>
    <p:sldId id="291" r:id="rId6"/>
    <p:sldId id="323" r:id="rId7"/>
    <p:sldId id="324" r:id="rId8"/>
    <p:sldId id="325" r:id="rId9"/>
    <p:sldId id="296" r:id="rId10"/>
    <p:sldId id="297" r:id="rId11"/>
    <p:sldId id="299" r:id="rId12"/>
    <p:sldId id="301" r:id="rId13"/>
    <p:sldId id="303" r:id="rId14"/>
    <p:sldId id="307" r:id="rId15"/>
    <p:sldId id="312" r:id="rId16"/>
    <p:sldId id="313" r:id="rId17"/>
    <p:sldId id="314" r:id="rId18"/>
    <p:sldId id="293" r:id="rId19"/>
    <p:sldId id="326" r:id="rId20"/>
    <p:sldId id="327" r:id="rId21"/>
    <p:sldId id="328" r:id="rId22"/>
    <p:sldId id="329" r:id="rId23"/>
    <p:sldId id="330" r:id="rId24"/>
    <p:sldId id="331" r:id="rId25"/>
    <p:sldId id="332" r:id="rId26"/>
    <p:sldId id="333" r:id="rId27"/>
    <p:sldId id="334" r:id="rId28"/>
    <p:sldId id="335" r:id="rId29"/>
    <p:sldId id="295" r:id="rId30"/>
    <p:sldId id="315" r:id="rId31"/>
    <p:sldId id="316" r:id="rId32"/>
    <p:sldId id="317" r:id="rId33"/>
    <p:sldId id="318" r:id="rId34"/>
    <p:sldId id="306" r:id="rId35"/>
    <p:sldId id="319" r:id="rId36"/>
    <p:sldId id="320" r:id="rId37"/>
    <p:sldId id="321" r:id="rId38"/>
    <p:sldId id="322" r:id="rId39"/>
    <p:sldId id="305" r:id="rId40"/>
    <p:sldId id="308" r:id="rId41"/>
  </p:sldIdLst>
  <p:sldSz cx="12192000" cy="6858000"/>
  <p:notesSz cx="6797675" cy="9926638"/>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B1A"/>
    <a:srgbClr val="59155F"/>
    <a:srgbClr val="CB8E12"/>
    <a:srgbClr val="CF833D"/>
    <a:srgbClr val="2E3280"/>
    <a:srgbClr val="CD21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snapToObjects="1">
      <p:cViewPr varScale="1">
        <p:scale>
          <a:sx n="87" d="100"/>
          <a:sy n="87" d="100"/>
        </p:scale>
        <p:origin x="624" y="90"/>
      </p:cViewPr>
      <p:guideLst>
        <p:guide orient="horz" pos="2160"/>
        <p:guide pos="3840"/>
      </p:guideLst>
    </p:cSldViewPr>
  </p:slideViewPr>
  <p:notesTextViewPr>
    <p:cViewPr>
      <p:scale>
        <a:sx n="3" d="2"/>
        <a:sy n="3" d="2"/>
      </p:scale>
      <p:origin x="0" y="0"/>
    </p:cViewPr>
  </p:notesTextViewPr>
  <p:sorterViewPr>
    <p:cViewPr>
      <p:scale>
        <a:sx n="149" d="100"/>
        <a:sy n="149" d="100"/>
      </p:scale>
      <p:origin x="0" y="-1836"/>
    </p:cViewPr>
  </p:sorterViewPr>
  <p:notesViewPr>
    <p:cSldViewPr snapToGrid="0" snapToObjects="1">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6E3FDE-7C1A-4987-A9F4-6683A242B5F5}" type="datetimeFigureOut">
              <a:rPr lang="en-GB" smtClean="0"/>
              <a:t>13/11/2017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B353B4-8BDD-480B-A04A-44AF46A92F7D}" type="slidenum">
              <a:rPr lang="en-GB" smtClean="0"/>
              <a:t>‹#›</a:t>
            </a:fld>
            <a:endParaRPr lang="en-GB"/>
          </a:p>
        </p:txBody>
      </p:sp>
    </p:spTree>
    <p:extLst>
      <p:ext uri="{BB962C8B-B14F-4D97-AF65-F5344CB8AC3E}">
        <p14:creationId xmlns:p14="http://schemas.microsoft.com/office/powerpoint/2010/main" val="292796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48C1D8-C36E-4269-8A60-03CA0B00F0EC}" type="datetimeFigureOut">
              <a:rPr lang="en-GB" smtClean="0"/>
              <a:t>13/11/2017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2842BE-0857-4D7D-9ADE-C7D212E39C0C}" type="slidenum">
              <a:rPr lang="en-GB" smtClean="0"/>
              <a:t>‹#›</a:t>
            </a:fld>
            <a:endParaRPr lang="en-GB"/>
          </a:p>
        </p:txBody>
      </p:sp>
    </p:spTree>
    <p:extLst>
      <p:ext uri="{BB962C8B-B14F-4D97-AF65-F5344CB8AC3E}">
        <p14:creationId xmlns:p14="http://schemas.microsoft.com/office/powerpoint/2010/main" val="155672533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t>1</a:t>
            </a:fld>
            <a:endParaRPr lang="en-GB" dirty="0"/>
          </a:p>
        </p:txBody>
      </p:sp>
    </p:spTree>
    <p:extLst>
      <p:ext uri="{BB962C8B-B14F-4D97-AF65-F5344CB8AC3E}">
        <p14:creationId xmlns:p14="http://schemas.microsoft.com/office/powerpoint/2010/main" val="56548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2459038" y="552450"/>
            <a:ext cx="4921250" cy="2768600"/>
          </a:xfrm>
          <a:ln/>
        </p:spPr>
      </p:sp>
      <p:sp>
        <p:nvSpPr>
          <p:cNvPr id="10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buFontTx/>
              <a:buChar char="•"/>
            </a:pPr>
            <a:endParaRPr lang="en-GB" dirty="0">
              <a:ea typeface="ヒラギノ角ゴ Pro W3" charset="0"/>
              <a:cs typeface="ヒラギノ角ゴ Pro W3" charset="0"/>
            </a:endParaRPr>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690" y="5092722"/>
            <a:ext cx="4290055" cy="16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268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Presenter name, if required</a:t>
            </a:r>
            <a:endParaRPr lang="en-US" dirty="0"/>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smtClean="0"/>
              <a:t>Date, if required</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Gradient 1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500400" y="1411200"/>
            <a:ext cx="1114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spTree>
    <p:extLst>
      <p:ext uri="{BB962C8B-B14F-4D97-AF65-F5344CB8AC3E}">
        <p14:creationId xmlns:p14="http://schemas.microsoft.com/office/powerpoint/2010/main" val="3220382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500400" y="1411200"/>
            <a:ext cx="1114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3471676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adient 2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11142000"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500400" y="1411200"/>
            <a:ext cx="1114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spTree>
    <p:extLst>
      <p:ext uri="{BB962C8B-B14F-4D97-AF65-F5344CB8AC3E}">
        <p14:creationId xmlns:p14="http://schemas.microsoft.com/office/powerpoint/2010/main" val="1423158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radient 2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500400" y="1411200"/>
            <a:ext cx="1114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2917246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Blank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6854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Blank with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499221"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24177635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2 Column (Blank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Subject</a:t>
            </a:r>
            <a:endParaRPr lang="en-US" dirty="0"/>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2 Column (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smtClean="0"/>
              <a:t>Subject</a:t>
            </a:r>
            <a:endParaRPr lang="en-US" dirty="0"/>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42056796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ank all whit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smtClean="0"/>
              <a:t>Subject</a:t>
            </a:r>
            <a:endParaRPr lang="en-GB" dirty="0"/>
          </a:p>
        </p:txBody>
      </p:sp>
      <p:sp>
        <p:nvSpPr>
          <p:cNvPr id="8" name="Text Placeholder 7"/>
          <p:cNvSpPr>
            <a:spLocks noGrp="1"/>
          </p:cNvSpPr>
          <p:nvPr>
            <p:ph type="body" sz="quarter" idx="10"/>
          </p:nvPr>
        </p:nvSpPr>
        <p:spPr>
          <a:xfrm>
            <a:off x="500063" y="1411200"/>
            <a:ext cx="11142662"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default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7" name="Oval 6"/>
          <p:cNvSpPr/>
          <p:nvPr userDrawn="1"/>
        </p:nvSpPr>
        <p:spPr>
          <a:xfrm>
            <a:off x="591137" y="676800"/>
            <a:ext cx="5504863" cy="5504863"/>
          </a:xfrm>
          <a:prstGeom prst="ellipse">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800" i="1" dirty="0" smtClean="0">
                <a:solidFill>
                  <a:schemeClr val="accent2"/>
                </a:solidFill>
                <a:latin typeface="Cambria" panose="02040503050406030204" pitchFamily="18" charset="0"/>
              </a:rPr>
              <a:t>Transforming</a:t>
            </a:r>
            <a:r>
              <a:rPr lang="en-US" sz="2800" i="1" baseline="0" dirty="0" smtClean="0">
                <a:solidFill>
                  <a:schemeClr val="accent2"/>
                </a:solidFill>
                <a:latin typeface="Cambria" panose="02040503050406030204" pitchFamily="18" charset="0"/>
              </a:rPr>
              <a:t> the world</a:t>
            </a:r>
            <a:br>
              <a:rPr lang="en-US" sz="2800" i="1" baseline="0" dirty="0" smtClean="0">
                <a:solidFill>
                  <a:schemeClr val="accent2"/>
                </a:solidFill>
                <a:latin typeface="Cambria" panose="02040503050406030204" pitchFamily="18" charset="0"/>
              </a:rPr>
            </a:br>
            <a:r>
              <a:rPr lang="en-US" sz="2800" i="1" baseline="0" dirty="0" smtClean="0">
                <a:solidFill>
                  <a:schemeClr val="accent2"/>
                </a:solidFill>
                <a:latin typeface="Cambria" panose="02040503050406030204" pitchFamily="18" charset="0"/>
              </a:rPr>
              <a:t>with greater knowledge</a:t>
            </a:r>
            <a:br>
              <a:rPr lang="en-US" sz="2800" i="1" baseline="0" dirty="0" smtClean="0">
                <a:solidFill>
                  <a:schemeClr val="accent2"/>
                </a:solidFill>
                <a:latin typeface="Cambria" panose="02040503050406030204" pitchFamily="18" charset="0"/>
              </a:rPr>
            </a:br>
            <a:r>
              <a:rPr lang="en-US" sz="2800" i="1" baseline="0" dirty="0" smtClean="0">
                <a:solidFill>
                  <a:schemeClr val="accent2"/>
                </a:solidFill>
                <a:latin typeface="Cambria" panose="02040503050406030204" pitchFamily="18" charset="0"/>
              </a:rPr>
              <a:t>and learning</a:t>
            </a:r>
            <a:endParaRPr lang="en-US" sz="2800" i="1" dirty="0">
              <a:solidFill>
                <a:schemeClr val="accent2"/>
              </a:solidFill>
              <a:latin typeface="Cambria" panose="02040503050406030204" pitchFamily="18"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31402985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68" userDrawn="1">
          <p15:clr>
            <a:srgbClr val="FBAE40"/>
          </p15:clr>
        </p15:guide>
        <p15:guide id="4" pos="726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8437326"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Tree>
    <p:extLst>
      <p:ext uri="{BB962C8B-B14F-4D97-AF65-F5344CB8AC3E}">
        <p14:creationId xmlns:p14="http://schemas.microsoft.com/office/powerpoint/2010/main" val="983824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lank for your own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6" name="Text Placeholder 2"/>
          <p:cNvSpPr>
            <a:spLocks noGrp="1"/>
          </p:cNvSpPr>
          <p:nvPr>
            <p:ph type="body" sz="quarter" idx="10" hasCustomPrompt="1"/>
          </p:nvPr>
        </p:nvSpPr>
        <p:spPr>
          <a:xfrm>
            <a:off x="590400" y="676800"/>
            <a:ext cx="5504400" cy="5504400"/>
          </a:xfrm>
          <a:prstGeom prst="ellipse">
            <a:avLst/>
          </a:prstGeom>
          <a:solidFill>
            <a:schemeClr val="bg1">
              <a:alpha val="75000"/>
            </a:schemeClr>
          </a:solidFill>
        </p:spPr>
        <p:txBody>
          <a:bodyPr anchor="ctr" anchorCtr="0"/>
          <a:lstStyle>
            <a:lvl1pPr marL="0" indent="0" algn="l">
              <a:buNone/>
              <a:defRPr b="0" i="1" baseline="0">
                <a:solidFill>
                  <a:schemeClr val="accent2"/>
                </a:solidFill>
                <a:latin typeface="Cambria" panose="02040503050406030204" pitchFamily="18" charset="0"/>
              </a:defRPr>
            </a:lvl1pPr>
          </a:lstStyle>
          <a:p>
            <a:pPr algn="l"/>
            <a:r>
              <a:rPr lang="en-US" sz="2800" i="1" dirty="0" smtClean="0">
                <a:solidFill>
                  <a:schemeClr val="accent2"/>
                </a:solidFill>
                <a:latin typeface="Cambria" panose="02040503050406030204" pitchFamily="18" charset="0"/>
              </a:rPr>
              <a:t>Click here to add text</a:t>
            </a:r>
            <a:endParaRPr lang="en-US" sz="2800" i="1" dirty="0">
              <a:solidFill>
                <a:schemeClr val="accent2"/>
              </a:solidFill>
              <a:latin typeface="Cambria" panose="02040503050406030204" pitchFamily="18"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6956006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
          <p15:clr>
            <a:srgbClr val="FBAE40"/>
          </p15:clr>
        </p15:guide>
        <p15:guide id="4" pos="72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ith Content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smtClean="0"/>
              <a:t>Additional content, if required</a:t>
            </a:r>
            <a:endParaRPr lang="en-GB" dirty="0"/>
          </a:p>
        </p:txBody>
      </p:sp>
    </p:spTree>
    <p:extLst>
      <p:ext uri="{BB962C8B-B14F-4D97-AF65-F5344CB8AC3E}">
        <p14:creationId xmlns:p14="http://schemas.microsoft.com/office/powerpoint/2010/main" val="42892469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Tree>
    <p:extLst>
      <p:ext uri="{BB962C8B-B14F-4D97-AF65-F5344CB8AC3E}">
        <p14:creationId xmlns:p14="http://schemas.microsoft.com/office/powerpoint/2010/main" val="16493551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with Conten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smtClean="0"/>
              <a:t>Additional content, if required</a:t>
            </a:r>
            <a:endParaRPr lang="en-GB" dirty="0"/>
          </a:p>
        </p:txBody>
      </p:sp>
    </p:spTree>
    <p:extLst>
      <p:ext uri="{BB962C8B-B14F-4D97-AF65-F5344CB8AC3E}">
        <p14:creationId xmlns:p14="http://schemas.microsoft.com/office/powerpoint/2010/main" val="38294452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Tree>
    <p:extLst>
      <p:ext uri="{BB962C8B-B14F-4D97-AF65-F5344CB8AC3E}">
        <p14:creationId xmlns:p14="http://schemas.microsoft.com/office/powerpoint/2010/main" val="515131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with Content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smtClean="0"/>
              <a:t>Additional content, if required</a:t>
            </a:r>
            <a:endParaRPr lang="en-GB" dirty="0"/>
          </a:p>
        </p:txBody>
      </p:sp>
    </p:spTree>
    <p:extLst>
      <p:ext uri="{BB962C8B-B14F-4D97-AF65-F5344CB8AC3E}">
        <p14:creationId xmlns:p14="http://schemas.microsoft.com/office/powerpoint/2010/main" val="7358235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Tree>
    <p:extLst>
      <p:ext uri="{BB962C8B-B14F-4D97-AF65-F5344CB8AC3E}">
        <p14:creationId xmlns:p14="http://schemas.microsoft.com/office/powerpoint/2010/main" val="22588583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Content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smtClean="0"/>
              <a:t>Additional content, if required</a:t>
            </a:r>
            <a:endParaRPr lang="en-GB" dirty="0"/>
          </a:p>
        </p:txBody>
      </p:sp>
    </p:spTree>
    <p:extLst>
      <p:ext uri="{BB962C8B-B14F-4D97-AF65-F5344CB8AC3E}">
        <p14:creationId xmlns:p14="http://schemas.microsoft.com/office/powerpoint/2010/main" val="33954919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400" y="259200"/>
            <a:ext cx="11142000" cy="648000"/>
          </a:xfrm>
          <a:prstGeom prst="rect">
            <a:avLst/>
          </a:prstGeom>
        </p:spPr>
        <p:txBody>
          <a:bodyPr vert="horz" lIns="91440" tIns="45720" rIns="91440" bIns="45720" rtlCol="0" anchor="ctr">
            <a:normAutofit/>
          </a:bodyPr>
          <a:lstStyle/>
          <a:p>
            <a:r>
              <a:rPr lang="en-US" dirty="0" smtClean="0"/>
              <a:t>Subject</a:t>
            </a:r>
            <a:endParaRPr lang="en-US" dirty="0"/>
          </a:p>
        </p:txBody>
      </p:sp>
      <p:sp>
        <p:nvSpPr>
          <p:cNvPr id="3" name="Text Placeholder 2"/>
          <p:cNvSpPr>
            <a:spLocks noGrp="1"/>
          </p:cNvSpPr>
          <p:nvPr>
            <p:ph type="body" idx="1"/>
          </p:nvPr>
        </p:nvSpPr>
        <p:spPr>
          <a:xfrm>
            <a:off x="500400" y="1411200"/>
            <a:ext cx="11142000" cy="475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77" r:id="rId3"/>
    <p:sldLayoutId id="2147493471" r:id="rId4"/>
    <p:sldLayoutId id="2147493478" r:id="rId5"/>
    <p:sldLayoutId id="2147493479" r:id="rId6"/>
    <p:sldLayoutId id="2147493480" r:id="rId7"/>
    <p:sldLayoutId id="2147493481" r:id="rId8"/>
    <p:sldLayoutId id="2147493482" r:id="rId9"/>
    <p:sldLayoutId id="2147493457" r:id="rId10"/>
    <p:sldLayoutId id="2147493473" r:id="rId11"/>
    <p:sldLayoutId id="2147493472" r:id="rId12"/>
    <p:sldLayoutId id="2147493474" r:id="rId13"/>
    <p:sldLayoutId id="2147493469" r:id="rId14"/>
    <p:sldLayoutId id="2147493475" r:id="rId15"/>
    <p:sldLayoutId id="2147493459" r:id="rId16"/>
    <p:sldLayoutId id="2147493476" r:id="rId17"/>
    <p:sldLayoutId id="2147493462" r:id="rId18"/>
    <p:sldLayoutId id="2147493467" r:id="rId19"/>
    <p:sldLayoutId id="2147493483" r:id="rId20"/>
  </p:sldLayoutIdLst>
  <p:timing>
    <p:tnLst>
      <p:par>
        <p:cTn id="1" dur="indefinite" restart="never" nodeType="tmRoot"/>
      </p:par>
    </p:tnLst>
  </p:timing>
  <p:txStyles>
    <p:titleStyle>
      <a:lvl1pPr algn="l" defTabSz="609585" rtl="0" eaLnBrk="1" latinLnBrk="0" hangingPunct="1">
        <a:spcBef>
          <a:spcPct val="0"/>
        </a:spcBef>
        <a:buNone/>
        <a:defRPr sz="36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abdn.ac.uk/staffnet/research/research-data-management-428.php#support-for-researchers"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abdn.ac.uk/toolkit/search/?kw=data+storage+for+researchers" TargetMode="External"/><Relationship Id="rId2" Type="http://schemas.openxmlformats.org/officeDocument/2006/relationships/hyperlink" Target="https://www.abdn.ac.uk/staffnet/working-here/it-datastorage.php#panel2066" TargetMode="External"/><Relationship Id="rId1" Type="http://schemas.openxmlformats.org/officeDocument/2006/relationships/slideLayout" Target="../slideLayouts/slideLayout9.xml"/><Relationship Id="rId5" Type="http://schemas.openxmlformats.org/officeDocument/2006/relationships/hyperlink" Target="https://www.abdn.ac.uk/staffnet/research/research-governance-304.php#panel6326" TargetMode="External"/><Relationship Id="rId4" Type="http://schemas.openxmlformats.org/officeDocument/2006/relationships/hyperlink" Target="https://www.abdn.ac.uk/staffnet/documents/policy-zone-information-policies/Information_Security_Policy_-_Court_approved_Mar2015_(update_1_June_2015)_.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hyperlink" Target="mailto:servicedesk@abdn.ac.uk"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mailto:gail.Smillie@abdn.ac.uk" TargetMode="External"/><Relationship Id="rId3" Type="http://schemas.openxmlformats.org/officeDocument/2006/relationships/image" Target="../media/image10.png"/><Relationship Id="rId7" Type="http://schemas.openxmlformats.org/officeDocument/2006/relationships/hyperlink" Target="mailto:peru@abdn.ac.uk" TargetMode="External"/><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hyperlink" Target="mailto:l.lieper@abdn.ac.uk" TargetMode="External"/><Relationship Id="rId5" Type="http://schemas.openxmlformats.org/officeDocument/2006/relationships/hyperlink" Target="mailto:m.zanda@abdn.ac.uk" TargetMode="External"/><Relationship Id="rId4" Type="http://schemas.openxmlformats.org/officeDocument/2006/relationships/hyperlink" Target="mailto:europe-rg@abdn.ac.uk" TargetMode="External"/><Relationship Id="rId9" Type="http://schemas.openxmlformats.org/officeDocument/2006/relationships/hyperlink" Target="mailto:janine.chalmers@abdn.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4624" y="2558406"/>
            <a:ext cx="3635965" cy="2987532"/>
            <a:chOff x="844663" y="1549743"/>
            <a:chExt cx="3635965" cy="2987532"/>
          </a:xfrm>
        </p:grpSpPr>
        <p:sp>
          <p:nvSpPr>
            <p:cNvPr id="6" name="Oval 5"/>
            <p:cNvSpPr/>
            <p:nvPr/>
          </p:nvSpPr>
          <p:spPr>
            <a:xfrm>
              <a:off x="844663" y="1549743"/>
              <a:ext cx="2845987" cy="2845987"/>
            </a:xfrm>
            <a:prstGeom prst="ellipse">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sz="3200" dirty="0">
                <a:latin typeface="Arial Narrow" panose="020B0606020202030204" pitchFamily="34" charset="0"/>
              </a:endParaRPr>
            </a:p>
          </p:txBody>
        </p:sp>
        <p:sp>
          <p:nvSpPr>
            <p:cNvPr id="7" name="Oval 6"/>
            <p:cNvSpPr/>
            <p:nvPr/>
          </p:nvSpPr>
          <p:spPr>
            <a:xfrm>
              <a:off x="3087719" y="3144366"/>
              <a:ext cx="1392909" cy="1392909"/>
            </a:xfrm>
            <a:prstGeom prst="ellipse">
              <a:avLst/>
            </a:prstGeom>
            <a:solidFill>
              <a:srgbClr val="CA9718"/>
            </a:solidFill>
            <a:ln w="44450" cmpd="sng">
              <a:solidFill>
                <a:schemeClr val="bg1">
                  <a:alpha val="20000"/>
                </a:schemeClr>
              </a:solidFill>
            </a:ln>
            <a:effectLst>
              <a:glow>
                <a:schemeClr val="accent1">
                  <a:alpha val="40000"/>
                </a:schemeClr>
              </a:glow>
              <a:innerShdw blurRad="63500" dist="50800" dir="13500000">
                <a:prstClr val="black">
                  <a:alpha val="5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3190276" y="3517654"/>
              <a:ext cx="1243225" cy="646331"/>
            </a:xfrm>
            <a:prstGeom prst="rect">
              <a:avLst/>
            </a:prstGeom>
            <a:noFill/>
          </p:spPr>
          <p:txBody>
            <a:bodyPr wrap="none" rtlCol="0">
              <a:spAutoFit/>
            </a:bodyPr>
            <a:lstStyle/>
            <a:p>
              <a:r>
                <a:rPr lang="en-GB" sz="1800" dirty="0" smtClean="0">
                  <a:solidFill>
                    <a:schemeClr val="bg1"/>
                  </a:solidFill>
                </a:rPr>
                <a:t>Research &amp;</a:t>
              </a:r>
            </a:p>
            <a:p>
              <a:r>
                <a:rPr lang="en-GB" sz="1800" dirty="0" smtClean="0">
                  <a:solidFill>
                    <a:schemeClr val="bg1"/>
                  </a:solidFill>
                </a:rPr>
                <a:t>Innovation</a:t>
              </a:r>
              <a:endParaRPr lang="en-GB" sz="1800" dirty="0">
                <a:solidFill>
                  <a:schemeClr val="bg1"/>
                </a:solidFill>
              </a:endParaRPr>
            </a:p>
          </p:txBody>
        </p:sp>
        <p:sp>
          <p:nvSpPr>
            <p:cNvPr id="9" name="TextBox 8"/>
            <p:cNvSpPr txBox="1"/>
            <p:nvPr/>
          </p:nvSpPr>
          <p:spPr>
            <a:xfrm>
              <a:off x="1262260" y="2141934"/>
              <a:ext cx="1960793" cy="1569660"/>
            </a:xfrm>
            <a:prstGeom prst="rect">
              <a:avLst/>
            </a:prstGeom>
            <a:noFill/>
          </p:spPr>
          <p:txBody>
            <a:bodyPr wrap="none" rtlCol="0">
              <a:spAutoFit/>
            </a:bodyPr>
            <a:lstStyle/>
            <a:p>
              <a:r>
                <a:rPr lang="en-GB" sz="3200" dirty="0" smtClean="0">
                  <a:solidFill>
                    <a:schemeClr val="bg1"/>
                  </a:solidFill>
                  <a:latin typeface="Arial" panose="020B0604020202020204" pitchFamily="34" charset="0"/>
                  <a:cs typeface="Arial" panose="020B0604020202020204" pitchFamily="34" charset="0"/>
                </a:rPr>
                <a:t>Aberdeen</a:t>
              </a:r>
            </a:p>
            <a:p>
              <a:r>
                <a:rPr lang="en-GB" sz="3200" b="1" dirty="0" smtClean="0">
                  <a:solidFill>
                    <a:schemeClr val="bg1"/>
                  </a:solidFill>
                  <a:latin typeface="Arial" panose="020B0604020202020204" pitchFamily="34" charset="0"/>
                  <a:cs typeface="Arial" panose="020B0604020202020204" pitchFamily="34" charset="0"/>
                </a:rPr>
                <a:t>Grants</a:t>
              </a:r>
            </a:p>
            <a:p>
              <a:r>
                <a:rPr lang="en-GB" sz="3200" dirty="0" smtClean="0">
                  <a:solidFill>
                    <a:schemeClr val="bg1"/>
                  </a:solidFill>
                  <a:latin typeface="Arial" panose="020B0604020202020204" pitchFamily="34" charset="0"/>
                  <a:cs typeface="Arial" panose="020B0604020202020204" pitchFamily="34" charset="0"/>
                </a:rPr>
                <a:t>Academy</a:t>
              </a:r>
              <a:endParaRPr lang="en-GB" sz="3200" dirty="0">
                <a:solidFill>
                  <a:schemeClr val="bg1"/>
                </a:solidFill>
                <a:latin typeface="Arial" panose="020B0604020202020204" pitchFamily="34" charset="0"/>
                <a:cs typeface="Arial" panose="020B0604020202020204" pitchFamily="34" charset="0"/>
              </a:endParaRPr>
            </a:p>
          </p:txBody>
        </p:sp>
      </p:grpSp>
      <p:grpSp>
        <p:nvGrpSpPr>
          <p:cNvPr id="15" name="Group 14"/>
          <p:cNvGrpSpPr/>
          <p:nvPr/>
        </p:nvGrpSpPr>
        <p:grpSpPr>
          <a:xfrm>
            <a:off x="501763" y="5724782"/>
            <a:ext cx="3932725" cy="1036459"/>
            <a:chOff x="919360" y="5689907"/>
            <a:chExt cx="3932725" cy="1036459"/>
          </a:xfrm>
        </p:grpSpPr>
        <p:grpSp>
          <p:nvGrpSpPr>
            <p:cNvPr id="13" name="Group 12"/>
            <p:cNvGrpSpPr/>
            <p:nvPr/>
          </p:nvGrpSpPr>
          <p:grpSpPr>
            <a:xfrm>
              <a:off x="919360" y="6001435"/>
              <a:ext cx="3932725" cy="724931"/>
              <a:chOff x="919360" y="6001435"/>
              <a:chExt cx="3932725" cy="724931"/>
            </a:xfrm>
          </p:grpSpPr>
          <p:sp>
            <p:nvSpPr>
              <p:cNvPr id="3" name="TextBox 2"/>
              <p:cNvSpPr txBox="1"/>
              <p:nvPr/>
            </p:nvSpPr>
            <p:spPr>
              <a:xfrm>
                <a:off x="1526994" y="6133069"/>
                <a:ext cx="3325091" cy="461665"/>
              </a:xfrm>
              <a:prstGeom prst="rect">
                <a:avLst/>
              </a:prstGeom>
              <a:noFill/>
            </p:spPr>
            <p:txBody>
              <a:bodyPr wrap="square" rtlCol="0">
                <a:spAutoFit/>
              </a:bodyPr>
              <a:lstStyle/>
              <a:p>
                <a:r>
                  <a:rPr lang="en-GB" b="1" dirty="0" smtClean="0">
                    <a:solidFill>
                      <a:srgbClr val="00B0F0"/>
                    </a:solidFill>
                    <a:latin typeface="Arial" panose="020B0604020202020204" pitchFamily="34" charset="0"/>
                    <a:cs typeface="Arial" panose="020B0604020202020204" pitchFamily="34" charset="0"/>
                  </a:rPr>
                  <a:t>@</a:t>
                </a:r>
                <a:r>
                  <a:rPr lang="en-GB" b="1" dirty="0" err="1" smtClean="0">
                    <a:solidFill>
                      <a:srgbClr val="00B0F0"/>
                    </a:solidFill>
                    <a:latin typeface="Arial" panose="020B0604020202020204" pitchFamily="34" charset="0"/>
                    <a:cs typeface="Arial" panose="020B0604020202020204" pitchFamily="34" charset="0"/>
                  </a:rPr>
                  <a:t>UoAResInnov</a:t>
                </a:r>
                <a:endParaRPr lang="en-GB"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60" y="6001435"/>
                <a:ext cx="724931" cy="724931"/>
              </a:xfrm>
              <a:prstGeom prst="rect">
                <a:avLst/>
              </a:prstGeom>
            </p:spPr>
          </p:pic>
        </p:grpSp>
        <p:sp>
          <p:nvSpPr>
            <p:cNvPr id="14" name="TextBox 13"/>
            <p:cNvSpPr txBox="1"/>
            <p:nvPr/>
          </p:nvSpPr>
          <p:spPr>
            <a:xfrm>
              <a:off x="919360" y="5689907"/>
              <a:ext cx="3130601" cy="461665"/>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Follow us on Twitter</a:t>
              </a:r>
              <a:endParaRPr lang="en-GB" b="1" dirty="0">
                <a:latin typeface="Arial" panose="020B0604020202020204" pitchFamily="34" charset="0"/>
                <a:cs typeface="Arial" panose="020B0604020202020204" pitchFamily="34" charset="0"/>
              </a:endParaRPr>
            </a:p>
          </p:txBody>
        </p:sp>
      </p:grpSp>
      <p:sp>
        <p:nvSpPr>
          <p:cNvPr id="2" name="TextBox 1"/>
          <p:cNvSpPr txBox="1"/>
          <p:nvPr/>
        </p:nvSpPr>
        <p:spPr>
          <a:xfrm>
            <a:off x="454636" y="1405037"/>
            <a:ext cx="6374822" cy="954107"/>
          </a:xfrm>
          <a:prstGeom prst="rect">
            <a:avLst/>
          </a:prstGeom>
          <a:noFill/>
        </p:spPr>
        <p:txBody>
          <a:bodyPr wrap="none" rtlCol="0">
            <a:spAutoFit/>
          </a:bodyPr>
          <a:lstStyle/>
          <a:p>
            <a:r>
              <a:rPr lang="en-GB" sz="3600" b="1" dirty="0" smtClean="0">
                <a:solidFill>
                  <a:schemeClr val="bg1"/>
                </a:solidFill>
                <a:latin typeface="Arial" panose="020B0604020202020204" pitchFamily="34" charset="0"/>
                <a:cs typeface="Arial" panose="020B0604020202020204" pitchFamily="34" charset="0"/>
              </a:rPr>
              <a:t>ITN Grant Writing Workshop</a:t>
            </a:r>
          </a:p>
          <a:p>
            <a:r>
              <a:rPr lang="en-GB" sz="2000" b="1" dirty="0" smtClean="0">
                <a:solidFill>
                  <a:srgbClr val="2E3280"/>
                </a:solidFill>
                <a:latin typeface="Arial" panose="020B0604020202020204" pitchFamily="34" charset="0"/>
                <a:cs typeface="Arial" panose="020B0604020202020204" pitchFamily="34" charset="0"/>
              </a:rPr>
              <a:t>Research &amp; Innovation – November 2017</a:t>
            </a:r>
          </a:p>
        </p:txBody>
      </p:sp>
    </p:spTree>
    <p:extLst>
      <p:ext uri="{BB962C8B-B14F-4D97-AF65-F5344CB8AC3E}">
        <p14:creationId xmlns:p14="http://schemas.microsoft.com/office/powerpoint/2010/main" val="502450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Excellence</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5" name="Content Placeholder 2"/>
          <p:cNvSpPr txBox="1">
            <a:spLocks/>
          </p:cNvSpPr>
          <p:nvPr/>
        </p:nvSpPr>
        <p:spPr>
          <a:xfrm>
            <a:off x="500400" y="1411200"/>
            <a:ext cx="11142000" cy="47520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b="1" dirty="0" smtClean="0">
                <a:latin typeface="+mn-lt"/>
              </a:rPr>
              <a:t>REFER TO THE OFFICIAL ITN GUIDE FOR APPLICANTS AND THE </a:t>
            </a:r>
            <a:r>
              <a:rPr lang="en-GB" b="1" dirty="0" err="1" smtClean="0">
                <a:latin typeface="+mn-lt"/>
              </a:rPr>
              <a:t>UoA</a:t>
            </a:r>
            <a:r>
              <a:rPr lang="en-GB" b="1" dirty="0" smtClean="0">
                <a:latin typeface="+mn-lt"/>
              </a:rPr>
              <a:t> WRITING GUIDE FOR FULL EXPLANATIONS OF EACH SECTION</a:t>
            </a:r>
          </a:p>
          <a:p>
            <a:pPr marL="0" marR="76200" indent="0">
              <a:buSzPct val="100000"/>
              <a:buNone/>
              <a:tabLst>
                <a:tab pos="436245" algn="l"/>
              </a:tabLst>
            </a:pPr>
            <a:r>
              <a:rPr lang="en-GB" b="1" dirty="0" smtClean="0">
                <a:latin typeface="+mn-lt"/>
              </a:rPr>
              <a:t>Key Issues</a:t>
            </a:r>
          </a:p>
          <a:p>
            <a:pPr marR="76200">
              <a:buSzPct val="100000"/>
              <a:tabLst>
                <a:tab pos="436245" algn="l"/>
              </a:tabLst>
            </a:pPr>
            <a:r>
              <a:rPr lang="en-GB" sz="2400" i="1" dirty="0"/>
              <a:t>Imbue a sense of urgency; that post graduate research in this area needs better investment in order to address current concerns and develop new </a:t>
            </a:r>
            <a:r>
              <a:rPr lang="en-GB" sz="2400" i="1" dirty="0" smtClean="0"/>
              <a:t>researchers</a:t>
            </a:r>
          </a:p>
          <a:p>
            <a:pPr marR="76200" lvl="1">
              <a:buSzPct val="100000"/>
              <a:tabLst>
                <a:tab pos="436245" algn="l"/>
              </a:tabLst>
            </a:pPr>
            <a:r>
              <a:rPr lang="en-GB" sz="2400" dirty="0" smtClean="0"/>
              <a:t>If there is a skills gap in this area – how can you evidence this assertion?  </a:t>
            </a:r>
          </a:p>
          <a:p>
            <a:pPr marL="379413" marR="76200" lvl="1" indent="-379413">
              <a:buSzPct val="100000"/>
              <a:tabLst>
                <a:tab pos="436245" algn="l"/>
              </a:tabLst>
            </a:pPr>
            <a:r>
              <a:rPr lang="en-GB" sz="2400" i="1" dirty="0"/>
              <a:t>Identify the skills </a:t>
            </a:r>
            <a:r>
              <a:rPr lang="en-GB" sz="2400" i="1" dirty="0" smtClean="0"/>
              <a:t>ESRs </a:t>
            </a:r>
            <a:r>
              <a:rPr lang="en-GB" sz="2400" i="1" dirty="0"/>
              <a:t>will gain during their training and how these align with the state of the art innovations and research </a:t>
            </a:r>
            <a:r>
              <a:rPr lang="en-GB" sz="2400" i="1" dirty="0" smtClean="0"/>
              <a:t>challenges</a:t>
            </a:r>
          </a:p>
          <a:p>
            <a:pPr marL="912800" marR="76200" lvl="2" indent="-379413">
              <a:buSzPct val="100000"/>
              <a:tabLst>
                <a:tab pos="436245" algn="l"/>
              </a:tabLst>
            </a:pPr>
            <a:r>
              <a:rPr lang="en-GB" sz="2400" dirty="0" smtClean="0"/>
              <a:t>Demonstrate that you are working with partners who can enable training in cutting edge techniques relevant to the ESRs future career pursuits</a:t>
            </a:r>
          </a:p>
          <a:p>
            <a:pPr marL="533387" marR="76200" lvl="2" indent="0">
              <a:buSzPct val="100000"/>
              <a:buNone/>
              <a:tabLst>
                <a:tab pos="436245" algn="l"/>
              </a:tabLst>
            </a:pPr>
            <a:endParaRPr lang="en-GB" sz="2400" dirty="0"/>
          </a:p>
          <a:p>
            <a:pPr marL="379413" marR="76200" lvl="1" indent="-379413">
              <a:buSzPct val="100000"/>
              <a:tabLst>
                <a:tab pos="436245" algn="l"/>
              </a:tabLst>
            </a:pPr>
            <a:endParaRPr lang="en-GB" dirty="0"/>
          </a:p>
          <a:p>
            <a:pPr marR="76200">
              <a:buSzPct val="100000"/>
              <a:tabLst>
                <a:tab pos="436245" algn="l"/>
              </a:tabLst>
            </a:pPr>
            <a:endParaRPr lang="en-GB" b="1" i="1" dirty="0">
              <a:latin typeface="+mn-lt"/>
            </a:endParaRPr>
          </a:p>
        </p:txBody>
      </p:sp>
    </p:spTree>
    <p:extLst>
      <p:ext uri="{BB962C8B-B14F-4D97-AF65-F5344CB8AC3E}">
        <p14:creationId xmlns:p14="http://schemas.microsoft.com/office/powerpoint/2010/main" val="3822615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Excellence</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a:xfrm>
            <a:off x="500063" y="6359136"/>
            <a:ext cx="6462712" cy="347362"/>
          </a:xfrm>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5" name="Content Placeholder 2"/>
          <p:cNvSpPr txBox="1">
            <a:spLocks/>
          </p:cNvSpPr>
          <p:nvPr/>
        </p:nvSpPr>
        <p:spPr>
          <a:xfrm>
            <a:off x="500400" y="946643"/>
            <a:ext cx="11142000" cy="5216557"/>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b="1" dirty="0" smtClean="0">
                <a:latin typeface="+mn-lt"/>
              </a:rPr>
              <a:t>Key Issues Cont.</a:t>
            </a:r>
          </a:p>
          <a:p>
            <a:pPr marR="76200">
              <a:buSzPct val="100000"/>
              <a:tabLst>
                <a:tab pos="436245" algn="l"/>
              </a:tabLst>
            </a:pPr>
            <a:r>
              <a:rPr lang="en-GB" sz="2400" i="1" dirty="0" smtClean="0">
                <a:cs typeface="Calibri Light" panose="020F0302020204030204" pitchFamily="34" charset="0"/>
              </a:rPr>
              <a:t>Secondments will enable each ESR to gain exposure to both academic and non-academic environments </a:t>
            </a:r>
          </a:p>
          <a:p>
            <a:pPr marR="76200" lvl="1">
              <a:buSzPct val="100000"/>
              <a:tabLst>
                <a:tab pos="436245" algn="l"/>
              </a:tabLst>
            </a:pPr>
            <a:r>
              <a:rPr lang="en-GB" sz="2000" dirty="0" smtClean="0">
                <a:cs typeface="Calibri Light" panose="020F0302020204030204" pitchFamily="34" charset="0"/>
              </a:rPr>
              <a:t>Interactions between sectors shouldn’t be restricted to ESR secondment – use other examples of how the sectors will come together</a:t>
            </a:r>
          </a:p>
          <a:p>
            <a:pPr marR="76200" lvl="1">
              <a:buSzPct val="100000"/>
              <a:tabLst>
                <a:tab pos="436245" algn="l"/>
              </a:tabLst>
            </a:pPr>
            <a:r>
              <a:rPr lang="en-GB" sz="2000" dirty="0" smtClean="0">
                <a:cs typeface="Calibri Light" panose="020F0302020204030204" pitchFamily="34" charset="0"/>
              </a:rPr>
              <a:t>Non-academic partners should be able to demonstrate previous supervision of Early Stage Researchers to ensure the ESRs have consistent support</a:t>
            </a:r>
          </a:p>
          <a:p>
            <a:pPr marR="76200">
              <a:buSzPct val="100000"/>
              <a:tabLst>
                <a:tab pos="436245" algn="l"/>
              </a:tabLst>
            </a:pPr>
            <a:r>
              <a:rPr lang="en-GB" sz="2400" i="1" dirty="0" smtClean="0">
                <a:cs typeface="Calibri Light" panose="020F0302020204030204" pitchFamily="34" charset="0"/>
              </a:rPr>
              <a:t>Training modules will be provided by a variety of partners and will equip ESRs with the practical skills they will need in their future careers</a:t>
            </a:r>
          </a:p>
          <a:p>
            <a:pPr marR="76200" lvl="1">
              <a:buSzPct val="100000"/>
              <a:tabLst>
                <a:tab pos="436245" algn="l"/>
              </a:tabLst>
            </a:pPr>
            <a:r>
              <a:rPr lang="en-GB" sz="2000" dirty="0" smtClean="0">
                <a:cs typeface="Calibri Light" panose="020F0302020204030204" pitchFamily="34" charset="0"/>
              </a:rPr>
              <a:t>Consult with all partners on the provision of training and highlight modules that have ECTS credits attached to them to reflect quality</a:t>
            </a:r>
          </a:p>
          <a:p>
            <a:pPr marR="76200" lvl="1">
              <a:buSzPct val="100000"/>
              <a:tabLst>
                <a:tab pos="436245" algn="l"/>
              </a:tabLst>
            </a:pPr>
            <a:r>
              <a:rPr lang="en-GB" sz="2000" dirty="0" smtClean="0">
                <a:cs typeface="Calibri Light" panose="020F0302020204030204" pitchFamily="34" charset="0"/>
              </a:rPr>
              <a:t>Ensure training packages for each ESR covers a mixture of transferable skills (grant writing, social media, project management) and technical applications/research skills – keep them relevant to the career objectives of the network’s ESRs</a:t>
            </a:r>
          </a:p>
        </p:txBody>
      </p:sp>
    </p:spTree>
    <p:extLst>
      <p:ext uri="{BB962C8B-B14F-4D97-AF65-F5344CB8AC3E}">
        <p14:creationId xmlns:p14="http://schemas.microsoft.com/office/powerpoint/2010/main" val="116559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Impact – Section worth 30%</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5" name="Content Placeholder 2"/>
          <p:cNvSpPr txBox="1">
            <a:spLocks/>
          </p:cNvSpPr>
          <p:nvPr/>
        </p:nvSpPr>
        <p:spPr>
          <a:xfrm>
            <a:off x="500400" y="988023"/>
            <a:ext cx="11142000" cy="5175177"/>
          </a:xfrm>
          <a:prstGeom prst="rect">
            <a:avLst/>
          </a:prstGeom>
        </p:spPr>
        <p:txBody>
          <a:bodyPr vert="horz" lIns="91440" tIns="45720" rIns="91440" bIns="45720" rtlCol="0">
            <a:normAutofit fontScale="925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dirty="0" smtClean="0">
                <a:latin typeface="+mn-lt"/>
              </a:rPr>
              <a:t>Common Weaknesses</a:t>
            </a:r>
          </a:p>
          <a:p>
            <a:pPr marR="76200">
              <a:buSzPct val="100000"/>
              <a:tabLst>
                <a:tab pos="436245" algn="l"/>
              </a:tabLst>
            </a:pPr>
            <a:r>
              <a:rPr lang="en-GB" dirty="0" smtClean="0">
                <a:latin typeface="+mn-lt"/>
              </a:rPr>
              <a:t>Contribution </a:t>
            </a:r>
            <a:r>
              <a:rPr lang="en-GB" dirty="0">
                <a:latin typeface="+mn-lt"/>
              </a:rPr>
              <a:t>of the programme to strengthening European innovation capacity is weakly explained </a:t>
            </a:r>
          </a:p>
          <a:p>
            <a:pPr marR="76200">
              <a:buSzPct val="100000"/>
              <a:tabLst>
                <a:tab pos="436245" algn="l"/>
              </a:tabLst>
            </a:pPr>
            <a:r>
              <a:rPr lang="en-GB" dirty="0" smtClean="0">
                <a:latin typeface="+mn-lt"/>
              </a:rPr>
              <a:t>The </a:t>
            </a:r>
            <a:r>
              <a:rPr lang="en-GB" dirty="0">
                <a:latin typeface="+mn-lt"/>
              </a:rPr>
              <a:t>communication and public engagement strategy of the project, in particular regarding the addressing the general public, is not explained in adequate detail </a:t>
            </a:r>
          </a:p>
          <a:p>
            <a:pPr marR="76200">
              <a:buSzPct val="100000"/>
              <a:tabLst>
                <a:tab pos="436245" algn="l"/>
              </a:tabLst>
            </a:pPr>
            <a:r>
              <a:rPr lang="en-GB" dirty="0" smtClean="0">
                <a:latin typeface="+mn-lt"/>
              </a:rPr>
              <a:t>The </a:t>
            </a:r>
            <a:r>
              <a:rPr lang="en-GB" dirty="0">
                <a:latin typeface="+mn-lt"/>
              </a:rPr>
              <a:t>proposal does not clearly document the consortium’s capability to enhance skills and working conditions for involving the researchers in the relevant field and the manner in which new career prospects will be accommodated. Only general terms are listed </a:t>
            </a:r>
          </a:p>
          <a:p>
            <a:pPr marR="76200">
              <a:buSzPct val="100000"/>
              <a:tabLst>
                <a:tab pos="436245" algn="l"/>
              </a:tabLst>
            </a:pPr>
            <a:r>
              <a:rPr lang="en-GB" dirty="0" smtClean="0">
                <a:latin typeface="+mn-lt"/>
              </a:rPr>
              <a:t>The </a:t>
            </a:r>
            <a:r>
              <a:rPr lang="en-GB" dirty="0">
                <a:latin typeface="+mn-lt"/>
              </a:rPr>
              <a:t>contribution of the non-academic sector is not described in sufficient detail and it is not clear how it will be integrated in the work plan</a:t>
            </a:r>
          </a:p>
          <a:p>
            <a:pPr marL="0" marR="76200" indent="0">
              <a:buSzPct val="100000"/>
              <a:buNone/>
              <a:tabLst>
                <a:tab pos="436245" algn="l"/>
              </a:tabLst>
            </a:pPr>
            <a:endParaRPr lang="en-GB" dirty="0">
              <a:latin typeface="+mn-lt"/>
            </a:endParaRPr>
          </a:p>
        </p:txBody>
      </p:sp>
    </p:spTree>
    <p:extLst>
      <p:ext uri="{BB962C8B-B14F-4D97-AF65-F5344CB8AC3E}">
        <p14:creationId xmlns:p14="http://schemas.microsoft.com/office/powerpoint/2010/main" val="2431544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Impact</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5" name="Content Placeholder 2"/>
          <p:cNvSpPr txBox="1">
            <a:spLocks/>
          </p:cNvSpPr>
          <p:nvPr/>
        </p:nvSpPr>
        <p:spPr>
          <a:xfrm>
            <a:off x="500400" y="988023"/>
            <a:ext cx="11142000" cy="5175177"/>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b="1" dirty="0" smtClean="0">
                <a:latin typeface="+mn-lt"/>
              </a:rPr>
              <a:t>Key Issues</a:t>
            </a:r>
          </a:p>
          <a:p>
            <a:pPr marR="76200">
              <a:buSzPct val="100000"/>
              <a:tabLst>
                <a:tab pos="436245" algn="l"/>
              </a:tabLst>
            </a:pPr>
            <a:r>
              <a:rPr lang="en-GB" sz="2400" i="1" dirty="0" smtClean="0">
                <a:cs typeface="Calibri Light" panose="020F0302020204030204" pitchFamily="34" charset="0"/>
              </a:rPr>
              <a:t>This project will contribute meaningfully to the outcomes of several EU Mobility &amp; Innovation Policies &amp; Agendas</a:t>
            </a:r>
          </a:p>
          <a:p>
            <a:pPr marR="76200" lvl="1">
              <a:buSzPct val="100000"/>
              <a:tabLst>
                <a:tab pos="436245" algn="l"/>
              </a:tabLst>
            </a:pPr>
            <a:r>
              <a:rPr lang="en-GB" sz="2000" dirty="0" smtClean="0">
                <a:cs typeface="Calibri Light" panose="020F0302020204030204" pitchFamily="34" charset="0"/>
              </a:rPr>
              <a:t>Read the Marie Curie 2018-20 Work Programme to understand the motivation for committing funding to this scheme</a:t>
            </a:r>
          </a:p>
          <a:p>
            <a:pPr marR="76200" lvl="1">
              <a:buSzPct val="100000"/>
              <a:tabLst>
                <a:tab pos="436245" algn="l"/>
              </a:tabLst>
            </a:pPr>
            <a:r>
              <a:rPr lang="en-GB" sz="2000" dirty="0" smtClean="0">
                <a:cs typeface="Calibri Light" panose="020F0302020204030204" pitchFamily="34" charset="0"/>
              </a:rPr>
              <a:t>Research specific examples and cite them in your proposal; European Researchers’ Charter &amp; Code, EURAXESS Doctoral Training Principles, EU Policy ‘Towards a circular economy’ – many others related to your area of science/job creation</a:t>
            </a:r>
          </a:p>
          <a:p>
            <a:pPr marR="76200">
              <a:buSzPct val="100000"/>
              <a:tabLst>
                <a:tab pos="436245" algn="l"/>
              </a:tabLst>
            </a:pPr>
            <a:r>
              <a:rPr lang="en-GB" sz="2400" i="1" dirty="0" smtClean="0">
                <a:cs typeface="Calibri Light" panose="020F0302020204030204" pitchFamily="34" charset="0"/>
              </a:rPr>
              <a:t>This project aligns with the principles of the Responsible Research &amp; Innovation (RRI) approach</a:t>
            </a:r>
          </a:p>
          <a:p>
            <a:pPr marR="76200" lvl="1">
              <a:buSzPct val="100000"/>
              <a:tabLst>
                <a:tab pos="436245" algn="l"/>
              </a:tabLst>
            </a:pPr>
            <a:r>
              <a:rPr lang="en-GB" sz="2000" dirty="0" smtClean="0"/>
              <a:t>RRI </a:t>
            </a:r>
            <a:r>
              <a:rPr lang="en-GB" sz="2000" dirty="0"/>
              <a:t>implies that societal actors (researchers, citizens, policy makers, business, third sector organisations, etc.) work together during the whole research and innovation process in order to better align both the process and its outcomes with the values, needs and expectations of </a:t>
            </a:r>
            <a:r>
              <a:rPr lang="en-GB" sz="2000" dirty="0" smtClean="0"/>
              <a:t>society – demonstrate clearly how this will be enacted</a:t>
            </a:r>
            <a:endParaRPr lang="en-GB" sz="2000" dirty="0" smtClean="0">
              <a:cs typeface="Calibri Light" panose="020F0302020204030204" pitchFamily="34" charset="0"/>
            </a:endParaRPr>
          </a:p>
          <a:p>
            <a:pPr marR="76200">
              <a:buSzPct val="100000"/>
              <a:tabLst>
                <a:tab pos="436245" algn="l"/>
              </a:tabLst>
            </a:pPr>
            <a:endParaRPr lang="en-GB" sz="2400" dirty="0">
              <a:cs typeface="Calibri Light" panose="020F0302020204030204" pitchFamily="34" charset="0"/>
            </a:endParaRPr>
          </a:p>
        </p:txBody>
      </p:sp>
    </p:spTree>
    <p:extLst>
      <p:ext uri="{BB962C8B-B14F-4D97-AF65-F5344CB8AC3E}">
        <p14:creationId xmlns:p14="http://schemas.microsoft.com/office/powerpoint/2010/main" val="2075032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Impact</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5" name="Content Placeholder 2"/>
          <p:cNvSpPr txBox="1">
            <a:spLocks/>
          </p:cNvSpPr>
          <p:nvPr/>
        </p:nvSpPr>
        <p:spPr>
          <a:xfrm>
            <a:off x="500400" y="1226288"/>
            <a:ext cx="11142000" cy="493691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b="1" dirty="0" smtClean="0">
                <a:latin typeface="+mn-lt"/>
                <a:cs typeface="Calibri Light" panose="020F0302020204030204" pitchFamily="34" charset="0"/>
              </a:rPr>
              <a:t>Key Issues Cont.</a:t>
            </a:r>
          </a:p>
          <a:p>
            <a:pPr marR="76200">
              <a:buSzPct val="100000"/>
              <a:tabLst>
                <a:tab pos="436245" algn="l"/>
              </a:tabLst>
            </a:pPr>
            <a:r>
              <a:rPr lang="en-GB" sz="2400" i="1" dirty="0" smtClean="0">
                <a:cs typeface="Calibri Light" panose="020F0302020204030204" pitchFamily="34" charset="0"/>
              </a:rPr>
              <a:t>ESRs will engage in Commercialisation </a:t>
            </a:r>
            <a:r>
              <a:rPr lang="en-GB" sz="2400" i="1" dirty="0">
                <a:cs typeface="Calibri Light" panose="020F0302020204030204" pitchFamily="34" charset="0"/>
              </a:rPr>
              <a:t>&amp; </a:t>
            </a:r>
            <a:r>
              <a:rPr lang="en-GB" sz="2400" i="1" dirty="0" smtClean="0">
                <a:cs typeface="Calibri Light" panose="020F0302020204030204" pitchFamily="34" charset="0"/>
              </a:rPr>
              <a:t>Entrepreneurship training to enable them to take forward exploitation of their research results</a:t>
            </a:r>
            <a:endParaRPr lang="en-GB" sz="2400" i="1" dirty="0">
              <a:cs typeface="Calibri Light" panose="020F0302020204030204" pitchFamily="34" charset="0"/>
            </a:endParaRPr>
          </a:p>
          <a:p>
            <a:pPr marR="76200" lvl="1">
              <a:buSzPct val="100000"/>
              <a:tabLst>
                <a:tab pos="436245" algn="l"/>
              </a:tabLst>
            </a:pPr>
            <a:r>
              <a:rPr lang="en-GB" sz="2000" dirty="0" smtClean="0">
                <a:cs typeface="Calibri Light" panose="020F0302020204030204" pitchFamily="34" charset="0"/>
              </a:rPr>
              <a:t>Training best facilitated by non-academic partners in practical settings</a:t>
            </a:r>
          </a:p>
          <a:p>
            <a:pPr marR="76200" lvl="1">
              <a:buSzPct val="100000"/>
              <a:tabLst>
                <a:tab pos="436245" algn="l"/>
              </a:tabLst>
            </a:pPr>
            <a:r>
              <a:rPr lang="en-GB" sz="2000" dirty="0" smtClean="0">
                <a:cs typeface="Calibri Light" panose="020F0302020204030204" pitchFamily="34" charset="0"/>
              </a:rPr>
              <a:t>Transferable skill – IP and Licensing of research – crosses academic/non-academic boundaries</a:t>
            </a:r>
          </a:p>
          <a:p>
            <a:pPr marR="76200" lvl="1">
              <a:buSzPct val="100000"/>
              <a:tabLst>
                <a:tab pos="436245" algn="l"/>
              </a:tabLst>
            </a:pPr>
            <a:r>
              <a:rPr lang="en-GB" sz="2000" dirty="0" smtClean="0">
                <a:cs typeface="Calibri Light" panose="020F0302020204030204" pitchFamily="34" charset="0"/>
              </a:rPr>
              <a:t>What events or competitions can ESRs take part in, either at network level or externally to pitch their innovations?</a:t>
            </a:r>
            <a:endParaRPr lang="en-GB" sz="2000" dirty="0">
              <a:cs typeface="Calibri Light" panose="020F0302020204030204" pitchFamily="34" charset="0"/>
            </a:endParaRPr>
          </a:p>
          <a:p>
            <a:pPr marR="76200">
              <a:buSzPct val="100000"/>
              <a:tabLst>
                <a:tab pos="436245" algn="l"/>
              </a:tabLst>
            </a:pPr>
            <a:r>
              <a:rPr lang="en-GB" sz="2400" i="1" dirty="0" smtClean="0">
                <a:cs typeface="Calibri Light" panose="020F0302020204030204" pitchFamily="34" charset="0"/>
              </a:rPr>
              <a:t>ESRs will be just as likely and capable of pursuing a non-academic </a:t>
            </a:r>
            <a:r>
              <a:rPr lang="en-GB" sz="2400" i="1" dirty="0">
                <a:cs typeface="Calibri Light" panose="020F0302020204030204" pitchFamily="34" charset="0"/>
              </a:rPr>
              <a:t>career </a:t>
            </a:r>
            <a:r>
              <a:rPr lang="en-GB" sz="2400" i="1" dirty="0" smtClean="0">
                <a:cs typeface="Calibri Light" panose="020F0302020204030204" pitchFamily="34" charset="0"/>
              </a:rPr>
              <a:t>path upon completion of their projects/PhD</a:t>
            </a:r>
            <a:endParaRPr lang="en-GB" sz="2400" i="1" dirty="0">
              <a:cs typeface="Calibri Light" panose="020F0302020204030204" pitchFamily="34" charset="0"/>
            </a:endParaRPr>
          </a:p>
          <a:p>
            <a:pPr marR="76200" lvl="1">
              <a:buSzPct val="100000"/>
              <a:tabLst>
                <a:tab pos="436245" algn="l"/>
              </a:tabLst>
            </a:pPr>
            <a:r>
              <a:rPr lang="en-GB" sz="2000" dirty="0" smtClean="0">
                <a:cs typeface="Calibri Light" panose="020F0302020204030204" pitchFamily="34" charset="0"/>
              </a:rPr>
              <a:t>All members of the network are responsible for facilitating opportunities to bring ESRs in touch with future employers</a:t>
            </a:r>
          </a:p>
          <a:p>
            <a:pPr marL="609585" marR="76200" lvl="1" indent="0">
              <a:buSzPct val="100000"/>
              <a:buNone/>
              <a:tabLst>
                <a:tab pos="436245" algn="l"/>
              </a:tabLst>
            </a:pPr>
            <a:endParaRPr lang="en-GB" sz="2000" dirty="0">
              <a:cs typeface="Calibri Light" panose="020F0302020204030204" pitchFamily="34" charset="0"/>
            </a:endParaRPr>
          </a:p>
          <a:p>
            <a:pPr marR="76200">
              <a:buSzPct val="100000"/>
              <a:tabLst>
                <a:tab pos="436245" algn="l"/>
              </a:tabLst>
            </a:pPr>
            <a:endParaRPr lang="en-GB" dirty="0">
              <a:latin typeface="+mn-lt"/>
            </a:endParaRPr>
          </a:p>
        </p:txBody>
      </p:sp>
    </p:spTree>
    <p:extLst>
      <p:ext uri="{BB962C8B-B14F-4D97-AF65-F5344CB8AC3E}">
        <p14:creationId xmlns:p14="http://schemas.microsoft.com/office/powerpoint/2010/main" val="2601970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Implementation – Section worth 20%</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5" name="Content Placeholder 2"/>
          <p:cNvSpPr txBox="1">
            <a:spLocks/>
          </p:cNvSpPr>
          <p:nvPr/>
        </p:nvSpPr>
        <p:spPr>
          <a:xfrm>
            <a:off x="500400" y="1226288"/>
            <a:ext cx="11142000" cy="4936912"/>
          </a:xfrm>
          <a:prstGeom prst="rect">
            <a:avLst/>
          </a:prstGeom>
        </p:spPr>
        <p:txBody>
          <a:bodyPr vert="horz" lIns="91440" tIns="45720" rIns="91440" bIns="45720" rtlCol="0">
            <a:normAutofit fontScale="92500" lnSpcReduction="1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b="1" dirty="0" smtClean="0">
                <a:latin typeface="+mn-lt"/>
                <a:cs typeface="Calibri Light" panose="020F0302020204030204" pitchFamily="34" charset="0"/>
              </a:rPr>
              <a:t>Common Weaknesses</a:t>
            </a:r>
          </a:p>
          <a:p>
            <a:pPr marR="76200">
              <a:buSzPct val="100000"/>
              <a:tabLst>
                <a:tab pos="436245" algn="l"/>
              </a:tabLst>
            </a:pPr>
            <a:r>
              <a:rPr lang="en-GB" dirty="0" smtClean="0">
                <a:latin typeface="+mn-lt"/>
              </a:rPr>
              <a:t>Considering </a:t>
            </a:r>
            <a:r>
              <a:rPr lang="en-GB" dirty="0">
                <a:latin typeface="+mn-lt"/>
              </a:rPr>
              <a:t>the overall work load of the ESRs (including training, presentations, policy briefings, </a:t>
            </a:r>
            <a:r>
              <a:rPr lang="en-GB" dirty="0" err="1">
                <a:latin typeface="+mn-lt"/>
              </a:rPr>
              <a:t>phd</a:t>
            </a:r>
            <a:r>
              <a:rPr lang="en-GB" dirty="0">
                <a:latin typeface="+mn-lt"/>
              </a:rPr>
              <a:t>) </a:t>
            </a:r>
            <a:r>
              <a:rPr lang="en-GB" dirty="0" smtClean="0">
                <a:latin typeface="+mn-lt"/>
              </a:rPr>
              <a:t>the </a:t>
            </a:r>
            <a:r>
              <a:rPr lang="en-GB" dirty="0">
                <a:latin typeface="+mn-lt"/>
              </a:rPr>
              <a:t>targeted output of 3 peer reviewed papers is too ambitious </a:t>
            </a:r>
          </a:p>
          <a:p>
            <a:pPr marR="76200">
              <a:buSzPct val="100000"/>
              <a:tabLst>
                <a:tab pos="436245" algn="l"/>
              </a:tabLst>
            </a:pPr>
            <a:r>
              <a:rPr lang="en-GB" dirty="0" smtClean="0">
                <a:latin typeface="+mn-lt"/>
              </a:rPr>
              <a:t>There </a:t>
            </a:r>
            <a:r>
              <a:rPr lang="en-GB" dirty="0">
                <a:latin typeface="+mn-lt"/>
              </a:rPr>
              <a:t>is limited description of the academic background expected from each of the ESRs given the content of their respective projects </a:t>
            </a:r>
          </a:p>
          <a:p>
            <a:pPr marR="76200">
              <a:buSzPct val="100000"/>
              <a:tabLst>
                <a:tab pos="436245" algn="l"/>
              </a:tabLst>
            </a:pPr>
            <a:r>
              <a:rPr lang="en-GB" dirty="0" smtClean="0">
                <a:latin typeface="+mn-lt"/>
              </a:rPr>
              <a:t>Almost </a:t>
            </a:r>
            <a:r>
              <a:rPr lang="en-GB" dirty="0">
                <a:latin typeface="+mn-lt"/>
              </a:rPr>
              <a:t>none of the beneficiaries make statements about their commitment in terms of FTE to the programme </a:t>
            </a:r>
          </a:p>
          <a:p>
            <a:pPr marR="76200">
              <a:buSzPct val="100000"/>
              <a:tabLst>
                <a:tab pos="436245" algn="l"/>
              </a:tabLst>
            </a:pPr>
            <a:r>
              <a:rPr lang="en-GB" dirty="0" smtClean="0">
                <a:latin typeface="+mn-lt"/>
              </a:rPr>
              <a:t>There </a:t>
            </a:r>
            <a:r>
              <a:rPr lang="en-GB" dirty="0">
                <a:latin typeface="+mn-lt"/>
              </a:rPr>
              <a:t>are too many tasks and responsibilities for the supervisory board. It is not clear how all this will be managed </a:t>
            </a:r>
          </a:p>
          <a:p>
            <a:pPr marR="76200">
              <a:buSzPct val="100000"/>
              <a:tabLst>
                <a:tab pos="436245" algn="l"/>
              </a:tabLst>
            </a:pPr>
            <a:r>
              <a:rPr lang="en-GB" dirty="0" smtClean="0">
                <a:latin typeface="+mn-lt"/>
              </a:rPr>
              <a:t>The </a:t>
            </a:r>
            <a:r>
              <a:rPr lang="en-GB" dirty="0">
                <a:latin typeface="+mn-lt"/>
              </a:rPr>
              <a:t>major technical risks associated with the </a:t>
            </a:r>
            <a:r>
              <a:rPr lang="en-GB" dirty="0" smtClean="0">
                <a:latin typeface="+mn-lt"/>
              </a:rPr>
              <a:t>research are </a:t>
            </a:r>
            <a:r>
              <a:rPr lang="en-GB" dirty="0">
                <a:latin typeface="+mn-lt"/>
              </a:rPr>
              <a:t>not appropriately addressed</a:t>
            </a:r>
          </a:p>
        </p:txBody>
      </p:sp>
    </p:spTree>
    <p:extLst>
      <p:ext uri="{BB962C8B-B14F-4D97-AF65-F5344CB8AC3E}">
        <p14:creationId xmlns:p14="http://schemas.microsoft.com/office/powerpoint/2010/main" val="816821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Implementation</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5" name="Content Placeholder 2"/>
          <p:cNvSpPr txBox="1">
            <a:spLocks/>
          </p:cNvSpPr>
          <p:nvPr/>
        </p:nvSpPr>
        <p:spPr>
          <a:xfrm>
            <a:off x="500400" y="1226288"/>
            <a:ext cx="11142000" cy="4936912"/>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b="1" dirty="0" smtClean="0">
                <a:latin typeface="+mn-lt"/>
                <a:cs typeface="Calibri Light" panose="020F0302020204030204" pitchFamily="34" charset="0"/>
              </a:rPr>
              <a:t>Key Issues </a:t>
            </a:r>
          </a:p>
          <a:p>
            <a:pPr marR="76200">
              <a:buSzPct val="100000"/>
              <a:tabLst>
                <a:tab pos="436245" algn="l"/>
              </a:tabLst>
            </a:pPr>
            <a:r>
              <a:rPr lang="en-GB" sz="2400" i="1" dirty="0" smtClean="0">
                <a:cs typeface="Calibri Light" panose="020F0302020204030204" pitchFamily="34" charset="0"/>
              </a:rPr>
              <a:t>The ESR workload has been devised to be both practically achievable and personally ambitious </a:t>
            </a:r>
          </a:p>
          <a:p>
            <a:pPr marR="76200" lvl="1">
              <a:buSzPct val="100000"/>
              <a:tabLst>
                <a:tab pos="436245" algn="l"/>
              </a:tabLst>
            </a:pPr>
            <a:r>
              <a:rPr lang="en-GB" sz="2000" dirty="0" smtClean="0">
                <a:cs typeface="Calibri Light" panose="020F0302020204030204" pitchFamily="34" charset="0"/>
              </a:rPr>
              <a:t>With training, secondments and exposure to teaching to be factored in, demonstrate that ESRs’ PhD projects will still be given priority and that all surrounding activities complement their project</a:t>
            </a:r>
          </a:p>
          <a:p>
            <a:pPr marR="76200">
              <a:buSzPct val="100000"/>
              <a:tabLst>
                <a:tab pos="436245" algn="l"/>
              </a:tabLst>
            </a:pPr>
            <a:r>
              <a:rPr lang="en-GB" sz="2400" i="1" dirty="0" smtClean="0">
                <a:cs typeface="Calibri Light" panose="020F0302020204030204" pitchFamily="34" charset="0"/>
              </a:rPr>
              <a:t>Recruitment of ESRs will be rigorous, fair and transparent, ensuring all ESRs are held to the same high standards and opportunities are awarded to the best candidates</a:t>
            </a:r>
          </a:p>
          <a:p>
            <a:pPr marR="76200" lvl="1">
              <a:buSzPct val="100000"/>
              <a:tabLst>
                <a:tab pos="436245" algn="l"/>
              </a:tabLst>
            </a:pPr>
            <a:r>
              <a:rPr lang="en-GB" sz="2000" dirty="0" smtClean="0">
                <a:cs typeface="Calibri Light" panose="020F0302020204030204" pitchFamily="34" charset="0"/>
              </a:rPr>
              <a:t>Explain clearly what the network’s recruitment strategy will be – will a network panel be assembled to recruit ESRs or will it be up to individual institutions to reach these decisions?</a:t>
            </a:r>
          </a:p>
          <a:p>
            <a:pPr marR="76200" lvl="1">
              <a:buSzPct val="100000"/>
              <a:tabLst>
                <a:tab pos="436245" algn="l"/>
              </a:tabLst>
            </a:pPr>
            <a:r>
              <a:rPr lang="en-GB" sz="2000" dirty="0" smtClean="0">
                <a:cs typeface="Calibri Light" panose="020F0302020204030204" pitchFamily="34" charset="0"/>
              </a:rPr>
              <a:t>Demonstrate clearly how equality and diversity will both affect this process and the project at large</a:t>
            </a:r>
          </a:p>
          <a:p>
            <a:pPr marR="76200" lvl="1">
              <a:buSzPct val="100000"/>
              <a:tabLst>
                <a:tab pos="436245" algn="l"/>
              </a:tabLst>
            </a:pPr>
            <a:r>
              <a:rPr lang="en-GB" sz="2000" dirty="0" smtClean="0">
                <a:cs typeface="Calibri Light" panose="020F0302020204030204" pitchFamily="34" charset="0"/>
              </a:rPr>
              <a:t>Athena Swan &amp; HR Badge of Excellence – examples of OUR recognitions in this area – ask the same of other partners</a:t>
            </a:r>
          </a:p>
          <a:p>
            <a:pPr marR="76200">
              <a:buSzPct val="100000"/>
              <a:tabLst>
                <a:tab pos="436245" algn="l"/>
              </a:tabLst>
            </a:pPr>
            <a:endParaRPr lang="en-GB" i="1" dirty="0" smtClean="0">
              <a:latin typeface="+mn-lt"/>
            </a:endParaRPr>
          </a:p>
          <a:p>
            <a:pPr marR="76200">
              <a:buSzPct val="100000"/>
              <a:tabLst>
                <a:tab pos="436245" algn="l"/>
              </a:tabLst>
            </a:pPr>
            <a:endParaRPr lang="en-GB" i="1" dirty="0" smtClean="0">
              <a:latin typeface="+mn-lt"/>
            </a:endParaRPr>
          </a:p>
          <a:p>
            <a:pPr marR="76200">
              <a:buSzPct val="100000"/>
              <a:tabLst>
                <a:tab pos="436245" algn="l"/>
              </a:tabLst>
            </a:pPr>
            <a:endParaRPr lang="en-GB" i="1" dirty="0">
              <a:latin typeface="+mn-lt"/>
            </a:endParaRPr>
          </a:p>
        </p:txBody>
      </p:sp>
    </p:spTree>
    <p:extLst>
      <p:ext uri="{BB962C8B-B14F-4D97-AF65-F5344CB8AC3E}">
        <p14:creationId xmlns:p14="http://schemas.microsoft.com/office/powerpoint/2010/main" val="1038914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Implementation</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5" name="Content Placeholder 2"/>
          <p:cNvSpPr txBox="1">
            <a:spLocks/>
          </p:cNvSpPr>
          <p:nvPr/>
        </p:nvSpPr>
        <p:spPr>
          <a:xfrm>
            <a:off x="500400" y="1226288"/>
            <a:ext cx="11142000" cy="4936912"/>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b="1" dirty="0" smtClean="0">
                <a:latin typeface="+mn-lt"/>
                <a:cs typeface="Calibri Light" panose="020F0302020204030204" pitchFamily="34" charset="0"/>
              </a:rPr>
              <a:t>Key Issues </a:t>
            </a:r>
          </a:p>
          <a:p>
            <a:pPr marR="76200">
              <a:buSzPct val="100000"/>
              <a:tabLst>
                <a:tab pos="436245" algn="l"/>
              </a:tabLst>
            </a:pPr>
            <a:r>
              <a:rPr lang="en-GB" i="1" dirty="0" smtClean="0"/>
              <a:t>The Supervisors’ are equally committed to the success of the network</a:t>
            </a:r>
          </a:p>
          <a:p>
            <a:pPr marR="76200" lvl="1">
              <a:buSzPct val="100000"/>
              <a:tabLst>
                <a:tab pos="436245" algn="l"/>
              </a:tabLst>
            </a:pPr>
            <a:r>
              <a:rPr lang="en-GB" sz="2000" dirty="0" smtClean="0"/>
              <a:t>Provide a description of the time that will be spent by Supervisors with their ESR, developing &amp; conducting network-wide activities and participating in the Supervisory Board</a:t>
            </a:r>
          </a:p>
          <a:p>
            <a:pPr marR="76200" lvl="1">
              <a:buSzPct val="100000"/>
              <a:tabLst>
                <a:tab pos="436245" algn="l"/>
              </a:tabLst>
            </a:pPr>
            <a:r>
              <a:rPr lang="en-GB" sz="2000" dirty="0" smtClean="0"/>
              <a:t>There should be parity within the network as to how much time the Supervisor spends with their ESR – set a network-wide standard that can be monitored and documented</a:t>
            </a:r>
            <a:endParaRPr lang="en-GB" sz="2000" i="1" dirty="0"/>
          </a:p>
          <a:p>
            <a:pPr marR="76200">
              <a:buSzPct val="100000"/>
              <a:tabLst>
                <a:tab pos="436245" algn="l"/>
              </a:tabLst>
            </a:pPr>
            <a:r>
              <a:rPr lang="en-GB" i="1" dirty="0"/>
              <a:t>The risks this project presents will be monitored consistently and clear mitigation plans will be </a:t>
            </a:r>
            <a:r>
              <a:rPr lang="en-GB" i="1" dirty="0" smtClean="0"/>
              <a:t>enacted</a:t>
            </a:r>
          </a:p>
          <a:p>
            <a:pPr marR="76200" lvl="1">
              <a:buSzPct val="100000"/>
              <a:tabLst>
                <a:tab pos="436245" algn="l"/>
              </a:tabLst>
            </a:pPr>
            <a:r>
              <a:rPr lang="en-GB" sz="2000" dirty="0" smtClean="0"/>
              <a:t>A well-developed risk register should take into account practical obstacles (recruitment not complete on time, beneficiary drops out, etc.) and research specific set-backs (failed experiments, changes in governance, etc.)</a:t>
            </a:r>
          </a:p>
          <a:p>
            <a:pPr marR="76200" lvl="1">
              <a:buSzPct val="100000"/>
              <a:tabLst>
                <a:tab pos="436245" algn="l"/>
              </a:tabLst>
            </a:pPr>
            <a:r>
              <a:rPr lang="en-GB" sz="2000" i="1" dirty="0" smtClean="0"/>
              <a:t>This demonstrates a competent coordinator who will guarantee project deliverables in spite of a changing landscape</a:t>
            </a:r>
            <a:endParaRPr lang="en-GB" i="1" dirty="0"/>
          </a:p>
          <a:p>
            <a:pPr marR="76200">
              <a:buSzPct val="100000"/>
              <a:tabLst>
                <a:tab pos="436245" algn="l"/>
              </a:tabLst>
            </a:pPr>
            <a:endParaRPr lang="en-GB" dirty="0">
              <a:latin typeface="+mn-lt"/>
            </a:endParaRPr>
          </a:p>
        </p:txBody>
      </p:sp>
    </p:spTree>
    <p:extLst>
      <p:ext uri="{BB962C8B-B14F-4D97-AF65-F5344CB8AC3E}">
        <p14:creationId xmlns:p14="http://schemas.microsoft.com/office/powerpoint/2010/main" val="2366534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Public Engagement Guidance</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3600" b="1" dirty="0" smtClean="0">
                <a:latin typeface="Calibri" panose="020F0502020204030204" pitchFamily="34" charset="0"/>
                <a:cs typeface="Calibri" panose="020F0502020204030204" pitchFamily="34" charset="0"/>
              </a:rPr>
              <a:t>Speaker:</a:t>
            </a:r>
            <a:endParaRPr lang="en-GB" sz="3600" b="1" dirty="0">
              <a:latin typeface="Calibri" panose="020F0502020204030204" pitchFamily="34" charset="0"/>
              <a:cs typeface="Calibri" panose="020F0502020204030204" pitchFamily="34" charset="0"/>
            </a:endParaRPr>
          </a:p>
          <a:p>
            <a:pPr marL="0" indent="0">
              <a:buNone/>
            </a:pPr>
            <a:r>
              <a:rPr lang="en-GB" sz="3600" b="1" dirty="0" smtClean="0">
                <a:latin typeface="Calibri" panose="020F0502020204030204" pitchFamily="34" charset="0"/>
                <a:cs typeface="Calibri" panose="020F0502020204030204" pitchFamily="34" charset="0"/>
              </a:rPr>
              <a:t>Heather </a:t>
            </a:r>
            <a:r>
              <a:rPr lang="en-GB" sz="3600" b="1" dirty="0">
                <a:latin typeface="Calibri" panose="020F0502020204030204" pitchFamily="34" charset="0"/>
                <a:cs typeface="Calibri" panose="020F0502020204030204" pitchFamily="34" charset="0"/>
              </a:rPr>
              <a:t>Doran – Public Engagement with Research Unit (PERU)</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190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Heather Doran – Public Engagement with Research Unit (PERU)</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dirty="0">
              <a:latin typeface="+mj-lt"/>
            </a:endParaRPr>
          </a:p>
        </p:txBody>
      </p:sp>
      <p:sp>
        <p:nvSpPr>
          <p:cNvPr id="3" name="TextBox 2"/>
          <p:cNvSpPr txBox="1"/>
          <p:nvPr/>
        </p:nvSpPr>
        <p:spPr>
          <a:xfrm>
            <a:off x="619432" y="1582994"/>
            <a:ext cx="11169445" cy="1938992"/>
          </a:xfrm>
          <a:prstGeom prst="rect">
            <a:avLst/>
          </a:prstGeom>
          <a:noFill/>
        </p:spPr>
        <p:txBody>
          <a:bodyPr wrap="square" rtlCol="0">
            <a:spAutoFit/>
          </a:bodyPr>
          <a:lstStyle/>
          <a:p>
            <a:pPr marL="342900" indent="-342900">
              <a:buFont typeface="Arial" panose="020B0604020202020204" pitchFamily="34" charset="0"/>
              <a:buChar char="•"/>
            </a:pPr>
            <a:r>
              <a:rPr lang="en-GB" dirty="0" smtClean="0"/>
              <a:t>Who are your public? </a:t>
            </a:r>
          </a:p>
          <a:p>
            <a:pPr marL="342900" indent="-342900">
              <a:buFont typeface="Arial" panose="020B0604020202020204" pitchFamily="34" charset="0"/>
              <a:buChar char="•"/>
            </a:pPr>
            <a:r>
              <a:rPr lang="en-GB" dirty="0" smtClean="0"/>
              <a:t>Create a timeline of engagement that follows the project milestones and meetings</a:t>
            </a:r>
          </a:p>
          <a:p>
            <a:pPr marL="342900" indent="-342900">
              <a:buFont typeface="Arial" panose="020B0604020202020204" pitchFamily="34" charset="0"/>
              <a:buChar char="•"/>
            </a:pPr>
            <a:r>
              <a:rPr lang="en-GB" dirty="0" smtClean="0"/>
              <a:t>Integrate training with follow-up opportunities</a:t>
            </a:r>
          </a:p>
          <a:p>
            <a:pPr marL="342900" indent="-342900">
              <a:buFont typeface="Arial" panose="020B0604020202020204" pitchFamily="34" charset="0"/>
              <a:buChar char="•"/>
            </a:pPr>
            <a:r>
              <a:rPr lang="en-GB" dirty="0" smtClean="0"/>
              <a:t>Draw on expertise locally and from your network</a:t>
            </a:r>
          </a:p>
          <a:p>
            <a:pPr lvl="2"/>
            <a:endParaRPr lang="en-GB" dirty="0" smtClean="0"/>
          </a:p>
        </p:txBody>
      </p:sp>
      <p:sp>
        <p:nvSpPr>
          <p:cNvPr id="5" name="Oval 4"/>
          <p:cNvSpPr/>
          <p:nvPr/>
        </p:nvSpPr>
        <p:spPr>
          <a:xfrm>
            <a:off x="4998894" y="3947943"/>
            <a:ext cx="1891145" cy="1789299"/>
          </a:xfrm>
          <a:prstGeom prst="ellips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solidFill>
                  <a:schemeClr val="bg1"/>
                </a:solidFill>
              </a:rPr>
              <a:t>PERU</a:t>
            </a:r>
            <a:endParaRPr lang="en-GB" sz="3600" dirty="0">
              <a:solidFill>
                <a:schemeClr val="bg1"/>
              </a:solidFill>
            </a:endParaRPr>
          </a:p>
        </p:txBody>
      </p:sp>
      <p:sp>
        <p:nvSpPr>
          <p:cNvPr id="8" name="Left-Right Arrow 7"/>
          <p:cNvSpPr/>
          <p:nvPr/>
        </p:nvSpPr>
        <p:spPr>
          <a:xfrm rot="19894849">
            <a:off x="6733187" y="4008743"/>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15" name="Left-Right Arrow 14"/>
          <p:cNvSpPr/>
          <p:nvPr/>
        </p:nvSpPr>
        <p:spPr>
          <a:xfrm rot="20942231">
            <a:off x="6973325" y="4482901"/>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17" name="Left-Right Arrow 16"/>
          <p:cNvSpPr/>
          <p:nvPr/>
        </p:nvSpPr>
        <p:spPr>
          <a:xfrm rot="1294918">
            <a:off x="6976391" y="5041681"/>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18" name="Left-Right Arrow 17"/>
          <p:cNvSpPr/>
          <p:nvPr/>
        </p:nvSpPr>
        <p:spPr>
          <a:xfrm rot="2049003">
            <a:off x="6727255" y="5492176"/>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19" name="TextBox 18"/>
          <p:cNvSpPr txBox="1"/>
          <p:nvPr/>
        </p:nvSpPr>
        <p:spPr>
          <a:xfrm>
            <a:off x="7162695" y="3723212"/>
            <a:ext cx="3573607" cy="369332"/>
          </a:xfrm>
          <a:prstGeom prst="rect">
            <a:avLst/>
          </a:prstGeom>
          <a:noFill/>
        </p:spPr>
        <p:txBody>
          <a:bodyPr wrap="square" rtlCol="0">
            <a:spAutoFit/>
          </a:bodyPr>
          <a:lstStyle/>
          <a:p>
            <a:r>
              <a:rPr lang="en-GB" sz="1800" dirty="0" smtClean="0">
                <a:solidFill>
                  <a:schemeClr val="accent5"/>
                </a:solidFill>
              </a:rPr>
              <a:t>Aberdeen City Council</a:t>
            </a:r>
            <a:endParaRPr lang="en-GB" sz="1800" dirty="0">
              <a:solidFill>
                <a:schemeClr val="accent5"/>
              </a:solidFill>
            </a:endParaRPr>
          </a:p>
        </p:txBody>
      </p:sp>
      <p:sp>
        <p:nvSpPr>
          <p:cNvPr id="20" name="TextBox 19"/>
          <p:cNvSpPr txBox="1"/>
          <p:nvPr/>
        </p:nvSpPr>
        <p:spPr>
          <a:xfrm>
            <a:off x="7380070" y="4202501"/>
            <a:ext cx="4506742" cy="646331"/>
          </a:xfrm>
          <a:prstGeom prst="rect">
            <a:avLst/>
          </a:prstGeom>
          <a:noFill/>
        </p:spPr>
        <p:txBody>
          <a:bodyPr wrap="square" rtlCol="0">
            <a:spAutoFit/>
          </a:bodyPr>
          <a:lstStyle/>
          <a:p>
            <a:r>
              <a:rPr lang="en-GB" sz="1800" dirty="0" smtClean="0">
                <a:solidFill>
                  <a:schemeClr val="accent5"/>
                </a:solidFill>
              </a:rPr>
              <a:t>National Co-ordinating Centre for Public Engagement</a:t>
            </a:r>
            <a:endParaRPr lang="en-GB" sz="1800" dirty="0">
              <a:solidFill>
                <a:schemeClr val="accent5"/>
              </a:solidFill>
            </a:endParaRPr>
          </a:p>
        </p:txBody>
      </p:sp>
      <p:sp>
        <p:nvSpPr>
          <p:cNvPr id="21" name="TextBox 20"/>
          <p:cNvSpPr txBox="1"/>
          <p:nvPr/>
        </p:nvSpPr>
        <p:spPr>
          <a:xfrm>
            <a:off x="7364464" y="5028667"/>
            <a:ext cx="4506742" cy="369332"/>
          </a:xfrm>
          <a:prstGeom prst="rect">
            <a:avLst/>
          </a:prstGeom>
          <a:noFill/>
        </p:spPr>
        <p:txBody>
          <a:bodyPr wrap="square" rtlCol="0">
            <a:spAutoFit/>
          </a:bodyPr>
          <a:lstStyle/>
          <a:p>
            <a:r>
              <a:rPr lang="en-GB" sz="1800" dirty="0" smtClean="0">
                <a:solidFill>
                  <a:schemeClr val="accent5"/>
                </a:solidFill>
              </a:rPr>
              <a:t>Understanding Animal Research</a:t>
            </a:r>
            <a:endParaRPr lang="en-GB" sz="1800" dirty="0">
              <a:solidFill>
                <a:schemeClr val="accent5"/>
              </a:solidFill>
            </a:endParaRPr>
          </a:p>
        </p:txBody>
      </p:sp>
      <p:sp>
        <p:nvSpPr>
          <p:cNvPr id="22" name="TextBox 21"/>
          <p:cNvSpPr txBox="1"/>
          <p:nvPr/>
        </p:nvSpPr>
        <p:spPr>
          <a:xfrm>
            <a:off x="7051406" y="5506801"/>
            <a:ext cx="4506742" cy="369332"/>
          </a:xfrm>
          <a:prstGeom prst="rect">
            <a:avLst/>
          </a:prstGeom>
          <a:noFill/>
        </p:spPr>
        <p:txBody>
          <a:bodyPr wrap="square" rtlCol="0">
            <a:spAutoFit/>
          </a:bodyPr>
          <a:lstStyle/>
          <a:p>
            <a:r>
              <a:rPr lang="en-GB" sz="1800" dirty="0" smtClean="0">
                <a:solidFill>
                  <a:schemeClr val="accent5"/>
                </a:solidFill>
              </a:rPr>
              <a:t>British Science Association</a:t>
            </a:r>
            <a:endParaRPr lang="en-GB" sz="1800" dirty="0">
              <a:solidFill>
                <a:schemeClr val="accent5"/>
              </a:solidFill>
            </a:endParaRPr>
          </a:p>
        </p:txBody>
      </p:sp>
      <p:sp>
        <p:nvSpPr>
          <p:cNvPr id="23" name="Left-Right Arrow 22"/>
          <p:cNvSpPr/>
          <p:nvPr/>
        </p:nvSpPr>
        <p:spPr>
          <a:xfrm rot="2431081" flipH="1">
            <a:off x="4806397" y="3902883"/>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24" name="Left-Right Arrow 23"/>
          <p:cNvSpPr/>
          <p:nvPr/>
        </p:nvSpPr>
        <p:spPr>
          <a:xfrm rot="1323990" flipH="1">
            <a:off x="4525638" y="4372979"/>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25" name="Left-Right Arrow 24"/>
          <p:cNvSpPr/>
          <p:nvPr/>
        </p:nvSpPr>
        <p:spPr>
          <a:xfrm rot="20305082" flipH="1">
            <a:off x="4522477" y="5038121"/>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26" name="Left-Right Arrow 25"/>
          <p:cNvSpPr/>
          <p:nvPr/>
        </p:nvSpPr>
        <p:spPr>
          <a:xfrm rot="19550997" flipH="1">
            <a:off x="4734255" y="5494691"/>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27" name="TextBox 26"/>
          <p:cNvSpPr txBox="1"/>
          <p:nvPr/>
        </p:nvSpPr>
        <p:spPr>
          <a:xfrm>
            <a:off x="1255691" y="3510248"/>
            <a:ext cx="4849328" cy="369332"/>
          </a:xfrm>
          <a:prstGeom prst="rect">
            <a:avLst/>
          </a:prstGeom>
          <a:noFill/>
        </p:spPr>
        <p:txBody>
          <a:bodyPr wrap="square" rtlCol="0">
            <a:spAutoFit/>
          </a:bodyPr>
          <a:lstStyle/>
          <a:p>
            <a:r>
              <a:rPr lang="en-GB" sz="1800" dirty="0" smtClean="0">
                <a:solidFill>
                  <a:schemeClr val="accent5"/>
                </a:solidFill>
              </a:rPr>
              <a:t>European Science Events Association</a:t>
            </a:r>
            <a:endParaRPr lang="en-GB" sz="1800" dirty="0">
              <a:solidFill>
                <a:schemeClr val="accent5"/>
              </a:solidFill>
            </a:endParaRPr>
          </a:p>
        </p:txBody>
      </p:sp>
      <p:sp>
        <p:nvSpPr>
          <p:cNvPr id="28" name="TextBox 27"/>
          <p:cNvSpPr txBox="1"/>
          <p:nvPr/>
        </p:nvSpPr>
        <p:spPr>
          <a:xfrm>
            <a:off x="889653" y="4048035"/>
            <a:ext cx="4849328" cy="646331"/>
          </a:xfrm>
          <a:prstGeom prst="rect">
            <a:avLst/>
          </a:prstGeom>
          <a:noFill/>
        </p:spPr>
        <p:txBody>
          <a:bodyPr wrap="square" rtlCol="0">
            <a:spAutoFit/>
          </a:bodyPr>
          <a:lstStyle/>
          <a:p>
            <a:r>
              <a:rPr lang="en-GB" sz="1800" dirty="0" smtClean="0">
                <a:solidFill>
                  <a:schemeClr val="accent5"/>
                </a:solidFill>
              </a:rPr>
              <a:t>Association of Research Managers and Administrators </a:t>
            </a:r>
            <a:endParaRPr lang="en-GB" sz="1800" dirty="0">
              <a:solidFill>
                <a:schemeClr val="accent5"/>
              </a:solidFill>
            </a:endParaRPr>
          </a:p>
        </p:txBody>
      </p:sp>
      <p:sp>
        <p:nvSpPr>
          <p:cNvPr id="29" name="TextBox 28"/>
          <p:cNvSpPr txBox="1"/>
          <p:nvPr/>
        </p:nvSpPr>
        <p:spPr>
          <a:xfrm>
            <a:off x="768494" y="4933426"/>
            <a:ext cx="4051089" cy="646331"/>
          </a:xfrm>
          <a:prstGeom prst="rect">
            <a:avLst/>
          </a:prstGeom>
          <a:noFill/>
        </p:spPr>
        <p:txBody>
          <a:bodyPr wrap="square" rtlCol="0">
            <a:spAutoFit/>
          </a:bodyPr>
          <a:lstStyle/>
          <a:p>
            <a:r>
              <a:rPr lang="en-GB" sz="1800" dirty="0" smtClean="0">
                <a:solidFill>
                  <a:schemeClr val="accent5"/>
                </a:solidFill>
              </a:rPr>
              <a:t>Public Communication of Science and Technology Network</a:t>
            </a:r>
            <a:endParaRPr lang="en-GB" sz="1800" dirty="0">
              <a:solidFill>
                <a:schemeClr val="accent5"/>
              </a:solidFill>
            </a:endParaRPr>
          </a:p>
        </p:txBody>
      </p:sp>
      <p:sp>
        <p:nvSpPr>
          <p:cNvPr id="30" name="TextBox 29"/>
          <p:cNvSpPr txBox="1"/>
          <p:nvPr/>
        </p:nvSpPr>
        <p:spPr>
          <a:xfrm>
            <a:off x="482952" y="5614290"/>
            <a:ext cx="4389801" cy="646331"/>
          </a:xfrm>
          <a:prstGeom prst="rect">
            <a:avLst/>
          </a:prstGeom>
          <a:noFill/>
        </p:spPr>
        <p:txBody>
          <a:bodyPr wrap="square" rtlCol="0">
            <a:spAutoFit/>
          </a:bodyPr>
          <a:lstStyle/>
          <a:p>
            <a:r>
              <a:rPr lang="en-GB" sz="1800" dirty="0" err="1" smtClean="0">
                <a:solidFill>
                  <a:schemeClr val="accent5"/>
                </a:solidFill>
              </a:rPr>
              <a:t>Ecsite</a:t>
            </a:r>
            <a:r>
              <a:rPr lang="en-GB" sz="1800" dirty="0" smtClean="0">
                <a:solidFill>
                  <a:schemeClr val="accent5"/>
                </a:solidFill>
              </a:rPr>
              <a:t> European Network of Science Centres and Museums</a:t>
            </a:r>
            <a:endParaRPr lang="en-GB" sz="1800" dirty="0">
              <a:solidFill>
                <a:schemeClr val="accent5"/>
              </a:solidFill>
            </a:endParaRPr>
          </a:p>
        </p:txBody>
      </p:sp>
      <p:sp>
        <p:nvSpPr>
          <p:cNvPr id="31" name="Left-Right Arrow 30"/>
          <p:cNvSpPr/>
          <p:nvPr/>
        </p:nvSpPr>
        <p:spPr>
          <a:xfrm rot="2487434">
            <a:off x="6298418" y="5824460"/>
            <a:ext cx="390064" cy="148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solidFill>
                <a:schemeClr val="accent5"/>
              </a:solidFill>
            </a:endParaRPr>
          </a:p>
        </p:txBody>
      </p:sp>
      <p:sp>
        <p:nvSpPr>
          <p:cNvPr id="32" name="TextBox 31"/>
          <p:cNvSpPr txBox="1"/>
          <p:nvPr/>
        </p:nvSpPr>
        <p:spPr>
          <a:xfrm>
            <a:off x="6634298" y="5900435"/>
            <a:ext cx="4506742" cy="369332"/>
          </a:xfrm>
          <a:prstGeom prst="rect">
            <a:avLst/>
          </a:prstGeom>
          <a:noFill/>
        </p:spPr>
        <p:txBody>
          <a:bodyPr wrap="square" rtlCol="0">
            <a:spAutoFit/>
          </a:bodyPr>
          <a:lstStyle/>
          <a:p>
            <a:r>
              <a:rPr lang="en-GB" sz="1800" dirty="0" smtClean="0">
                <a:solidFill>
                  <a:schemeClr val="accent5"/>
                </a:solidFill>
              </a:rPr>
              <a:t>Aberdeen Science Centre</a:t>
            </a:r>
            <a:endParaRPr lang="en-GB" sz="1800" dirty="0">
              <a:solidFill>
                <a:schemeClr val="accent5"/>
              </a:solidFill>
            </a:endParaRPr>
          </a:p>
        </p:txBody>
      </p:sp>
    </p:spTree>
    <p:extLst>
      <p:ext uri="{BB962C8B-B14F-4D97-AF65-F5344CB8AC3E}">
        <p14:creationId xmlns:p14="http://schemas.microsoft.com/office/powerpoint/2010/main" val="2855074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Overview of Session</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smtClean="0"/>
              <a:t>Innovative Training Network Workshop</a:t>
            </a:r>
            <a:endParaRPr lang="en-GB" dirty="0"/>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374573" y="1101687"/>
            <a:ext cx="11267827" cy="5061513"/>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sz="3200" i="1" dirty="0" smtClean="0">
                <a:latin typeface="+mn-lt"/>
              </a:rPr>
              <a:t>Breakdown of each section of the proposal</a:t>
            </a:r>
          </a:p>
          <a:p>
            <a:pPr lvl="1"/>
            <a:r>
              <a:rPr lang="en-GB" sz="3200" b="1" i="1" dirty="0" smtClean="0">
                <a:cs typeface="Calibri Light" panose="020F0302020204030204" pitchFamily="34" charset="0"/>
              </a:rPr>
              <a:t>Excellence</a:t>
            </a:r>
          </a:p>
          <a:p>
            <a:pPr lvl="1"/>
            <a:r>
              <a:rPr lang="en-GB" sz="3200" b="1" i="1" dirty="0" smtClean="0"/>
              <a:t>Impact</a:t>
            </a:r>
            <a:endParaRPr lang="en-GB" sz="3200" b="1" i="1" dirty="0"/>
          </a:p>
          <a:p>
            <a:pPr lvl="1"/>
            <a:r>
              <a:rPr lang="en-GB" sz="3200" b="1" i="1" dirty="0" smtClean="0"/>
              <a:t>Implementation</a:t>
            </a:r>
          </a:p>
          <a:p>
            <a:pPr marL="571500" lvl="1" indent="-571500"/>
            <a:r>
              <a:rPr lang="en-GB" sz="3200" b="1" i="1" dirty="0" smtClean="0"/>
              <a:t>Contributions from colleagues</a:t>
            </a:r>
          </a:p>
          <a:p>
            <a:pPr marL="1104887" lvl="2" indent="-571500"/>
            <a:r>
              <a:rPr lang="en-GB" sz="2400" b="1" i="1" dirty="0"/>
              <a:t>Current Grant Holder &amp; Programme Evaluator – General observations</a:t>
            </a:r>
          </a:p>
          <a:p>
            <a:pPr marL="1104887" lvl="2" indent="-571500"/>
            <a:r>
              <a:rPr lang="en-GB" sz="2400" b="1" i="1" dirty="0" smtClean="0"/>
              <a:t>PERU </a:t>
            </a:r>
            <a:r>
              <a:rPr lang="en-GB" sz="2400" b="1" i="1" dirty="0"/>
              <a:t>– Public </a:t>
            </a:r>
            <a:r>
              <a:rPr lang="en-GB" sz="2400" b="1" i="1" dirty="0" smtClean="0"/>
              <a:t>Engagement</a:t>
            </a:r>
          </a:p>
          <a:p>
            <a:pPr marL="1104887" lvl="2" indent="-571500"/>
            <a:r>
              <a:rPr lang="en-GB" sz="2400" b="1" i="1" dirty="0"/>
              <a:t>Centre for Academic Development – Transferable skills </a:t>
            </a:r>
            <a:r>
              <a:rPr lang="en-GB" sz="2400" b="1" i="1" dirty="0" smtClean="0"/>
              <a:t>training</a:t>
            </a:r>
            <a:endParaRPr lang="en-GB" sz="2400" b="1" i="1" dirty="0" smtClean="0"/>
          </a:p>
          <a:p>
            <a:pPr marL="1104887" lvl="2" indent="-571500"/>
            <a:r>
              <a:rPr lang="en-GB" sz="2400" b="1" i="1" dirty="0" smtClean="0"/>
              <a:t>DIT Relationship Manager – Data Management Strategy</a:t>
            </a:r>
          </a:p>
          <a:p>
            <a:pPr marL="1104887" lvl="2" indent="-571500"/>
            <a:r>
              <a:rPr lang="en-GB" sz="2400" b="1" i="1" dirty="0" smtClean="0"/>
              <a:t>Equality &amp; Diversity Advisor – Gender Aspects</a:t>
            </a:r>
          </a:p>
          <a:p>
            <a:pPr marL="1104887" lvl="2" indent="-571500"/>
            <a:endParaRPr lang="en-GB" sz="2400" b="1" i="1" dirty="0" smtClean="0"/>
          </a:p>
          <a:p>
            <a:pPr marL="1104887" lvl="2" indent="-571500"/>
            <a:endParaRPr lang="en-GB" sz="3600" b="1" i="1" dirty="0"/>
          </a:p>
          <a:p>
            <a:pPr marL="0" lvl="2" indent="0">
              <a:buNone/>
            </a:pPr>
            <a:endParaRPr lang="en-GB" sz="3600" b="1" i="1" dirty="0"/>
          </a:p>
          <a:p>
            <a:pPr marL="0" lvl="2" indent="0">
              <a:buNone/>
            </a:pPr>
            <a:endParaRPr lang="en-GB" sz="3600" i="1" dirty="0" smtClean="0">
              <a:latin typeface="+mn-lt"/>
            </a:endParaRPr>
          </a:p>
        </p:txBody>
      </p:sp>
      <p:sp>
        <p:nvSpPr>
          <p:cNvPr id="3" name="TextBox 2"/>
          <p:cNvSpPr txBox="1"/>
          <p:nvPr/>
        </p:nvSpPr>
        <p:spPr>
          <a:xfrm>
            <a:off x="4854766" y="2017304"/>
            <a:ext cx="4932603" cy="1077218"/>
          </a:xfrm>
          <a:prstGeom prst="rect">
            <a:avLst/>
          </a:prstGeom>
          <a:noFill/>
        </p:spPr>
        <p:txBody>
          <a:bodyPr wrap="square" rtlCol="0">
            <a:spAutoFit/>
          </a:bodyPr>
          <a:lstStyle/>
          <a:p>
            <a:pPr marL="88900" lvl="2" algn="ctr"/>
            <a:r>
              <a:rPr lang="en-GB" sz="3200" i="1" dirty="0"/>
              <a:t>Common </a:t>
            </a:r>
            <a:r>
              <a:rPr lang="en-GB" sz="3200" i="1" dirty="0" smtClean="0"/>
              <a:t>Weaknesses and advice to avoid them</a:t>
            </a:r>
            <a:endParaRPr lang="en-GB" sz="3200" i="1" dirty="0"/>
          </a:p>
        </p:txBody>
      </p:sp>
      <p:sp>
        <p:nvSpPr>
          <p:cNvPr id="5" name="Right Brace 4"/>
          <p:cNvSpPr/>
          <p:nvPr/>
        </p:nvSpPr>
        <p:spPr>
          <a:xfrm>
            <a:off x="4340646" y="1828800"/>
            <a:ext cx="407624" cy="145422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21820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Heather Doran – Public Engagement with Research Unit (PERU)</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dirty="0">
              <a:latin typeface="+mj-lt"/>
            </a:endParaRPr>
          </a:p>
        </p:txBody>
      </p:sp>
      <p:sp>
        <p:nvSpPr>
          <p:cNvPr id="3" name="TextBox 2"/>
          <p:cNvSpPr txBox="1"/>
          <p:nvPr/>
        </p:nvSpPr>
        <p:spPr>
          <a:xfrm>
            <a:off x="619433" y="1312714"/>
            <a:ext cx="8108932" cy="5047536"/>
          </a:xfrm>
          <a:prstGeom prst="rect">
            <a:avLst/>
          </a:prstGeom>
          <a:noFill/>
        </p:spPr>
        <p:txBody>
          <a:bodyPr wrap="square" rtlCol="0">
            <a:spAutoFit/>
          </a:bodyPr>
          <a:lstStyle/>
          <a:p>
            <a:r>
              <a:rPr lang="en-GB" dirty="0" smtClean="0"/>
              <a:t>Example Opportunities:</a:t>
            </a:r>
          </a:p>
          <a:p>
            <a:endParaRPr lang="en-GB" sz="1000" dirty="0"/>
          </a:p>
          <a:p>
            <a:pPr marL="342900" indent="-342900">
              <a:buFont typeface="Arial" panose="020B0604020202020204" pitchFamily="34" charset="0"/>
              <a:buChar char="•"/>
            </a:pPr>
            <a:r>
              <a:rPr lang="en-GB" dirty="0" smtClean="0"/>
              <a:t>European Researchers’ Night</a:t>
            </a:r>
          </a:p>
          <a:p>
            <a:pPr marL="342900" indent="-342900">
              <a:buFont typeface="Arial" panose="020B0604020202020204" pitchFamily="34" charset="0"/>
              <a:buChar char="•"/>
            </a:pPr>
            <a:r>
              <a:rPr lang="en-GB" dirty="0" smtClean="0"/>
              <a:t>May Festival (Public and schools)</a:t>
            </a:r>
          </a:p>
          <a:p>
            <a:pPr marL="342900" indent="-342900">
              <a:buFont typeface="Arial" panose="020B0604020202020204" pitchFamily="34" charset="0"/>
              <a:buChar char="•"/>
            </a:pPr>
            <a:r>
              <a:rPr lang="en-GB" dirty="0" smtClean="0"/>
              <a:t>British Science Week (National programme for public and schools) - March</a:t>
            </a:r>
          </a:p>
          <a:p>
            <a:pPr marL="342900" indent="-342900">
              <a:buFont typeface="Arial" panose="020B0604020202020204" pitchFamily="34" charset="0"/>
              <a:buChar char="•"/>
            </a:pPr>
            <a:r>
              <a:rPr lang="en-GB" dirty="0" smtClean="0"/>
              <a:t>Festival of Social Science – November</a:t>
            </a:r>
          </a:p>
          <a:p>
            <a:pPr marL="342900" indent="-342900">
              <a:buFont typeface="Arial" panose="020B0604020202020204" pitchFamily="34" charset="0"/>
              <a:buChar char="•"/>
            </a:pPr>
            <a:r>
              <a:rPr lang="en-GB" dirty="0" smtClean="0"/>
              <a:t>Being Human Festival - November</a:t>
            </a:r>
          </a:p>
          <a:p>
            <a:pPr marL="342900" indent="-342900">
              <a:buFont typeface="Arial" panose="020B0604020202020204" pitchFamily="34" charset="0"/>
              <a:buChar char="•"/>
            </a:pPr>
            <a:r>
              <a:rPr lang="en-GB" dirty="0" smtClean="0"/>
              <a:t>Science Festivals around the UK and Europe </a:t>
            </a:r>
          </a:p>
          <a:p>
            <a:pPr marL="342900" indent="-342900">
              <a:buFont typeface="Arial" panose="020B0604020202020204" pitchFamily="34" charset="0"/>
              <a:buChar char="•"/>
            </a:pPr>
            <a:r>
              <a:rPr lang="en-GB" dirty="0" smtClean="0"/>
              <a:t>Local community radio </a:t>
            </a:r>
          </a:p>
          <a:p>
            <a:pPr marL="342900" indent="-342900">
              <a:buFont typeface="Arial" panose="020B0604020202020204" pitchFamily="34" charset="0"/>
              <a:buChar char="•"/>
            </a:pPr>
            <a:r>
              <a:rPr lang="en-GB" dirty="0" smtClean="0"/>
              <a:t>Café </a:t>
            </a:r>
            <a:r>
              <a:rPr lang="en-GB" dirty="0" err="1" smtClean="0"/>
              <a:t>Scientifique</a:t>
            </a:r>
            <a:r>
              <a:rPr lang="en-GB" dirty="0" smtClean="0"/>
              <a:t>, Café MED, </a:t>
            </a:r>
            <a:r>
              <a:rPr lang="en-GB" dirty="0" err="1" smtClean="0"/>
              <a:t>PechaKucha</a:t>
            </a:r>
            <a:r>
              <a:rPr lang="en-GB" dirty="0" smtClean="0"/>
              <a:t>…</a:t>
            </a:r>
          </a:p>
          <a:p>
            <a:pPr marL="342900" indent="-342900">
              <a:buFont typeface="Arial" panose="020B0604020202020204" pitchFamily="34" charset="0"/>
              <a:buChar char="•"/>
            </a:pPr>
            <a:r>
              <a:rPr lang="en-GB" dirty="0" smtClean="0"/>
              <a:t>Social media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282" r="6302"/>
          <a:stretch/>
        </p:blipFill>
        <p:spPr>
          <a:xfrm>
            <a:off x="8363606" y="3571454"/>
            <a:ext cx="3397827" cy="2171360"/>
          </a:xfrm>
          <a:prstGeom prst="rect">
            <a:avLst/>
          </a:prstGeom>
        </p:spPr>
      </p:pic>
      <p:sp>
        <p:nvSpPr>
          <p:cNvPr id="7" name="TextBox 6"/>
          <p:cNvSpPr txBox="1"/>
          <p:nvPr/>
        </p:nvSpPr>
        <p:spPr>
          <a:xfrm>
            <a:off x="500400" y="5763019"/>
            <a:ext cx="11407846" cy="954107"/>
          </a:xfrm>
          <a:prstGeom prst="rect">
            <a:avLst/>
          </a:prstGeom>
          <a:noFill/>
        </p:spPr>
        <p:txBody>
          <a:bodyPr wrap="square" rtlCol="0">
            <a:spAutoFit/>
          </a:bodyPr>
          <a:lstStyle/>
          <a:p>
            <a:pPr algn="ctr"/>
            <a:r>
              <a:rPr lang="en-GB" sz="3200" dirty="0">
                <a:solidFill>
                  <a:schemeClr val="accent1"/>
                </a:solidFill>
              </a:rPr>
              <a:t>What will you do?     Who is it aimed at?     How much will it cost? </a:t>
            </a:r>
          </a:p>
          <a:p>
            <a:endParaRPr lang="en-GB" dirty="0"/>
          </a:p>
        </p:txBody>
      </p:sp>
    </p:spTree>
    <p:extLst>
      <p:ext uri="{BB962C8B-B14F-4D97-AF65-F5344CB8AC3E}">
        <p14:creationId xmlns:p14="http://schemas.microsoft.com/office/powerpoint/2010/main" val="1498952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20625" t="16385" r="21335" b="7347"/>
          <a:stretch/>
        </p:blipFill>
        <p:spPr>
          <a:xfrm>
            <a:off x="2507225" y="2235204"/>
            <a:ext cx="6054395" cy="4524187"/>
          </a:xfrm>
          <a:prstGeom prst="rect">
            <a:avLst/>
          </a:prstGeom>
          <a:effectLst/>
        </p:spPr>
      </p:pic>
      <p:sp>
        <p:nvSpPr>
          <p:cNvPr id="2" name="Title 1"/>
          <p:cNvSpPr>
            <a:spLocks noGrp="1"/>
          </p:cNvSpPr>
          <p:nvPr>
            <p:ph type="title"/>
          </p:nvPr>
        </p:nvSpPr>
        <p:spPr/>
        <p:txBody>
          <a:bodyPr>
            <a:noAutofit/>
          </a:bodyPr>
          <a:lstStyle/>
          <a:p>
            <a:r>
              <a:rPr lang="en-GB" sz="2800" b="1" dirty="0" smtClean="0"/>
              <a:t>Recruitment &amp; Supervisory Guidance</a:t>
            </a:r>
            <a:endParaRPr lang="en-GB" sz="28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sz="3600" b="1" dirty="0" smtClean="0">
                <a:latin typeface="Calibri" panose="020F0502020204030204" pitchFamily="34" charset="0"/>
                <a:cs typeface="Calibri" panose="020F0502020204030204" pitchFamily="34" charset="0"/>
              </a:rPr>
              <a:t>Speaker:</a:t>
            </a:r>
          </a:p>
          <a:p>
            <a:pPr marL="0" marR="76200" indent="0">
              <a:buSzPct val="100000"/>
              <a:buNone/>
              <a:tabLst>
                <a:tab pos="436245" algn="l"/>
              </a:tabLst>
            </a:pPr>
            <a:r>
              <a:rPr lang="en-GB" sz="3600" b="1" dirty="0" smtClean="0">
                <a:latin typeface="Calibri" panose="020F0502020204030204" pitchFamily="34" charset="0"/>
                <a:cs typeface="Calibri" panose="020F0502020204030204" pitchFamily="34" charset="0"/>
              </a:rPr>
              <a:t>Lucy </a:t>
            </a:r>
            <a:r>
              <a:rPr lang="en-GB" sz="3600" b="1" dirty="0">
                <a:latin typeface="Calibri" panose="020F0502020204030204" pitchFamily="34" charset="0"/>
                <a:cs typeface="Calibri" panose="020F0502020204030204" pitchFamily="34" charset="0"/>
              </a:rPr>
              <a:t>Leiper – Centre for Academic Development &amp; Postgraduate Research School</a:t>
            </a:r>
            <a:endParaRPr lang="en-GB" sz="3600" dirty="0">
              <a:latin typeface="Calibri" panose="020F0502020204030204" pitchFamily="34" charset="0"/>
              <a:cs typeface="Calibri" panose="020F0502020204030204" pitchFamily="34" charset="0"/>
            </a:endParaRPr>
          </a:p>
          <a:p>
            <a:pPr marR="76200">
              <a:buSzPct val="100000"/>
              <a:tabLst>
                <a:tab pos="436245" algn="l"/>
              </a:tabLst>
            </a:pPr>
            <a:endParaRPr lang="en-GB" dirty="0">
              <a:latin typeface="+mn-lt"/>
            </a:endParaRP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92537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UoA</a:t>
            </a:r>
            <a:r>
              <a:rPr lang="en-GB" dirty="0"/>
              <a:t> Postgraduate Research School</a:t>
            </a:r>
          </a:p>
        </p:txBody>
      </p:sp>
      <p:sp>
        <p:nvSpPr>
          <p:cNvPr id="3" name="Content Placeholder 2"/>
          <p:cNvSpPr>
            <a:spLocks noGrp="1"/>
          </p:cNvSpPr>
          <p:nvPr>
            <p:ph idx="1"/>
          </p:nvPr>
        </p:nvSpPr>
        <p:spPr>
          <a:xfrm>
            <a:off x="241605" y="1411200"/>
            <a:ext cx="11142000" cy="4752000"/>
          </a:xfrm>
        </p:spPr>
        <p:txBody>
          <a:bodyPr/>
          <a:lstStyle/>
          <a:p>
            <a:r>
              <a:rPr lang="en-GB" dirty="0" smtClean="0"/>
              <a:t>PGRS since July 2017 </a:t>
            </a:r>
          </a:p>
          <a:p>
            <a:pPr lvl="1"/>
            <a:r>
              <a:rPr lang="en-GB" dirty="0" smtClean="0"/>
              <a:t>PSR 2015 recommended creation of single graduate School</a:t>
            </a:r>
          </a:p>
          <a:p>
            <a:pPr lvl="2"/>
            <a:r>
              <a:rPr lang="en-GB" dirty="0" smtClean="0"/>
              <a:t>GS steering group June 2016- Feb 2017</a:t>
            </a:r>
          </a:p>
          <a:p>
            <a:pPr lvl="2"/>
            <a:r>
              <a:rPr lang="en-GB" dirty="0" smtClean="0"/>
              <a:t>PSR board approval May 2017</a:t>
            </a:r>
          </a:p>
          <a:p>
            <a:pPr lvl="2"/>
            <a:r>
              <a:rPr lang="en-GB" dirty="0" smtClean="0"/>
              <a:t>Senior Management Team approval July 2017</a:t>
            </a:r>
          </a:p>
          <a:p>
            <a:pPr marL="1219170" lvl="2"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a:t>Innovative Training Network Workshop</a:t>
            </a:r>
          </a:p>
          <a:p>
            <a:endParaRPr lang="en-GB" dirty="0"/>
          </a:p>
        </p:txBody>
      </p:sp>
      <p:sp>
        <p:nvSpPr>
          <p:cNvPr id="5" name="Text Placeholder 4"/>
          <p:cNvSpPr>
            <a:spLocks noGrp="1"/>
          </p:cNvSpPr>
          <p:nvPr>
            <p:ph type="body" sz="quarter" idx="11"/>
          </p:nvPr>
        </p:nvSpPr>
        <p:spPr/>
        <p:txBody>
          <a:bodyPr/>
          <a:lstStyle/>
          <a:p>
            <a:endParaRPr lang="en-GB"/>
          </a:p>
        </p:txBody>
      </p:sp>
      <p:pic>
        <p:nvPicPr>
          <p:cNvPr id="8" name="Picture 7"/>
          <p:cNvPicPr>
            <a:picLocks noChangeAspect="1"/>
          </p:cNvPicPr>
          <p:nvPr/>
        </p:nvPicPr>
        <p:blipFill rotWithShape="1">
          <a:blip r:embed="rId2"/>
          <a:srcRect l="39589" t="30704" r="40190" b="28496"/>
          <a:stretch/>
        </p:blipFill>
        <p:spPr>
          <a:xfrm>
            <a:off x="8419526" y="2801230"/>
            <a:ext cx="3772474" cy="4091274"/>
          </a:xfrm>
          <a:prstGeom prst="rect">
            <a:avLst/>
          </a:prstGeom>
        </p:spPr>
      </p:pic>
      <p:sp>
        <p:nvSpPr>
          <p:cNvPr id="9" name="Rectangle 8"/>
          <p:cNvSpPr/>
          <p:nvPr/>
        </p:nvSpPr>
        <p:spPr>
          <a:xfrm>
            <a:off x="10527829" y="2551065"/>
            <a:ext cx="1472170" cy="431321"/>
          </a:xfrm>
          <a:prstGeom prst="rect">
            <a:avLst/>
          </a:prstGeom>
          <a:solidFill>
            <a:srgbClr val="E5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5113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UoA</a:t>
            </a:r>
            <a:r>
              <a:rPr lang="en-GB" dirty="0"/>
              <a:t> Postgraduate Research School</a:t>
            </a:r>
          </a:p>
        </p:txBody>
      </p:sp>
      <p:sp>
        <p:nvSpPr>
          <p:cNvPr id="3" name="Content Placeholder 2"/>
          <p:cNvSpPr>
            <a:spLocks noGrp="1"/>
          </p:cNvSpPr>
          <p:nvPr>
            <p:ph idx="1"/>
          </p:nvPr>
        </p:nvSpPr>
        <p:spPr>
          <a:xfrm>
            <a:off x="241605" y="1411200"/>
            <a:ext cx="11142000" cy="4752000"/>
          </a:xfrm>
        </p:spPr>
        <p:txBody>
          <a:bodyPr/>
          <a:lstStyle/>
          <a:p>
            <a:r>
              <a:rPr lang="en-GB" dirty="0" smtClean="0"/>
              <a:t>PGRS since July 2017 </a:t>
            </a:r>
          </a:p>
          <a:p>
            <a:r>
              <a:rPr lang="en-GB" dirty="0" smtClean="0"/>
              <a:t>9 members of PGRS staff</a:t>
            </a:r>
          </a:p>
          <a:p>
            <a:r>
              <a:rPr lang="en-GB" dirty="0" err="1" smtClean="0"/>
              <a:t>Approx</a:t>
            </a:r>
            <a:r>
              <a:rPr lang="en-GB" dirty="0" smtClean="0"/>
              <a:t> 815.2 FTE PGRS (snapshot 1)</a:t>
            </a:r>
          </a:p>
          <a:p>
            <a:r>
              <a:rPr lang="en-GB" dirty="0" smtClean="0"/>
              <a:t>PhD, MPhil, </a:t>
            </a:r>
            <a:r>
              <a:rPr lang="en-GB" dirty="0" err="1" smtClean="0"/>
              <a:t>MRes</a:t>
            </a:r>
            <a:r>
              <a:rPr lang="en-GB" dirty="0" smtClean="0"/>
              <a:t>, </a:t>
            </a:r>
            <a:r>
              <a:rPr lang="en-GB" dirty="0" err="1" smtClean="0"/>
              <a:t>Mlitt</a:t>
            </a:r>
            <a:r>
              <a:rPr lang="en-GB" dirty="0" smtClean="0"/>
              <a:t>, </a:t>
            </a:r>
            <a:r>
              <a:rPr lang="en-GB" dirty="0" err="1" smtClean="0"/>
              <a:t>EdD</a:t>
            </a:r>
            <a:r>
              <a:rPr lang="en-GB" dirty="0" smtClean="0"/>
              <a:t>, DEng</a:t>
            </a:r>
          </a:p>
          <a:p>
            <a:r>
              <a:rPr lang="en-GB" dirty="0" smtClean="0"/>
              <a:t>Supervisors</a:t>
            </a:r>
          </a:p>
          <a:p>
            <a:pPr marL="1219170" lvl="2"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a:t>Innovative Training Network Workshop</a:t>
            </a:r>
          </a:p>
          <a:p>
            <a:endParaRPr lang="en-GB" dirty="0"/>
          </a:p>
        </p:txBody>
      </p:sp>
      <p:sp>
        <p:nvSpPr>
          <p:cNvPr id="5" name="Text Placeholder 4"/>
          <p:cNvSpPr>
            <a:spLocks noGrp="1"/>
          </p:cNvSpPr>
          <p:nvPr>
            <p:ph type="body" sz="quarter" idx="11"/>
          </p:nvPr>
        </p:nvSpPr>
        <p:spPr/>
        <p:txBody>
          <a:bodyPr/>
          <a:lstStyle/>
          <a:p>
            <a:endParaRPr lang="en-GB"/>
          </a:p>
        </p:txBody>
      </p:sp>
      <p:sp>
        <p:nvSpPr>
          <p:cNvPr id="9" name="Rectangle 8"/>
          <p:cNvSpPr/>
          <p:nvPr/>
        </p:nvSpPr>
        <p:spPr>
          <a:xfrm>
            <a:off x="10527829" y="2551065"/>
            <a:ext cx="1472170" cy="431321"/>
          </a:xfrm>
          <a:prstGeom prst="rect">
            <a:avLst/>
          </a:prstGeom>
          <a:solidFill>
            <a:srgbClr val="E5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a:srcRect l="53877" t="45327" r="35189" b="16836"/>
          <a:stretch/>
        </p:blipFill>
        <p:spPr>
          <a:xfrm>
            <a:off x="9655834" y="2140840"/>
            <a:ext cx="2536166" cy="4717160"/>
          </a:xfrm>
          <a:prstGeom prst="rect">
            <a:avLst/>
          </a:prstGeom>
          <a:effectLst/>
        </p:spPr>
      </p:pic>
    </p:spTree>
    <p:extLst>
      <p:ext uri="{BB962C8B-B14F-4D97-AF65-F5344CB8AC3E}">
        <p14:creationId xmlns:p14="http://schemas.microsoft.com/office/powerpoint/2010/main" val="385594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UoA</a:t>
            </a:r>
            <a:r>
              <a:rPr lang="en-GB" dirty="0"/>
              <a:t> Postgraduate Research School</a:t>
            </a:r>
          </a:p>
        </p:txBody>
      </p:sp>
      <p:sp>
        <p:nvSpPr>
          <p:cNvPr id="4" name="Content Placeholder 3"/>
          <p:cNvSpPr>
            <a:spLocks noGrp="1"/>
          </p:cNvSpPr>
          <p:nvPr>
            <p:ph sz="half" idx="1"/>
          </p:nvPr>
        </p:nvSpPr>
        <p:spPr>
          <a:xfrm>
            <a:off x="392653" y="1411200"/>
            <a:ext cx="2592594" cy="5299624"/>
          </a:xfrm>
          <a:ln>
            <a:solidFill>
              <a:schemeClr val="accent1"/>
            </a:solidFill>
          </a:ln>
        </p:spPr>
        <p:txBody>
          <a:bodyPr>
            <a:normAutofit fontScale="92500" lnSpcReduction="10000"/>
          </a:bodyPr>
          <a:lstStyle/>
          <a:p>
            <a:pPr marL="0" indent="0">
              <a:buNone/>
            </a:pPr>
            <a:r>
              <a:rPr lang="en-GB" sz="2600" b="1" dirty="0" smtClean="0"/>
              <a:t>Recruitment &amp; Admissions</a:t>
            </a:r>
          </a:p>
          <a:p>
            <a:pPr marL="0" indent="0">
              <a:buNone/>
            </a:pPr>
            <a:endParaRPr lang="en-GB" sz="1800" b="1" dirty="0"/>
          </a:p>
          <a:p>
            <a:r>
              <a:rPr lang="en-GB" sz="1900" dirty="0"/>
              <a:t>Recruitment/Admissions </a:t>
            </a:r>
            <a:r>
              <a:rPr lang="en-GB" sz="1900" dirty="0" smtClean="0"/>
              <a:t>for some </a:t>
            </a:r>
            <a:r>
              <a:rPr lang="en-GB" sz="1900" dirty="0"/>
              <a:t>schools </a:t>
            </a:r>
            <a:endParaRPr lang="en-GB" sz="1900" dirty="0" smtClean="0"/>
          </a:p>
          <a:p>
            <a:r>
              <a:rPr lang="en-GB" sz="1900" dirty="0" smtClean="0"/>
              <a:t>Cross </a:t>
            </a:r>
            <a:r>
              <a:rPr lang="en-GB" sz="1900" dirty="0"/>
              <a:t>University recruitment campaigns</a:t>
            </a:r>
          </a:p>
          <a:p>
            <a:pPr lvl="1"/>
            <a:r>
              <a:rPr lang="en-GB" sz="1900" dirty="0"/>
              <a:t>Elphinstone</a:t>
            </a:r>
          </a:p>
          <a:p>
            <a:pPr lvl="1"/>
            <a:r>
              <a:rPr lang="en-GB" sz="1900" dirty="0"/>
              <a:t>Aberdeen-Curtin</a:t>
            </a:r>
          </a:p>
          <a:p>
            <a:pPr lvl="1"/>
            <a:r>
              <a:rPr lang="en-GB" sz="1900" dirty="0"/>
              <a:t>SGSAH, SGSS</a:t>
            </a:r>
          </a:p>
          <a:p>
            <a:r>
              <a:rPr lang="en-GB" sz="1900" dirty="0" smtClean="0"/>
              <a:t>Development and implementation of admissions policies, processes </a:t>
            </a:r>
            <a:r>
              <a:rPr lang="en-GB" sz="1900" dirty="0"/>
              <a:t>and systems</a:t>
            </a:r>
          </a:p>
          <a:p>
            <a:pPr marL="0" indent="0">
              <a:buNone/>
            </a:pPr>
            <a:endParaRPr lang="en-GB" sz="1800" dirty="0" smtClean="0"/>
          </a:p>
          <a:p>
            <a:endParaRPr lang="en-GB" sz="1800" dirty="0"/>
          </a:p>
        </p:txBody>
      </p:sp>
      <p:sp>
        <p:nvSpPr>
          <p:cNvPr id="6" name="Content Placeholder 3"/>
          <p:cNvSpPr txBox="1">
            <a:spLocks/>
          </p:cNvSpPr>
          <p:nvPr/>
        </p:nvSpPr>
        <p:spPr>
          <a:xfrm>
            <a:off x="3282878" y="1402233"/>
            <a:ext cx="2592594" cy="5299624"/>
          </a:xfrm>
          <a:prstGeom prst="rect">
            <a:avLst/>
          </a:prstGeom>
          <a:ln>
            <a:solidFill>
              <a:schemeClr val="accent1"/>
            </a:solidFill>
          </a:ln>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4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4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4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GB" sz="1800" b="1" dirty="0" smtClean="0"/>
              <a:t>Monitoring &amp; Progression</a:t>
            </a:r>
          </a:p>
          <a:p>
            <a:pPr marL="0" indent="0">
              <a:buNone/>
            </a:pPr>
            <a:endParaRPr lang="en-GB" sz="1800" b="1" dirty="0"/>
          </a:p>
          <a:p>
            <a:r>
              <a:rPr lang="en-GB" sz="1800" dirty="0"/>
              <a:t>Routine Progress Review (administer)</a:t>
            </a:r>
          </a:p>
          <a:p>
            <a:r>
              <a:rPr lang="en-GB" sz="1800" dirty="0"/>
              <a:t>Progress Assessment (audit)</a:t>
            </a:r>
          </a:p>
          <a:p>
            <a:r>
              <a:rPr lang="en-GB" sz="1800" dirty="0"/>
              <a:t>Revise and Standardise policies/practices for assessment</a:t>
            </a:r>
          </a:p>
          <a:p>
            <a:pPr marL="0" indent="0">
              <a:buNone/>
            </a:pPr>
            <a:endParaRPr lang="en-GB" dirty="0"/>
          </a:p>
        </p:txBody>
      </p:sp>
      <p:sp>
        <p:nvSpPr>
          <p:cNvPr id="7" name="Content Placeholder 3"/>
          <p:cNvSpPr txBox="1">
            <a:spLocks/>
          </p:cNvSpPr>
          <p:nvPr/>
        </p:nvSpPr>
        <p:spPr>
          <a:xfrm>
            <a:off x="6173104" y="1411200"/>
            <a:ext cx="2592594" cy="5299624"/>
          </a:xfrm>
          <a:prstGeom prst="rect">
            <a:avLst/>
          </a:prstGeom>
          <a:ln>
            <a:solidFill>
              <a:schemeClr val="accent1"/>
            </a:solidFill>
          </a:ln>
        </p:spPr>
        <p:txBody>
          <a:bodyPr vert="horz" lIns="91440" tIns="45720" rIns="91440" bIns="45720" rtlCol="0">
            <a:normAutofit fontScale="40000" lnSpcReduction="2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4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4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4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GB" sz="4500" b="1" dirty="0" smtClean="0"/>
              <a:t>Scholarships, Partnerships &amp; Strategic Reporting</a:t>
            </a:r>
          </a:p>
          <a:p>
            <a:pPr marL="0" indent="0">
              <a:buNone/>
            </a:pPr>
            <a:endParaRPr lang="en-GB" sz="1800" b="1" dirty="0"/>
          </a:p>
          <a:p>
            <a:r>
              <a:rPr lang="en-GB" sz="4000" dirty="0"/>
              <a:t>Administer institutional large scale programmes </a:t>
            </a:r>
            <a:r>
              <a:rPr lang="en-GB" sz="4000" dirty="0" smtClean="0"/>
              <a:t>e.g. SGSAH</a:t>
            </a:r>
            <a:r>
              <a:rPr lang="en-GB" sz="4000" dirty="0"/>
              <a:t>, SGSSS, DTPs, EU, Curtin, </a:t>
            </a:r>
            <a:r>
              <a:rPr lang="en-GB" sz="4000" dirty="0" smtClean="0"/>
              <a:t>Elphinstone</a:t>
            </a:r>
          </a:p>
          <a:p>
            <a:pPr marL="0" indent="0">
              <a:buNone/>
            </a:pPr>
            <a:endParaRPr lang="en-GB" sz="4000" dirty="0"/>
          </a:p>
          <a:p>
            <a:r>
              <a:rPr lang="en-GB" sz="4000" dirty="0"/>
              <a:t>Joint/double </a:t>
            </a:r>
            <a:r>
              <a:rPr lang="en-GB" sz="4000" dirty="0" smtClean="0"/>
              <a:t>degrees</a:t>
            </a:r>
          </a:p>
          <a:p>
            <a:pPr marL="0" indent="0">
              <a:buNone/>
            </a:pPr>
            <a:endParaRPr lang="en-GB" sz="4000" dirty="0"/>
          </a:p>
          <a:p>
            <a:r>
              <a:rPr lang="en-GB" sz="4000" dirty="0"/>
              <a:t>Facilitate development of external </a:t>
            </a:r>
            <a:r>
              <a:rPr lang="en-GB" sz="4000" dirty="0" smtClean="0"/>
              <a:t>partnerships</a:t>
            </a:r>
          </a:p>
          <a:p>
            <a:endParaRPr lang="en-GB" sz="4000" dirty="0"/>
          </a:p>
          <a:p>
            <a:r>
              <a:rPr lang="en-GB" sz="4000" dirty="0"/>
              <a:t>PGR data – review and </a:t>
            </a:r>
            <a:r>
              <a:rPr lang="en-GB" sz="4000" dirty="0" smtClean="0"/>
              <a:t>standardise</a:t>
            </a:r>
          </a:p>
          <a:p>
            <a:endParaRPr lang="en-GB" sz="4000" dirty="0"/>
          </a:p>
          <a:p>
            <a:r>
              <a:rPr lang="en-GB" sz="4000" dirty="0"/>
              <a:t>Facilitate external scholarship funding (Development Trust</a:t>
            </a:r>
            <a:r>
              <a:rPr lang="en-GB" sz="4000" dirty="0" smtClean="0"/>
              <a:t>)</a:t>
            </a:r>
          </a:p>
          <a:p>
            <a:pPr marL="0" indent="0">
              <a:buNone/>
            </a:pPr>
            <a:endParaRPr lang="en-GB" sz="4000" dirty="0"/>
          </a:p>
          <a:p>
            <a:r>
              <a:rPr lang="en-GB" sz="4000" dirty="0"/>
              <a:t>Benchmarking and Reporting (PRES/ELIR)</a:t>
            </a:r>
          </a:p>
          <a:p>
            <a:pPr marL="0" indent="0">
              <a:buNone/>
            </a:pPr>
            <a:endParaRPr lang="en-GB" sz="1800" dirty="0"/>
          </a:p>
        </p:txBody>
      </p:sp>
      <p:sp>
        <p:nvSpPr>
          <p:cNvPr id="8" name="Content Placeholder 3"/>
          <p:cNvSpPr txBox="1">
            <a:spLocks/>
          </p:cNvSpPr>
          <p:nvPr/>
        </p:nvSpPr>
        <p:spPr>
          <a:xfrm>
            <a:off x="9063329" y="1413148"/>
            <a:ext cx="2592594" cy="5299624"/>
          </a:xfrm>
          <a:prstGeom prst="rect">
            <a:avLst/>
          </a:prstGeom>
          <a:ln>
            <a:solidFill>
              <a:schemeClr val="accent1"/>
            </a:solidFill>
          </a:ln>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4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4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4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GB" sz="1800" b="1" dirty="0" smtClean="0"/>
              <a:t>Researcher Development</a:t>
            </a:r>
          </a:p>
          <a:p>
            <a:pPr marL="0" indent="0">
              <a:buNone/>
            </a:pPr>
            <a:endParaRPr lang="en-GB" sz="1800" b="1" dirty="0"/>
          </a:p>
          <a:p>
            <a:r>
              <a:rPr lang="en-GB" sz="1800" dirty="0"/>
              <a:t>Researcher Development </a:t>
            </a:r>
            <a:r>
              <a:rPr lang="en-GB" sz="1800" dirty="0" smtClean="0"/>
              <a:t>Programme</a:t>
            </a:r>
          </a:p>
          <a:p>
            <a:r>
              <a:rPr lang="en-GB" sz="1800" dirty="0" smtClean="0"/>
              <a:t>Flexible </a:t>
            </a:r>
            <a:r>
              <a:rPr lang="en-GB" sz="1800" dirty="0"/>
              <a:t>learning, online, face to ace, </a:t>
            </a:r>
            <a:r>
              <a:rPr lang="en-GB" sz="1800" dirty="0" smtClean="0"/>
              <a:t>PT/Distance</a:t>
            </a:r>
            <a:endParaRPr lang="en-GB" sz="1800" dirty="0"/>
          </a:p>
          <a:p>
            <a:r>
              <a:rPr lang="en-GB" sz="1800" dirty="0"/>
              <a:t>Induction programmes</a:t>
            </a:r>
          </a:p>
          <a:p>
            <a:r>
              <a:rPr lang="en-GB" sz="1800" dirty="0" smtClean="0"/>
              <a:t>Supervisor </a:t>
            </a:r>
            <a:r>
              <a:rPr lang="en-GB" sz="1800" dirty="0"/>
              <a:t>Development</a:t>
            </a:r>
          </a:p>
          <a:p>
            <a:endParaRPr lang="en-GB" sz="1800" dirty="0"/>
          </a:p>
        </p:txBody>
      </p:sp>
    </p:spTree>
    <p:extLst>
      <p:ext uri="{BB962C8B-B14F-4D97-AF65-F5344CB8AC3E}">
        <p14:creationId xmlns:p14="http://schemas.microsoft.com/office/powerpoint/2010/main" val="291740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ITN Studentships – things to consider</a:t>
            </a:r>
            <a:endParaRPr lang="en-GB" dirty="0"/>
          </a:p>
        </p:txBody>
      </p:sp>
      <p:sp>
        <p:nvSpPr>
          <p:cNvPr id="3" name="Content Placeholder 2"/>
          <p:cNvSpPr>
            <a:spLocks noGrp="1"/>
          </p:cNvSpPr>
          <p:nvPr>
            <p:ph idx="1"/>
          </p:nvPr>
        </p:nvSpPr>
        <p:spPr/>
        <p:txBody>
          <a:bodyPr/>
          <a:lstStyle/>
          <a:p>
            <a:r>
              <a:rPr lang="en-GB" dirty="0" smtClean="0"/>
              <a:t>Dual degrees</a:t>
            </a:r>
          </a:p>
          <a:p>
            <a:r>
              <a:rPr lang="en-GB" dirty="0" smtClean="0"/>
              <a:t>Co-supervision</a:t>
            </a:r>
          </a:p>
          <a:p>
            <a:r>
              <a:rPr lang="en-GB" dirty="0" smtClean="0"/>
              <a:t>IELTS- evidence of English language within timescale (ESRs are employed as staff, there is no HR requirement for English, but is required </a:t>
            </a:r>
            <a:r>
              <a:rPr lang="en-GB" smtClean="0"/>
              <a:t>for admission </a:t>
            </a:r>
            <a:r>
              <a:rPr lang="en-GB" dirty="0" smtClean="0"/>
              <a:t>to PGR study)</a:t>
            </a:r>
            <a:endParaRPr lang="en-GB" dirty="0"/>
          </a:p>
        </p:txBody>
      </p:sp>
      <p:sp>
        <p:nvSpPr>
          <p:cNvPr id="4" name="Text Placeholder 3"/>
          <p:cNvSpPr>
            <a:spLocks noGrp="1"/>
          </p:cNvSpPr>
          <p:nvPr>
            <p:ph type="body" sz="quarter" idx="10"/>
          </p:nvPr>
        </p:nvSpPr>
        <p:spPr/>
        <p:txBody>
          <a:bodyPr>
            <a:normAutofit lnSpcReduction="10000"/>
          </a:bodyPr>
          <a:lstStyle/>
          <a:p>
            <a:r>
              <a:rPr lang="en-GB" dirty="0"/>
              <a:t>Innovative Training Network Workshop</a:t>
            </a:r>
          </a:p>
          <a:p>
            <a:endParaRPr lang="en-GB" dirty="0"/>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81813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ITN – Training and Development</a:t>
            </a:r>
            <a:endParaRPr lang="en-GB" dirty="0"/>
          </a:p>
        </p:txBody>
      </p:sp>
      <p:sp>
        <p:nvSpPr>
          <p:cNvPr id="3" name="Content Placeholder 2"/>
          <p:cNvSpPr>
            <a:spLocks noGrp="1"/>
          </p:cNvSpPr>
          <p:nvPr>
            <p:ph idx="1"/>
          </p:nvPr>
        </p:nvSpPr>
        <p:spPr>
          <a:xfrm>
            <a:off x="500401" y="1411200"/>
            <a:ext cx="5459336" cy="4752000"/>
          </a:xfrm>
        </p:spPr>
        <p:txBody>
          <a:bodyPr>
            <a:normAutofit/>
          </a:bodyPr>
          <a:lstStyle/>
          <a:p>
            <a:endParaRPr lang="en-GB" dirty="0" smtClean="0"/>
          </a:p>
          <a:p>
            <a:pPr lvl="0"/>
            <a:r>
              <a:rPr lang="en-GB" dirty="0" smtClean="0"/>
              <a:t>Core Research </a:t>
            </a:r>
            <a:r>
              <a:rPr lang="en-GB" dirty="0"/>
              <a:t>skills </a:t>
            </a:r>
          </a:p>
          <a:p>
            <a:pPr lvl="0"/>
            <a:r>
              <a:rPr lang="en-GB" dirty="0" smtClean="0"/>
              <a:t>Generic </a:t>
            </a:r>
            <a:r>
              <a:rPr lang="en-GB" dirty="0"/>
              <a:t>/ transferrable in own institution</a:t>
            </a:r>
          </a:p>
          <a:p>
            <a:pPr lvl="0"/>
            <a:r>
              <a:rPr lang="en-GB" dirty="0"/>
              <a:t>Cohort meetings – embed generic into network </a:t>
            </a:r>
            <a:r>
              <a:rPr lang="en-GB" dirty="0" smtClean="0"/>
              <a:t>meetings – Public engagement for example</a:t>
            </a:r>
            <a:endParaRPr lang="en-GB" dirty="0"/>
          </a:p>
          <a:p>
            <a:pPr marL="0"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a:t>Innovative Training Network Workshop</a:t>
            </a:r>
          </a:p>
          <a:p>
            <a:endParaRPr lang="en-GB" dirty="0"/>
          </a:p>
        </p:txBody>
      </p:sp>
      <p:sp>
        <p:nvSpPr>
          <p:cNvPr id="5" name="Text Placeholder 4"/>
          <p:cNvSpPr>
            <a:spLocks noGrp="1"/>
          </p:cNvSpPr>
          <p:nvPr>
            <p:ph type="body" sz="quarter" idx="11"/>
          </p:nvPr>
        </p:nvSpPr>
        <p:spPr/>
        <p:txBody>
          <a:bodyPr/>
          <a:lstStyle/>
          <a:p>
            <a:endParaRPr lang="en-GB"/>
          </a:p>
        </p:txBody>
      </p:sp>
      <p:pic>
        <p:nvPicPr>
          <p:cNvPr id="8" name="Content Placeholder 5" descr="Slide1.jpg"/>
          <p:cNvPicPr>
            <a:picLocks/>
          </p:cNvPicPr>
          <p:nvPr/>
        </p:nvPicPr>
        <p:blipFill>
          <a:blip r:embed="rId2"/>
          <a:stretch>
            <a:fillRect/>
          </a:stretch>
        </p:blipFill>
        <p:spPr>
          <a:xfrm>
            <a:off x="6196404" y="1411200"/>
            <a:ext cx="5553572" cy="4485243"/>
          </a:xfrm>
          <a:prstGeom prst="rect">
            <a:avLst/>
          </a:prstGeom>
        </p:spPr>
      </p:pic>
    </p:spTree>
    <p:extLst>
      <p:ext uri="{BB962C8B-B14F-4D97-AF65-F5344CB8AC3E}">
        <p14:creationId xmlns:p14="http://schemas.microsoft.com/office/powerpoint/2010/main" val="213063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ITN – Training and Development</a:t>
            </a:r>
          </a:p>
        </p:txBody>
      </p:sp>
      <p:sp>
        <p:nvSpPr>
          <p:cNvPr id="4" name="Text Placeholder 3"/>
          <p:cNvSpPr>
            <a:spLocks noGrp="1"/>
          </p:cNvSpPr>
          <p:nvPr>
            <p:ph type="body" sz="quarter" idx="10"/>
          </p:nvPr>
        </p:nvSpPr>
        <p:spPr/>
        <p:txBody>
          <a:bodyPr>
            <a:normAutofit lnSpcReduction="10000"/>
          </a:bodyPr>
          <a:lstStyle/>
          <a:p>
            <a:r>
              <a:rPr lang="en-GB" dirty="0"/>
              <a:t>Innovative Training Network Workshop</a:t>
            </a:r>
          </a:p>
          <a:p>
            <a:endParaRPr lang="en-GB" dirty="0"/>
          </a:p>
        </p:txBody>
      </p:sp>
      <p:sp>
        <p:nvSpPr>
          <p:cNvPr id="5" name="Text Placeholder 4"/>
          <p:cNvSpPr>
            <a:spLocks noGrp="1"/>
          </p:cNvSpPr>
          <p:nvPr>
            <p:ph type="body" sz="quarter" idx="11"/>
          </p:nvPr>
        </p:nvSpPr>
        <p:spPr/>
        <p:txBody>
          <a:bodyPr/>
          <a:lstStyle/>
          <a:p>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9778" t="7764" b="9552"/>
          <a:stretch/>
        </p:blipFill>
        <p:spPr>
          <a:xfrm>
            <a:off x="6962775" y="1488400"/>
            <a:ext cx="5048921" cy="4674800"/>
          </a:xfrm>
          <a:prstGeom prst="rect">
            <a:avLst/>
          </a:prstGeom>
        </p:spPr>
      </p:pic>
      <p:sp>
        <p:nvSpPr>
          <p:cNvPr id="7" name="Rectangle 6"/>
          <p:cNvSpPr/>
          <p:nvPr/>
        </p:nvSpPr>
        <p:spPr>
          <a:xfrm>
            <a:off x="500400" y="1531005"/>
            <a:ext cx="6096000" cy="4524315"/>
          </a:xfrm>
          <a:prstGeom prst="rect">
            <a:avLst/>
          </a:prstGeom>
        </p:spPr>
        <p:txBody>
          <a:bodyPr>
            <a:spAutoFit/>
          </a:bodyPr>
          <a:lstStyle/>
          <a:p>
            <a:r>
              <a:rPr lang="en-GB" dirty="0" smtClean="0"/>
              <a:t>Postgraduate </a:t>
            </a:r>
            <a:r>
              <a:rPr lang="en-GB" dirty="0"/>
              <a:t>R</a:t>
            </a:r>
            <a:r>
              <a:rPr lang="en-GB" dirty="0" smtClean="0"/>
              <a:t>esearch School</a:t>
            </a:r>
          </a:p>
          <a:p>
            <a:pPr marL="342900" indent="-342900">
              <a:buFont typeface="Arial" panose="020B0604020202020204" pitchFamily="34" charset="0"/>
              <a:buChar char="•"/>
            </a:pPr>
            <a:r>
              <a:rPr lang="en-GB" dirty="0" smtClean="0"/>
              <a:t>Researcher </a:t>
            </a:r>
            <a:r>
              <a:rPr lang="en-GB" dirty="0"/>
              <a:t>Development programme – open programme for personal, professional and career </a:t>
            </a:r>
            <a:r>
              <a:rPr lang="en-GB" dirty="0" smtClean="0"/>
              <a:t>development</a:t>
            </a:r>
          </a:p>
          <a:p>
            <a:endParaRPr lang="en-GB" dirty="0"/>
          </a:p>
          <a:p>
            <a:r>
              <a:rPr lang="en-GB" dirty="0" smtClean="0"/>
              <a:t>Centre for Academic Development</a:t>
            </a:r>
          </a:p>
          <a:p>
            <a:pPr marL="342900" indent="-342900">
              <a:buFont typeface="Arial" panose="020B0604020202020204" pitchFamily="34" charset="0"/>
              <a:buChar char="•"/>
            </a:pPr>
            <a:r>
              <a:rPr lang="en-GB" dirty="0" smtClean="0"/>
              <a:t>Teaching development</a:t>
            </a:r>
          </a:p>
          <a:p>
            <a:pPr marL="342900" indent="-342900">
              <a:buFont typeface="Arial" panose="020B0604020202020204" pitchFamily="34" charset="0"/>
              <a:buChar char="•"/>
            </a:pPr>
            <a:endParaRPr lang="en-GB" dirty="0"/>
          </a:p>
          <a:p>
            <a:r>
              <a:rPr lang="en-GB" dirty="0" smtClean="0"/>
              <a:t>Networks</a:t>
            </a:r>
          </a:p>
          <a:p>
            <a:r>
              <a:rPr lang="en-GB" dirty="0" smtClean="0"/>
              <a:t>SGSAH, SGSSS, SUPA, SULSA, MASTS </a:t>
            </a:r>
            <a:r>
              <a:rPr lang="en-GB" dirty="0" err="1" smtClean="0"/>
              <a:t>etc</a:t>
            </a:r>
            <a:endParaRPr lang="en-GB" dirty="0" smtClean="0"/>
          </a:p>
          <a:p>
            <a:endParaRPr lang="en-GB" dirty="0" smtClean="0"/>
          </a:p>
          <a:p>
            <a:endParaRPr lang="en-GB" dirty="0"/>
          </a:p>
        </p:txBody>
      </p:sp>
    </p:spTree>
    <p:extLst>
      <p:ext uri="{BB962C8B-B14F-4D97-AF65-F5344CB8AC3E}">
        <p14:creationId xmlns:p14="http://schemas.microsoft.com/office/powerpoint/2010/main" val="267532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4" name="Text Placeholder 3"/>
          <p:cNvSpPr>
            <a:spLocks noGrp="1"/>
          </p:cNvSpPr>
          <p:nvPr>
            <p:ph type="body" sz="quarter" idx="10"/>
          </p:nvPr>
        </p:nvSpPr>
        <p:spPr/>
        <p:txBody>
          <a:bodyPr>
            <a:normAutofit lnSpcReduction="10000"/>
          </a:bodyPr>
          <a:lstStyle/>
          <a:p>
            <a:r>
              <a:rPr lang="en-GB" dirty="0"/>
              <a:t>Innovative Training Network Workshop</a:t>
            </a:r>
          </a:p>
          <a:p>
            <a:endParaRPr lang="en-GB" dirty="0"/>
          </a:p>
        </p:txBody>
      </p:sp>
      <p:sp>
        <p:nvSpPr>
          <p:cNvPr id="5" name="Text Placeholder 4"/>
          <p:cNvSpPr>
            <a:spLocks noGrp="1"/>
          </p:cNvSpPr>
          <p:nvPr>
            <p:ph type="body" sz="quarter" idx="11"/>
          </p:nvPr>
        </p:nvSpPr>
        <p:spPr/>
        <p:txBody>
          <a:bodyPr/>
          <a:lstStyle/>
          <a:p>
            <a:endParaRPr lang="en-GB"/>
          </a:p>
        </p:txBody>
      </p:sp>
      <p:graphicFrame>
        <p:nvGraphicFramePr>
          <p:cNvPr id="8" name="Content Placeholder 7"/>
          <p:cNvGraphicFramePr>
            <a:graphicFrameLocks noGrp="1"/>
          </p:cNvGraphicFramePr>
          <p:nvPr>
            <p:ph idx="1"/>
            <p:extLst/>
          </p:nvPr>
        </p:nvGraphicFramePr>
        <p:xfrm>
          <a:off x="500400" y="1103105"/>
          <a:ext cx="6062103" cy="2597529"/>
        </p:xfrm>
        <a:graphic>
          <a:graphicData uri="http://schemas.openxmlformats.org/drawingml/2006/table">
            <a:tbl>
              <a:tblPr firstRow="1" firstCol="1" bandRow="1">
                <a:tableStyleId>{00A15C55-8517-42AA-B614-E9B94910E393}</a:tableStyleId>
              </a:tblPr>
              <a:tblGrid>
                <a:gridCol w="1686308">
                  <a:extLst>
                    <a:ext uri="{9D8B030D-6E8A-4147-A177-3AD203B41FA5}">
                      <a16:colId xmlns:a16="http://schemas.microsoft.com/office/drawing/2014/main" val="20000"/>
                    </a:ext>
                  </a:extLst>
                </a:gridCol>
                <a:gridCol w="2279340">
                  <a:extLst>
                    <a:ext uri="{9D8B030D-6E8A-4147-A177-3AD203B41FA5}">
                      <a16:colId xmlns:a16="http://schemas.microsoft.com/office/drawing/2014/main" val="20001"/>
                    </a:ext>
                  </a:extLst>
                </a:gridCol>
                <a:gridCol w="2096455">
                  <a:extLst>
                    <a:ext uri="{9D8B030D-6E8A-4147-A177-3AD203B41FA5}">
                      <a16:colId xmlns:a16="http://schemas.microsoft.com/office/drawing/2014/main" val="20002"/>
                    </a:ext>
                  </a:extLst>
                </a:gridCol>
              </a:tblGrid>
              <a:tr h="196053">
                <a:tc>
                  <a:txBody>
                    <a:bodyPr/>
                    <a:lstStyle/>
                    <a:p>
                      <a:pPr marL="457200">
                        <a:lnSpc>
                          <a:spcPct val="115000"/>
                        </a:lnSpc>
                        <a:spcAft>
                          <a:spcPts val="0"/>
                        </a:spcAft>
                      </a:pPr>
                      <a:r>
                        <a:rPr lang="en-GB" sz="1100" dirty="0">
                          <a:effectLst/>
                        </a:rPr>
                        <a:t>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Project month (estimate)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ECTs (If applicable)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6053">
                <a:tc gridSpan="3">
                  <a:txBody>
                    <a:bodyPr/>
                    <a:lstStyle/>
                    <a:p>
                      <a:pPr marL="457200">
                        <a:lnSpc>
                          <a:spcPct val="115000"/>
                        </a:lnSpc>
                        <a:spcAft>
                          <a:spcPts val="1000"/>
                        </a:spcAft>
                      </a:pPr>
                      <a:r>
                        <a:rPr lang="en-GB" sz="1100">
                          <a:effectLst/>
                        </a:rPr>
                        <a:t>Research Skills (examples)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96053">
                <a:tc>
                  <a:txBody>
                    <a:bodyPr/>
                    <a:lstStyle/>
                    <a:p>
                      <a:pPr marL="457200">
                        <a:lnSpc>
                          <a:spcPct val="115000"/>
                        </a:lnSpc>
                        <a:spcAft>
                          <a:spcPts val="0"/>
                        </a:spcAft>
                      </a:pPr>
                      <a:r>
                        <a:rPr lang="en-GB" sz="1100">
                          <a:effectLst/>
                        </a:rPr>
                        <a:t>Imaging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4316">
                <a:tc>
                  <a:txBody>
                    <a:bodyPr/>
                    <a:lstStyle/>
                    <a:p>
                      <a:pPr marL="457200">
                        <a:lnSpc>
                          <a:spcPct val="115000"/>
                        </a:lnSpc>
                        <a:spcAft>
                          <a:spcPts val="0"/>
                        </a:spcAft>
                      </a:pPr>
                      <a:r>
                        <a:rPr lang="en-GB" sz="1100">
                          <a:effectLst/>
                        </a:rPr>
                        <a:t>Health and Safety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4316">
                <a:tc>
                  <a:txBody>
                    <a:bodyPr/>
                    <a:lstStyle/>
                    <a:p>
                      <a:pPr marL="457200">
                        <a:lnSpc>
                          <a:spcPct val="115000"/>
                        </a:lnSpc>
                        <a:spcAft>
                          <a:spcPts val="0"/>
                        </a:spcAft>
                      </a:pPr>
                      <a:r>
                        <a:rPr lang="en-GB" sz="1100">
                          <a:effectLst/>
                        </a:rPr>
                        <a:t>Research Ethics and Governance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dirty="0">
                          <a:effectLst/>
                        </a:rPr>
                        <a:t>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96053">
                <a:tc gridSpan="3">
                  <a:txBody>
                    <a:bodyPr/>
                    <a:lstStyle/>
                    <a:p>
                      <a:pPr marL="457200">
                        <a:lnSpc>
                          <a:spcPct val="115000"/>
                        </a:lnSpc>
                        <a:spcAft>
                          <a:spcPts val="1000"/>
                        </a:spcAft>
                      </a:pPr>
                      <a:r>
                        <a:rPr lang="en-GB" sz="1100">
                          <a:effectLst/>
                        </a:rPr>
                        <a:t>Generic Skills (examples)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96053">
                <a:tc>
                  <a:txBody>
                    <a:bodyPr/>
                    <a:lstStyle/>
                    <a:p>
                      <a:pPr marL="457200">
                        <a:lnSpc>
                          <a:spcPct val="115000"/>
                        </a:lnSpc>
                        <a:spcAft>
                          <a:spcPts val="0"/>
                        </a:spcAft>
                      </a:pPr>
                      <a:r>
                        <a:rPr lang="en-GB" sz="1100">
                          <a:effectLst/>
                        </a:rPr>
                        <a:t>Statistics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04316">
                <a:tc>
                  <a:txBody>
                    <a:bodyPr/>
                    <a:lstStyle/>
                    <a:p>
                      <a:pPr marL="457200">
                        <a:lnSpc>
                          <a:spcPct val="115000"/>
                        </a:lnSpc>
                        <a:spcAft>
                          <a:spcPts val="0"/>
                        </a:spcAft>
                      </a:pPr>
                      <a:r>
                        <a:rPr lang="en-GB" sz="1100">
                          <a:effectLst/>
                        </a:rPr>
                        <a:t>Introduction to teaching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04316">
                <a:tc>
                  <a:txBody>
                    <a:bodyPr/>
                    <a:lstStyle/>
                    <a:p>
                      <a:pPr marL="457200">
                        <a:lnSpc>
                          <a:spcPct val="115000"/>
                        </a:lnSpc>
                        <a:spcAft>
                          <a:spcPts val="0"/>
                        </a:spcAft>
                      </a:pPr>
                      <a:r>
                        <a:rPr lang="en-GB" sz="1100">
                          <a:effectLst/>
                        </a:rPr>
                        <a:t>Academic 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nvPr>
        </p:nvGraphicFramePr>
        <p:xfrm>
          <a:off x="500400" y="4273154"/>
          <a:ext cx="5668011" cy="1735074"/>
        </p:xfrm>
        <a:graphic>
          <a:graphicData uri="http://schemas.openxmlformats.org/drawingml/2006/table">
            <a:tbl>
              <a:tblPr firstRow="1" firstCol="1" bandRow="1">
                <a:tableStyleId>{00A15C55-8517-42AA-B614-E9B94910E393}</a:tableStyleId>
              </a:tblPr>
              <a:tblGrid>
                <a:gridCol w="1616802">
                  <a:extLst>
                    <a:ext uri="{9D8B030D-6E8A-4147-A177-3AD203B41FA5}">
                      <a16:colId xmlns:a16="http://schemas.microsoft.com/office/drawing/2014/main" val="20000"/>
                    </a:ext>
                  </a:extLst>
                </a:gridCol>
                <a:gridCol w="2161449">
                  <a:extLst>
                    <a:ext uri="{9D8B030D-6E8A-4147-A177-3AD203B41FA5}">
                      <a16:colId xmlns:a16="http://schemas.microsoft.com/office/drawing/2014/main" val="20001"/>
                    </a:ext>
                  </a:extLst>
                </a:gridCol>
                <a:gridCol w="1889760">
                  <a:extLst>
                    <a:ext uri="{9D8B030D-6E8A-4147-A177-3AD203B41FA5}">
                      <a16:colId xmlns:a16="http://schemas.microsoft.com/office/drawing/2014/main" val="20002"/>
                    </a:ext>
                  </a:extLst>
                </a:gridCol>
              </a:tblGrid>
              <a:tr h="0">
                <a:tc>
                  <a:txBody>
                    <a:bodyPr/>
                    <a:lstStyle/>
                    <a:p>
                      <a:pPr marL="457200">
                        <a:lnSpc>
                          <a:spcPct val="115000"/>
                        </a:lnSpc>
                        <a:spcAft>
                          <a:spcPts val="0"/>
                        </a:spcAft>
                      </a:pPr>
                      <a:r>
                        <a:rPr lang="en-GB" sz="1100">
                          <a:effectLst/>
                        </a:rPr>
                        <a:t>Cohort Network Meeting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Project month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Generic Skill focus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457200">
                        <a:lnSpc>
                          <a:spcPct val="115000"/>
                        </a:lnSpc>
                        <a:spcAft>
                          <a:spcPts val="0"/>
                        </a:spcAft>
                      </a:pPr>
                      <a:r>
                        <a:rPr lang="en-GB" sz="1100">
                          <a:effectLst/>
                        </a:rPr>
                        <a:t>e.g. Aberdeen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Public Engagement/Communication skills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457200">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Leadership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457200">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a:effectLst/>
                        </a:rPr>
                        <a:t>Policy Engagement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457200">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GB" sz="1100">
                          <a:effectLst/>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GB" sz="1100" dirty="0">
                          <a:effectLst/>
                        </a:rPr>
                        <a:t>Enterprise/Entrepreneurship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2627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eaLnBrk="1" hangingPunct="1">
              <a:defRPr/>
            </a:pPr>
            <a:r>
              <a:rPr lang="en-GB" sz="3200" b="1" dirty="0" smtClean="0"/>
              <a:t>IT Guidance</a:t>
            </a:r>
            <a:endParaRPr lang="en-GB" sz="3200" b="1" dirty="0"/>
          </a:p>
        </p:txBody>
      </p:sp>
      <p:sp>
        <p:nvSpPr>
          <p:cNvPr id="2" name="Rectangle 1"/>
          <p:cNvSpPr/>
          <p:nvPr/>
        </p:nvSpPr>
        <p:spPr>
          <a:xfrm>
            <a:off x="562410" y="920098"/>
            <a:ext cx="11511826" cy="461665"/>
          </a:xfrm>
          <a:prstGeom prst="rect">
            <a:avLst/>
          </a:prstGeom>
        </p:spPr>
        <p:txBody>
          <a:bodyPr wrap="square">
            <a:spAutoFit/>
          </a:bodyPr>
          <a:lstStyle/>
          <a:p>
            <a:r>
              <a:rPr lang="en-GB" dirty="0" smtClean="0"/>
              <a:t>										</a:t>
            </a:r>
            <a:endParaRPr lang="en-GB" dirty="0"/>
          </a:p>
        </p:txBody>
      </p:sp>
      <p:sp>
        <p:nvSpPr>
          <p:cNvPr id="5" name="Rectangle 4"/>
          <p:cNvSpPr/>
          <p:nvPr/>
        </p:nvSpPr>
        <p:spPr>
          <a:xfrm>
            <a:off x="7036266" y="2542753"/>
            <a:ext cx="4876800" cy="830997"/>
          </a:xfrm>
          <a:prstGeom prst="rect">
            <a:avLst/>
          </a:prstGeom>
        </p:spPr>
        <p:txBody>
          <a:bodyPr wrap="square">
            <a:spAutoFit/>
          </a:bodyPr>
          <a:lstStyle/>
          <a:p>
            <a:r>
              <a:rPr lang="en-GB" dirty="0"/>
              <a:t/>
            </a:r>
            <a:br>
              <a:rPr lang="en-GB" dirty="0"/>
            </a:br>
            <a:endParaRPr lang="en-GB" dirty="0"/>
          </a:p>
        </p:txBody>
      </p:sp>
      <p:sp>
        <p:nvSpPr>
          <p:cNvPr id="15" name="Text Placeholder 3"/>
          <p:cNvSpPr>
            <a:spLocks noGrp="1"/>
          </p:cNvSpPr>
          <p:nvPr>
            <p:ph type="body" sz="quarter" idx="10"/>
          </p:nvPr>
        </p:nvSpPr>
        <p:spPr>
          <a:xfrm>
            <a:off x="500063" y="6319838"/>
            <a:ext cx="6462712" cy="347362"/>
          </a:xfrm>
        </p:spPr>
        <p:txBody>
          <a:bodyPr>
            <a:normAutofit lnSpcReduction="10000"/>
          </a:bodyPr>
          <a:lstStyle/>
          <a:p>
            <a:r>
              <a:rPr lang="en-GB" dirty="0"/>
              <a:t>Innovative Training Network Workshop</a:t>
            </a:r>
          </a:p>
        </p:txBody>
      </p:sp>
      <p:grpSp>
        <p:nvGrpSpPr>
          <p:cNvPr id="16" name="Group 15"/>
          <p:cNvGrpSpPr/>
          <p:nvPr/>
        </p:nvGrpSpPr>
        <p:grpSpPr>
          <a:xfrm>
            <a:off x="6522348" y="6319838"/>
            <a:ext cx="6462712" cy="593297"/>
            <a:chOff x="3731419" y="5598417"/>
            <a:chExt cx="6462712" cy="593297"/>
          </a:xfrm>
        </p:grpSpPr>
        <p:grpSp>
          <p:nvGrpSpPr>
            <p:cNvPr id="17" name="Group 16"/>
            <p:cNvGrpSpPr/>
            <p:nvPr/>
          </p:nvGrpSpPr>
          <p:grpSpPr>
            <a:xfrm>
              <a:off x="6403143" y="5598417"/>
              <a:ext cx="3790988" cy="593297"/>
              <a:chOff x="562134" y="6094412"/>
              <a:chExt cx="3790988" cy="593297"/>
            </a:xfrm>
          </p:grpSpPr>
          <p:sp>
            <p:nvSpPr>
              <p:cNvPr id="19" name="TextBox 18"/>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8" name="TextBox 17"/>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pic>
        <p:nvPicPr>
          <p:cNvPr id="21"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249" y="259200"/>
            <a:ext cx="1287060" cy="1052087"/>
          </a:xfrm>
          <a:prstGeom prst="rect">
            <a:avLst/>
          </a:prstGeom>
        </p:spPr>
      </p:pic>
      <p:sp>
        <p:nvSpPr>
          <p:cNvPr id="3" name="Content Placeholder 2"/>
          <p:cNvSpPr>
            <a:spLocks noGrp="1"/>
          </p:cNvSpPr>
          <p:nvPr>
            <p:ph idx="1"/>
          </p:nvPr>
        </p:nvSpPr>
        <p:spPr/>
        <p:txBody>
          <a:bodyPr/>
          <a:lstStyle/>
          <a:p>
            <a:pPr marL="0" indent="0">
              <a:buNone/>
            </a:pPr>
            <a:r>
              <a:rPr lang="en-GB" sz="3600" b="1" dirty="0" smtClean="0">
                <a:latin typeface="Calibri" panose="020F0502020204030204" pitchFamily="34" charset="0"/>
                <a:cs typeface="Calibri" panose="020F0502020204030204" pitchFamily="34" charset="0"/>
              </a:rPr>
              <a:t>Speaker:</a:t>
            </a:r>
            <a:endParaRPr lang="en-GB" sz="3600" b="1" dirty="0">
              <a:latin typeface="Calibri" panose="020F0502020204030204" pitchFamily="34" charset="0"/>
              <a:cs typeface="Calibri" panose="020F0502020204030204" pitchFamily="34" charset="0"/>
            </a:endParaRPr>
          </a:p>
          <a:p>
            <a:pPr marL="0" indent="0">
              <a:buNone/>
            </a:pPr>
            <a:r>
              <a:rPr lang="en-GB" sz="3600" b="1" dirty="0" smtClean="0">
                <a:latin typeface="Calibri" panose="020F0502020204030204" pitchFamily="34" charset="0"/>
                <a:cs typeface="Calibri" panose="020F0502020204030204" pitchFamily="34" charset="0"/>
              </a:rPr>
              <a:t>Gail </a:t>
            </a:r>
            <a:r>
              <a:rPr lang="en-GB" sz="3600" b="1" dirty="0">
                <a:latin typeface="Calibri" panose="020F0502020204030204" pitchFamily="34" charset="0"/>
                <a:cs typeface="Calibri" panose="020F0502020204030204" pitchFamily="34" charset="0"/>
              </a:rPr>
              <a:t>Smillie – Directorate of Digital and Information </a:t>
            </a:r>
            <a:r>
              <a:rPr lang="en-GB" sz="3600" b="1" dirty="0" smtClean="0">
                <a:latin typeface="Calibri" panose="020F0502020204030204" pitchFamily="34" charset="0"/>
                <a:cs typeface="Calibri" panose="020F0502020204030204" pitchFamily="34" charset="0"/>
              </a:rPr>
              <a:t>Services</a:t>
            </a:r>
          </a:p>
          <a:p>
            <a:pPr marL="0" indent="0">
              <a:buNone/>
            </a:pPr>
            <a:r>
              <a:rPr lang="en-GB" sz="3600" b="1" dirty="0" smtClean="0">
                <a:latin typeface="Calibri" panose="020F0502020204030204" pitchFamily="34" charset="0"/>
                <a:cs typeface="Calibri" panose="020F0502020204030204" pitchFamily="34" charset="0"/>
              </a:rPr>
              <a:t>IT Relationships Manager</a:t>
            </a:r>
            <a:endParaRPr lang="en-GB" sz="3600" b="1" dirty="0">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046688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477236" y="1411200"/>
            <a:ext cx="6462375" cy="4752000"/>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sz="2400" dirty="0" smtClean="0">
                <a:latin typeface="Calibri" panose="020F0502020204030204" pitchFamily="34" charset="0"/>
              </a:rPr>
              <a:t>Operates on a ‘bottom-up’ basis</a:t>
            </a:r>
          </a:p>
          <a:p>
            <a:r>
              <a:rPr lang="en-GB" sz="2400" dirty="0" smtClean="0">
                <a:latin typeface="Calibri" panose="020F0502020204030204" pitchFamily="34" charset="0"/>
              </a:rPr>
              <a:t>For any research and innovation at any TRL </a:t>
            </a:r>
          </a:p>
          <a:p>
            <a:r>
              <a:rPr lang="en-GB" sz="2400" dirty="0" smtClean="0">
                <a:latin typeface="Calibri" panose="020F0502020204030204" pitchFamily="34" charset="0"/>
              </a:rPr>
              <a:t>Mobility is a key requirement – border/sectors</a:t>
            </a:r>
          </a:p>
          <a:p>
            <a:r>
              <a:rPr lang="en-GB" sz="2400" dirty="0" smtClean="0">
                <a:latin typeface="Calibri" panose="020F0502020204030204" pitchFamily="34" charset="0"/>
              </a:rPr>
              <a:t>Aim to enhance skills of people in research</a:t>
            </a:r>
          </a:p>
          <a:p>
            <a:r>
              <a:rPr lang="en-GB" sz="2400" dirty="0" smtClean="0">
                <a:latin typeface="Calibri" panose="020F0502020204030204" pitchFamily="34" charset="0"/>
              </a:rPr>
              <a:t>Strong participation and synergy across sectors</a:t>
            </a:r>
          </a:p>
          <a:p>
            <a:r>
              <a:rPr lang="en-GB" sz="2400" dirty="0" smtClean="0">
                <a:latin typeface="Calibri" panose="020F0502020204030204" pitchFamily="34" charset="0"/>
              </a:rPr>
              <a:t>Dissemination and pubic engagement crucial</a:t>
            </a:r>
          </a:p>
          <a:p>
            <a:r>
              <a:rPr lang="en-GB" sz="2400" dirty="0" smtClean="0">
                <a:latin typeface="Calibri" panose="020F0502020204030204" pitchFamily="34" charset="0"/>
              </a:rPr>
              <a:t>Gender balance – equal opportunities for all</a:t>
            </a:r>
          </a:p>
          <a:p>
            <a:endParaRPr lang="en-GB" sz="2400" dirty="0">
              <a:latin typeface="Calibri" panose="020F0502020204030204" pitchFamily="34" charset="0"/>
            </a:endParaRPr>
          </a:p>
          <a:p>
            <a:r>
              <a:rPr lang="en-GB" sz="2400" dirty="0" smtClean="0">
                <a:latin typeface="Calibri" panose="020F0502020204030204" pitchFamily="34" charset="0"/>
              </a:rPr>
              <a:t>Career development of ESRs should be the central focus of the network </a:t>
            </a:r>
          </a:p>
          <a:p>
            <a:endParaRPr lang="en-GB" sz="2400" dirty="0">
              <a:latin typeface="Calibri" panose="020F0502020204030204" pitchFamily="34" charset="0"/>
            </a:endParaRPr>
          </a:p>
        </p:txBody>
      </p:sp>
      <p:sp>
        <p:nvSpPr>
          <p:cNvPr id="50" name="Title 49"/>
          <p:cNvSpPr>
            <a:spLocks noGrp="1"/>
          </p:cNvSpPr>
          <p:nvPr>
            <p:ph type="title"/>
          </p:nvPr>
        </p:nvSpPr>
        <p:spPr/>
        <p:txBody>
          <a:bodyPr/>
          <a:lstStyle/>
          <a:p>
            <a:r>
              <a:rPr lang="en-GB" b="1" dirty="0" smtClean="0"/>
              <a:t>Goals of the ITN Scheme</a:t>
            </a:r>
            <a:endParaRPr lang="en-GB" b="1" dirty="0"/>
          </a:p>
        </p:txBody>
      </p:sp>
      <p:sp>
        <p:nvSpPr>
          <p:cNvPr id="5" name="Isosceles Triangle 4"/>
          <p:cNvSpPr/>
          <p:nvPr/>
        </p:nvSpPr>
        <p:spPr>
          <a:xfrm>
            <a:off x="7326217" y="1696598"/>
            <a:ext cx="3580482" cy="347031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ounded Rectangle 6"/>
          <p:cNvSpPr/>
          <p:nvPr/>
        </p:nvSpPr>
        <p:spPr>
          <a:xfrm>
            <a:off x="8042313" y="2346593"/>
            <a:ext cx="2280492" cy="6499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International</a:t>
            </a:r>
            <a:endParaRPr lang="en-GB" dirty="0"/>
          </a:p>
        </p:txBody>
      </p:sp>
      <p:sp>
        <p:nvSpPr>
          <p:cNvPr id="42" name="Rounded Rectangle 41"/>
          <p:cNvSpPr/>
          <p:nvPr/>
        </p:nvSpPr>
        <p:spPr>
          <a:xfrm>
            <a:off x="8042313" y="3267775"/>
            <a:ext cx="2280492" cy="6499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smtClean="0"/>
              <a:t>Intersectoral</a:t>
            </a:r>
            <a:endParaRPr lang="en-GB" dirty="0"/>
          </a:p>
        </p:txBody>
      </p:sp>
      <p:sp>
        <p:nvSpPr>
          <p:cNvPr id="45" name="Rounded Rectangle 44"/>
          <p:cNvSpPr/>
          <p:nvPr/>
        </p:nvSpPr>
        <p:spPr>
          <a:xfrm>
            <a:off x="8053826" y="4169432"/>
            <a:ext cx="2280492" cy="6499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Interdisciplinary</a:t>
            </a:r>
            <a:endParaRPr lang="en-GB" dirty="0"/>
          </a:p>
        </p:txBody>
      </p:sp>
      <p:sp>
        <p:nvSpPr>
          <p:cNvPr id="8" name="Oval 7"/>
          <p:cNvSpPr/>
          <p:nvPr/>
        </p:nvSpPr>
        <p:spPr>
          <a:xfrm>
            <a:off x="8189350" y="1311287"/>
            <a:ext cx="1854216" cy="659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Research</a:t>
            </a:r>
            <a:endParaRPr lang="en-GB" dirty="0"/>
          </a:p>
        </p:txBody>
      </p:sp>
      <p:sp>
        <p:nvSpPr>
          <p:cNvPr id="49" name="Oval 48"/>
          <p:cNvSpPr/>
          <p:nvPr/>
        </p:nvSpPr>
        <p:spPr>
          <a:xfrm>
            <a:off x="6246564" y="5042992"/>
            <a:ext cx="2169043" cy="659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Innovation</a:t>
            </a:r>
            <a:endParaRPr lang="en-GB" dirty="0"/>
          </a:p>
        </p:txBody>
      </p:sp>
      <p:sp>
        <p:nvSpPr>
          <p:cNvPr id="51" name="Oval 50"/>
          <p:cNvSpPr/>
          <p:nvPr/>
        </p:nvSpPr>
        <p:spPr>
          <a:xfrm>
            <a:off x="9787369" y="5071089"/>
            <a:ext cx="2110413" cy="6599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Education</a:t>
            </a:r>
            <a:endParaRPr lang="en-GB" dirty="0"/>
          </a:p>
        </p:txBody>
      </p:sp>
    </p:spTree>
    <p:extLst>
      <p:ext uri="{BB962C8B-B14F-4D97-AF65-F5344CB8AC3E}">
        <p14:creationId xmlns:p14="http://schemas.microsoft.com/office/powerpoint/2010/main" val="3152552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242354"/>
            <a:ext cx="11142000" cy="648000"/>
          </a:xfrm>
        </p:spPr>
        <p:txBody>
          <a:bodyPr/>
          <a:lstStyle/>
          <a:p>
            <a:r>
              <a:rPr lang="en-GB" b="1" dirty="0"/>
              <a:t>Research data management plans</a:t>
            </a:r>
            <a:r>
              <a:rPr lang="en-GB" dirty="0" smtClean="0"/>
              <a:t>  </a:t>
            </a:r>
            <a:endParaRPr lang="en-GB" dirty="0"/>
          </a:p>
        </p:txBody>
      </p:sp>
      <p:sp>
        <p:nvSpPr>
          <p:cNvPr id="3" name="Content Placeholder 2"/>
          <p:cNvSpPr>
            <a:spLocks noGrp="1"/>
          </p:cNvSpPr>
          <p:nvPr>
            <p:ph sz="half" idx="1"/>
          </p:nvPr>
        </p:nvSpPr>
        <p:spPr>
          <a:xfrm>
            <a:off x="500400" y="1319645"/>
            <a:ext cx="7344736" cy="4843555"/>
          </a:xfrm>
        </p:spPr>
        <p:txBody>
          <a:bodyPr>
            <a:normAutofit/>
          </a:bodyPr>
          <a:lstStyle/>
          <a:p>
            <a:pPr marL="0" indent="0">
              <a:buNone/>
            </a:pPr>
            <a:r>
              <a:rPr lang="en-GB" sz="2400" b="1" dirty="0"/>
              <a:t>UoA Guidance on ITN </a:t>
            </a:r>
            <a:r>
              <a:rPr lang="en-GB" sz="2400" b="1" dirty="0" smtClean="0"/>
              <a:t>Applications: </a:t>
            </a:r>
            <a:endParaRPr lang="en-GB" sz="2400" b="1" dirty="0"/>
          </a:p>
          <a:p>
            <a:r>
              <a:rPr lang="en-GB" sz="2000" dirty="0"/>
              <a:t>A data management plan must be developed by the Coordinator to govern how the project will approach the </a:t>
            </a:r>
            <a:r>
              <a:rPr lang="en-GB" sz="2000" b="1" dirty="0"/>
              <a:t>storage, curation, </a:t>
            </a:r>
            <a:r>
              <a:rPr lang="en-GB" sz="2000" b="1" dirty="0" smtClean="0"/>
              <a:t>and </a:t>
            </a:r>
            <a:r>
              <a:rPr lang="en-GB" sz="2000" b="1" dirty="0"/>
              <a:t>disposal </a:t>
            </a:r>
            <a:r>
              <a:rPr lang="en-GB" sz="2000" dirty="0"/>
              <a:t>of data throughout the project duration and </a:t>
            </a:r>
            <a:r>
              <a:rPr lang="en-GB" sz="2000" dirty="0" smtClean="0"/>
              <a:t>thereafter</a:t>
            </a:r>
            <a:r>
              <a:rPr lang="en-GB" sz="2000" dirty="0"/>
              <a:t>. </a:t>
            </a:r>
          </a:p>
          <a:p>
            <a:pPr marL="0" indent="0">
              <a:buNone/>
            </a:pPr>
            <a:r>
              <a:rPr lang="en-GB" sz="2400" b="1" dirty="0"/>
              <a:t>UoA Guidance: </a:t>
            </a:r>
          </a:p>
          <a:p>
            <a:r>
              <a:rPr lang="en-GB" sz="2000" dirty="0"/>
              <a:t>Most research councils and other major funders require a data management plan as part of the funding application. The Business Development Officers in Research and Innovation and </a:t>
            </a:r>
            <a:r>
              <a:rPr lang="en-GB" sz="2000" b="1" dirty="0"/>
              <a:t>the Data Management team within IT Services can provide </a:t>
            </a:r>
            <a:endParaRPr lang="en-GB" sz="2000" b="1" dirty="0" smtClean="0"/>
          </a:p>
          <a:p>
            <a:pPr marL="0" indent="0">
              <a:buNone/>
            </a:pPr>
            <a:r>
              <a:rPr lang="en-GB" sz="2000" b="1" dirty="0" smtClean="0"/>
              <a:t>        support </a:t>
            </a:r>
            <a:r>
              <a:rPr lang="en-GB" sz="2000" b="1" dirty="0"/>
              <a:t>and advice in the completion of these</a:t>
            </a:r>
            <a:r>
              <a:rPr lang="en-GB" sz="2000" dirty="0"/>
              <a:t>.</a:t>
            </a:r>
          </a:p>
          <a:p>
            <a:endParaRPr lang="en-GB" sz="2000" dirty="0"/>
          </a:p>
          <a:p>
            <a:r>
              <a:rPr lang="en-GB" sz="2400" i="1" dirty="0">
                <a:solidFill>
                  <a:srgbClr val="FF0000"/>
                </a:solidFill>
              </a:rPr>
              <a:t>Please see </a:t>
            </a:r>
            <a:r>
              <a:rPr lang="en-GB" sz="2400" i="1" dirty="0">
                <a:solidFill>
                  <a:srgbClr val="FF0000"/>
                </a:solidFill>
                <a:hlinkClick r:id="rId2"/>
              </a:rPr>
              <a:t>here</a:t>
            </a:r>
            <a:r>
              <a:rPr lang="en-GB" sz="2400" i="1" dirty="0">
                <a:solidFill>
                  <a:srgbClr val="FF0000"/>
                </a:solidFill>
              </a:rPr>
              <a:t> for further info from R &amp; I, and </a:t>
            </a:r>
            <a:endParaRPr lang="en-GB" sz="2400" i="1" dirty="0" smtClean="0">
              <a:solidFill>
                <a:srgbClr val="FF0000"/>
              </a:solidFill>
            </a:endParaRPr>
          </a:p>
          <a:p>
            <a:pPr marL="0" indent="0">
              <a:buNone/>
            </a:pPr>
            <a:r>
              <a:rPr lang="en-GB" sz="2400" i="1" dirty="0">
                <a:solidFill>
                  <a:srgbClr val="FF0000"/>
                </a:solidFill>
              </a:rPr>
              <a:t> </a:t>
            </a:r>
            <a:r>
              <a:rPr lang="en-GB" sz="2400" i="1" dirty="0" smtClean="0">
                <a:solidFill>
                  <a:srgbClr val="FF0000"/>
                </a:solidFill>
              </a:rPr>
              <a:t>      ask </a:t>
            </a:r>
            <a:r>
              <a:rPr lang="en-GB" sz="2400" i="1" dirty="0">
                <a:solidFill>
                  <a:srgbClr val="FF0000"/>
                </a:solidFill>
              </a:rPr>
              <a:t>for help!</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24274" y="1411289"/>
            <a:ext cx="4329181" cy="4339806"/>
          </a:xfrm>
        </p:spPr>
      </p:pic>
    </p:spTree>
    <p:extLst>
      <p:ext uri="{BB962C8B-B14F-4D97-AF65-F5344CB8AC3E}">
        <p14:creationId xmlns:p14="http://schemas.microsoft.com/office/powerpoint/2010/main" val="794525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211073"/>
            <a:ext cx="6170400" cy="994272"/>
          </a:xfrm>
        </p:spPr>
        <p:txBody>
          <a:bodyPr>
            <a:normAutofit/>
          </a:bodyPr>
          <a:lstStyle/>
          <a:p>
            <a:r>
              <a:rPr lang="en-GB" dirty="0" smtClean="0"/>
              <a:t>Data Security</a:t>
            </a:r>
            <a:endParaRPr lang="en-GB" dirty="0"/>
          </a:p>
        </p:txBody>
      </p:sp>
      <p:sp>
        <p:nvSpPr>
          <p:cNvPr id="3" name="Text Placeholder 2"/>
          <p:cNvSpPr>
            <a:spLocks noGrp="1"/>
          </p:cNvSpPr>
          <p:nvPr>
            <p:ph type="body" sz="quarter" idx="10"/>
          </p:nvPr>
        </p:nvSpPr>
        <p:spPr>
          <a:xfrm>
            <a:off x="449262" y="1070264"/>
            <a:ext cx="7250401" cy="5787736"/>
          </a:xfrm>
        </p:spPr>
        <p:txBody>
          <a:bodyPr>
            <a:normAutofit/>
          </a:bodyPr>
          <a:lstStyle/>
          <a:p>
            <a:r>
              <a:rPr lang="en-GB" sz="2400" b="1" dirty="0"/>
              <a:t>UoA Guidance on ITN Applications: </a:t>
            </a:r>
            <a:endParaRPr lang="en-GB" sz="2400" b="1" dirty="0" smtClean="0"/>
          </a:p>
          <a:p>
            <a:pPr marL="457200" indent="-457200">
              <a:buFont typeface="Arial" panose="020B0604020202020204" pitchFamily="34" charset="0"/>
              <a:buChar char="•"/>
            </a:pPr>
            <a:r>
              <a:rPr lang="en-GB" sz="2000" dirty="0" smtClean="0"/>
              <a:t>Explain how each partner will contribute to the overall data security of the project by adhering to their institutional rules. In lieu of a partner having their own internal policy, advice will be provided by the Project Coordinator. </a:t>
            </a:r>
          </a:p>
          <a:p>
            <a:r>
              <a:rPr lang="en-GB" sz="2400" b="1" dirty="0" smtClean="0"/>
              <a:t>UoA Guidance on IT elements: </a:t>
            </a:r>
          </a:p>
          <a:p>
            <a:pPr marL="457200" indent="-457200">
              <a:buFont typeface="Arial" panose="020B0604020202020204" pitchFamily="34" charset="0"/>
              <a:buChar char="•"/>
            </a:pPr>
            <a:r>
              <a:rPr lang="en-GB" sz="2000" dirty="0">
                <a:hlinkClick r:id="rId2"/>
              </a:rPr>
              <a:t>Staffnet</a:t>
            </a:r>
            <a:r>
              <a:rPr lang="en-GB" sz="2000" dirty="0"/>
              <a:t> (Data Storage and Archiving)</a:t>
            </a:r>
          </a:p>
          <a:p>
            <a:pPr marL="457200" indent="-457200">
              <a:buFont typeface="Arial" panose="020B0604020202020204" pitchFamily="34" charset="0"/>
              <a:buChar char="•"/>
            </a:pPr>
            <a:r>
              <a:rPr lang="en-GB" sz="2000" dirty="0" smtClean="0">
                <a:hlinkClick r:id="rId3"/>
              </a:rPr>
              <a:t>Learners Toolkit - Data Storage </a:t>
            </a:r>
            <a:r>
              <a:rPr lang="en-GB" sz="2000" b="1" dirty="0"/>
              <a:t>UoA Guidance on IT elements: </a:t>
            </a:r>
          </a:p>
          <a:p>
            <a:pPr marL="457200" indent="-457200">
              <a:buFont typeface="Arial" panose="020B0604020202020204" pitchFamily="34" charset="0"/>
              <a:buChar char="•"/>
            </a:pPr>
            <a:r>
              <a:rPr lang="en-GB" sz="2000" dirty="0" smtClean="0">
                <a:hlinkClick r:id="rId3"/>
              </a:rPr>
              <a:t>for Researchers </a:t>
            </a:r>
            <a:endParaRPr lang="en-GB" sz="2000" dirty="0" smtClean="0"/>
          </a:p>
          <a:p>
            <a:pPr marL="457200" indent="-457200">
              <a:buFont typeface="Arial" panose="020B0604020202020204" pitchFamily="34" charset="0"/>
              <a:buChar char="•"/>
            </a:pPr>
            <a:r>
              <a:rPr lang="en-GB" sz="2000" dirty="0" smtClean="0">
                <a:hlinkClick r:id="rId4"/>
              </a:rPr>
              <a:t>Information Security Policy </a:t>
            </a:r>
            <a:endParaRPr lang="en-GB" sz="2000" dirty="0" smtClean="0"/>
          </a:p>
          <a:p>
            <a:pPr marL="457200" indent="-457200">
              <a:buFont typeface="Arial" panose="020B0604020202020204" pitchFamily="34" charset="0"/>
              <a:buChar char="•"/>
            </a:pPr>
            <a:r>
              <a:rPr lang="en-GB" sz="2000" dirty="0" smtClean="0"/>
              <a:t>Include </a:t>
            </a:r>
            <a:r>
              <a:rPr lang="en-GB" sz="2000" dirty="0"/>
              <a:t>details in DMP </a:t>
            </a:r>
            <a:endParaRPr lang="en-GB" sz="2000" dirty="0" smtClean="0"/>
          </a:p>
          <a:p>
            <a:pPr marL="457200" indent="-457200">
              <a:buFont typeface="Arial" panose="020B0604020202020204" pitchFamily="34" charset="0"/>
              <a:buChar char="•"/>
            </a:pPr>
            <a:r>
              <a:rPr lang="en-GB" sz="2000" dirty="0" smtClean="0"/>
              <a:t>Compulsory online </a:t>
            </a:r>
            <a:r>
              <a:rPr lang="en-GB" sz="2000" dirty="0"/>
              <a:t>s</a:t>
            </a:r>
            <a:r>
              <a:rPr lang="en-GB" sz="2000" dirty="0" smtClean="0"/>
              <a:t>ecurity </a:t>
            </a:r>
            <a:r>
              <a:rPr lang="en-GB" sz="2000" dirty="0"/>
              <a:t>t</a:t>
            </a:r>
            <a:r>
              <a:rPr lang="en-GB" sz="2000" dirty="0" smtClean="0"/>
              <a:t>raining for all staff</a:t>
            </a:r>
          </a:p>
          <a:p>
            <a:pPr marL="457200" indent="-457200">
              <a:buFont typeface="Arial" panose="020B0604020202020204" pitchFamily="34" charset="0"/>
              <a:buChar char="•"/>
            </a:pPr>
            <a:r>
              <a:rPr lang="en-GB" sz="2000" dirty="0" smtClean="0">
                <a:hlinkClick r:id="rId5"/>
              </a:rPr>
              <a:t>Research Governance Handbook </a:t>
            </a:r>
            <a:r>
              <a:rPr lang="en-GB" sz="2000" dirty="0" err="1" smtClean="0">
                <a:hlinkClick r:id="rId5"/>
              </a:rPr>
              <a:t>etc</a:t>
            </a:r>
            <a:r>
              <a:rPr lang="en-GB" sz="2000" dirty="0" smtClean="0">
                <a:hlinkClick r:id="rId5"/>
              </a:rPr>
              <a:t>…</a:t>
            </a:r>
            <a:endParaRPr lang="en-GB" sz="2000" dirty="0" smtClean="0"/>
          </a:p>
          <a:p>
            <a:pPr marL="457200" indent="-457200">
              <a:buFont typeface="Arial" panose="020B0604020202020204" pitchFamily="34" charset="0"/>
              <a:buChar char="•"/>
            </a:pPr>
            <a:r>
              <a:rPr lang="en-GB" sz="2000" dirty="0" smtClean="0">
                <a:solidFill>
                  <a:srgbClr val="FF0000"/>
                </a:solidFill>
              </a:rPr>
              <a:t>GDPR (General Data Protection Regulations)</a:t>
            </a:r>
            <a:endParaRPr lang="en-GB" sz="2000" dirty="0">
              <a:solidFill>
                <a:srgbClr val="FF0000"/>
              </a:solidFill>
            </a:endParaRPr>
          </a:p>
          <a:p>
            <a:pPr marL="457200" indent="-457200">
              <a:buFont typeface="Arial" panose="020B0604020202020204" pitchFamily="34" charset="0"/>
              <a:buChar char="•"/>
            </a:pPr>
            <a:r>
              <a:rPr lang="en-GB" sz="2000" dirty="0" smtClean="0"/>
              <a:t>Procurement </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750669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242354"/>
            <a:ext cx="11142000" cy="648000"/>
          </a:xfrm>
        </p:spPr>
        <p:txBody>
          <a:bodyPr/>
          <a:lstStyle/>
          <a:p>
            <a:r>
              <a:rPr lang="en-GB" dirty="0" smtClean="0"/>
              <a:t>Monitoring  </a:t>
            </a:r>
            <a:endParaRPr lang="en-GB" dirty="0"/>
          </a:p>
        </p:txBody>
      </p:sp>
      <p:sp>
        <p:nvSpPr>
          <p:cNvPr id="3" name="Content Placeholder 2"/>
          <p:cNvSpPr>
            <a:spLocks noGrp="1"/>
          </p:cNvSpPr>
          <p:nvPr>
            <p:ph sz="half" idx="1"/>
          </p:nvPr>
        </p:nvSpPr>
        <p:spPr>
          <a:xfrm>
            <a:off x="500400" y="1319645"/>
            <a:ext cx="7873554" cy="4843555"/>
          </a:xfrm>
        </p:spPr>
        <p:txBody>
          <a:bodyPr>
            <a:normAutofit/>
          </a:bodyPr>
          <a:lstStyle/>
          <a:p>
            <a:pPr marL="0" indent="0">
              <a:buNone/>
            </a:pPr>
            <a:r>
              <a:rPr lang="en-GB" sz="2000" b="1" dirty="0" smtClean="0"/>
              <a:t>UoA Guidance on ITN Applications: </a:t>
            </a:r>
          </a:p>
          <a:p>
            <a:r>
              <a:rPr lang="en-GB" sz="2000" dirty="0" smtClean="0"/>
              <a:t>Describe how data management will be routinely monitored </a:t>
            </a:r>
          </a:p>
          <a:p>
            <a:pPr marL="0" indent="0">
              <a:buNone/>
            </a:pPr>
            <a:r>
              <a:rPr lang="en-GB" sz="2000" dirty="0" smtClean="0"/>
              <a:t>        in accordance with the funder’s policies  on open data. </a:t>
            </a:r>
          </a:p>
          <a:p>
            <a:r>
              <a:rPr lang="en-GB" sz="2000" dirty="0" smtClean="0"/>
              <a:t>Explain that all outputs from the project will comply with the Horizon 2020 Open Access policies.</a:t>
            </a:r>
          </a:p>
          <a:p>
            <a:pPr marL="0" indent="0">
              <a:buNone/>
            </a:pPr>
            <a:endParaRPr lang="en-GB" sz="2000" dirty="0"/>
          </a:p>
          <a:p>
            <a:pPr marL="0" indent="0">
              <a:buNone/>
            </a:pPr>
            <a:r>
              <a:rPr lang="en-GB" sz="2000" dirty="0" smtClean="0"/>
              <a:t>Refer to R &amp; I but….</a:t>
            </a:r>
          </a:p>
          <a:p>
            <a:pPr marL="0" indent="0">
              <a:buNone/>
            </a:pPr>
            <a:endParaRPr lang="en-GB" sz="2000" dirty="0"/>
          </a:p>
          <a:p>
            <a:r>
              <a:rPr lang="en-GB" sz="2000" dirty="0" smtClean="0"/>
              <a:t>Likely that Data Management Plan will be the starting point for compliance monitoring.</a:t>
            </a:r>
          </a:p>
          <a:p>
            <a:pPr marL="0" indent="0">
              <a:buNone/>
            </a:pPr>
            <a:endParaRPr lang="en-GB" sz="200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73953" y="1635601"/>
            <a:ext cx="3268771" cy="4302760"/>
          </a:xfrm>
        </p:spPr>
      </p:pic>
    </p:spTree>
    <p:extLst>
      <p:ext uri="{BB962C8B-B14F-4D97-AF65-F5344CB8AC3E}">
        <p14:creationId xmlns:p14="http://schemas.microsoft.com/office/powerpoint/2010/main" val="2632983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 y="259200"/>
            <a:ext cx="7258739" cy="715358"/>
          </a:xfrm>
        </p:spPr>
        <p:txBody>
          <a:bodyPr/>
          <a:lstStyle/>
          <a:p>
            <a:r>
              <a:rPr lang="en-GB" dirty="0" smtClean="0"/>
              <a:t>IT Support</a:t>
            </a:r>
            <a:endParaRPr lang="en-GB" dirty="0">
              <a:solidFill>
                <a:srgbClr val="FF0000"/>
              </a:solidFill>
            </a:endParaRPr>
          </a:p>
        </p:txBody>
      </p:sp>
      <p:sp>
        <p:nvSpPr>
          <p:cNvPr id="3" name="Text Placeholder 2"/>
          <p:cNvSpPr>
            <a:spLocks noGrp="1"/>
          </p:cNvSpPr>
          <p:nvPr>
            <p:ph type="body" sz="quarter" idx="10"/>
          </p:nvPr>
        </p:nvSpPr>
        <p:spPr>
          <a:xfrm>
            <a:off x="449263" y="1303284"/>
            <a:ext cx="8305854" cy="4860450"/>
          </a:xfrm>
        </p:spPr>
        <p:txBody>
          <a:bodyPr>
            <a:normAutofit/>
          </a:bodyPr>
          <a:lstStyle/>
          <a:p>
            <a:pPr marL="457200" indent="-457200">
              <a:buFont typeface="Arial" panose="020B0604020202020204" pitchFamily="34" charset="0"/>
              <a:buChar char="•"/>
            </a:pPr>
            <a:endParaRPr lang="en-GB" dirty="0" smtClean="0"/>
          </a:p>
          <a:p>
            <a:r>
              <a:rPr lang="en-GB" b="1" dirty="0"/>
              <a:t>UoA Guidance on ITN Applications: </a:t>
            </a:r>
            <a:endParaRPr lang="en-GB" b="1" dirty="0" smtClean="0"/>
          </a:p>
          <a:p>
            <a:pPr marL="457200" indent="-457200">
              <a:buFont typeface="Arial" panose="020B0604020202020204" pitchFamily="34" charset="0"/>
              <a:buChar char="•"/>
            </a:pPr>
            <a:r>
              <a:rPr lang="en-GB" dirty="0" smtClean="0"/>
              <a:t>Where appropriate, cite the University of Aberdeen's (IT) Relationship Managers as a source of support for data management</a:t>
            </a:r>
          </a:p>
          <a:p>
            <a:endParaRPr lang="en-GB" dirty="0" smtClean="0"/>
          </a:p>
          <a:p>
            <a:r>
              <a:rPr lang="en-GB" b="1" dirty="0" smtClean="0"/>
              <a:t>UoA </a:t>
            </a:r>
            <a:r>
              <a:rPr lang="en-GB" b="1" dirty="0"/>
              <a:t>S</a:t>
            </a:r>
            <a:r>
              <a:rPr lang="en-GB" b="1" dirty="0" smtClean="0"/>
              <a:t>upport for IT </a:t>
            </a:r>
            <a:r>
              <a:rPr lang="en-GB" b="1" dirty="0"/>
              <a:t>elements: </a:t>
            </a:r>
          </a:p>
          <a:p>
            <a:pPr marL="457200" indent="-457200">
              <a:buFont typeface="Arial" panose="020B0604020202020204" pitchFamily="34" charset="0"/>
              <a:buChar char="•"/>
            </a:pPr>
            <a:r>
              <a:rPr lang="en-GB" dirty="0" smtClean="0"/>
              <a:t>Dedicated IT staff/advice and guidance, can give technical input to projects, HPC, RITSG, Learners Toolkit, Technical descriptions, Courses, </a:t>
            </a:r>
            <a:r>
              <a:rPr lang="en-GB" dirty="0" smtClean="0">
                <a:solidFill>
                  <a:srgbClr val="FF0000"/>
                </a:solidFill>
                <a:hlinkClick r:id="rId2"/>
              </a:rPr>
              <a:t>Service Desk </a:t>
            </a:r>
            <a:endParaRPr lang="en-GB" dirty="0">
              <a:solidFill>
                <a:srgbClr val="FF0000"/>
              </a:solidFill>
            </a:endParaRPr>
          </a:p>
        </p:txBody>
      </p:sp>
    </p:spTree>
    <p:extLst>
      <p:ext uri="{BB962C8B-B14F-4D97-AF65-F5344CB8AC3E}">
        <p14:creationId xmlns:p14="http://schemas.microsoft.com/office/powerpoint/2010/main" val="4244016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44" y="147628"/>
            <a:ext cx="8531305" cy="648000"/>
          </a:xfrm>
        </p:spPr>
        <p:txBody>
          <a:bodyPr>
            <a:normAutofit/>
          </a:bodyPr>
          <a:lstStyle/>
          <a:p>
            <a:r>
              <a:rPr lang="en-GB" b="1" dirty="0" smtClean="0"/>
              <a:t>Gender &amp; Equality Guidance</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5" name="TextBox 4"/>
          <p:cNvSpPr txBox="1"/>
          <p:nvPr/>
        </p:nvSpPr>
        <p:spPr>
          <a:xfrm>
            <a:off x="500063" y="1311287"/>
            <a:ext cx="10549855" cy="1200329"/>
          </a:xfrm>
          <a:prstGeom prst="rect">
            <a:avLst/>
          </a:prstGeom>
          <a:noFill/>
        </p:spPr>
        <p:txBody>
          <a:bodyPr wrap="square" rtlCol="0">
            <a:spAutoFit/>
          </a:bodyPr>
          <a:lstStyle/>
          <a:p>
            <a:r>
              <a:rPr lang="en-GB" sz="3600" b="1" dirty="0" smtClean="0"/>
              <a:t>Speaker:</a:t>
            </a:r>
          </a:p>
          <a:p>
            <a:r>
              <a:rPr lang="en-GB" sz="3600" b="1" dirty="0" smtClean="0"/>
              <a:t>Janine </a:t>
            </a:r>
            <a:r>
              <a:rPr lang="en-GB" sz="3600" b="1" dirty="0"/>
              <a:t>Chalmers – HR Equality &amp; Diversity Advisor</a:t>
            </a:r>
            <a:endParaRPr lang="en-GB" sz="3600" dirty="0"/>
          </a:p>
        </p:txBody>
      </p:sp>
    </p:spTree>
    <p:extLst>
      <p:ext uri="{BB962C8B-B14F-4D97-AF65-F5344CB8AC3E}">
        <p14:creationId xmlns:p14="http://schemas.microsoft.com/office/powerpoint/2010/main" val="3711412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2043113"/>
            <a:ext cx="8437326" cy="2683687"/>
          </a:xfrm>
        </p:spPr>
        <p:txBody>
          <a:bodyPr>
            <a:normAutofit fontScale="90000"/>
          </a:bodyPr>
          <a:lstStyle/>
          <a:p>
            <a:r>
              <a:rPr lang="en-GB" dirty="0">
                <a:latin typeface="Arial" panose="020B0604020202020204" pitchFamily="34" charset="0"/>
                <a:cs typeface="Arial" panose="020B0604020202020204" pitchFamily="34" charset="0"/>
              </a:rPr>
              <a:t>A </a:t>
            </a:r>
            <a:r>
              <a:rPr lang="en-GB" dirty="0" smtClean="0">
                <a:latin typeface="Arial" panose="020B0604020202020204" pitchFamily="34" charset="0"/>
                <a:cs typeface="Arial" panose="020B0604020202020204" pitchFamily="34" charset="0"/>
              </a:rPr>
              <a:t>Supportive Culture</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Equality Charter Marks</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Recruitment Process</a:t>
            </a:r>
            <a:br>
              <a:rPr lang="en-GB" dirty="0" smtClean="0">
                <a:latin typeface="Arial" panose="020B0604020202020204" pitchFamily="34" charset="0"/>
                <a:cs typeface="Arial" panose="020B0604020202020204" pitchFamily="34" charset="0"/>
              </a:rPr>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3345341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A Supportive Culture</a:t>
            </a:r>
            <a:endParaRPr lang="en-GB"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449262" y="1257300"/>
            <a:ext cx="7323137" cy="4906433"/>
          </a:xfrm>
        </p:spPr>
        <p:txBody>
          <a:bodyPr>
            <a:normAutofit fontScale="85000" lnSpcReduction="20000"/>
          </a:bodyPr>
          <a:lstStyle/>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Equality and Diversity Policy Statement and Strategy</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Mental Health and Wellbeing Strategy – staff and students</a:t>
            </a:r>
          </a:p>
          <a:p>
            <a:pPr marL="457200" indent="-457200">
              <a:buFont typeface="Arial" panose="020B0604020202020204" pitchFamily="34" charset="0"/>
              <a:buChar char="•"/>
            </a:pPr>
            <a:r>
              <a:rPr lang="en-GB" dirty="0" err="1" smtClean="0">
                <a:latin typeface="Arial" panose="020B0604020202020204" pitchFamily="34" charset="0"/>
                <a:cs typeface="Arial" panose="020B0604020202020204" pitchFamily="34" charset="0"/>
              </a:rPr>
              <a:t>PAMAssist</a:t>
            </a:r>
            <a:r>
              <a:rPr lang="en-GB" dirty="0" smtClean="0">
                <a:latin typeface="Arial" panose="020B0604020202020204" pitchFamily="34" charset="0"/>
                <a:cs typeface="Arial" panose="020B0604020202020204" pitchFamily="34" charset="0"/>
              </a:rPr>
              <a:t>, Wellbeing events, Mental Health Adviser, Staff Wellbeing Coordinators, Mental Health Champions, </a:t>
            </a:r>
            <a:r>
              <a:rPr lang="en-GB" dirty="0" err="1" smtClean="0">
                <a:latin typeface="Arial" panose="020B0604020202020204" pitchFamily="34" charset="0"/>
                <a:cs typeface="Arial" panose="020B0604020202020204" pitchFamily="34" charset="0"/>
              </a:rPr>
              <a:t>Sc</a:t>
            </a:r>
            <a:r>
              <a:rPr lang="en-GB" dirty="0" smtClean="0">
                <a:latin typeface="Arial" panose="020B0604020202020204" pitchFamily="34" charset="0"/>
                <a:cs typeface="Arial" panose="020B0604020202020204" pitchFamily="34" charset="0"/>
              </a:rPr>
              <a:t> Mental Health First Aid (147 staff trained)</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Staff Equality Networks</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Training – online and face-to-face</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Employee Engagement Strategy - </a:t>
            </a:r>
            <a:r>
              <a:rPr lang="en-GB" i="1" dirty="0">
                <a:latin typeface="Arial" panose="020B0604020202020204" pitchFamily="34" charset="0"/>
                <a:cs typeface="Arial" panose="020B0604020202020204" pitchFamily="34" charset="0"/>
              </a:rPr>
              <a:t>A respectful and inclusive community, built on communication, trust and integrity </a:t>
            </a:r>
            <a:endParaRPr lang="en-GB" i="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Brexit – reassurance and practical support</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596708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Charter Marks</a:t>
            </a:r>
            <a:endParaRPr lang="en-GB"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normAutofit fontScale="92500"/>
          </a:bodyPr>
          <a:lstStyle/>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Athena SWAN</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Stonewall Diversity Champion</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Stonewall Workplace Equality Index</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Disability Confident </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Working towards Race Equality Charter Mark</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Excellence in Diversity Awards 2016</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Healthy Working Lives Silver Award</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061389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Recruitment and Selection</a:t>
            </a:r>
            <a:endParaRPr lang="en-GB"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normAutofit lnSpcReduction="10000"/>
          </a:bodyPr>
          <a:lstStyle/>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Where and how will the posts be advertised?</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Be mindful of balance on the recruitment panel</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Gender balance doesn’t guarantee a fair process – unconscious bias training</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Promote Charter Marks</a:t>
            </a:r>
          </a:p>
          <a:p>
            <a:pPr marL="457200" indent="-457200">
              <a:buFont typeface="Arial" panose="020B0604020202020204" pitchFamily="34" charset="0"/>
              <a:buChar char="•"/>
            </a:pPr>
            <a:r>
              <a:rPr lang="en-GB" dirty="0" smtClean="0">
                <a:latin typeface="Arial" panose="020B0604020202020204" pitchFamily="34" charset="0"/>
                <a:cs typeface="Arial" panose="020B0604020202020204" pitchFamily="34" charset="0"/>
              </a:rPr>
              <a:t>HR can assist with good practice</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640868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7523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500400" y="1411200"/>
            <a:ext cx="11142000" cy="4752000"/>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200" dirty="0">
                <a:latin typeface="Calibri" panose="020F0502020204030204" pitchFamily="34" charset="0"/>
              </a:rPr>
              <a:t>Further information is available </a:t>
            </a:r>
            <a:r>
              <a:rPr lang="en-US" sz="3200" dirty="0" smtClean="0">
                <a:latin typeface="Calibri" panose="020F0502020204030204" pitchFamily="34" charset="0"/>
              </a:rPr>
              <a:t>from: </a:t>
            </a:r>
          </a:p>
          <a:p>
            <a:r>
              <a:rPr lang="en-US" sz="2400" dirty="0" smtClean="0">
                <a:latin typeface="Calibri" panose="020F0502020204030204" pitchFamily="34" charset="0"/>
              </a:rPr>
              <a:t>Susie Hastings </a:t>
            </a:r>
            <a:r>
              <a:rPr lang="en-US" sz="2400" dirty="0">
                <a:latin typeface="Calibri" panose="020F0502020204030204" pitchFamily="34" charset="0"/>
              </a:rPr>
              <a:t>&amp;</a:t>
            </a:r>
            <a:r>
              <a:rPr lang="en-US" sz="2400" dirty="0" smtClean="0">
                <a:latin typeface="Calibri" panose="020F0502020204030204" pitchFamily="34" charset="0"/>
              </a:rPr>
              <a:t> Karim Mahmoud, </a:t>
            </a:r>
          </a:p>
          <a:p>
            <a:pPr marL="0" indent="0">
              <a:buNone/>
            </a:pPr>
            <a:r>
              <a:rPr lang="en-US" sz="2400" dirty="0" smtClean="0">
                <a:latin typeface="Calibri" panose="020F0502020204030204" pitchFamily="34" charset="0"/>
              </a:rPr>
              <a:t>	European Business Development Officers, Research </a:t>
            </a:r>
            <a:r>
              <a:rPr lang="en-US" sz="2400" dirty="0">
                <a:latin typeface="Calibri" panose="020F0502020204030204" pitchFamily="34" charset="0"/>
              </a:rPr>
              <a:t>&amp; Innovation </a:t>
            </a:r>
            <a:r>
              <a:rPr lang="en-US" sz="2400" dirty="0" smtClean="0">
                <a:latin typeface="Calibri" panose="020F0502020204030204" pitchFamily="34" charset="0"/>
                <a:hlinkClick r:id="rId4"/>
              </a:rPr>
              <a:t>europe-rg@abdn.ac.uk</a:t>
            </a:r>
            <a:r>
              <a:rPr lang="en-US" sz="2400" dirty="0" smtClean="0">
                <a:latin typeface="Calibri" panose="020F0502020204030204" pitchFamily="34" charset="0"/>
              </a:rPr>
              <a:t> </a:t>
            </a:r>
          </a:p>
          <a:p>
            <a:r>
              <a:rPr lang="en-US" sz="2400" dirty="0" smtClean="0">
                <a:latin typeface="Calibri" panose="020F0502020204030204" pitchFamily="34" charset="0"/>
              </a:rPr>
              <a:t>Professor Matteo Zanda</a:t>
            </a:r>
          </a:p>
          <a:p>
            <a:pPr marL="0" indent="0">
              <a:buNone/>
            </a:pPr>
            <a:r>
              <a:rPr lang="en-US" sz="2400" dirty="0" smtClean="0">
                <a:latin typeface="Calibri" panose="020F0502020204030204" pitchFamily="34" charset="0"/>
              </a:rPr>
              <a:t>	Pet3D Principal Investigator, IMS </a:t>
            </a:r>
            <a:r>
              <a:rPr lang="en-US" sz="2400" dirty="0" smtClean="0">
                <a:latin typeface="Calibri" panose="020F0502020204030204" pitchFamily="34" charset="0"/>
                <a:hlinkClick r:id="rId5"/>
              </a:rPr>
              <a:t>m.zanda@abdn.ac.uk</a:t>
            </a:r>
            <a:r>
              <a:rPr lang="en-US" sz="2400" dirty="0" smtClean="0">
                <a:latin typeface="Calibri" panose="020F0502020204030204" pitchFamily="34" charset="0"/>
              </a:rPr>
              <a:t> </a:t>
            </a:r>
          </a:p>
          <a:p>
            <a:r>
              <a:rPr lang="en-US" sz="2400" dirty="0" smtClean="0">
                <a:latin typeface="Calibri" panose="020F0502020204030204" pitchFamily="34" charset="0"/>
              </a:rPr>
              <a:t>Dr Lucy Leiper</a:t>
            </a:r>
          </a:p>
          <a:p>
            <a:pPr marL="0" indent="0">
              <a:buNone/>
            </a:pPr>
            <a:r>
              <a:rPr lang="en-US" sz="2400" dirty="0" smtClean="0">
                <a:latin typeface="Calibri" panose="020F0502020204030204" pitchFamily="34" charset="0"/>
              </a:rPr>
              <a:t>	Manager, Post Graduate Research School </a:t>
            </a:r>
            <a:r>
              <a:rPr lang="en-US" sz="2400" dirty="0" smtClean="0">
                <a:latin typeface="Calibri" panose="020F0502020204030204" pitchFamily="34" charset="0"/>
                <a:hlinkClick r:id="rId6"/>
              </a:rPr>
              <a:t>l.lieper@abdn.ac.uk</a:t>
            </a:r>
            <a:r>
              <a:rPr lang="en-US" sz="2400" dirty="0" smtClean="0">
                <a:latin typeface="Calibri" panose="020F0502020204030204" pitchFamily="34" charset="0"/>
              </a:rPr>
              <a:t> </a:t>
            </a:r>
          </a:p>
          <a:p>
            <a:r>
              <a:rPr lang="en-US" sz="2400" dirty="0" smtClean="0">
                <a:latin typeface="Calibri" panose="020F0502020204030204" pitchFamily="34" charset="0"/>
              </a:rPr>
              <a:t>Dr Heather Doran &amp; Dr Jen Scott</a:t>
            </a:r>
          </a:p>
          <a:p>
            <a:pPr marL="0" indent="0">
              <a:buNone/>
            </a:pPr>
            <a:r>
              <a:rPr lang="en-US" sz="2400" dirty="0" smtClean="0">
                <a:latin typeface="Calibri" panose="020F0502020204030204" pitchFamily="34" charset="0"/>
              </a:rPr>
              <a:t>	Public Engagement with Research Unit </a:t>
            </a:r>
            <a:r>
              <a:rPr lang="en-US" sz="2400" dirty="0" smtClean="0">
                <a:latin typeface="Calibri" panose="020F0502020204030204" pitchFamily="34" charset="0"/>
                <a:hlinkClick r:id="rId7"/>
              </a:rPr>
              <a:t>peru@abdn.ac.uk</a:t>
            </a:r>
            <a:r>
              <a:rPr lang="en-US" sz="2400" dirty="0" smtClean="0">
                <a:latin typeface="Calibri" panose="020F0502020204030204" pitchFamily="34" charset="0"/>
              </a:rPr>
              <a:t> </a:t>
            </a:r>
          </a:p>
          <a:p>
            <a:r>
              <a:rPr lang="en-US" sz="2400" dirty="0" smtClean="0">
                <a:latin typeface="Calibri" panose="020F0502020204030204" pitchFamily="34" charset="0"/>
              </a:rPr>
              <a:t>Gail Smillie</a:t>
            </a:r>
          </a:p>
          <a:p>
            <a:pPr marL="0" indent="0">
              <a:buNone/>
            </a:pPr>
            <a:r>
              <a:rPr lang="en-US" sz="2400" dirty="0" smtClean="0">
                <a:latin typeface="Calibri" panose="020F0502020204030204" pitchFamily="34" charset="0"/>
              </a:rPr>
              <a:t>	DIT Relationships Manager </a:t>
            </a:r>
            <a:r>
              <a:rPr lang="en-US" sz="2400" dirty="0" smtClean="0">
                <a:latin typeface="Calibri" panose="020F0502020204030204" pitchFamily="34" charset="0"/>
                <a:hlinkClick r:id="rId8"/>
              </a:rPr>
              <a:t>gail.Smillie@abdn.ac.uk</a:t>
            </a:r>
            <a:r>
              <a:rPr lang="en-US" sz="2400" dirty="0" smtClean="0">
                <a:latin typeface="Calibri" panose="020F0502020204030204" pitchFamily="34" charset="0"/>
              </a:rPr>
              <a:t> </a:t>
            </a:r>
          </a:p>
          <a:p>
            <a:r>
              <a:rPr lang="en-US" sz="2400" dirty="0" smtClean="0">
                <a:latin typeface="Calibri" panose="020F0502020204030204" pitchFamily="34" charset="0"/>
              </a:rPr>
              <a:t>Janine Chalmers</a:t>
            </a:r>
          </a:p>
          <a:p>
            <a:pPr marL="0" indent="0">
              <a:buNone/>
            </a:pPr>
            <a:r>
              <a:rPr lang="en-US" sz="2400" dirty="0" smtClean="0">
                <a:latin typeface="Calibri" panose="020F0502020204030204" pitchFamily="34" charset="0"/>
              </a:rPr>
              <a:t>	Equality &amp; Diversity Advisor </a:t>
            </a:r>
            <a:r>
              <a:rPr lang="en-US" sz="2400" dirty="0" smtClean="0">
                <a:latin typeface="Calibri" panose="020F0502020204030204" pitchFamily="34" charset="0"/>
                <a:hlinkClick r:id="rId9"/>
              </a:rPr>
              <a:t>janine.chalmers@abdn.ac.uk</a:t>
            </a:r>
            <a:r>
              <a:rPr lang="en-US" sz="2400" dirty="0" smtClean="0">
                <a:latin typeface="Calibri" panose="020F0502020204030204" pitchFamily="34" charset="0"/>
              </a:rPr>
              <a:t> </a:t>
            </a:r>
          </a:p>
          <a:p>
            <a:pPr marL="0" indent="0">
              <a:buFont typeface="Arial"/>
              <a:buNone/>
            </a:pPr>
            <a:endParaRPr lang="en-GB" sz="3200" dirty="0"/>
          </a:p>
        </p:txBody>
      </p:sp>
      <p:sp>
        <p:nvSpPr>
          <p:cNvPr id="16" name="Title 1"/>
          <p:cNvSpPr>
            <a:spLocks noGrp="1"/>
          </p:cNvSpPr>
          <p:nvPr>
            <p:ph type="title"/>
          </p:nvPr>
        </p:nvSpPr>
        <p:spPr>
          <a:xfrm>
            <a:off x="500400" y="259200"/>
            <a:ext cx="11142000" cy="648000"/>
          </a:xfrm>
        </p:spPr>
        <p:txBody>
          <a:bodyPr/>
          <a:lstStyle/>
          <a:p>
            <a:r>
              <a:rPr lang="en-GB" b="1" dirty="0" smtClean="0"/>
              <a:t>Further Information</a:t>
            </a:r>
            <a:endParaRPr lang="en-GB" b="1" dirty="0"/>
          </a:p>
        </p:txBody>
      </p:sp>
    </p:spTree>
    <p:extLst>
      <p:ext uri="{BB962C8B-B14F-4D97-AF65-F5344CB8AC3E}">
        <p14:creationId xmlns:p14="http://schemas.microsoft.com/office/powerpoint/2010/main" val="673712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University of Aberdeen’s ITN story</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369277" y="1143000"/>
            <a:ext cx="11273123" cy="50202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dirty="0" smtClean="0"/>
              <a:t>Scheme launched in December 2013 as part of the Horizon 2020 Work Programme, having previously been the Initial Training Network (ITN)</a:t>
            </a:r>
          </a:p>
          <a:p>
            <a:endParaRPr lang="en-GB" dirty="0"/>
          </a:p>
          <a:p>
            <a:endParaRPr lang="en-GB" dirty="0" smtClean="0"/>
          </a:p>
          <a:p>
            <a:endParaRPr lang="en-GB" dirty="0"/>
          </a:p>
          <a:p>
            <a:endParaRPr lang="en-GB" dirty="0" smtClean="0"/>
          </a:p>
          <a:p>
            <a:endParaRPr lang="en-GB" dirty="0"/>
          </a:p>
          <a:p>
            <a:r>
              <a:rPr lang="en-GB" sz="2400" dirty="0" smtClean="0"/>
              <a:t>We have appeared in over 100 applications to the ITN schemes with only 8 successes in the 4 years the programme has operated.</a:t>
            </a:r>
          </a:p>
          <a:p>
            <a:r>
              <a:rPr lang="en-GB" sz="2400" dirty="0" smtClean="0"/>
              <a:t>Success rates are usually in the mid-high 90s – proposals need to be perfect!</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18479961"/>
              </p:ext>
            </p:extLst>
          </p:nvPr>
        </p:nvGraphicFramePr>
        <p:xfrm>
          <a:off x="1035004" y="2195087"/>
          <a:ext cx="10166395" cy="2286000"/>
        </p:xfrm>
        <a:graphic>
          <a:graphicData uri="http://schemas.openxmlformats.org/drawingml/2006/table">
            <a:tbl>
              <a:tblPr firstRow="1" bandRow="1">
                <a:tableStyleId>{5C22544A-7EE6-4342-B048-85BDC9FD1C3A}</a:tableStyleId>
              </a:tblPr>
              <a:tblGrid>
                <a:gridCol w="2033279">
                  <a:extLst>
                    <a:ext uri="{9D8B030D-6E8A-4147-A177-3AD203B41FA5}">
                      <a16:colId xmlns:a16="http://schemas.microsoft.com/office/drawing/2014/main" val="2609586318"/>
                    </a:ext>
                  </a:extLst>
                </a:gridCol>
                <a:gridCol w="2033279">
                  <a:extLst>
                    <a:ext uri="{9D8B030D-6E8A-4147-A177-3AD203B41FA5}">
                      <a16:colId xmlns:a16="http://schemas.microsoft.com/office/drawing/2014/main" val="748060739"/>
                    </a:ext>
                  </a:extLst>
                </a:gridCol>
                <a:gridCol w="2033279">
                  <a:extLst>
                    <a:ext uri="{9D8B030D-6E8A-4147-A177-3AD203B41FA5}">
                      <a16:colId xmlns:a16="http://schemas.microsoft.com/office/drawing/2014/main" val="1659694749"/>
                    </a:ext>
                  </a:extLst>
                </a:gridCol>
                <a:gridCol w="2033279">
                  <a:extLst>
                    <a:ext uri="{9D8B030D-6E8A-4147-A177-3AD203B41FA5}">
                      <a16:colId xmlns:a16="http://schemas.microsoft.com/office/drawing/2014/main" val="2065274337"/>
                    </a:ext>
                  </a:extLst>
                </a:gridCol>
                <a:gridCol w="2033279">
                  <a:extLst>
                    <a:ext uri="{9D8B030D-6E8A-4147-A177-3AD203B41FA5}">
                      <a16:colId xmlns:a16="http://schemas.microsoft.com/office/drawing/2014/main" val="2443850458"/>
                    </a:ext>
                  </a:extLst>
                </a:gridCol>
              </a:tblGrid>
              <a:tr h="370840">
                <a:tc>
                  <a:txBody>
                    <a:bodyPr/>
                    <a:lstStyle/>
                    <a:p>
                      <a:r>
                        <a:rPr lang="en-GB" dirty="0" smtClean="0"/>
                        <a:t>Year</a:t>
                      </a:r>
                      <a:endParaRPr lang="en-GB" dirty="0"/>
                    </a:p>
                  </a:txBody>
                  <a:tcPr/>
                </a:tc>
                <a:tc>
                  <a:txBody>
                    <a:bodyPr/>
                    <a:lstStyle/>
                    <a:p>
                      <a:r>
                        <a:rPr lang="en-GB" dirty="0" smtClean="0"/>
                        <a:t>Submitted</a:t>
                      </a:r>
                      <a:endParaRPr lang="en-GB" dirty="0"/>
                    </a:p>
                  </a:txBody>
                  <a:tcPr/>
                </a:tc>
                <a:tc>
                  <a:txBody>
                    <a:bodyPr/>
                    <a:lstStyle/>
                    <a:p>
                      <a:r>
                        <a:rPr lang="en-GB" dirty="0" smtClean="0"/>
                        <a:t>Awarded</a:t>
                      </a:r>
                      <a:endParaRPr lang="en-GB" dirty="0"/>
                    </a:p>
                  </a:txBody>
                  <a:tcPr/>
                </a:tc>
                <a:tc>
                  <a:txBody>
                    <a:bodyPr/>
                    <a:lstStyle/>
                    <a:p>
                      <a:r>
                        <a:rPr lang="en-GB" dirty="0" smtClean="0"/>
                        <a:t>ABDN S/R</a:t>
                      </a:r>
                      <a:endParaRPr lang="en-GB" dirty="0"/>
                    </a:p>
                  </a:txBody>
                  <a:tcPr/>
                </a:tc>
                <a:tc>
                  <a:txBody>
                    <a:bodyPr/>
                    <a:lstStyle/>
                    <a:p>
                      <a:r>
                        <a:rPr lang="en-GB" dirty="0" smtClean="0"/>
                        <a:t>Scheme</a:t>
                      </a:r>
                      <a:r>
                        <a:rPr lang="en-GB" baseline="0" dirty="0" smtClean="0"/>
                        <a:t> S/R</a:t>
                      </a:r>
                      <a:endParaRPr lang="en-GB" dirty="0"/>
                    </a:p>
                  </a:txBody>
                  <a:tcPr/>
                </a:tc>
                <a:extLst>
                  <a:ext uri="{0D108BD9-81ED-4DB2-BD59-A6C34878D82A}">
                    <a16:rowId xmlns:a16="http://schemas.microsoft.com/office/drawing/2014/main" val="4087860863"/>
                  </a:ext>
                </a:extLst>
              </a:tr>
              <a:tr h="370840">
                <a:tc>
                  <a:txBody>
                    <a:bodyPr/>
                    <a:lstStyle/>
                    <a:p>
                      <a:r>
                        <a:rPr lang="en-GB" dirty="0" smtClean="0"/>
                        <a:t>2014</a:t>
                      </a:r>
                      <a:endParaRPr lang="en-GB" dirty="0"/>
                    </a:p>
                  </a:txBody>
                  <a:tcPr/>
                </a:tc>
                <a:tc>
                  <a:txBody>
                    <a:bodyPr/>
                    <a:lstStyle/>
                    <a:p>
                      <a:r>
                        <a:rPr lang="en-GB" dirty="0" smtClean="0"/>
                        <a:t>22</a:t>
                      </a:r>
                      <a:endParaRPr lang="en-GB" dirty="0"/>
                    </a:p>
                  </a:txBody>
                  <a:tcPr/>
                </a:tc>
                <a:tc>
                  <a:txBody>
                    <a:bodyPr/>
                    <a:lstStyle/>
                    <a:p>
                      <a:r>
                        <a:rPr lang="en-GB" dirty="0" smtClean="0"/>
                        <a:t>2</a:t>
                      </a:r>
                      <a:endParaRPr lang="en-GB" dirty="0"/>
                    </a:p>
                  </a:txBody>
                  <a:tcPr/>
                </a:tc>
                <a:tc>
                  <a:txBody>
                    <a:bodyPr/>
                    <a:lstStyle/>
                    <a:p>
                      <a:r>
                        <a:rPr lang="en-GB" dirty="0" smtClean="0"/>
                        <a:t>9.1%</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val="827664941"/>
                  </a:ext>
                </a:extLst>
              </a:tr>
              <a:tr h="370840">
                <a:tc>
                  <a:txBody>
                    <a:bodyPr/>
                    <a:lstStyle/>
                    <a:p>
                      <a:r>
                        <a:rPr lang="en-GB" dirty="0" smtClean="0"/>
                        <a:t>2015</a:t>
                      </a:r>
                      <a:endParaRPr lang="en-GB" dirty="0"/>
                    </a:p>
                  </a:txBody>
                  <a:tcPr/>
                </a:tc>
                <a:tc>
                  <a:txBody>
                    <a:bodyPr/>
                    <a:lstStyle/>
                    <a:p>
                      <a:r>
                        <a:rPr lang="en-GB" dirty="0" smtClean="0"/>
                        <a:t>31</a:t>
                      </a:r>
                      <a:endParaRPr lang="en-GB" dirty="0"/>
                    </a:p>
                  </a:txBody>
                  <a:tcPr/>
                </a:tc>
                <a:tc>
                  <a:txBody>
                    <a:bodyPr/>
                    <a:lstStyle/>
                    <a:p>
                      <a:r>
                        <a:rPr lang="en-GB" dirty="0" smtClean="0"/>
                        <a:t>3</a:t>
                      </a:r>
                      <a:endParaRPr lang="en-GB" dirty="0"/>
                    </a:p>
                  </a:txBody>
                  <a:tcPr/>
                </a:tc>
                <a:tc>
                  <a:txBody>
                    <a:bodyPr/>
                    <a:lstStyle/>
                    <a:p>
                      <a:r>
                        <a:rPr lang="en-GB" dirty="0" smtClean="0"/>
                        <a:t>9.6%</a:t>
                      </a:r>
                      <a:endParaRPr lang="en-GB" dirty="0"/>
                    </a:p>
                  </a:txBody>
                  <a:tcPr/>
                </a:tc>
                <a:tc>
                  <a:txBody>
                    <a:bodyPr/>
                    <a:lstStyle/>
                    <a:p>
                      <a:r>
                        <a:rPr lang="en-GB" dirty="0" smtClean="0"/>
                        <a:t>6.8%</a:t>
                      </a:r>
                      <a:endParaRPr lang="en-GB" dirty="0"/>
                    </a:p>
                  </a:txBody>
                  <a:tcPr/>
                </a:tc>
                <a:extLst>
                  <a:ext uri="{0D108BD9-81ED-4DB2-BD59-A6C34878D82A}">
                    <a16:rowId xmlns:a16="http://schemas.microsoft.com/office/drawing/2014/main" val="2282930242"/>
                  </a:ext>
                </a:extLst>
              </a:tr>
              <a:tr h="370840">
                <a:tc>
                  <a:txBody>
                    <a:bodyPr/>
                    <a:lstStyle/>
                    <a:p>
                      <a:r>
                        <a:rPr lang="en-GB" dirty="0" smtClean="0"/>
                        <a:t>2016</a:t>
                      </a:r>
                      <a:endParaRPr lang="en-GB" dirty="0"/>
                    </a:p>
                  </a:txBody>
                  <a:tcPr/>
                </a:tc>
                <a:tc>
                  <a:txBody>
                    <a:bodyPr/>
                    <a:lstStyle/>
                    <a:p>
                      <a:r>
                        <a:rPr lang="en-GB" dirty="0" smtClean="0"/>
                        <a:t>28</a:t>
                      </a:r>
                      <a:endParaRPr lang="en-GB" dirty="0"/>
                    </a:p>
                  </a:txBody>
                  <a:tcPr/>
                </a:tc>
                <a:tc>
                  <a:txBody>
                    <a:bodyPr/>
                    <a:lstStyle/>
                    <a:p>
                      <a:r>
                        <a:rPr lang="en-GB" dirty="0" smtClean="0"/>
                        <a:t>2</a:t>
                      </a:r>
                      <a:endParaRPr lang="en-GB" dirty="0"/>
                    </a:p>
                  </a:txBody>
                  <a:tcPr/>
                </a:tc>
                <a:tc>
                  <a:txBody>
                    <a:bodyPr/>
                    <a:lstStyle/>
                    <a:p>
                      <a:r>
                        <a:rPr lang="en-GB" dirty="0" smtClean="0"/>
                        <a:t>7.1%</a:t>
                      </a:r>
                      <a:endParaRPr lang="en-GB" dirty="0"/>
                    </a:p>
                  </a:txBody>
                  <a:tcPr/>
                </a:tc>
                <a:tc>
                  <a:txBody>
                    <a:bodyPr/>
                    <a:lstStyle/>
                    <a:p>
                      <a:r>
                        <a:rPr lang="en-GB" dirty="0" smtClean="0"/>
                        <a:t>7%</a:t>
                      </a:r>
                      <a:endParaRPr lang="en-GB" dirty="0"/>
                    </a:p>
                  </a:txBody>
                  <a:tcPr/>
                </a:tc>
                <a:extLst>
                  <a:ext uri="{0D108BD9-81ED-4DB2-BD59-A6C34878D82A}">
                    <a16:rowId xmlns:a16="http://schemas.microsoft.com/office/drawing/2014/main" val="2657296707"/>
                  </a:ext>
                </a:extLst>
              </a:tr>
              <a:tr h="370840">
                <a:tc>
                  <a:txBody>
                    <a:bodyPr/>
                    <a:lstStyle/>
                    <a:p>
                      <a:r>
                        <a:rPr lang="en-GB" dirty="0" smtClean="0"/>
                        <a:t>2017</a:t>
                      </a:r>
                      <a:endParaRPr lang="en-GB" dirty="0"/>
                    </a:p>
                  </a:txBody>
                  <a:tcPr/>
                </a:tc>
                <a:tc>
                  <a:txBody>
                    <a:bodyPr/>
                    <a:lstStyle/>
                    <a:p>
                      <a:r>
                        <a:rPr lang="en-GB" dirty="0" smtClean="0"/>
                        <a:t>21</a:t>
                      </a:r>
                      <a:endParaRPr lang="en-GB" dirty="0"/>
                    </a:p>
                  </a:txBody>
                  <a:tcPr/>
                </a:tc>
                <a:tc>
                  <a:txBody>
                    <a:bodyPr/>
                    <a:lstStyle/>
                    <a:p>
                      <a:r>
                        <a:rPr lang="en-GB" dirty="0" smtClean="0"/>
                        <a:t>1</a:t>
                      </a:r>
                      <a:endParaRPr lang="en-GB" dirty="0"/>
                    </a:p>
                  </a:txBody>
                  <a:tcPr/>
                </a:tc>
                <a:tc>
                  <a:txBody>
                    <a:bodyPr/>
                    <a:lstStyle/>
                    <a:p>
                      <a:r>
                        <a:rPr lang="en-GB" dirty="0" smtClean="0"/>
                        <a:t>4.7%</a:t>
                      </a:r>
                      <a:endParaRPr lang="en-GB" dirty="0"/>
                    </a:p>
                  </a:txBody>
                  <a:tcPr/>
                </a:tc>
                <a:tc>
                  <a:txBody>
                    <a:bodyPr/>
                    <a:lstStyle/>
                    <a:p>
                      <a:r>
                        <a:rPr lang="en-GB" dirty="0" smtClean="0"/>
                        <a:t>7.4%</a:t>
                      </a:r>
                      <a:endParaRPr lang="en-GB" dirty="0"/>
                    </a:p>
                  </a:txBody>
                  <a:tcPr/>
                </a:tc>
                <a:extLst>
                  <a:ext uri="{0D108BD9-81ED-4DB2-BD59-A6C34878D82A}">
                    <a16:rowId xmlns:a16="http://schemas.microsoft.com/office/drawing/2014/main" val="442523586"/>
                  </a:ext>
                </a:extLst>
              </a:tr>
            </a:tbl>
          </a:graphicData>
        </a:graphic>
      </p:graphicFrame>
    </p:spTree>
    <p:extLst>
      <p:ext uri="{BB962C8B-B14F-4D97-AF65-F5344CB8AC3E}">
        <p14:creationId xmlns:p14="http://schemas.microsoft.com/office/powerpoint/2010/main" val="2734445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attending!</a:t>
            </a:r>
            <a:endParaRPr lang="en-GB" dirty="0"/>
          </a:p>
        </p:txBody>
      </p:sp>
      <p:sp>
        <p:nvSpPr>
          <p:cNvPr id="3" name="Content Placeholder 2"/>
          <p:cNvSpPr>
            <a:spLocks noGrp="1"/>
          </p:cNvSpPr>
          <p:nvPr>
            <p:ph idx="1"/>
          </p:nvPr>
        </p:nvSpPr>
        <p:spPr/>
        <p:txBody>
          <a:bodyPr>
            <a:normAutofit/>
          </a:bodyPr>
          <a:lstStyle/>
          <a:p>
            <a:pPr marL="0" indent="0" algn="ctr">
              <a:buNone/>
            </a:pPr>
            <a:r>
              <a:rPr lang="en-GB" sz="6600" dirty="0" smtClean="0"/>
              <a:t>Any Questions?</a:t>
            </a:r>
            <a:endParaRPr lang="en-GB" sz="6600" dirty="0"/>
          </a:p>
        </p:txBody>
      </p:sp>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sp>
        <p:nvSpPr>
          <p:cNvPr id="5" name="Text Placeholder 4"/>
          <p:cNvSpPr>
            <a:spLocks noGrp="1"/>
          </p:cNvSpPr>
          <p:nvPr>
            <p:ph type="body" sz="quarter" idx="11"/>
          </p:nvPr>
        </p:nvSpPr>
        <p:spPr/>
        <p:txBody>
          <a:bodyPr/>
          <a:lstStyle/>
          <a:p>
            <a:pPr algn="l"/>
            <a:r>
              <a:rPr lang="en-GB" b="1" dirty="0">
                <a:latin typeface="Arial" panose="020B0604020202020204" pitchFamily="34" charset="0"/>
                <a:cs typeface="Arial" panose="020B0604020202020204" pitchFamily="34" charset="0"/>
              </a:rPr>
              <a:t>Follow us on Twitter</a:t>
            </a:r>
          </a:p>
          <a:p>
            <a:pPr algn="l"/>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747" y="6231296"/>
            <a:ext cx="593297" cy="593297"/>
          </a:xfrm>
          <a:prstGeom prst="rect">
            <a:avLst/>
          </a:prstGeom>
        </p:spPr>
      </p:pic>
      <p:sp>
        <p:nvSpPr>
          <p:cNvPr id="7" name="TextBox 6"/>
          <p:cNvSpPr txBox="1"/>
          <p:nvPr/>
        </p:nvSpPr>
        <p:spPr>
          <a:xfrm>
            <a:off x="10100644" y="6387588"/>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66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259199"/>
            <a:ext cx="10402062" cy="5543723"/>
          </a:xfrm>
        </p:spPr>
        <p:txBody>
          <a:bodyPr/>
          <a:lstStyle/>
          <a:p>
            <a:r>
              <a:rPr lang="en-GB" dirty="0" smtClean="0"/>
              <a:t>Professor Matteo Zanda</a:t>
            </a:r>
            <a:br>
              <a:rPr lang="en-GB" dirty="0" smtClean="0"/>
            </a:br>
            <a:r>
              <a:rPr lang="en-GB" dirty="0" smtClean="0"/>
              <a:t>Grant Holder; Pet3D (Coordinator) &amp; MOGLYNET (Partner)</a:t>
            </a:r>
            <a:br>
              <a:rPr lang="en-GB" dirty="0" smtClean="0"/>
            </a:br>
            <a:r>
              <a:rPr lang="en-GB" dirty="0" smtClean="0"/>
              <a:t>Evaluator for Marie Curie</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3623072" y="3529980"/>
            <a:ext cx="11142000" cy="4952226"/>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95314" marR="76200" indent="-571500">
              <a:buSzPct val="100000"/>
              <a:tabLst>
                <a:tab pos="436245" algn="l"/>
              </a:tabLst>
            </a:pPr>
            <a:endParaRPr lang="en-GB" dirty="0">
              <a:latin typeface="+mn-lt"/>
            </a:endParaRPr>
          </a:p>
        </p:txBody>
      </p:sp>
      <p:sp>
        <p:nvSpPr>
          <p:cNvPr id="15" name="Content Placeholder 2"/>
          <p:cNvSpPr txBox="1">
            <a:spLocks/>
          </p:cNvSpPr>
          <p:nvPr/>
        </p:nvSpPr>
        <p:spPr>
          <a:xfrm>
            <a:off x="500400" y="1411200"/>
            <a:ext cx="11142000" cy="47520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R="76200">
              <a:buSzPct val="100000"/>
              <a:tabLst>
                <a:tab pos="436245" algn="l"/>
              </a:tabLst>
            </a:pPr>
            <a:endParaRPr lang="en-GB" b="1" dirty="0">
              <a:latin typeface="+mn-lt"/>
            </a:endParaRPr>
          </a:p>
        </p:txBody>
      </p:sp>
    </p:spTree>
    <p:extLst>
      <p:ext uri="{BB962C8B-B14F-4D97-AF65-F5344CB8AC3E}">
        <p14:creationId xmlns:p14="http://schemas.microsoft.com/office/powerpoint/2010/main" val="2539729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Being Coordinator of an ITN</a:t>
            </a:r>
            <a:endParaRPr lang="en-GB" b="1" dirty="0"/>
          </a:p>
        </p:txBody>
      </p:sp>
      <p:sp>
        <p:nvSpPr>
          <p:cNvPr id="3" name="Content Placeholder 2"/>
          <p:cNvSpPr>
            <a:spLocks noGrp="1"/>
          </p:cNvSpPr>
          <p:nvPr>
            <p:ph idx="1"/>
          </p:nvPr>
        </p:nvSpPr>
        <p:spPr>
          <a:xfrm>
            <a:off x="500400" y="907201"/>
            <a:ext cx="11142000" cy="5256000"/>
          </a:xfrm>
        </p:spPr>
        <p:txBody>
          <a:bodyPr>
            <a:normAutofit fontScale="70000" lnSpcReduction="20000"/>
          </a:bodyPr>
          <a:lstStyle/>
          <a:p>
            <a:r>
              <a:rPr lang="en-GB" dirty="0" smtClean="0">
                <a:solidFill>
                  <a:srgbClr val="FF0000"/>
                </a:solidFill>
              </a:rPr>
              <a:t>Play according to the EU rules</a:t>
            </a:r>
            <a:r>
              <a:rPr lang="en-GB" dirty="0" smtClean="0"/>
              <a:t>: get very familiar with the guidelines, be sure to understand VERY WELL what an ITN is and what isn’t</a:t>
            </a:r>
          </a:p>
          <a:p>
            <a:r>
              <a:rPr lang="en-GB" dirty="0" smtClean="0">
                <a:solidFill>
                  <a:srgbClr val="FF0000"/>
                </a:solidFill>
              </a:rPr>
              <a:t>Give yourself plenty of time</a:t>
            </a:r>
            <a:r>
              <a:rPr lang="en-GB" dirty="0" smtClean="0"/>
              <a:t> to plan Consortium &amp; Project in detail: at least 4 months are needed! </a:t>
            </a:r>
          </a:p>
          <a:p>
            <a:r>
              <a:rPr lang="en-GB" dirty="0" smtClean="0">
                <a:solidFill>
                  <a:srgbClr val="FF0000"/>
                </a:solidFill>
              </a:rPr>
              <a:t>This is not an RCUK or </a:t>
            </a:r>
            <a:r>
              <a:rPr lang="en-GB" dirty="0" err="1" smtClean="0">
                <a:solidFill>
                  <a:srgbClr val="FF0000"/>
                </a:solidFill>
              </a:rPr>
              <a:t>Wellcome</a:t>
            </a:r>
            <a:r>
              <a:rPr lang="en-GB" dirty="0" smtClean="0">
                <a:solidFill>
                  <a:srgbClr val="FF0000"/>
                </a:solidFill>
              </a:rPr>
              <a:t> Trust or ERC project</a:t>
            </a:r>
            <a:r>
              <a:rPr lang="en-GB" dirty="0" smtClean="0"/>
              <a:t>: originality and ground-breaking nature of research is important, but training, consortium and dissemination are even more so!</a:t>
            </a:r>
          </a:p>
          <a:p>
            <a:r>
              <a:rPr lang="en-GB" dirty="0" smtClean="0">
                <a:solidFill>
                  <a:srgbClr val="FF0000"/>
                </a:solidFill>
              </a:rPr>
              <a:t>The Consortium needs to </a:t>
            </a:r>
            <a:r>
              <a:rPr lang="en-GB" dirty="0" smtClean="0"/>
              <a:t>be functional for the project but most importantly it must </a:t>
            </a:r>
            <a:r>
              <a:rPr lang="en-GB" dirty="0" smtClean="0">
                <a:solidFill>
                  <a:srgbClr val="FF0000"/>
                </a:solidFill>
              </a:rPr>
              <a:t>tick the EU/Evaluators boxes</a:t>
            </a:r>
            <a:r>
              <a:rPr lang="en-GB" dirty="0" smtClean="0"/>
              <a:t>: you need the right balance of academic/non-academic partners depending on ETN/EJD/EID. Partner institutions are not necessary. Avoid over-complicated structures!!!!</a:t>
            </a:r>
          </a:p>
          <a:p>
            <a:r>
              <a:rPr lang="en-GB" dirty="0" smtClean="0">
                <a:solidFill>
                  <a:srgbClr val="FF0000"/>
                </a:solidFill>
              </a:rPr>
              <a:t>All the ESRs should be enrolled in a PhD</a:t>
            </a:r>
            <a:r>
              <a:rPr lang="en-GB" dirty="0" smtClean="0"/>
              <a:t>: in theory it is not mandatory but in practice it is!!</a:t>
            </a:r>
          </a:p>
          <a:p>
            <a:r>
              <a:rPr lang="en-GB" dirty="0" smtClean="0">
                <a:solidFill>
                  <a:srgbClr val="FF0000"/>
                </a:solidFill>
              </a:rPr>
              <a:t>Don’t be greedy with ESRs</a:t>
            </a:r>
            <a:r>
              <a:rPr lang="en-GB" dirty="0" smtClean="0"/>
              <a:t>: the Coordinator is not automatically entitled to have more ESRs than the other Consortium members! </a:t>
            </a:r>
          </a:p>
          <a:p>
            <a:r>
              <a:rPr lang="en-GB" dirty="0" smtClean="0"/>
              <a:t>Listen to the partners, be receptive to their ideas, but at the end of the day </a:t>
            </a:r>
            <a:r>
              <a:rPr lang="en-GB" dirty="0" smtClean="0">
                <a:solidFill>
                  <a:srgbClr val="FF0000"/>
                </a:solidFill>
              </a:rPr>
              <a:t>be prepared to decide</a:t>
            </a:r>
            <a:r>
              <a:rPr lang="en-GB" dirty="0" smtClean="0"/>
              <a:t>! This is not about democracy, it’s about getting the grant!</a:t>
            </a:r>
          </a:p>
          <a:p>
            <a:r>
              <a:rPr lang="en-GB" dirty="0" smtClean="0">
                <a:solidFill>
                  <a:srgbClr val="FF0000"/>
                </a:solidFill>
              </a:rPr>
              <a:t>Be prepared to do most of the work</a:t>
            </a:r>
            <a:r>
              <a:rPr lang="en-GB" dirty="0" smtClean="0"/>
              <a:t>, the application needs to be homogeneous in style, not a Frankenstein monster assembled from 10 or 20 different people with different languages…</a:t>
            </a:r>
          </a:p>
          <a:p>
            <a:r>
              <a:rPr lang="en-GB" dirty="0" smtClean="0"/>
              <a:t>The devil is in the details: </a:t>
            </a:r>
            <a:r>
              <a:rPr lang="en-GB" dirty="0" smtClean="0">
                <a:solidFill>
                  <a:srgbClr val="FF0000"/>
                </a:solidFill>
              </a:rPr>
              <a:t>aim at perfection</a:t>
            </a:r>
            <a:r>
              <a:rPr lang="en-GB" dirty="0" smtClean="0"/>
              <a:t>, otherwise it’s not worth wasting 4 months or longer as you won’t be able to recycle the application for another type of grant! </a:t>
            </a:r>
            <a:r>
              <a:rPr lang="en-GB" dirty="0" smtClean="0">
                <a:solidFill>
                  <a:srgbClr val="FF0000"/>
                </a:solidFill>
              </a:rPr>
              <a:t>Use figures and a punchy style</a:t>
            </a:r>
            <a:r>
              <a:rPr lang="en-GB" dirty="0" smtClean="0"/>
              <a:t>, your application needs to catch the (tired) eye of the Evaluator: </a:t>
            </a:r>
            <a:r>
              <a:rPr lang="en-GB" dirty="0" smtClean="0">
                <a:solidFill>
                  <a:srgbClr val="FF0000"/>
                </a:solidFill>
              </a:rPr>
              <a:t>think like an EU Evaluator</a:t>
            </a:r>
            <a:r>
              <a:rPr lang="en-GB" dirty="0" smtClean="0"/>
              <a:t>!</a:t>
            </a:r>
          </a:p>
        </p:txBody>
      </p:sp>
      <p:sp>
        <p:nvSpPr>
          <p:cNvPr id="4" name="Text Placeholder 3"/>
          <p:cNvSpPr>
            <a:spLocks noGrp="1"/>
          </p:cNvSpPr>
          <p:nvPr>
            <p:ph type="body" sz="quarter" idx="10"/>
          </p:nvPr>
        </p:nvSpPr>
        <p:spPr/>
        <p:txBody>
          <a:bodyPr>
            <a:normAutofit lnSpcReduction="10000"/>
          </a:bodyPr>
          <a:lstStyle/>
          <a:p>
            <a:r>
              <a:rPr lang="en-GB" dirty="0"/>
              <a:t>Prof Matteo Zanda - </a:t>
            </a:r>
            <a:r>
              <a:rPr lang="en-GB" dirty="0" smtClean="0"/>
              <a:t>Institute of Medical Sciences</a:t>
            </a:r>
            <a:endParaRPr lang="en-GB" dirty="0"/>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6063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Being </a:t>
            </a:r>
            <a:r>
              <a:rPr lang="en-GB" b="1" dirty="0" smtClean="0"/>
              <a:t>a Beneficiary in </a:t>
            </a:r>
            <a:r>
              <a:rPr lang="en-GB" b="1" dirty="0"/>
              <a:t>an ITN</a:t>
            </a:r>
            <a:endParaRPr lang="en-GB" dirty="0"/>
          </a:p>
        </p:txBody>
      </p:sp>
      <p:sp>
        <p:nvSpPr>
          <p:cNvPr id="3" name="Content Placeholder 2"/>
          <p:cNvSpPr>
            <a:spLocks noGrp="1"/>
          </p:cNvSpPr>
          <p:nvPr>
            <p:ph idx="1"/>
          </p:nvPr>
        </p:nvSpPr>
        <p:spPr/>
        <p:txBody>
          <a:bodyPr/>
          <a:lstStyle/>
          <a:p>
            <a:r>
              <a:rPr lang="en-GB" dirty="0" smtClean="0"/>
              <a:t>Even if you are not coordinating you can/should be pro-active in setting up a new ITN application: use your EU connections!</a:t>
            </a:r>
          </a:p>
          <a:p>
            <a:r>
              <a:rPr lang="en-GB" dirty="0" smtClean="0"/>
              <a:t>Be prepared to do as much as you can to support/advise the Coordinator and improve the consortium/proposal</a:t>
            </a:r>
          </a:p>
          <a:p>
            <a:r>
              <a:rPr lang="en-GB" dirty="0" smtClean="0"/>
              <a:t>Be a good team player, be responsive when asked by the Coordinator to provide information and material</a:t>
            </a:r>
          </a:p>
          <a:p>
            <a:r>
              <a:rPr lang="en-GB" dirty="0" smtClean="0"/>
              <a:t>This is a much lighter task than being a coordinator, it will take 2 to 4 weeks of your time to contribute to the application</a:t>
            </a:r>
          </a:p>
          <a:p>
            <a:r>
              <a:rPr lang="en-GB" dirty="0" smtClean="0"/>
              <a:t>However be sure you really want to be involved because – if granted – the ITN will suck up quite a lot of your time for the next 4 years!!</a:t>
            </a:r>
          </a:p>
          <a:p>
            <a:pPr marL="0" indent="0">
              <a:buNone/>
            </a:pPr>
            <a:endParaRPr lang="en-GB" dirty="0"/>
          </a:p>
        </p:txBody>
      </p:sp>
      <p:sp>
        <p:nvSpPr>
          <p:cNvPr id="4" name="Text Placeholder 3"/>
          <p:cNvSpPr>
            <a:spLocks noGrp="1"/>
          </p:cNvSpPr>
          <p:nvPr>
            <p:ph type="body" sz="quarter" idx="10"/>
          </p:nvPr>
        </p:nvSpPr>
        <p:spPr/>
        <p:txBody>
          <a:bodyPr>
            <a:normAutofit lnSpcReduction="10000"/>
          </a:bodyPr>
          <a:lstStyle/>
          <a:p>
            <a:r>
              <a:rPr lang="en-GB" dirty="0" smtClean="0"/>
              <a:t>Prof Matteo Zanda - Institute </a:t>
            </a:r>
            <a:r>
              <a:rPr lang="en-GB" dirty="0"/>
              <a:t>of Medical Sciences</a:t>
            </a:r>
          </a:p>
          <a:p>
            <a:endParaRPr lang="en-GB" dirty="0"/>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4233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Being </a:t>
            </a:r>
            <a:r>
              <a:rPr lang="en-GB" b="1" dirty="0" smtClean="0"/>
              <a:t>an Evaluator of the ITN call</a:t>
            </a:r>
            <a:endParaRPr lang="en-GB" dirty="0"/>
          </a:p>
        </p:txBody>
      </p:sp>
      <p:sp>
        <p:nvSpPr>
          <p:cNvPr id="3" name="Content Placeholder 2"/>
          <p:cNvSpPr>
            <a:spLocks noGrp="1"/>
          </p:cNvSpPr>
          <p:nvPr>
            <p:ph idx="1"/>
          </p:nvPr>
        </p:nvSpPr>
        <p:spPr>
          <a:xfrm>
            <a:off x="500063" y="1059873"/>
            <a:ext cx="11142000" cy="4929646"/>
          </a:xfrm>
        </p:spPr>
        <p:txBody>
          <a:bodyPr>
            <a:normAutofit fontScale="70000" lnSpcReduction="20000"/>
          </a:bodyPr>
          <a:lstStyle/>
          <a:p>
            <a:r>
              <a:rPr lang="en-GB" dirty="0" smtClean="0"/>
              <a:t>The procedure of the Marie Curie Projects evaluations changes constantly.</a:t>
            </a:r>
          </a:p>
          <a:p>
            <a:r>
              <a:rPr lang="en-GB" dirty="0" smtClean="0"/>
              <a:t>In ITNs there are 4 Evaluators for each proposal, one of them acts as Rapporteur and writes the final evaluation report which has to be approved by the other 3. Then a vice-chair reviews the report and finally another vice-chair cross checks the report one last time for consistency.  </a:t>
            </a:r>
          </a:p>
          <a:p>
            <a:r>
              <a:rPr lang="en-GB" dirty="0" smtClean="0"/>
              <a:t>Evaluators are bound to follow the call criteria very strictly, their work is closely supervised by vice-chairs and REA Project Officers. </a:t>
            </a:r>
          </a:p>
          <a:p>
            <a:r>
              <a:rPr lang="en-GB" dirty="0" smtClean="0"/>
              <a:t>There is no such thing as EU mafia or bias, certainly not in Marie Curie grants, as the process is highly transparent. The final ranking list is approved by all the Evaluators and Vice-Chairs.</a:t>
            </a:r>
          </a:p>
          <a:p>
            <a:r>
              <a:rPr lang="en-GB" dirty="0" smtClean="0"/>
              <a:t>However, not all the Evaluators are always truly competent in a specific subject, quality varies and most importantly: Evaluators can make mistakes as they are human beings!</a:t>
            </a:r>
          </a:p>
          <a:p>
            <a:r>
              <a:rPr lang="en-GB" dirty="0" smtClean="0"/>
              <a:t>Evaluators tend to have heavy workloads, so they will start getting tired and cutting corners when evaluating. If they can’t find the information they are looking for they will think it’s not there and give a lower score!!! </a:t>
            </a:r>
          </a:p>
          <a:p>
            <a:r>
              <a:rPr lang="en-GB" dirty="0" smtClean="0"/>
              <a:t>BREXIT does matter, even though Evaluators are instructed not to penalise UK applicants. REA’s advice is: “No </a:t>
            </a:r>
            <a:r>
              <a:rPr lang="en-GB" dirty="0"/>
              <a:t>different treatment whatsoever should be applied to proposals having a UK applicant/beneficiary/researcher. Furthermore, IERs and CRs must not include any mention of – nor comments about – Brexit</a:t>
            </a:r>
            <a:r>
              <a:rPr lang="en-GB" dirty="0" smtClean="0"/>
              <a:t>.” But trust me: a BREXIT bias does exist!!!!  </a:t>
            </a:r>
          </a:p>
          <a:p>
            <a:endParaRPr lang="en-GB" dirty="0" smtClean="0"/>
          </a:p>
          <a:p>
            <a:endParaRPr lang="en-GB" dirty="0"/>
          </a:p>
        </p:txBody>
      </p:sp>
      <p:sp>
        <p:nvSpPr>
          <p:cNvPr id="4" name="Text Placeholder 3"/>
          <p:cNvSpPr>
            <a:spLocks noGrp="1"/>
          </p:cNvSpPr>
          <p:nvPr>
            <p:ph type="body" sz="quarter" idx="10"/>
          </p:nvPr>
        </p:nvSpPr>
        <p:spPr/>
        <p:txBody>
          <a:bodyPr>
            <a:normAutofit lnSpcReduction="10000"/>
          </a:bodyPr>
          <a:lstStyle/>
          <a:p>
            <a:r>
              <a:rPr lang="en-GB" dirty="0"/>
              <a:t>Prof Matteo Zanda - Institute of Medical Sciences</a:t>
            </a:r>
          </a:p>
          <a:p>
            <a:endParaRPr lang="en-GB" dirty="0"/>
          </a:p>
        </p:txBody>
      </p:sp>
      <p:sp>
        <p:nvSpPr>
          <p:cNvPr id="5" name="Text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42204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Excellence – Section worth 50%</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7249" y="259200"/>
            <a:ext cx="1287060" cy="1052087"/>
          </a:xfrm>
        </p:spPr>
      </p:pic>
      <p:sp>
        <p:nvSpPr>
          <p:cNvPr id="4" name="Text Placeholder 3"/>
          <p:cNvSpPr>
            <a:spLocks noGrp="1"/>
          </p:cNvSpPr>
          <p:nvPr>
            <p:ph type="body" sz="quarter" idx="10"/>
          </p:nvPr>
        </p:nvSpPr>
        <p:spPr/>
        <p:txBody>
          <a:bodyPr>
            <a:normAutofit lnSpcReduction="10000"/>
          </a:bodyPr>
          <a:lstStyle/>
          <a:p>
            <a:r>
              <a:rPr lang="en-GB" dirty="0"/>
              <a:t>Innovative Training Network Workshop</a:t>
            </a:r>
          </a:p>
        </p:txBody>
      </p:sp>
      <p:grpSp>
        <p:nvGrpSpPr>
          <p:cNvPr id="13" name="Group 12"/>
          <p:cNvGrpSpPr/>
          <p:nvPr/>
        </p:nvGrpSpPr>
        <p:grpSpPr>
          <a:xfrm>
            <a:off x="6522348" y="6319838"/>
            <a:ext cx="6462712" cy="593297"/>
            <a:chOff x="3731419" y="5598417"/>
            <a:chExt cx="6462712" cy="593297"/>
          </a:xfrm>
        </p:grpSpPr>
        <p:grpSp>
          <p:nvGrpSpPr>
            <p:cNvPr id="9" name="Group 8"/>
            <p:cNvGrpSpPr/>
            <p:nvPr/>
          </p:nvGrpSpPr>
          <p:grpSpPr>
            <a:xfrm>
              <a:off x="6403143" y="5598417"/>
              <a:ext cx="3790988" cy="593297"/>
              <a:chOff x="562134" y="6094412"/>
              <a:chExt cx="3790988" cy="593297"/>
            </a:xfrm>
          </p:grpSpPr>
          <p:sp>
            <p:nvSpPr>
              <p:cNvPr id="11" name="TextBox 10"/>
              <p:cNvSpPr txBox="1"/>
              <p:nvPr/>
            </p:nvSpPr>
            <p:spPr>
              <a:xfrm>
                <a:off x="1028031" y="6133855"/>
                <a:ext cx="3325091" cy="400110"/>
              </a:xfrm>
              <a:prstGeom prst="rect">
                <a:avLst/>
              </a:prstGeom>
              <a:noFill/>
            </p:spPr>
            <p:txBody>
              <a:bodyPr wrap="square" rtlCol="0" anchor="ctr">
                <a:spAutoFit/>
              </a:bodyPr>
              <a:lstStyle/>
              <a:p>
                <a:r>
                  <a:rPr lang="en-GB" sz="2000" b="1" dirty="0" smtClean="0">
                    <a:solidFill>
                      <a:srgbClr val="00B0F0"/>
                    </a:solidFill>
                    <a:latin typeface="Arial" panose="020B0604020202020204" pitchFamily="34" charset="0"/>
                    <a:cs typeface="Arial" panose="020B0604020202020204" pitchFamily="34" charset="0"/>
                  </a:rPr>
                  <a:t>@</a:t>
                </a:r>
                <a:r>
                  <a:rPr lang="en-GB" sz="2000" b="1" dirty="0" err="1" smtClean="0">
                    <a:solidFill>
                      <a:srgbClr val="00B0F0"/>
                    </a:solidFill>
                    <a:latin typeface="Arial" panose="020B0604020202020204" pitchFamily="34" charset="0"/>
                    <a:cs typeface="Arial" panose="020B0604020202020204" pitchFamily="34" charset="0"/>
                  </a:rPr>
                  <a:t>UoAResInnov</a:t>
                </a:r>
                <a:endParaRPr lang="en-GB" sz="2000" b="1" dirty="0">
                  <a:solidFill>
                    <a:srgbClr val="00B0F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34" y="6094412"/>
                <a:ext cx="593297" cy="593297"/>
              </a:xfrm>
              <a:prstGeom prst="rect">
                <a:avLst/>
              </a:prstGeom>
            </p:spPr>
          </p:pic>
        </p:grpSp>
        <p:sp>
          <p:nvSpPr>
            <p:cNvPr id="10" name="TextBox 9"/>
            <p:cNvSpPr txBox="1"/>
            <p:nvPr/>
          </p:nvSpPr>
          <p:spPr>
            <a:xfrm>
              <a:off x="3731419" y="5679240"/>
              <a:ext cx="2640659" cy="400110"/>
            </a:xfrm>
            <a:prstGeom prst="rect">
              <a:avLst/>
            </a:prstGeom>
            <a:noFill/>
          </p:spPr>
          <p:txBody>
            <a:bodyPr wrap="none" rtlCol="0" anchor="ctr">
              <a:spAutoFit/>
            </a:bodyPr>
            <a:lstStyle/>
            <a:p>
              <a:r>
                <a:rPr lang="en-GB" sz="2000" b="1" dirty="0" smtClean="0">
                  <a:latin typeface="Arial" panose="020B0604020202020204" pitchFamily="34" charset="0"/>
                  <a:cs typeface="Arial" panose="020B0604020202020204" pitchFamily="34" charset="0"/>
                </a:rPr>
                <a:t>Follow us on Twitter</a:t>
              </a:r>
              <a:endParaRPr lang="en-GB" sz="2000" b="1" dirty="0">
                <a:latin typeface="Arial" panose="020B0604020202020204" pitchFamily="34" charset="0"/>
                <a:cs typeface="Arial" panose="020B0604020202020204" pitchFamily="34" charset="0"/>
              </a:endParaRPr>
            </a:p>
          </p:txBody>
        </p:sp>
      </p:grpSp>
      <p:sp>
        <p:nvSpPr>
          <p:cNvPr id="14" name="Content Placeholder 2"/>
          <p:cNvSpPr txBox="1">
            <a:spLocks/>
          </p:cNvSpPr>
          <p:nvPr/>
        </p:nvSpPr>
        <p:spPr>
          <a:xfrm>
            <a:off x="3623072" y="3529980"/>
            <a:ext cx="11142000" cy="4952226"/>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95314" marR="76200" indent="-571500">
              <a:buSzPct val="100000"/>
              <a:tabLst>
                <a:tab pos="436245" algn="l"/>
              </a:tabLst>
            </a:pPr>
            <a:endParaRPr lang="en-GB" dirty="0">
              <a:latin typeface="+mn-lt"/>
            </a:endParaRPr>
          </a:p>
        </p:txBody>
      </p:sp>
      <p:sp>
        <p:nvSpPr>
          <p:cNvPr id="15" name="Content Placeholder 2"/>
          <p:cNvSpPr txBox="1">
            <a:spLocks/>
          </p:cNvSpPr>
          <p:nvPr/>
        </p:nvSpPr>
        <p:spPr>
          <a:xfrm>
            <a:off x="500063" y="988023"/>
            <a:ext cx="10894767" cy="5175177"/>
          </a:xfrm>
          <a:prstGeom prst="rect">
            <a:avLst/>
          </a:prstGeom>
        </p:spPr>
        <p:txBody>
          <a:bodyPr vert="horz" lIns="91440" tIns="45720" rIns="91440" bIns="45720" numCol="1" rtlCol="0">
            <a:normAutofit fontScale="92500" lnSpcReduction="10000"/>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76200" indent="0">
              <a:buSzPct val="100000"/>
              <a:buNone/>
              <a:tabLst>
                <a:tab pos="436245" algn="l"/>
              </a:tabLst>
            </a:pPr>
            <a:r>
              <a:rPr lang="en-GB" dirty="0" smtClean="0">
                <a:latin typeface="+mn-lt"/>
              </a:rPr>
              <a:t>Common Weaknesses</a:t>
            </a:r>
          </a:p>
          <a:p>
            <a:pPr marR="76200">
              <a:buSzPct val="100000"/>
              <a:tabLst>
                <a:tab pos="436245" algn="l"/>
              </a:tabLst>
            </a:pPr>
            <a:r>
              <a:rPr lang="en-GB" dirty="0">
                <a:latin typeface="+mn-lt"/>
              </a:rPr>
              <a:t>The quality of the training programme is insufficiently detailed. The large number of training events, their range of themes and duration are not sufficiently justified </a:t>
            </a:r>
          </a:p>
          <a:p>
            <a:pPr marR="76200">
              <a:buSzPct val="100000"/>
              <a:tabLst>
                <a:tab pos="436245" algn="l"/>
              </a:tabLst>
            </a:pPr>
            <a:r>
              <a:rPr lang="en-GB" dirty="0" smtClean="0">
                <a:latin typeface="+mn-lt"/>
              </a:rPr>
              <a:t>The </a:t>
            </a:r>
            <a:r>
              <a:rPr lang="en-GB" dirty="0">
                <a:latin typeface="+mn-lt"/>
              </a:rPr>
              <a:t>content and objectives of the training programme are not sufficiently described. In particular the innovative aspects of the training programme are not adequately presented </a:t>
            </a:r>
          </a:p>
          <a:p>
            <a:pPr marR="76200">
              <a:buSzPct val="100000"/>
              <a:tabLst>
                <a:tab pos="436245" algn="l"/>
              </a:tabLst>
            </a:pPr>
            <a:r>
              <a:rPr lang="en-GB" dirty="0" smtClean="0">
                <a:latin typeface="+mn-lt"/>
              </a:rPr>
              <a:t>The </a:t>
            </a:r>
            <a:r>
              <a:rPr lang="en-GB" dirty="0">
                <a:latin typeface="+mn-lt"/>
              </a:rPr>
              <a:t>section on research methodology does not sufficiently elaborate on the specific methods to be used in the proposed research </a:t>
            </a:r>
          </a:p>
          <a:p>
            <a:pPr marR="76200">
              <a:buSzPct val="100000"/>
              <a:tabLst>
                <a:tab pos="436245" algn="l"/>
              </a:tabLst>
            </a:pPr>
            <a:r>
              <a:rPr lang="en-GB" dirty="0" smtClean="0">
                <a:latin typeface="+mn-lt"/>
              </a:rPr>
              <a:t>Supervision </a:t>
            </a:r>
            <a:r>
              <a:rPr lang="en-GB" dirty="0">
                <a:latin typeface="+mn-lt"/>
              </a:rPr>
              <a:t>scheme is not fully developed, given the demanding nature of the ITN ESR research programs </a:t>
            </a:r>
          </a:p>
          <a:p>
            <a:pPr marR="76200">
              <a:buSzPct val="100000"/>
              <a:tabLst>
                <a:tab pos="436245" algn="l"/>
              </a:tabLst>
            </a:pPr>
            <a:r>
              <a:rPr lang="en-GB" dirty="0" smtClean="0">
                <a:latin typeface="+mn-lt"/>
              </a:rPr>
              <a:t>The </a:t>
            </a:r>
            <a:r>
              <a:rPr lang="en-GB" dirty="0">
                <a:latin typeface="+mn-lt"/>
              </a:rPr>
              <a:t>state-of-the-art, the coherence and the innovative aspects of the planned research and training activities are not convincingly </a:t>
            </a:r>
            <a:r>
              <a:rPr lang="en-GB" dirty="0" smtClean="0">
                <a:latin typeface="+mn-lt"/>
              </a:rPr>
              <a:t>presented</a:t>
            </a:r>
            <a:endParaRPr lang="en-GB" dirty="0">
              <a:latin typeface="+mn-lt"/>
            </a:endParaRPr>
          </a:p>
        </p:txBody>
      </p:sp>
    </p:spTree>
    <p:extLst>
      <p:ext uri="{BB962C8B-B14F-4D97-AF65-F5344CB8AC3E}">
        <p14:creationId xmlns:p14="http://schemas.microsoft.com/office/powerpoint/2010/main" val="39984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oA Staff Theme">
      <a:dk1>
        <a:sysClr val="windowText" lastClr="000000"/>
      </a:dk1>
      <a:lt1>
        <a:sysClr val="window" lastClr="FFFFFF"/>
      </a:lt1>
      <a:dk2>
        <a:srgbClr val="FFFFFF"/>
      </a:dk2>
      <a:lt2>
        <a:srgbClr val="EEECE1"/>
      </a:lt2>
      <a:accent1>
        <a:srgbClr val="AB1A24"/>
      </a:accent1>
      <a:accent2>
        <a:srgbClr val="D09B1A"/>
      </a:accent2>
      <a:accent3>
        <a:srgbClr val="FFDD00"/>
      </a:accent3>
      <a:accent4>
        <a:srgbClr val="5C284F"/>
      </a:accent4>
      <a:accent5>
        <a:srgbClr val="224597"/>
      </a:accent5>
      <a:accent6>
        <a:srgbClr val="AB1A24"/>
      </a:accent6>
      <a:hlink>
        <a:srgbClr val="224597"/>
      </a:hlink>
      <a:folHlink>
        <a:srgbClr val="5C2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ff Alumni Corporate Public Template.potx" id="{34085372-F02E-400A-BB64-018933E240AC}" vid="{52D82305-1436-4837-BAB5-EC1E6BAD49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Staff Alumni Corporate Public Template</Template>
  <TotalTime>0</TotalTime>
  <Words>3434</Words>
  <Application>Microsoft Office PowerPoint</Application>
  <PresentationFormat>Widescreen</PresentationFormat>
  <Paragraphs>463</Paragraphs>
  <Slides>40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Narrow</vt:lpstr>
      <vt:lpstr>Calibri</vt:lpstr>
      <vt:lpstr>Calibri Light</vt:lpstr>
      <vt:lpstr>Cambria</vt:lpstr>
      <vt:lpstr>Times New Roman</vt:lpstr>
      <vt:lpstr>ヒラギノ角ゴ Pro W3</vt:lpstr>
      <vt:lpstr>Office Theme</vt:lpstr>
      <vt:lpstr>PowerPoint Presentation</vt:lpstr>
      <vt:lpstr>Overview of Session</vt:lpstr>
      <vt:lpstr>Goals of the ITN Scheme</vt:lpstr>
      <vt:lpstr>The University of Aberdeen’s ITN story</vt:lpstr>
      <vt:lpstr>Professor Matteo Zanda Grant Holder; Pet3D (Coordinator) &amp; MOGLYNET (Partner) Evaluator for Marie Curie</vt:lpstr>
      <vt:lpstr>Being Coordinator of an ITN</vt:lpstr>
      <vt:lpstr>Being a Beneficiary in an ITN</vt:lpstr>
      <vt:lpstr>Being an Evaluator of the ITN call</vt:lpstr>
      <vt:lpstr>Excellence – Section worth 50%</vt:lpstr>
      <vt:lpstr>Excellence</vt:lpstr>
      <vt:lpstr>Excellence</vt:lpstr>
      <vt:lpstr>Impact – Section worth 30%</vt:lpstr>
      <vt:lpstr>Impact</vt:lpstr>
      <vt:lpstr>Impact</vt:lpstr>
      <vt:lpstr>Implementation – Section worth 20%</vt:lpstr>
      <vt:lpstr>Implementation</vt:lpstr>
      <vt:lpstr>Implementation</vt:lpstr>
      <vt:lpstr>Public Engagement Guidance</vt:lpstr>
      <vt:lpstr>Heather Doran – Public Engagement with Research Unit (PERU)</vt:lpstr>
      <vt:lpstr>Heather Doran – Public Engagement with Research Unit (PERU)</vt:lpstr>
      <vt:lpstr>Recruitment &amp; Supervisory Guidance</vt:lpstr>
      <vt:lpstr>UoA Postgraduate Research School</vt:lpstr>
      <vt:lpstr>UoA Postgraduate Research School</vt:lpstr>
      <vt:lpstr>UoA Postgraduate Research School</vt:lpstr>
      <vt:lpstr>ITN Studentships – things to consider</vt:lpstr>
      <vt:lpstr>ITN – Training and Development</vt:lpstr>
      <vt:lpstr>ITN – Training and Development</vt:lpstr>
      <vt:lpstr>Example</vt:lpstr>
      <vt:lpstr>IT Guidance</vt:lpstr>
      <vt:lpstr>Research data management plans  </vt:lpstr>
      <vt:lpstr>Data Security</vt:lpstr>
      <vt:lpstr>Monitoring  </vt:lpstr>
      <vt:lpstr>IT Support</vt:lpstr>
      <vt:lpstr>Gender &amp; Equality Guidance</vt:lpstr>
      <vt:lpstr>A Supportive Culture  Equality Charter Marks  Recruitment Process    </vt:lpstr>
      <vt:lpstr>A Supportive Culture</vt:lpstr>
      <vt:lpstr>Charter Marks</vt:lpstr>
      <vt:lpstr>Recruitment and Selection</vt:lpstr>
      <vt:lpstr>Further Information</vt:lpstr>
      <vt:lpstr>Thank you for attending!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2017-10-03T08:09:56Z</dcterms:created>
  <dcterms:modified xsi:type="dcterms:W3CDTF">2017-11-13T13:25:07Z</dcterms:modified>
  <cp:contentStatus/>
</cp:coreProperties>
</file>