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6" r:id="rId3"/>
  </p:sldMasterIdLst>
  <p:notesMasterIdLst>
    <p:notesMasterId r:id="rId38"/>
  </p:notesMasterIdLst>
  <p:handoutMasterIdLst>
    <p:handoutMasterId r:id="rId39"/>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CDEE75-025C-4928-9297-0D5B6EED35B5}" type="doc">
      <dgm:prSet loTypeId="urn:microsoft.com/office/officeart/2005/8/layout/hList7" loCatId="list" qsTypeId="urn:microsoft.com/office/officeart/2005/8/quickstyle/simple1" qsCatId="simple" csTypeId="urn:microsoft.com/office/officeart/2005/8/colors/accent0_1" csCatId="mainScheme" phldr="1"/>
      <dgm:spPr/>
    </dgm:pt>
    <dgm:pt modelId="{C9A7D4FD-F450-4742-8232-8C77D565691A}">
      <dgm:prSet phldrT="[Text]" custT="1"/>
      <dgm:spPr/>
      <dgm:t>
        <a:bodyPr/>
        <a:lstStyle/>
        <a:p>
          <a:r>
            <a:rPr lang="en-GB" sz="1600" b="1" dirty="0"/>
            <a:t>Individual excellence</a:t>
          </a:r>
        </a:p>
        <a:p>
          <a:r>
            <a:rPr lang="en-GB" sz="1400" dirty="0"/>
            <a:t> </a:t>
          </a:r>
          <a:r>
            <a:rPr lang="en-GB" sz="1500" dirty="0"/>
            <a:t>Have a philosophy, set of values or framework </a:t>
          </a:r>
        </a:p>
        <a:p>
          <a:r>
            <a:rPr lang="en-GB" sz="1500" dirty="0"/>
            <a:t>Mine was underpinned by access to, and induction through, HE</a:t>
          </a:r>
        </a:p>
        <a:p>
          <a:r>
            <a:rPr lang="en-GB" sz="1500" dirty="0"/>
            <a:t>I framed my space as the digital divide and strategies overcoming this – and articulated the IMPACT</a:t>
          </a:r>
        </a:p>
      </dgm:t>
    </dgm:pt>
    <dgm:pt modelId="{D73C0A11-79C8-4393-96BC-854F5DC77DD4}" type="parTrans" cxnId="{C9E99E55-550F-45AF-8DB9-D091D277B24D}">
      <dgm:prSet/>
      <dgm:spPr/>
      <dgm:t>
        <a:bodyPr/>
        <a:lstStyle/>
        <a:p>
          <a:endParaRPr lang="en-GB"/>
        </a:p>
      </dgm:t>
    </dgm:pt>
    <dgm:pt modelId="{7DCBC385-3305-4A5A-9206-2544C02145F0}" type="sibTrans" cxnId="{C9E99E55-550F-45AF-8DB9-D091D277B24D}">
      <dgm:prSet/>
      <dgm:spPr/>
      <dgm:t>
        <a:bodyPr/>
        <a:lstStyle/>
        <a:p>
          <a:endParaRPr lang="en-GB"/>
        </a:p>
      </dgm:t>
    </dgm:pt>
    <dgm:pt modelId="{A7D00D91-DCD7-48FE-AAFC-C01EFC27B716}">
      <dgm:prSet phldrT="[Text]" custT="1"/>
      <dgm:spPr/>
      <dgm:t>
        <a:bodyPr/>
        <a:lstStyle/>
        <a:p>
          <a:endParaRPr lang="en-GB" sz="1600" b="1" dirty="0"/>
        </a:p>
        <a:p>
          <a:r>
            <a:rPr lang="en-GB" sz="1600" b="1" dirty="0"/>
            <a:t>Raising the profile of excellence</a:t>
          </a:r>
        </a:p>
        <a:p>
          <a:r>
            <a:rPr lang="en-GB" sz="1400" dirty="0"/>
            <a:t>I drew upon my work with the Reusable Learning Object CETL, which had student co-design at the centre</a:t>
          </a:r>
        </a:p>
        <a:p>
          <a:r>
            <a:rPr lang="en-GB" sz="1400" dirty="0"/>
            <a:t> Most of this was un-funded, just workload time allocated, but got me onto a national project. </a:t>
          </a:r>
        </a:p>
        <a:p>
          <a:r>
            <a:rPr lang="en-GB" sz="1400" dirty="0"/>
            <a:t>I highlighted my own IMPACT within the project as well as the impact of the project</a:t>
          </a:r>
        </a:p>
      </dgm:t>
    </dgm:pt>
    <dgm:pt modelId="{5F44DF27-64E6-45C1-94D9-69BF6BE5D706}" type="parTrans" cxnId="{ADB5A3F3-67FD-4DAB-8861-DB4A83618252}">
      <dgm:prSet/>
      <dgm:spPr/>
      <dgm:t>
        <a:bodyPr/>
        <a:lstStyle/>
        <a:p>
          <a:endParaRPr lang="en-GB"/>
        </a:p>
      </dgm:t>
    </dgm:pt>
    <dgm:pt modelId="{924C3145-9A58-4069-A8A1-C3F99E833AB4}" type="sibTrans" cxnId="{ADB5A3F3-67FD-4DAB-8861-DB4A83618252}">
      <dgm:prSet/>
      <dgm:spPr/>
      <dgm:t>
        <a:bodyPr/>
        <a:lstStyle/>
        <a:p>
          <a:endParaRPr lang="en-GB"/>
        </a:p>
      </dgm:t>
    </dgm:pt>
    <dgm:pt modelId="{F95C032E-72CF-4472-BC54-ACB51905ECF1}">
      <dgm:prSet phldrT="[Text]" custT="1"/>
      <dgm:spPr/>
      <dgm:t>
        <a:bodyPr/>
        <a:lstStyle/>
        <a:p>
          <a:endParaRPr lang="en-GB" sz="1400" b="1" dirty="0"/>
        </a:p>
        <a:p>
          <a:r>
            <a:rPr lang="en-GB" sz="1600" b="1" dirty="0"/>
            <a:t>Developing excellence </a:t>
          </a:r>
        </a:p>
        <a:p>
          <a:r>
            <a:rPr lang="en-GB" sz="1400" dirty="0"/>
            <a:t> I articulated my work conceptualising different  learning spaces for students – both physical and virtual. </a:t>
          </a:r>
        </a:p>
        <a:p>
          <a:r>
            <a:rPr lang="en-GB" sz="1400" dirty="0"/>
            <a:t>Labyrinths (this is one I made earlier!)</a:t>
          </a:r>
        </a:p>
        <a:p>
          <a:r>
            <a:rPr lang="en-GB" sz="1400" dirty="0"/>
            <a:t>Drawing upon a research body of work on first year students at 3 Universities – (none of it funded – all on goodwill between colleagues at </a:t>
          </a:r>
          <a:r>
            <a:rPr lang="en-GB" sz="1400" dirty="0" err="1"/>
            <a:t>LondonMet</a:t>
          </a:r>
          <a:r>
            <a:rPr lang="en-GB" sz="1400" dirty="0"/>
            <a:t>, Westminster and Queen Mary) </a:t>
          </a:r>
        </a:p>
      </dgm:t>
    </dgm:pt>
    <dgm:pt modelId="{C9013002-A4AE-4016-AAA8-F836F63C1DDB}" type="parTrans" cxnId="{A15F2AF0-7C72-4D38-BAC8-701CA5435D6A}">
      <dgm:prSet/>
      <dgm:spPr/>
      <dgm:t>
        <a:bodyPr/>
        <a:lstStyle/>
        <a:p>
          <a:endParaRPr lang="en-GB"/>
        </a:p>
      </dgm:t>
    </dgm:pt>
    <dgm:pt modelId="{879CABB2-D082-4C6F-BAE2-A6B36666EE8B}" type="sibTrans" cxnId="{A15F2AF0-7C72-4D38-BAC8-701CA5435D6A}">
      <dgm:prSet/>
      <dgm:spPr/>
      <dgm:t>
        <a:bodyPr/>
        <a:lstStyle/>
        <a:p>
          <a:endParaRPr lang="en-GB"/>
        </a:p>
      </dgm:t>
    </dgm:pt>
    <dgm:pt modelId="{3BCEF5C3-09FB-49A5-99D0-4F72440378C6}" type="pres">
      <dgm:prSet presAssocID="{ABCDEE75-025C-4928-9297-0D5B6EED35B5}" presName="Name0" presStyleCnt="0">
        <dgm:presLayoutVars>
          <dgm:dir/>
          <dgm:resizeHandles val="exact"/>
        </dgm:presLayoutVars>
      </dgm:prSet>
      <dgm:spPr/>
    </dgm:pt>
    <dgm:pt modelId="{9094B378-3C1B-4E08-968B-40971EDD660E}" type="pres">
      <dgm:prSet presAssocID="{ABCDEE75-025C-4928-9297-0D5B6EED35B5}" presName="fgShape" presStyleLbl="fgShp" presStyleIdx="0" presStyleCnt="1" custScaleY="70549" custLinFactNeighborX="-74" custLinFactNeighborY="59871"/>
      <dgm:spPr/>
    </dgm:pt>
    <dgm:pt modelId="{F2404F7E-24CE-45AB-8529-0DA301394D29}" type="pres">
      <dgm:prSet presAssocID="{ABCDEE75-025C-4928-9297-0D5B6EED35B5}" presName="linComp" presStyleCnt="0"/>
      <dgm:spPr/>
    </dgm:pt>
    <dgm:pt modelId="{EF76B9C8-87EC-4664-AD3F-E131FABBA084}" type="pres">
      <dgm:prSet presAssocID="{C9A7D4FD-F450-4742-8232-8C77D565691A}" presName="compNode" presStyleCnt="0"/>
      <dgm:spPr/>
    </dgm:pt>
    <dgm:pt modelId="{7A5E76EF-3A81-4C88-863F-331E3B239175}" type="pres">
      <dgm:prSet presAssocID="{C9A7D4FD-F450-4742-8232-8C77D565691A}" presName="bkgdShape" presStyleLbl="node1" presStyleIdx="0" presStyleCnt="3"/>
      <dgm:spPr/>
    </dgm:pt>
    <dgm:pt modelId="{4216FB0D-DF00-43B6-8E1B-3F10FB9BCC0A}" type="pres">
      <dgm:prSet presAssocID="{C9A7D4FD-F450-4742-8232-8C77D565691A}" presName="nodeTx" presStyleLbl="node1" presStyleIdx="0" presStyleCnt="3">
        <dgm:presLayoutVars>
          <dgm:bulletEnabled val="1"/>
        </dgm:presLayoutVars>
      </dgm:prSet>
      <dgm:spPr/>
    </dgm:pt>
    <dgm:pt modelId="{4F1FBF0C-3D86-4546-83B1-8F0E95511750}" type="pres">
      <dgm:prSet presAssocID="{C9A7D4FD-F450-4742-8232-8C77D565691A}" presName="invisiNode" presStyleLbl="node1" presStyleIdx="0" presStyleCnt="3"/>
      <dgm:spPr/>
    </dgm:pt>
    <dgm:pt modelId="{E0D7FEF7-25FF-4DC0-B621-A57C2A6B3389}" type="pres">
      <dgm:prSet presAssocID="{C9A7D4FD-F450-4742-8232-8C77D565691A}" presName="imagNode" presStyleLbl="fgImgPlace1" presStyleIdx="0" presStyleCnt="3"/>
      <dgm:spPr>
        <a:blipFill rotWithShape="1">
          <a:blip xmlns:r="http://schemas.openxmlformats.org/officeDocument/2006/relationships" r:embed="rId1"/>
          <a:stretch>
            <a:fillRect/>
          </a:stretch>
        </a:blipFill>
      </dgm:spPr>
    </dgm:pt>
    <dgm:pt modelId="{D0BC070B-2621-40B6-AE71-538AB3DB7BCF}" type="pres">
      <dgm:prSet presAssocID="{7DCBC385-3305-4A5A-9206-2544C02145F0}" presName="sibTrans" presStyleLbl="sibTrans2D1" presStyleIdx="0" presStyleCnt="0"/>
      <dgm:spPr/>
    </dgm:pt>
    <dgm:pt modelId="{E61CF831-D803-4107-A2CB-68D10B06F15E}" type="pres">
      <dgm:prSet presAssocID="{A7D00D91-DCD7-48FE-AAFC-C01EFC27B716}" presName="compNode" presStyleCnt="0"/>
      <dgm:spPr/>
    </dgm:pt>
    <dgm:pt modelId="{53750393-7CE2-4698-A474-7F3D99E0F825}" type="pres">
      <dgm:prSet presAssocID="{A7D00D91-DCD7-48FE-AAFC-C01EFC27B716}" presName="bkgdShape" presStyleLbl="node1" presStyleIdx="1" presStyleCnt="3"/>
      <dgm:spPr/>
    </dgm:pt>
    <dgm:pt modelId="{F5E79D0F-354C-4D33-8AE3-F76312C841FC}" type="pres">
      <dgm:prSet presAssocID="{A7D00D91-DCD7-48FE-AAFC-C01EFC27B716}" presName="nodeTx" presStyleLbl="node1" presStyleIdx="1" presStyleCnt="3">
        <dgm:presLayoutVars>
          <dgm:bulletEnabled val="1"/>
        </dgm:presLayoutVars>
      </dgm:prSet>
      <dgm:spPr/>
    </dgm:pt>
    <dgm:pt modelId="{0A684BBA-D630-415A-B445-85D38D5F1145}" type="pres">
      <dgm:prSet presAssocID="{A7D00D91-DCD7-48FE-AAFC-C01EFC27B716}" presName="invisiNode" presStyleLbl="node1" presStyleIdx="1" presStyleCnt="3"/>
      <dgm:spPr/>
    </dgm:pt>
    <dgm:pt modelId="{B555EEF8-F5F6-4F0C-A2ED-EF34A6476CB0}" type="pres">
      <dgm:prSet presAssocID="{A7D00D91-DCD7-48FE-AAFC-C01EFC27B716}" presName="imagNode" presStyleLbl="fgImgPlace1" presStyleIdx="1" presStyleCnt="3"/>
      <dgm:spPr>
        <a:blipFill rotWithShape="1">
          <a:blip xmlns:r="http://schemas.openxmlformats.org/officeDocument/2006/relationships" r:embed="rId2"/>
          <a:stretch>
            <a:fillRect/>
          </a:stretch>
        </a:blipFill>
      </dgm:spPr>
    </dgm:pt>
    <dgm:pt modelId="{C64CC50A-7922-4F22-A054-C3BA8818E468}" type="pres">
      <dgm:prSet presAssocID="{924C3145-9A58-4069-A8A1-C3F99E833AB4}" presName="sibTrans" presStyleLbl="sibTrans2D1" presStyleIdx="0" presStyleCnt="0"/>
      <dgm:spPr/>
    </dgm:pt>
    <dgm:pt modelId="{A9609D95-88F9-487D-9EAD-CC4AD576AEF3}" type="pres">
      <dgm:prSet presAssocID="{F95C032E-72CF-4472-BC54-ACB51905ECF1}" presName="compNode" presStyleCnt="0"/>
      <dgm:spPr/>
    </dgm:pt>
    <dgm:pt modelId="{40A59DD4-6ED9-4FBC-BE9B-D04E5973BE29}" type="pres">
      <dgm:prSet presAssocID="{F95C032E-72CF-4472-BC54-ACB51905ECF1}" presName="bkgdShape" presStyleLbl="node1" presStyleIdx="2" presStyleCnt="3"/>
      <dgm:spPr/>
    </dgm:pt>
    <dgm:pt modelId="{449A0B20-F817-4CB2-A003-350E6D28B3FF}" type="pres">
      <dgm:prSet presAssocID="{F95C032E-72CF-4472-BC54-ACB51905ECF1}" presName="nodeTx" presStyleLbl="node1" presStyleIdx="2" presStyleCnt="3">
        <dgm:presLayoutVars>
          <dgm:bulletEnabled val="1"/>
        </dgm:presLayoutVars>
      </dgm:prSet>
      <dgm:spPr/>
    </dgm:pt>
    <dgm:pt modelId="{9CB5AA63-5E14-42AE-BFEA-289D8B56DBA9}" type="pres">
      <dgm:prSet presAssocID="{F95C032E-72CF-4472-BC54-ACB51905ECF1}" presName="invisiNode" presStyleLbl="node1" presStyleIdx="2" presStyleCnt="3"/>
      <dgm:spPr/>
    </dgm:pt>
    <dgm:pt modelId="{54DF26E6-82AD-4728-B53A-1DEEE1D1E0F3}" type="pres">
      <dgm:prSet presAssocID="{F95C032E-72CF-4472-BC54-ACB51905ECF1}" presName="imagNode" presStyleLbl="fgImgPlace1" presStyleIdx="2" presStyleCnt="3"/>
      <dgm:spPr/>
    </dgm:pt>
  </dgm:ptLst>
  <dgm:cxnLst>
    <dgm:cxn modelId="{36074513-980D-4466-B802-FA0C69181726}" type="presOf" srcId="{A7D00D91-DCD7-48FE-AAFC-C01EFC27B716}" destId="{53750393-7CE2-4698-A474-7F3D99E0F825}" srcOrd="0" destOrd="0" presId="urn:microsoft.com/office/officeart/2005/8/layout/hList7"/>
    <dgm:cxn modelId="{6DA7AB14-FD3E-4B91-9A6E-9ECFFA319B14}" type="presOf" srcId="{A7D00D91-DCD7-48FE-AAFC-C01EFC27B716}" destId="{F5E79D0F-354C-4D33-8AE3-F76312C841FC}" srcOrd="1" destOrd="0" presId="urn:microsoft.com/office/officeart/2005/8/layout/hList7"/>
    <dgm:cxn modelId="{40174C3E-4955-43CF-9E48-568ADB17264B}" type="presOf" srcId="{C9A7D4FD-F450-4742-8232-8C77D565691A}" destId="{4216FB0D-DF00-43B6-8E1B-3F10FB9BCC0A}" srcOrd="1" destOrd="0" presId="urn:microsoft.com/office/officeart/2005/8/layout/hList7"/>
    <dgm:cxn modelId="{78C2BE3E-2424-4A53-A852-C3893EBF8F2F}" type="presOf" srcId="{ABCDEE75-025C-4928-9297-0D5B6EED35B5}" destId="{3BCEF5C3-09FB-49A5-99D0-4F72440378C6}" srcOrd="0" destOrd="0" presId="urn:microsoft.com/office/officeart/2005/8/layout/hList7"/>
    <dgm:cxn modelId="{AF102661-720F-4160-9999-311A7531526E}" type="presOf" srcId="{C9A7D4FD-F450-4742-8232-8C77D565691A}" destId="{7A5E76EF-3A81-4C88-863F-331E3B239175}" srcOrd="0" destOrd="0" presId="urn:microsoft.com/office/officeart/2005/8/layout/hList7"/>
    <dgm:cxn modelId="{C9E99E55-550F-45AF-8DB9-D091D277B24D}" srcId="{ABCDEE75-025C-4928-9297-0D5B6EED35B5}" destId="{C9A7D4FD-F450-4742-8232-8C77D565691A}" srcOrd="0" destOrd="0" parTransId="{D73C0A11-79C8-4393-96BC-854F5DC77DD4}" sibTransId="{7DCBC385-3305-4A5A-9206-2544C02145F0}"/>
    <dgm:cxn modelId="{E9FA3F7F-9164-4D83-B1FC-5A423538DC2B}" type="presOf" srcId="{F95C032E-72CF-4472-BC54-ACB51905ECF1}" destId="{40A59DD4-6ED9-4FBC-BE9B-D04E5973BE29}" srcOrd="0" destOrd="0" presId="urn:microsoft.com/office/officeart/2005/8/layout/hList7"/>
    <dgm:cxn modelId="{795F3BB6-7E84-498B-BC83-186DD47737BB}" type="presOf" srcId="{924C3145-9A58-4069-A8A1-C3F99E833AB4}" destId="{C64CC50A-7922-4F22-A054-C3BA8818E468}" srcOrd="0" destOrd="0" presId="urn:microsoft.com/office/officeart/2005/8/layout/hList7"/>
    <dgm:cxn modelId="{072B4BD1-8966-4418-9051-44E02B6F6618}" type="presOf" srcId="{7DCBC385-3305-4A5A-9206-2544C02145F0}" destId="{D0BC070B-2621-40B6-AE71-538AB3DB7BCF}" srcOrd="0" destOrd="0" presId="urn:microsoft.com/office/officeart/2005/8/layout/hList7"/>
    <dgm:cxn modelId="{A0DAA2D2-3A76-4AD6-8E33-FB8F551074B0}" type="presOf" srcId="{F95C032E-72CF-4472-BC54-ACB51905ECF1}" destId="{449A0B20-F817-4CB2-A003-350E6D28B3FF}" srcOrd="1" destOrd="0" presId="urn:microsoft.com/office/officeart/2005/8/layout/hList7"/>
    <dgm:cxn modelId="{A15F2AF0-7C72-4D38-BAC8-701CA5435D6A}" srcId="{ABCDEE75-025C-4928-9297-0D5B6EED35B5}" destId="{F95C032E-72CF-4472-BC54-ACB51905ECF1}" srcOrd="2" destOrd="0" parTransId="{C9013002-A4AE-4016-AAA8-F836F63C1DDB}" sibTransId="{879CABB2-D082-4C6F-BAE2-A6B36666EE8B}"/>
    <dgm:cxn modelId="{ADB5A3F3-67FD-4DAB-8861-DB4A83618252}" srcId="{ABCDEE75-025C-4928-9297-0D5B6EED35B5}" destId="{A7D00D91-DCD7-48FE-AAFC-C01EFC27B716}" srcOrd="1" destOrd="0" parTransId="{5F44DF27-64E6-45C1-94D9-69BF6BE5D706}" sibTransId="{924C3145-9A58-4069-A8A1-C3F99E833AB4}"/>
    <dgm:cxn modelId="{B6093DC8-855C-4165-ACDA-1953C5BE0DA3}" type="presParOf" srcId="{3BCEF5C3-09FB-49A5-99D0-4F72440378C6}" destId="{9094B378-3C1B-4E08-968B-40971EDD660E}" srcOrd="0" destOrd="0" presId="urn:microsoft.com/office/officeart/2005/8/layout/hList7"/>
    <dgm:cxn modelId="{476488A7-FE4C-4C90-9FB6-5B550FAD6C9C}" type="presParOf" srcId="{3BCEF5C3-09FB-49A5-99D0-4F72440378C6}" destId="{F2404F7E-24CE-45AB-8529-0DA301394D29}" srcOrd="1" destOrd="0" presId="urn:microsoft.com/office/officeart/2005/8/layout/hList7"/>
    <dgm:cxn modelId="{4BB4757B-6965-40C9-8BD6-875BB6CFA2E3}" type="presParOf" srcId="{F2404F7E-24CE-45AB-8529-0DA301394D29}" destId="{EF76B9C8-87EC-4664-AD3F-E131FABBA084}" srcOrd="0" destOrd="0" presId="urn:microsoft.com/office/officeart/2005/8/layout/hList7"/>
    <dgm:cxn modelId="{643EDA7B-6F71-48C7-875A-912FBE8C4BFC}" type="presParOf" srcId="{EF76B9C8-87EC-4664-AD3F-E131FABBA084}" destId="{7A5E76EF-3A81-4C88-863F-331E3B239175}" srcOrd="0" destOrd="0" presId="urn:microsoft.com/office/officeart/2005/8/layout/hList7"/>
    <dgm:cxn modelId="{C5B0801A-9B5F-425B-9519-7D057F78156C}" type="presParOf" srcId="{EF76B9C8-87EC-4664-AD3F-E131FABBA084}" destId="{4216FB0D-DF00-43B6-8E1B-3F10FB9BCC0A}" srcOrd="1" destOrd="0" presId="urn:microsoft.com/office/officeart/2005/8/layout/hList7"/>
    <dgm:cxn modelId="{643C6320-B4C9-46E9-97D4-71656444CD98}" type="presParOf" srcId="{EF76B9C8-87EC-4664-AD3F-E131FABBA084}" destId="{4F1FBF0C-3D86-4546-83B1-8F0E95511750}" srcOrd="2" destOrd="0" presId="urn:microsoft.com/office/officeart/2005/8/layout/hList7"/>
    <dgm:cxn modelId="{C716BEA1-34EE-4A00-8560-68DB72D2B2D2}" type="presParOf" srcId="{EF76B9C8-87EC-4664-AD3F-E131FABBA084}" destId="{E0D7FEF7-25FF-4DC0-B621-A57C2A6B3389}" srcOrd="3" destOrd="0" presId="urn:microsoft.com/office/officeart/2005/8/layout/hList7"/>
    <dgm:cxn modelId="{37A46312-1B53-46D0-9BB6-3F1FE4D66091}" type="presParOf" srcId="{F2404F7E-24CE-45AB-8529-0DA301394D29}" destId="{D0BC070B-2621-40B6-AE71-538AB3DB7BCF}" srcOrd="1" destOrd="0" presId="urn:microsoft.com/office/officeart/2005/8/layout/hList7"/>
    <dgm:cxn modelId="{F477EC4C-D5D7-493D-8E68-B886C0D50D59}" type="presParOf" srcId="{F2404F7E-24CE-45AB-8529-0DA301394D29}" destId="{E61CF831-D803-4107-A2CB-68D10B06F15E}" srcOrd="2" destOrd="0" presId="urn:microsoft.com/office/officeart/2005/8/layout/hList7"/>
    <dgm:cxn modelId="{B65F779F-B26F-4CC8-AB41-42272F294D50}" type="presParOf" srcId="{E61CF831-D803-4107-A2CB-68D10B06F15E}" destId="{53750393-7CE2-4698-A474-7F3D99E0F825}" srcOrd="0" destOrd="0" presId="urn:microsoft.com/office/officeart/2005/8/layout/hList7"/>
    <dgm:cxn modelId="{2E2F409A-80D5-4250-902F-77D454AE5C90}" type="presParOf" srcId="{E61CF831-D803-4107-A2CB-68D10B06F15E}" destId="{F5E79D0F-354C-4D33-8AE3-F76312C841FC}" srcOrd="1" destOrd="0" presId="urn:microsoft.com/office/officeart/2005/8/layout/hList7"/>
    <dgm:cxn modelId="{B93485FD-5C18-4571-BF72-0E2FB27C110F}" type="presParOf" srcId="{E61CF831-D803-4107-A2CB-68D10B06F15E}" destId="{0A684BBA-D630-415A-B445-85D38D5F1145}" srcOrd="2" destOrd="0" presId="urn:microsoft.com/office/officeart/2005/8/layout/hList7"/>
    <dgm:cxn modelId="{CF8319A8-CBD6-4E2B-874A-22E3C7D9C452}" type="presParOf" srcId="{E61CF831-D803-4107-A2CB-68D10B06F15E}" destId="{B555EEF8-F5F6-4F0C-A2ED-EF34A6476CB0}" srcOrd="3" destOrd="0" presId="urn:microsoft.com/office/officeart/2005/8/layout/hList7"/>
    <dgm:cxn modelId="{AD2F67FA-F8E9-4C93-AD46-F03ADB5ABB1D}" type="presParOf" srcId="{F2404F7E-24CE-45AB-8529-0DA301394D29}" destId="{C64CC50A-7922-4F22-A054-C3BA8818E468}" srcOrd="3" destOrd="0" presId="urn:microsoft.com/office/officeart/2005/8/layout/hList7"/>
    <dgm:cxn modelId="{6E3224D0-2165-403B-BA33-88C631B9DB56}" type="presParOf" srcId="{F2404F7E-24CE-45AB-8529-0DA301394D29}" destId="{A9609D95-88F9-487D-9EAD-CC4AD576AEF3}" srcOrd="4" destOrd="0" presId="urn:microsoft.com/office/officeart/2005/8/layout/hList7"/>
    <dgm:cxn modelId="{E9C3F7AD-071C-4279-968B-FE8ACBBC174B}" type="presParOf" srcId="{A9609D95-88F9-487D-9EAD-CC4AD576AEF3}" destId="{40A59DD4-6ED9-4FBC-BE9B-D04E5973BE29}" srcOrd="0" destOrd="0" presId="urn:microsoft.com/office/officeart/2005/8/layout/hList7"/>
    <dgm:cxn modelId="{B10EB819-2E56-4540-88BB-7DCF322C645C}" type="presParOf" srcId="{A9609D95-88F9-487D-9EAD-CC4AD576AEF3}" destId="{449A0B20-F817-4CB2-A003-350E6D28B3FF}" srcOrd="1" destOrd="0" presId="urn:microsoft.com/office/officeart/2005/8/layout/hList7"/>
    <dgm:cxn modelId="{64D2B1E6-1375-4E39-9C0C-A51A8790ACC4}" type="presParOf" srcId="{A9609D95-88F9-487D-9EAD-CC4AD576AEF3}" destId="{9CB5AA63-5E14-42AE-BFEA-289D8B56DBA9}" srcOrd="2" destOrd="0" presId="urn:microsoft.com/office/officeart/2005/8/layout/hList7"/>
    <dgm:cxn modelId="{2AD29E1B-E824-474B-97E9-7569E7A0BC88}" type="presParOf" srcId="{A9609D95-88F9-487D-9EAD-CC4AD576AEF3}" destId="{54DF26E6-82AD-4728-B53A-1DEEE1D1E0F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2BD003-96DC-4B8D-BFA9-CE877E50E3ED}"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GB"/>
        </a:p>
      </dgm:t>
    </dgm:pt>
    <dgm:pt modelId="{6AD22DF7-248B-41B0-B634-11CA7EC14511}">
      <dgm:prSet phldrT="[Text]"/>
      <dgm:spPr/>
      <dgm:t>
        <a:bodyPr/>
        <a:lstStyle/>
        <a:p>
          <a:r>
            <a:rPr lang="en-GB" b="1" dirty="0"/>
            <a:t>Criterion 1:</a:t>
          </a:r>
          <a:r>
            <a:rPr lang="en-GB" b="1" i="1" dirty="0"/>
            <a:t> </a:t>
          </a:r>
          <a:r>
            <a:rPr lang="en-GB" b="1" dirty="0"/>
            <a:t>Individual excellence</a:t>
          </a:r>
          <a:endParaRPr lang="en-GB" dirty="0"/>
        </a:p>
      </dgm:t>
    </dgm:pt>
    <dgm:pt modelId="{5275E832-D431-46E0-AC50-9ADA2823E7B5}" type="parTrans" cxnId="{E7479E1F-E7CC-4DA4-B9BF-F38279A127A1}">
      <dgm:prSet/>
      <dgm:spPr/>
      <dgm:t>
        <a:bodyPr/>
        <a:lstStyle/>
        <a:p>
          <a:endParaRPr lang="en-GB"/>
        </a:p>
      </dgm:t>
    </dgm:pt>
    <dgm:pt modelId="{ABDA0DDD-CACA-4E3A-AF3D-5C4DB62F8263}" type="sibTrans" cxnId="{E7479E1F-E7CC-4DA4-B9BF-F38279A127A1}">
      <dgm:prSet/>
      <dgm:spPr/>
      <dgm:t>
        <a:bodyPr/>
        <a:lstStyle/>
        <a:p>
          <a:endParaRPr lang="en-GB"/>
        </a:p>
      </dgm:t>
    </dgm:pt>
    <dgm:pt modelId="{B9C745FF-3B9B-424E-849F-4653F96E8C08}">
      <dgm:prSet phldrT="[Text]"/>
      <dgm:spPr/>
      <dgm:t>
        <a:bodyPr/>
        <a:lstStyle/>
        <a:p>
          <a:r>
            <a:rPr lang="en-GB" dirty="0">
              <a:latin typeface="Arial" panose="020B0604020202020204" pitchFamily="34" charset="0"/>
              <a:cs typeface="Arial" panose="020B0604020202020204" pitchFamily="34" charset="0"/>
            </a:rPr>
            <a:t>Active learning in my own teaching</a:t>
          </a:r>
        </a:p>
      </dgm:t>
    </dgm:pt>
    <dgm:pt modelId="{026EF5A1-06D3-4675-8DAA-E060C076757A}" type="parTrans" cxnId="{1E52F59D-6F83-4077-8CA6-75A8C1059105}">
      <dgm:prSet/>
      <dgm:spPr/>
      <dgm:t>
        <a:bodyPr/>
        <a:lstStyle/>
        <a:p>
          <a:endParaRPr lang="en-GB"/>
        </a:p>
      </dgm:t>
    </dgm:pt>
    <dgm:pt modelId="{2D68402A-D6BB-4459-BA12-5AEBCBD3FEE2}" type="sibTrans" cxnId="{1E52F59D-6F83-4077-8CA6-75A8C1059105}">
      <dgm:prSet/>
      <dgm:spPr/>
      <dgm:t>
        <a:bodyPr/>
        <a:lstStyle/>
        <a:p>
          <a:endParaRPr lang="en-GB"/>
        </a:p>
      </dgm:t>
    </dgm:pt>
    <dgm:pt modelId="{072882DE-CA0E-4593-9CE9-8EC5EBF716BD}">
      <dgm:prSet phldrT="[Text]"/>
      <dgm:spPr/>
      <dgm:t>
        <a:bodyPr/>
        <a:lstStyle/>
        <a:p>
          <a:r>
            <a:rPr lang="en-GB" dirty="0">
              <a:latin typeface="Arial" panose="020B0604020202020204" pitchFamily="34" charset="0"/>
              <a:cs typeface="Arial" panose="020B0604020202020204" pitchFamily="34" charset="0"/>
            </a:rPr>
            <a:t>Develop curricula e.g. new online work-based degree for travel industry</a:t>
          </a:r>
        </a:p>
      </dgm:t>
    </dgm:pt>
    <dgm:pt modelId="{DD4DEDFE-56FC-4D49-B99E-9E25F13009BD}" type="parTrans" cxnId="{1E76C763-BEAD-49F0-BE63-D012979DEAB9}">
      <dgm:prSet/>
      <dgm:spPr/>
      <dgm:t>
        <a:bodyPr/>
        <a:lstStyle/>
        <a:p>
          <a:endParaRPr lang="en-GB"/>
        </a:p>
      </dgm:t>
    </dgm:pt>
    <dgm:pt modelId="{5C71FAD5-9AA7-45D8-9719-95468BF3C509}" type="sibTrans" cxnId="{1E76C763-BEAD-49F0-BE63-D012979DEAB9}">
      <dgm:prSet/>
      <dgm:spPr/>
      <dgm:t>
        <a:bodyPr/>
        <a:lstStyle/>
        <a:p>
          <a:endParaRPr lang="en-GB"/>
        </a:p>
      </dgm:t>
    </dgm:pt>
    <dgm:pt modelId="{B03AE917-AD38-4C36-B343-AE2AF57DF881}">
      <dgm:prSet phldrT="[Text]"/>
      <dgm:spPr/>
      <dgm:t>
        <a:bodyPr/>
        <a:lstStyle/>
        <a:p>
          <a:r>
            <a:rPr lang="en-GB" b="1" dirty="0"/>
            <a:t>Criterion </a:t>
          </a:r>
          <a:r>
            <a:rPr lang="en-GB" b="1" i="1" dirty="0"/>
            <a:t>2: </a:t>
          </a:r>
          <a:r>
            <a:rPr lang="en-GB" b="1" dirty="0"/>
            <a:t>Raising the profile of excellence </a:t>
          </a:r>
          <a:endParaRPr lang="en-GB" dirty="0"/>
        </a:p>
      </dgm:t>
    </dgm:pt>
    <dgm:pt modelId="{F7E9C2CB-8623-4F8C-B135-3FF102A32502}" type="parTrans" cxnId="{4105D9E9-0C84-4E7E-B1CD-4FD5B7845F89}">
      <dgm:prSet/>
      <dgm:spPr/>
      <dgm:t>
        <a:bodyPr/>
        <a:lstStyle/>
        <a:p>
          <a:endParaRPr lang="en-GB"/>
        </a:p>
      </dgm:t>
    </dgm:pt>
    <dgm:pt modelId="{23F0C1DC-5EC8-485D-8DF9-3B46C1956676}" type="sibTrans" cxnId="{4105D9E9-0C84-4E7E-B1CD-4FD5B7845F89}">
      <dgm:prSet/>
      <dgm:spPr/>
      <dgm:t>
        <a:bodyPr/>
        <a:lstStyle/>
        <a:p>
          <a:endParaRPr lang="en-GB"/>
        </a:p>
      </dgm:t>
    </dgm:pt>
    <dgm:pt modelId="{34DF74A3-C74A-4C58-8175-F59DD0DC459E}">
      <dgm:prSet phldrT="[Text]"/>
      <dgm:spPr/>
      <dgm:t>
        <a:bodyPr/>
        <a:lstStyle/>
        <a:p>
          <a:r>
            <a:rPr lang="en-GB" dirty="0">
              <a:latin typeface="Arial" panose="020B0604020202020204" pitchFamily="34" charset="0"/>
              <a:cs typeface="Arial" panose="020B0604020202020204" pitchFamily="34" charset="0"/>
            </a:rPr>
            <a:t>Leadership impact (rankings)</a:t>
          </a:r>
        </a:p>
      </dgm:t>
    </dgm:pt>
    <dgm:pt modelId="{596DEDC0-FC4A-4BEC-BFC0-5B7E8B029EA9}" type="parTrans" cxnId="{81F9102B-5318-4457-8E3E-74DEF7E23BDD}">
      <dgm:prSet/>
      <dgm:spPr/>
      <dgm:t>
        <a:bodyPr/>
        <a:lstStyle/>
        <a:p>
          <a:endParaRPr lang="en-GB"/>
        </a:p>
      </dgm:t>
    </dgm:pt>
    <dgm:pt modelId="{FE1541A6-B669-4233-9B6B-59E6E55C94DE}" type="sibTrans" cxnId="{81F9102B-5318-4457-8E3E-74DEF7E23BDD}">
      <dgm:prSet/>
      <dgm:spPr/>
      <dgm:t>
        <a:bodyPr/>
        <a:lstStyle/>
        <a:p>
          <a:endParaRPr lang="en-GB"/>
        </a:p>
      </dgm:t>
    </dgm:pt>
    <dgm:pt modelId="{CBDB1CB6-C588-4C3B-9ED8-67145D391983}">
      <dgm:prSet phldrT="[Text]"/>
      <dgm:spPr/>
      <dgm:t>
        <a:bodyPr/>
        <a:lstStyle/>
        <a:p>
          <a:r>
            <a:rPr lang="en-GB" dirty="0">
              <a:latin typeface="Arial" panose="020B0604020202020204" pitchFamily="34" charset="0"/>
              <a:cs typeface="Arial" panose="020B0604020202020204" pitchFamily="34" charset="0"/>
            </a:rPr>
            <a:t>Organised learning conferences</a:t>
          </a:r>
        </a:p>
      </dgm:t>
    </dgm:pt>
    <dgm:pt modelId="{05DA2081-479E-4F98-9017-B5ED906ABEFC}" type="parTrans" cxnId="{69ADDAF2-82F7-4038-9509-2933BE5AC118}">
      <dgm:prSet/>
      <dgm:spPr/>
      <dgm:t>
        <a:bodyPr/>
        <a:lstStyle/>
        <a:p>
          <a:endParaRPr lang="en-GB"/>
        </a:p>
      </dgm:t>
    </dgm:pt>
    <dgm:pt modelId="{ED249BAC-6917-4131-9A66-F889194340C6}" type="sibTrans" cxnId="{69ADDAF2-82F7-4038-9509-2933BE5AC118}">
      <dgm:prSet/>
      <dgm:spPr/>
      <dgm:t>
        <a:bodyPr/>
        <a:lstStyle/>
        <a:p>
          <a:endParaRPr lang="en-GB"/>
        </a:p>
      </dgm:t>
    </dgm:pt>
    <dgm:pt modelId="{8C1338AB-9938-444E-ADF4-EE8418882E1C}">
      <dgm:prSet phldrT="[Text]"/>
      <dgm:spPr/>
      <dgm:t>
        <a:bodyPr/>
        <a:lstStyle/>
        <a:p>
          <a:r>
            <a:rPr lang="en-GB" b="1" i="1" dirty="0"/>
            <a:t>Criterion 3</a:t>
          </a:r>
          <a:r>
            <a:rPr lang="en-GB" b="1" dirty="0"/>
            <a:t>: Developing excellence </a:t>
          </a:r>
          <a:endParaRPr lang="en-GB" dirty="0"/>
        </a:p>
      </dgm:t>
    </dgm:pt>
    <dgm:pt modelId="{97DD07DA-07FE-49D4-A265-40838FE266F9}" type="parTrans" cxnId="{C2042F36-8489-4636-B89D-A18C69416649}">
      <dgm:prSet/>
      <dgm:spPr/>
      <dgm:t>
        <a:bodyPr/>
        <a:lstStyle/>
        <a:p>
          <a:endParaRPr lang="en-GB"/>
        </a:p>
      </dgm:t>
    </dgm:pt>
    <dgm:pt modelId="{0307C729-D260-46C5-9781-8A6AA593DB36}" type="sibTrans" cxnId="{C2042F36-8489-4636-B89D-A18C69416649}">
      <dgm:prSet/>
      <dgm:spPr/>
      <dgm:t>
        <a:bodyPr/>
        <a:lstStyle/>
        <a:p>
          <a:endParaRPr lang="en-GB"/>
        </a:p>
      </dgm:t>
    </dgm:pt>
    <dgm:pt modelId="{D715EB94-5CA0-4080-AA6D-356C5B7FE24F}">
      <dgm:prSet phldrT="[Text]"/>
      <dgm:spPr/>
      <dgm:t>
        <a:bodyPr/>
        <a:lstStyle/>
        <a:p>
          <a:r>
            <a:rPr lang="en-GB" dirty="0">
              <a:latin typeface="Arial" panose="020B0604020202020204" pitchFamily="34" charset="0"/>
              <a:cs typeface="Arial" panose="020B0604020202020204" pitchFamily="34" charset="0"/>
            </a:rPr>
            <a:t>Lead by example - PFHEA</a:t>
          </a:r>
        </a:p>
      </dgm:t>
    </dgm:pt>
    <dgm:pt modelId="{F80A132E-C327-4351-A6F6-ACAE0382E334}" type="parTrans" cxnId="{4B942254-86BB-4717-B6F1-3D5DCAEFCE2E}">
      <dgm:prSet/>
      <dgm:spPr/>
      <dgm:t>
        <a:bodyPr/>
        <a:lstStyle/>
        <a:p>
          <a:endParaRPr lang="en-GB"/>
        </a:p>
      </dgm:t>
    </dgm:pt>
    <dgm:pt modelId="{EC91044E-5308-48E2-A641-CE3900283D48}" type="sibTrans" cxnId="{4B942254-86BB-4717-B6F1-3D5DCAEFCE2E}">
      <dgm:prSet/>
      <dgm:spPr/>
      <dgm:t>
        <a:bodyPr/>
        <a:lstStyle/>
        <a:p>
          <a:endParaRPr lang="en-GB"/>
        </a:p>
      </dgm:t>
    </dgm:pt>
    <dgm:pt modelId="{38B0657C-23D5-4847-8142-CEC8CF8B0F70}">
      <dgm:prSet phldrT="[Text]"/>
      <dgm:spPr/>
      <dgm:t>
        <a:bodyPr/>
        <a:lstStyle/>
        <a:p>
          <a:r>
            <a:rPr lang="en-GB" dirty="0">
              <a:latin typeface="Arial" panose="020B0604020202020204" pitchFamily="34" charset="0"/>
              <a:cs typeface="Arial" panose="020B0604020202020204" pitchFamily="34" charset="0"/>
            </a:rPr>
            <a:t>Team Based Learning and adoption</a:t>
          </a:r>
        </a:p>
      </dgm:t>
    </dgm:pt>
    <dgm:pt modelId="{583B4153-10EF-4BA2-861E-06AE52947272}" type="parTrans" cxnId="{F12F13AA-8A2E-4CB3-8081-FC2D1DAED3F2}">
      <dgm:prSet/>
      <dgm:spPr/>
      <dgm:t>
        <a:bodyPr/>
        <a:lstStyle/>
        <a:p>
          <a:endParaRPr lang="en-GB"/>
        </a:p>
      </dgm:t>
    </dgm:pt>
    <dgm:pt modelId="{BEF96595-10B4-42E5-8BA5-3D58D027B60A}" type="sibTrans" cxnId="{F12F13AA-8A2E-4CB3-8081-FC2D1DAED3F2}">
      <dgm:prSet/>
      <dgm:spPr/>
      <dgm:t>
        <a:bodyPr/>
        <a:lstStyle/>
        <a:p>
          <a:endParaRPr lang="en-GB"/>
        </a:p>
      </dgm:t>
    </dgm:pt>
    <dgm:pt modelId="{6755B75A-C9A1-4912-84C5-95733789EEBB}">
      <dgm:prSet phldrT="[Text]"/>
      <dgm:spPr/>
      <dgm:t>
        <a:bodyPr/>
        <a:lstStyle/>
        <a:p>
          <a:r>
            <a:rPr lang="en-GB" dirty="0">
              <a:latin typeface="Arial" panose="020B0604020202020204" pitchFamily="34" charset="0"/>
              <a:cs typeface="Arial" panose="020B0604020202020204" pitchFamily="34" charset="0"/>
            </a:rPr>
            <a:t>Assessment and Feedback projects</a:t>
          </a:r>
        </a:p>
      </dgm:t>
    </dgm:pt>
    <dgm:pt modelId="{C22CB5A6-3987-4303-B69A-726D07311FF9}" type="parTrans" cxnId="{D9C40B53-1E66-4735-B398-EB2DF7531ED0}">
      <dgm:prSet/>
      <dgm:spPr/>
      <dgm:t>
        <a:bodyPr/>
        <a:lstStyle/>
        <a:p>
          <a:endParaRPr lang="en-GB"/>
        </a:p>
      </dgm:t>
    </dgm:pt>
    <dgm:pt modelId="{547523E1-DF5B-4F54-96D0-56C6FEC9DCAB}" type="sibTrans" cxnId="{D9C40B53-1E66-4735-B398-EB2DF7531ED0}">
      <dgm:prSet/>
      <dgm:spPr/>
      <dgm:t>
        <a:bodyPr/>
        <a:lstStyle/>
        <a:p>
          <a:endParaRPr lang="en-GB"/>
        </a:p>
      </dgm:t>
    </dgm:pt>
    <dgm:pt modelId="{CF12FDFD-2E4A-4289-A0CD-31DF34D0AA36}">
      <dgm:prSet phldrT="[Text]"/>
      <dgm:spPr/>
      <dgm:t>
        <a:bodyPr/>
        <a:lstStyle/>
        <a:p>
          <a:r>
            <a:rPr lang="en-GB" dirty="0">
              <a:latin typeface="Arial" panose="020B0604020202020204" pitchFamily="34" charset="0"/>
              <a:cs typeface="Arial" panose="020B0604020202020204" pitchFamily="34" charset="0"/>
            </a:rPr>
            <a:t>Employability – panels, strategy, assessment days, career module, intern scheme (CATE)</a:t>
          </a:r>
        </a:p>
      </dgm:t>
    </dgm:pt>
    <dgm:pt modelId="{CBE5309D-1C26-48B3-B0C4-5582A1963AE6}" type="parTrans" cxnId="{D76DFCFF-DC47-4C62-8385-8ED9C5708616}">
      <dgm:prSet/>
      <dgm:spPr/>
      <dgm:t>
        <a:bodyPr/>
        <a:lstStyle/>
        <a:p>
          <a:endParaRPr lang="en-GB"/>
        </a:p>
      </dgm:t>
    </dgm:pt>
    <dgm:pt modelId="{82C7E073-D98F-49B6-8EF9-BFD5BCA6013C}" type="sibTrans" cxnId="{D76DFCFF-DC47-4C62-8385-8ED9C5708616}">
      <dgm:prSet/>
      <dgm:spPr/>
      <dgm:t>
        <a:bodyPr/>
        <a:lstStyle/>
        <a:p>
          <a:endParaRPr lang="en-GB"/>
        </a:p>
      </dgm:t>
    </dgm:pt>
    <dgm:pt modelId="{47AE686D-6ABC-455F-A81E-13789AC9B665}">
      <dgm:prSet phldrT="[Text]"/>
      <dgm:spPr/>
      <dgm:t>
        <a:bodyPr/>
        <a:lstStyle/>
        <a:p>
          <a:r>
            <a:rPr lang="en-GB" dirty="0">
              <a:latin typeface="Arial" panose="020B0604020202020204" pitchFamily="34" charset="0"/>
              <a:cs typeface="Arial" panose="020B0604020202020204" pitchFamily="34" charset="0"/>
            </a:rPr>
            <a:t>Textbook/papers</a:t>
          </a:r>
        </a:p>
      </dgm:t>
    </dgm:pt>
    <dgm:pt modelId="{7F4A53C0-F5AB-4FEB-8243-F00EAF15AA84}" type="parTrans" cxnId="{5D8F6271-3A2F-4D57-A3CF-3B4C39523669}">
      <dgm:prSet/>
      <dgm:spPr/>
      <dgm:t>
        <a:bodyPr/>
        <a:lstStyle/>
        <a:p>
          <a:endParaRPr lang="en-GB"/>
        </a:p>
      </dgm:t>
    </dgm:pt>
    <dgm:pt modelId="{AD3663B5-E4AE-4F20-9908-A00A69D13E32}" type="sibTrans" cxnId="{5D8F6271-3A2F-4D57-A3CF-3B4C39523669}">
      <dgm:prSet/>
      <dgm:spPr/>
      <dgm:t>
        <a:bodyPr/>
        <a:lstStyle/>
        <a:p>
          <a:endParaRPr lang="en-GB"/>
        </a:p>
      </dgm:t>
    </dgm:pt>
    <dgm:pt modelId="{DBDF1816-6DDE-4A78-9A8C-D8C62A42D181}">
      <dgm:prSet phldrT="[Text]"/>
      <dgm:spPr/>
      <dgm:t>
        <a:bodyPr/>
        <a:lstStyle/>
        <a:p>
          <a:r>
            <a:rPr lang="en-GB" dirty="0">
              <a:latin typeface="Arial" panose="020B0604020202020204" pitchFamily="34" charset="0"/>
              <a:cs typeface="Arial" panose="020B0604020202020204" pitchFamily="34" charset="0"/>
            </a:rPr>
            <a:t>Innovation research centre</a:t>
          </a:r>
        </a:p>
      </dgm:t>
    </dgm:pt>
    <dgm:pt modelId="{AC53E0D5-3AF3-4932-82B5-49F879A6FB4A}" type="parTrans" cxnId="{622242CA-EDF3-438B-A711-AE53C4E2C75F}">
      <dgm:prSet/>
      <dgm:spPr/>
      <dgm:t>
        <a:bodyPr/>
        <a:lstStyle/>
        <a:p>
          <a:endParaRPr lang="en-GB"/>
        </a:p>
      </dgm:t>
    </dgm:pt>
    <dgm:pt modelId="{0D7F437F-18D4-44CF-9C9A-A793DBCADB60}" type="sibTrans" cxnId="{622242CA-EDF3-438B-A711-AE53C4E2C75F}">
      <dgm:prSet/>
      <dgm:spPr/>
      <dgm:t>
        <a:bodyPr/>
        <a:lstStyle/>
        <a:p>
          <a:endParaRPr lang="en-GB"/>
        </a:p>
      </dgm:t>
    </dgm:pt>
    <dgm:pt modelId="{75EBA71F-AA22-4A06-92D2-9FB44CA5B02A}">
      <dgm:prSet phldrT="[Text]"/>
      <dgm:spPr/>
      <dgm:t>
        <a:bodyPr/>
        <a:lstStyle/>
        <a:p>
          <a:r>
            <a:rPr lang="en-GB" dirty="0">
              <a:latin typeface="Arial" panose="020B0604020202020204" pitchFamily="34" charset="0"/>
              <a:cs typeface="Arial" panose="020B0604020202020204" pitchFamily="34" charset="0"/>
            </a:rPr>
            <a:t>Chair Disability/ Inclusive Education Working Group – reversed gap</a:t>
          </a:r>
        </a:p>
      </dgm:t>
    </dgm:pt>
    <dgm:pt modelId="{C032CB71-0E04-4176-9B8D-AA980EE0E843}" type="parTrans" cxnId="{CFDBBDAE-CD9D-47B3-9718-06371F719D53}">
      <dgm:prSet/>
      <dgm:spPr/>
      <dgm:t>
        <a:bodyPr/>
        <a:lstStyle/>
        <a:p>
          <a:endParaRPr lang="en-GB"/>
        </a:p>
      </dgm:t>
    </dgm:pt>
    <dgm:pt modelId="{93FF33E3-F318-40CB-9378-1DAC450BCF6E}" type="sibTrans" cxnId="{CFDBBDAE-CD9D-47B3-9718-06371F719D53}">
      <dgm:prSet/>
      <dgm:spPr/>
      <dgm:t>
        <a:bodyPr/>
        <a:lstStyle/>
        <a:p>
          <a:endParaRPr lang="en-GB"/>
        </a:p>
      </dgm:t>
    </dgm:pt>
    <dgm:pt modelId="{AAF0353F-F80C-4220-9A36-B002BD86B6FD}">
      <dgm:prSet phldrT="[Text]"/>
      <dgm:spPr/>
      <dgm:t>
        <a:bodyPr/>
        <a:lstStyle/>
        <a:p>
          <a:r>
            <a:rPr lang="en-GB" dirty="0">
              <a:latin typeface="Arial" panose="020B0604020202020204" pitchFamily="34" charset="0"/>
              <a:cs typeface="Arial" panose="020B0604020202020204" pitchFamily="34" charset="0"/>
            </a:rPr>
            <a:t>Funding for inclusive media labs (Human Library)</a:t>
          </a:r>
        </a:p>
      </dgm:t>
    </dgm:pt>
    <dgm:pt modelId="{F1DA8A44-DBAF-4843-8CB7-9F0A5F98B694}" type="parTrans" cxnId="{349853F8-758D-4C5B-BCEE-4779D519A815}">
      <dgm:prSet/>
      <dgm:spPr/>
      <dgm:t>
        <a:bodyPr/>
        <a:lstStyle/>
        <a:p>
          <a:endParaRPr lang="en-GB"/>
        </a:p>
      </dgm:t>
    </dgm:pt>
    <dgm:pt modelId="{61180512-FA4E-44D6-9D81-A51D3BEFAEDE}" type="sibTrans" cxnId="{349853F8-758D-4C5B-BCEE-4779D519A815}">
      <dgm:prSet/>
      <dgm:spPr/>
      <dgm:t>
        <a:bodyPr/>
        <a:lstStyle/>
        <a:p>
          <a:endParaRPr lang="en-GB"/>
        </a:p>
      </dgm:t>
    </dgm:pt>
    <dgm:pt modelId="{A9459C01-C1CF-48AD-87E2-AEAC15F11777}">
      <dgm:prSet phldrT="[Text]"/>
      <dgm:spPr/>
      <dgm:t>
        <a:bodyPr/>
        <a:lstStyle/>
        <a:p>
          <a:r>
            <a:rPr lang="en-GB" dirty="0">
              <a:latin typeface="Arial" panose="020B0604020202020204" pitchFamily="34" charset="0"/>
              <a:cs typeface="Arial" panose="020B0604020202020204" pitchFamily="34" charset="0"/>
            </a:rPr>
            <a:t>Organise and lead staff networks/events</a:t>
          </a:r>
        </a:p>
      </dgm:t>
    </dgm:pt>
    <dgm:pt modelId="{C78D9277-779E-4D31-ABB0-4FBCAF030B1C}" type="parTrans" cxnId="{F7D2E5A0-8C66-423C-919C-A05BACC43A53}">
      <dgm:prSet/>
      <dgm:spPr/>
      <dgm:t>
        <a:bodyPr/>
        <a:lstStyle/>
        <a:p>
          <a:endParaRPr lang="en-GB"/>
        </a:p>
      </dgm:t>
    </dgm:pt>
    <dgm:pt modelId="{FCE8F24E-681D-4DE0-9873-2DD48B1C9EB4}" type="sibTrans" cxnId="{F7D2E5A0-8C66-423C-919C-A05BACC43A53}">
      <dgm:prSet/>
      <dgm:spPr/>
      <dgm:t>
        <a:bodyPr/>
        <a:lstStyle/>
        <a:p>
          <a:endParaRPr lang="en-GB"/>
        </a:p>
      </dgm:t>
    </dgm:pt>
    <dgm:pt modelId="{01D6BA30-2D1E-455C-8C13-ACCDCA95795F}">
      <dgm:prSet phldrT="[Text]"/>
      <dgm:spPr/>
      <dgm:t>
        <a:bodyPr/>
        <a:lstStyle/>
        <a:p>
          <a:r>
            <a:rPr lang="en-GB" dirty="0">
              <a:latin typeface="Arial" panose="020B0604020202020204" pitchFamily="34" charset="0"/>
              <a:cs typeface="Arial" panose="020B0604020202020204" pitchFamily="34" charset="0"/>
            </a:rPr>
            <a:t>Vision visits (USA and UK)</a:t>
          </a:r>
        </a:p>
      </dgm:t>
    </dgm:pt>
    <dgm:pt modelId="{DA6D7B8B-78CB-4A78-AD55-93DDA214C3A6}" type="parTrans" cxnId="{E0A59BB8-2194-43B0-A603-D4744BF64908}">
      <dgm:prSet/>
      <dgm:spPr/>
      <dgm:t>
        <a:bodyPr/>
        <a:lstStyle/>
        <a:p>
          <a:endParaRPr lang="en-GB"/>
        </a:p>
      </dgm:t>
    </dgm:pt>
    <dgm:pt modelId="{9E34F6ED-F1FF-4342-AA89-4E2E2EC71F88}" type="sibTrans" cxnId="{E0A59BB8-2194-43B0-A603-D4744BF64908}">
      <dgm:prSet/>
      <dgm:spPr/>
      <dgm:t>
        <a:bodyPr/>
        <a:lstStyle/>
        <a:p>
          <a:endParaRPr lang="en-GB"/>
        </a:p>
      </dgm:t>
    </dgm:pt>
    <dgm:pt modelId="{79ADA7A5-F757-42C1-825D-889ED362D206}">
      <dgm:prSet phldrT="[Text]"/>
      <dgm:spPr/>
      <dgm:t>
        <a:bodyPr/>
        <a:lstStyle/>
        <a:p>
          <a:r>
            <a:rPr lang="en-GB" dirty="0">
              <a:latin typeface="Arial" panose="020B0604020202020204" pitchFamily="34" charset="0"/>
              <a:cs typeface="Arial" panose="020B0604020202020204" pitchFamily="34" charset="0"/>
            </a:rPr>
            <a:t>Approval events</a:t>
          </a:r>
        </a:p>
      </dgm:t>
    </dgm:pt>
    <dgm:pt modelId="{AD66A827-73FD-43AC-AD9A-BAB7FEBB84E6}" type="parTrans" cxnId="{F1D4E6FE-7E96-495C-8DC2-34711EA72B60}">
      <dgm:prSet/>
      <dgm:spPr/>
      <dgm:t>
        <a:bodyPr/>
        <a:lstStyle/>
        <a:p>
          <a:endParaRPr lang="en-GB"/>
        </a:p>
      </dgm:t>
    </dgm:pt>
    <dgm:pt modelId="{BDD51B3E-7361-4B99-880B-DB40262A8F16}" type="sibTrans" cxnId="{F1D4E6FE-7E96-495C-8DC2-34711EA72B60}">
      <dgm:prSet/>
      <dgm:spPr/>
      <dgm:t>
        <a:bodyPr/>
        <a:lstStyle/>
        <a:p>
          <a:endParaRPr lang="en-GB"/>
        </a:p>
      </dgm:t>
    </dgm:pt>
    <dgm:pt modelId="{FFBE446B-DFB8-459A-BD8C-04E30DD86F91}">
      <dgm:prSet phldrT="[Text]"/>
      <dgm:spPr/>
      <dgm:t>
        <a:bodyPr/>
        <a:lstStyle/>
        <a:p>
          <a:r>
            <a:rPr lang="en-GB" dirty="0">
              <a:latin typeface="Arial" panose="020B0604020202020204" pitchFamily="34" charset="0"/>
              <a:cs typeface="Arial" panose="020B0604020202020204" pitchFamily="34" charset="0"/>
            </a:rPr>
            <a:t>CPD</a:t>
          </a:r>
        </a:p>
      </dgm:t>
    </dgm:pt>
    <dgm:pt modelId="{A8F0C0E2-BCE3-4EEC-A055-B8B1DC48F0AD}" type="parTrans" cxnId="{A1A6D7E5-5EEB-46AA-B00B-3FE046103F52}">
      <dgm:prSet/>
      <dgm:spPr/>
      <dgm:t>
        <a:bodyPr/>
        <a:lstStyle/>
        <a:p>
          <a:endParaRPr lang="en-GB"/>
        </a:p>
      </dgm:t>
    </dgm:pt>
    <dgm:pt modelId="{D7879E30-8BA6-4B9F-A7B3-36027AF3BE6D}" type="sibTrans" cxnId="{A1A6D7E5-5EEB-46AA-B00B-3FE046103F52}">
      <dgm:prSet/>
      <dgm:spPr/>
      <dgm:t>
        <a:bodyPr/>
        <a:lstStyle/>
        <a:p>
          <a:endParaRPr lang="en-GB"/>
        </a:p>
      </dgm:t>
    </dgm:pt>
    <dgm:pt modelId="{C6ADA225-503E-4D7C-9AEE-CA413AAF3B7D}">
      <dgm:prSet phldrT="[Text]"/>
      <dgm:spPr/>
      <dgm:t>
        <a:bodyPr/>
        <a:lstStyle/>
        <a:p>
          <a:r>
            <a:rPr lang="en-GB" dirty="0">
              <a:latin typeface="Arial" panose="020B0604020202020204" pitchFamily="34" charset="0"/>
              <a:cs typeface="Arial" panose="020B0604020202020204" pitchFamily="34" charset="0"/>
            </a:rPr>
            <a:t>Conference presentations and dissemination</a:t>
          </a:r>
        </a:p>
      </dgm:t>
    </dgm:pt>
    <dgm:pt modelId="{DDBA9C59-2116-42C8-8142-EF1BEDDD006C}" type="parTrans" cxnId="{9ACD0680-50A8-47A1-915A-2ABE6CE7AA01}">
      <dgm:prSet/>
      <dgm:spPr/>
      <dgm:t>
        <a:bodyPr/>
        <a:lstStyle/>
        <a:p>
          <a:endParaRPr lang="en-GB"/>
        </a:p>
      </dgm:t>
    </dgm:pt>
    <dgm:pt modelId="{7410CD7F-A464-4ED0-B30F-165ACF01C179}" type="sibTrans" cxnId="{9ACD0680-50A8-47A1-915A-2ABE6CE7AA01}">
      <dgm:prSet/>
      <dgm:spPr/>
      <dgm:t>
        <a:bodyPr/>
        <a:lstStyle/>
        <a:p>
          <a:endParaRPr lang="en-GB"/>
        </a:p>
      </dgm:t>
    </dgm:pt>
    <dgm:pt modelId="{D03250A8-0249-4268-95F5-1D740557AF78}">
      <dgm:prSet phldrT="[Text]"/>
      <dgm:spPr/>
      <dgm:t>
        <a:bodyPr/>
        <a:lstStyle/>
        <a:p>
          <a:endParaRPr lang="en-GB" dirty="0">
            <a:latin typeface="Arial" panose="020B0604020202020204" pitchFamily="34" charset="0"/>
            <a:cs typeface="Arial" panose="020B0604020202020204" pitchFamily="34" charset="0"/>
          </a:endParaRPr>
        </a:p>
      </dgm:t>
    </dgm:pt>
    <dgm:pt modelId="{2EA83740-8AD2-4A27-A808-4893EA8A1F49}" type="parTrans" cxnId="{1EC7C0B2-BD2E-4E19-9BE4-4BCFFC6615F4}">
      <dgm:prSet/>
      <dgm:spPr/>
      <dgm:t>
        <a:bodyPr/>
        <a:lstStyle/>
        <a:p>
          <a:endParaRPr lang="en-GB"/>
        </a:p>
      </dgm:t>
    </dgm:pt>
    <dgm:pt modelId="{39EF5B2F-662A-4951-8E66-CC7A9010B37C}" type="sibTrans" cxnId="{1EC7C0B2-BD2E-4E19-9BE4-4BCFFC6615F4}">
      <dgm:prSet/>
      <dgm:spPr/>
      <dgm:t>
        <a:bodyPr/>
        <a:lstStyle/>
        <a:p>
          <a:endParaRPr lang="en-GB"/>
        </a:p>
      </dgm:t>
    </dgm:pt>
    <dgm:pt modelId="{9A6A5E8C-8101-47FB-A2B7-7F845BB29276}">
      <dgm:prSet phldrT="[Text]"/>
      <dgm:spPr/>
      <dgm:t>
        <a:bodyPr/>
        <a:lstStyle/>
        <a:p>
          <a:r>
            <a:rPr lang="en-GB" dirty="0">
              <a:latin typeface="Arial" panose="020B0604020202020204" pitchFamily="34" charset="0"/>
              <a:cs typeface="Arial" panose="020B0604020202020204" pitchFamily="34" charset="0"/>
            </a:rPr>
            <a:t>Lots of lovely quotes and data!</a:t>
          </a:r>
        </a:p>
      </dgm:t>
    </dgm:pt>
    <dgm:pt modelId="{9190E1E8-231D-42DA-AFB4-0687C259442A}" type="parTrans" cxnId="{9D7857C5-2F3C-44A4-8947-0B86B1CA083F}">
      <dgm:prSet/>
      <dgm:spPr/>
      <dgm:t>
        <a:bodyPr/>
        <a:lstStyle/>
        <a:p>
          <a:endParaRPr lang="en-GB"/>
        </a:p>
      </dgm:t>
    </dgm:pt>
    <dgm:pt modelId="{45BF45C8-D363-4127-9D28-8BD53D01D05C}" type="sibTrans" cxnId="{9D7857C5-2F3C-44A4-8947-0B86B1CA083F}">
      <dgm:prSet/>
      <dgm:spPr/>
      <dgm:t>
        <a:bodyPr/>
        <a:lstStyle/>
        <a:p>
          <a:endParaRPr lang="en-GB"/>
        </a:p>
      </dgm:t>
    </dgm:pt>
    <dgm:pt modelId="{48F0D198-5089-47FC-8B5B-35A0EE467DA9}">
      <dgm:prSet phldrT="[Text]"/>
      <dgm:spPr/>
      <dgm:t>
        <a:bodyPr/>
        <a:lstStyle/>
        <a:p>
          <a:r>
            <a:rPr lang="en-GB" dirty="0">
              <a:latin typeface="Arial" panose="020B0604020202020204" pitchFamily="34" charset="0"/>
              <a:cs typeface="Arial" panose="020B0604020202020204" pitchFamily="34" charset="0"/>
            </a:rPr>
            <a:t>Lots of lovely quotes and data!</a:t>
          </a:r>
        </a:p>
      </dgm:t>
    </dgm:pt>
    <dgm:pt modelId="{99153B05-D892-42D4-8085-10D2761D93C2}" type="parTrans" cxnId="{9342808C-6291-4935-A037-8A53305F2F72}">
      <dgm:prSet/>
      <dgm:spPr/>
      <dgm:t>
        <a:bodyPr/>
        <a:lstStyle/>
        <a:p>
          <a:endParaRPr lang="en-GB"/>
        </a:p>
      </dgm:t>
    </dgm:pt>
    <dgm:pt modelId="{C1CC0246-F9F8-4A0A-9213-D3DFA49B96AB}" type="sibTrans" cxnId="{9342808C-6291-4935-A037-8A53305F2F72}">
      <dgm:prSet/>
      <dgm:spPr/>
      <dgm:t>
        <a:bodyPr/>
        <a:lstStyle/>
        <a:p>
          <a:endParaRPr lang="en-GB"/>
        </a:p>
      </dgm:t>
    </dgm:pt>
    <dgm:pt modelId="{7829232C-0E85-4793-A7DE-C6322A255824}">
      <dgm:prSet phldrT="[Text]"/>
      <dgm:spPr/>
      <dgm:t>
        <a:bodyPr/>
        <a:lstStyle/>
        <a:p>
          <a:r>
            <a:rPr lang="en-GB" dirty="0">
              <a:latin typeface="Arial" panose="020B0604020202020204" pitchFamily="34" charset="0"/>
              <a:cs typeface="Arial" panose="020B0604020202020204" pitchFamily="34" charset="0"/>
            </a:rPr>
            <a:t>Lots of lovely quotes and data!</a:t>
          </a:r>
        </a:p>
      </dgm:t>
    </dgm:pt>
    <dgm:pt modelId="{57D70597-4996-4491-9500-10EAFD7901A7}" type="parTrans" cxnId="{E03EB6D8-AF63-4AB5-A06A-C979ED2CB1B1}">
      <dgm:prSet/>
      <dgm:spPr/>
      <dgm:t>
        <a:bodyPr/>
        <a:lstStyle/>
        <a:p>
          <a:endParaRPr lang="en-GB"/>
        </a:p>
      </dgm:t>
    </dgm:pt>
    <dgm:pt modelId="{B51EFDDD-8FFF-4843-8140-129F85066C0D}" type="sibTrans" cxnId="{E03EB6D8-AF63-4AB5-A06A-C979ED2CB1B1}">
      <dgm:prSet/>
      <dgm:spPr/>
      <dgm:t>
        <a:bodyPr/>
        <a:lstStyle/>
        <a:p>
          <a:endParaRPr lang="en-GB"/>
        </a:p>
      </dgm:t>
    </dgm:pt>
    <dgm:pt modelId="{E3F25494-74B3-455F-88CB-6D3FDD9E5D54}" type="pres">
      <dgm:prSet presAssocID="{182BD003-96DC-4B8D-BFA9-CE877E50E3ED}" presName="Name0" presStyleCnt="0">
        <dgm:presLayoutVars>
          <dgm:dir/>
          <dgm:animLvl val="lvl"/>
          <dgm:resizeHandles val="exact"/>
        </dgm:presLayoutVars>
      </dgm:prSet>
      <dgm:spPr/>
    </dgm:pt>
    <dgm:pt modelId="{BD2AEBB2-37AC-4328-8A7C-E4071A01A898}" type="pres">
      <dgm:prSet presAssocID="{6AD22DF7-248B-41B0-B634-11CA7EC14511}" presName="composite" presStyleCnt="0"/>
      <dgm:spPr/>
    </dgm:pt>
    <dgm:pt modelId="{D2868044-8164-4B06-A44C-850D35DA2421}" type="pres">
      <dgm:prSet presAssocID="{6AD22DF7-248B-41B0-B634-11CA7EC14511}" presName="parTx" presStyleLbl="alignNode1" presStyleIdx="0" presStyleCnt="3">
        <dgm:presLayoutVars>
          <dgm:chMax val="0"/>
          <dgm:chPref val="0"/>
          <dgm:bulletEnabled val="1"/>
        </dgm:presLayoutVars>
      </dgm:prSet>
      <dgm:spPr/>
    </dgm:pt>
    <dgm:pt modelId="{0F8A55D4-2EBA-475C-98C5-C4002671A1D5}" type="pres">
      <dgm:prSet presAssocID="{6AD22DF7-248B-41B0-B634-11CA7EC14511}" presName="desTx" presStyleLbl="alignAccFollowNode1" presStyleIdx="0" presStyleCnt="3">
        <dgm:presLayoutVars>
          <dgm:bulletEnabled val="1"/>
        </dgm:presLayoutVars>
      </dgm:prSet>
      <dgm:spPr/>
    </dgm:pt>
    <dgm:pt modelId="{EFC1AF48-3DE9-4B4B-8E56-2BFDA742A4DA}" type="pres">
      <dgm:prSet presAssocID="{ABDA0DDD-CACA-4E3A-AF3D-5C4DB62F8263}" presName="space" presStyleCnt="0"/>
      <dgm:spPr/>
    </dgm:pt>
    <dgm:pt modelId="{43DB55E3-F7DD-463D-9973-2B3C4616769B}" type="pres">
      <dgm:prSet presAssocID="{B03AE917-AD38-4C36-B343-AE2AF57DF881}" presName="composite" presStyleCnt="0"/>
      <dgm:spPr/>
    </dgm:pt>
    <dgm:pt modelId="{1A18D431-A057-4B54-BD76-41997B283461}" type="pres">
      <dgm:prSet presAssocID="{B03AE917-AD38-4C36-B343-AE2AF57DF881}" presName="parTx" presStyleLbl="alignNode1" presStyleIdx="1" presStyleCnt="3">
        <dgm:presLayoutVars>
          <dgm:chMax val="0"/>
          <dgm:chPref val="0"/>
          <dgm:bulletEnabled val="1"/>
        </dgm:presLayoutVars>
      </dgm:prSet>
      <dgm:spPr/>
    </dgm:pt>
    <dgm:pt modelId="{CB3EB506-B7BE-4AF3-A7CF-68481B7CA596}" type="pres">
      <dgm:prSet presAssocID="{B03AE917-AD38-4C36-B343-AE2AF57DF881}" presName="desTx" presStyleLbl="alignAccFollowNode1" presStyleIdx="1" presStyleCnt="3">
        <dgm:presLayoutVars>
          <dgm:bulletEnabled val="1"/>
        </dgm:presLayoutVars>
      </dgm:prSet>
      <dgm:spPr/>
    </dgm:pt>
    <dgm:pt modelId="{59227ED5-16EF-46BB-A309-0D24688C8774}" type="pres">
      <dgm:prSet presAssocID="{23F0C1DC-5EC8-485D-8DF9-3B46C1956676}" presName="space" presStyleCnt="0"/>
      <dgm:spPr/>
    </dgm:pt>
    <dgm:pt modelId="{41CD3F5B-3571-4A84-B101-826DBB87996D}" type="pres">
      <dgm:prSet presAssocID="{8C1338AB-9938-444E-ADF4-EE8418882E1C}" presName="composite" presStyleCnt="0"/>
      <dgm:spPr/>
    </dgm:pt>
    <dgm:pt modelId="{BA135734-ADA7-4D8E-AA29-8867959EA6DD}" type="pres">
      <dgm:prSet presAssocID="{8C1338AB-9938-444E-ADF4-EE8418882E1C}" presName="parTx" presStyleLbl="alignNode1" presStyleIdx="2" presStyleCnt="3">
        <dgm:presLayoutVars>
          <dgm:chMax val="0"/>
          <dgm:chPref val="0"/>
          <dgm:bulletEnabled val="1"/>
        </dgm:presLayoutVars>
      </dgm:prSet>
      <dgm:spPr/>
    </dgm:pt>
    <dgm:pt modelId="{8462236D-F9B1-47C6-AFAC-6536F7541BC4}" type="pres">
      <dgm:prSet presAssocID="{8C1338AB-9938-444E-ADF4-EE8418882E1C}" presName="desTx" presStyleLbl="alignAccFollowNode1" presStyleIdx="2" presStyleCnt="3">
        <dgm:presLayoutVars>
          <dgm:bulletEnabled val="1"/>
        </dgm:presLayoutVars>
      </dgm:prSet>
      <dgm:spPr/>
    </dgm:pt>
  </dgm:ptLst>
  <dgm:cxnLst>
    <dgm:cxn modelId="{09419205-2192-45BD-BE80-3E3AE32B5043}" type="presOf" srcId="{6AD22DF7-248B-41B0-B634-11CA7EC14511}" destId="{D2868044-8164-4B06-A44C-850D35DA2421}" srcOrd="0" destOrd="0" presId="urn:microsoft.com/office/officeart/2005/8/layout/hList1"/>
    <dgm:cxn modelId="{A53BB316-E6EA-4CC2-A5B5-52603C0A7A74}" type="presOf" srcId="{8C1338AB-9938-444E-ADF4-EE8418882E1C}" destId="{BA135734-ADA7-4D8E-AA29-8867959EA6DD}" srcOrd="0" destOrd="0" presId="urn:microsoft.com/office/officeart/2005/8/layout/hList1"/>
    <dgm:cxn modelId="{7D89B619-BFD8-4FA2-B795-191AFE425727}" type="presOf" srcId="{A9459C01-C1CF-48AD-87E2-AEAC15F11777}" destId="{CB3EB506-B7BE-4AF3-A7CF-68481B7CA596}" srcOrd="0" destOrd="5" presId="urn:microsoft.com/office/officeart/2005/8/layout/hList1"/>
    <dgm:cxn modelId="{9CB7351B-9E8F-4F67-95A8-C8ED91ACFB22}" type="presOf" srcId="{01D6BA30-2D1E-455C-8C13-ACCDCA95795F}" destId="{8462236D-F9B1-47C6-AFAC-6536F7541BC4}" srcOrd="0" destOrd="2" presId="urn:microsoft.com/office/officeart/2005/8/layout/hList1"/>
    <dgm:cxn modelId="{E7479E1F-E7CC-4DA4-B9BF-F38279A127A1}" srcId="{182BD003-96DC-4B8D-BFA9-CE877E50E3ED}" destId="{6AD22DF7-248B-41B0-B634-11CA7EC14511}" srcOrd="0" destOrd="0" parTransId="{5275E832-D431-46E0-AC50-9ADA2823E7B5}" sibTransId="{ABDA0DDD-CACA-4E3A-AF3D-5C4DB62F8263}"/>
    <dgm:cxn modelId="{81F9102B-5318-4457-8E3E-74DEF7E23BDD}" srcId="{B03AE917-AD38-4C36-B343-AE2AF57DF881}" destId="{34DF74A3-C74A-4C58-8175-F59DD0DC459E}" srcOrd="0" destOrd="0" parTransId="{596DEDC0-FC4A-4BEC-BFC0-5B7E8B029EA9}" sibTransId="{FE1541A6-B669-4233-9B6B-59E6E55C94DE}"/>
    <dgm:cxn modelId="{C2042F36-8489-4636-B89D-A18C69416649}" srcId="{182BD003-96DC-4B8D-BFA9-CE877E50E3ED}" destId="{8C1338AB-9938-444E-ADF4-EE8418882E1C}" srcOrd="2" destOrd="0" parTransId="{97DD07DA-07FE-49D4-A265-40838FE266F9}" sibTransId="{0307C729-D260-46C5-9781-8A6AA593DB36}"/>
    <dgm:cxn modelId="{9F3AA35F-1F5E-4216-B294-097531523E6D}" type="presOf" srcId="{7829232C-0E85-4793-A7DE-C6322A255824}" destId="{8462236D-F9B1-47C6-AFAC-6536F7541BC4}" srcOrd="0" destOrd="6" presId="urn:microsoft.com/office/officeart/2005/8/layout/hList1"/>
    <dgm:cxn modelId="{1E76C763-BEAD-49F0-BE63-D012979DEAB9}" srcId="{6AD22DF7-248B-41B0-B634-11CA7EC14511}" destId="{072882DE-CA0E-4593-9CE9-8EC5EBF716BD}" srcOrd="1" destOrd="0" parTransId="{DD4DEDFE-56FC-4D49-B99E-9E25F13009BD}" sibTransId="{5C71FAD5-9AA7-45D8-9719-95468BF3C509}"/>
    <dgm:cxn modelId="{778DFF68-7F29-40A2-BB8F-D40FA257F28A}" type="presOf" srcId="{79ADA7A5-F757-42C1-825D-889ED362D206}" destId="{8462236D-F9B1-47C6-AFAC-6536F7541BC4}" srcOrd="0" destOrd="3" presId="urn:microsoft.com/office/officeart/2005/8/layout/hList1"/>
    <dgm:cxn modelId="{CAFEBE6B-E677-40BA-A09D-141339C4CED0}" type="presOf" srcId="{CBDB1CB6-C588-4C3B-9ED8-67145D391983}" destId="{CB3EB506-B7BE-4AF3-A7CF-68481B7CA596}" srcOrd="0" destOrd="2" presId="urn:microsoft.com/office/officeart/2005/8/layout/hList1"/>
    <dgm:cxn modelId="{DBF8934C-0E58-46D6-8AF3-ECE648078A85}" type="presOf" srcId="{D715EB94-5CA0-4080-AA6D-356C5B7FE24F}" destId="{8462236D-F9B1-47C6-AFAC-6536F7541BC4}" srcOrd="0" destOrd="0" presId="urn:microsoft.com/office/officeart/2005/8/layout/hList1"/>
    <dgm:cxn modelId="{5D8F6271-3A2F-4D57-A3CF-3B4C39523669}" srcId="{6AD22DF7-248B-41B0-B634-11CA7EC14511}" destId="{47AE686D-6ABC-455F-A81E-13789AC9B665}" srcOrd="4" destOrd="0" parTransId="{7F4A53C0-F5AB-4FEB-8243-F00EAF15AA84}" sibTransId="{AD3663B5-E4AE-4F20-9908-A00A69D13E32}"/>
    <dgm:cxn modelId="{DB512072-00A4-4926-988F-A8C8D3B423B1}" type="presOf" srcId="{34DF74A3-C74A-4C58-8175-F59DD0DC459E}" destId="{CB3EB506-B7BE-4AF3-A7CF-68481B7CA596}" srcOrd="0" destOrd="0" presId="urn:microsoft.com/office/officeart/2005/8/layout/hList1"/>
    <dgm:cxn modelId="{D9C40B53-1E66-4735-B398-EB2DF7531ED0}" srcId="{6AD22DF7-248B-41B0-B634-11CA7EC14511}" destId="{6755B75A-C9A1-4912-84C5-95733789EEBB}" srcOrd="2" destOrd="0" parTransId="{C22CB5A6-3987-4303-B69A-726D07311FF9}" sibTransId="{547523E1-DF5B-4F54-96D0-56C6FEC9DCAB}"/>
    <dgm:cxn modelId="{4B942254-86BB-4717-B6F1-3D5DCAEFCE2E}" srcId="{8C1338AB-9938-444E-ADF4-EE8418882E1C}" destId="{D715EB94-5CA0-4080-AA6D-356C5B7FE24F}" srcOrd="0" destOrd="0" parTransId="{F80A132E-C327-4351-A6F6-ACAE0382E334}" sibTransId="{EC91044E-5308-48E2-A641-CE3900283D48}"/>
    <dgm:cxn modelId="{266D3756-3DF6-45F1-BC78-2E9F55458704}" type="presOf" srcId="{B03AE917-AD38-4C36-B343-AE2AF57DF881}" destId="{1A18D431-A057-4B54-BD76-41997B283461}" srcOrd="0" destOrd="0" presId="urn:microsoft.com/office/officeart/2005/8/layout/hList1"/>
    <dgm:cxn modelId="{8079F156-D36B-4620-BB75-3E9CE77180F9}" type="presOf" srcId="{48F0D198-5089-47FC-8B5B-35A0EE467DA9}" destId="{CB3EB506-B7BE-4AF3-A7CF-68481B7CA596}" srcOrd="0" destOrd="6" presId="urn:microsoft.com/office/officeart/2005/8/layout/hList1"/>
    <dgm:cxn modelId="{E378ED77-D65C-4CC9-AE5D-1660C08B2593}" type="presOf" srcId="{DBDF1816-6DDE-4A78-9A8C-D8C62A42D181}" destId="{CB3EB506-B7BE-4AF3-A7CF-68481B7CA596}" srcOrd="0" destOrd="1" presId="urn:microsoft.com/office/officeart/2005/8/layout/hList1"/>
    <dgm:cxn modelId="{B37E397A-DE4D-4831-8D0B-4DA0876E71B2}" type="presOf" srcId="{6755B75A-C9A1-4912-84C5-95733789EEBB}" destId="{0F8A55D4-2EBA-475C-98C5-C4002671A1D5}" srcOrd="0" destOrd="2" presId="urn:microsoft.com/office/officeart/2005/8/layout/hList1"/>
    <dgm:cxn modelId="{9ACD0680-50A8-47A1-915A-2ABE6CE7AA01}" srcId="{8C1338AB-9938-444E-ADF4-EE8418882E1C}" destId="{C6ADA225-503E-4D7C-9AEE-CA413AAF3B7D}" srcOrd="5" destOrd="0" parTransId="{DDBA9C59-2116-42C8-8142-EF1BEDDD006C}" sibTransId="{7410CD7F-A464-4ED0-B30F-165ACF01C179}"/>
    <dgm:cxn modelId="{9342808C-6291-4935-A037-8A53305F2F72}" srcId="{B03AE917-AD38-4C36-B343-AE2AF57DF881}" destId="{48F0D198-5089-47FC-8B5B-35A0EE467DA9}" srcOrd="6" destOrd="0" parTransId="{99153B05-D892-42D4-8085-10D2761D93C2}" sibTransId="{C1CC0246-F9F8-4A0A-9213-D3DFA49B96AB}"/>
    <dgm:cxn modelId="{24208D96-1901-4689-9E61-9A7A5BB232AE}" type="presOf" srcId="{47AE686D-6ABC-455F-A81E-13789AC9B665}" destId="{0F8A55D4-2EBA-475C-98C5-C4002671A1D5}" srcOrd="0" destOrd="4" presId="urn:microsoft.com/office/officeart/2005/8/layout/hList1"/>
    <dgm:cxn modelId="{D0AFA19D-3FBB-44D5-8D5A-E5E1E9DE76E4}" type="presOf" srcId="{B9C745FF-3B9B-424E-849F-4653F96E8C08}" destId="{0F8A55D4-2EBA-475C-98C5-C4002671A1D5}" srcOrd="0" destOrd="0" presId="urn:microsoft.com/office/officeart/2005/8/layout/hList1"/>
    <dgm:cxn modelId="{1E52F59D-6F83-4077-8CA6-75A8C1059105}" srcId="{6AD22DF7-248B-41B0-B634-11CA7EC14511}" destId="{B9C745FF-3B9B-424E-849F-4653F96E8C08}" srcOrd="0" destOrd="0" parTransId="{026EF5A1-06D3-4675-8DAA-E060C076757A}" sibTransId="{2D68402A-D6BB-4459-BA12-5AEBCBD3FEE2}"/>
    <dgm:cxn modelId="{F7D2E5A0-8C66-423C-919C-A05BACC43A53}" srcId="{B03AE917-AD38-4C36-B343-AE2AF57DF881}" destId="{A9459C01-C1CF-48AD-87E2-AEAC15F11777}" srcOrd="5" destOrd="0" parTransId="{C78D9277-779E-4D31-ABB0-4FBCAF030B1C}" sibTransId="{FCE8F24E-681D-4DE0-9873-2DD48B1C9EB4}"/>
    <dgm:cxn modelId="{567755A3-FF2C-4562-93AE-B18F75E91D68}" type="presOf" srcId="{C6ADA225-503E-4D7C-9AEE-CA413AAF3B7D}" destId="{8462236D-F9B1-47C6-AFAC-6536F7541BC4}" srcOrd="0" destOrd="5" presId="urn:microsoft.com/office/officeart/2005/8/layout/hList1"/>
    <dgm:cxn modelId="{F12F13AA-8A2E-4CB3-8081-FC2D1DAED3F2}" srcId="{8C1338AB-9938-444E-ADF4-EE8418882E1C}" destId="{38B0657C-23D5-4847-8142-CEC8CF8B0F70}" srcOrd="1" destOrd="0" parTransId="{583B4153-10EF-4BA2-861E-06AE52947272}" sibTransId="{BEF96595-10B4-42E5-8BA5-3D58D027B60A}"/>
    <dgm:cxn modelId="{CFDBBDAE-CD9D-47B3-9718-06371F719D53}" srcId="{B03AE917-AD38-4C36-B343-AE2AF57DF881}" destId="{75EBA71F-AA22-4A06-92D2-9FB44CA5B02A}" srcOrd="3" destOrd="0" parTransId="{C032CB71-0E04-4176-9B8D-AA980EE0E843}" sibTransId="{93FF33E3-F318-40CB-9378-1DAC450BCF6E}"/>
    <dgm:cxn modelId="{47D3BBAF-4277-4CC5-9835-103227692BD4}" type="presOf" srcId="{9A6A5E8C-8101-47FB-A2B7-7F845BB29276}" destId="{0F8A55D4-2EBA-475C-98C5-C4002671A1D5}" srcOrd="0" destOrd="5" presId="urn:microsoft.com/office/officeart/2005/8/layout/hList1"/>
    <dgm:cxn modelId="{1EC7C0B2-BD2E-4E19-9BE4-4BCFFC6615F4}" srcId="{8C1338AB-9938-444E-ADF4-EE8418882E1C}" destId="{D03250A8-0249-4268-95F5-1D740557AF78}" srcOrd="7" destOrd="0" parTransId="{2EA83740-8AD2-4A27-A808-4893EA8A1F49}" sibTransId="{39EF5B2F-662A-4951-8E66-CC7A9010B37C}"/>
    <dgm:cxn modelId="{E0A59BB8-2194-43B0-A603-D4744BF64908}" srcId="{8C1338AB-9938-444E-ADF4-EE8418882E1C}" destId="{01D6BA30-2D1E-455C-8C13-ACCDCA95795F}" srcOrd="2" destOrd="0" parTransId="{DA6D7B8B-78CB-4A78-AD55-93DDA214C3A6}" sibTransId="{9E34F6ED-F1FF-4342-AA89-4E2E2EC71F88}"/>
    <dgm:cxn modelId="{E0CB76BA-73E3-4734-9775-74C5C1F64B58}" type="presOf" srcId="{072882DE-CA0E-4593-9CE9-8EC5EBF716BD}" destId="{0F8A55D4-2EBA-475C-98C5-C4002671A1D5}" srcOrd="0" destOrd="1" presId="urn:microsoft.com/office/officeart/2005/8/layout/hList1"/>
    <dgm:cxn modelId="{E0A589C4-6AD4-4E6C-9853-F58DB91970E1}" type="presOf" srcId="{182BD003-96DC-4B8D-BFA9-CE877E50E3ED}" destId="{E3F25494-74B3-455F-88CB-6D3FDD9E5D54}" srcOrd="0" destOrd="0" presId="urn:microsoft.com/office/officeart/2005/8/layout/hList1"/>
    <dgm:cxn modelId="{9D7857C5-2F3C-44A4-8947-0B86B1CA083F}" srcId="{6AD22DF7-248B-41B0-B634-11CA7EC14511}" destId="{9A6A5E8C-8101-47FB-A2B7-7F845BB29276}" srcOrd="5" destOrd="0" parTransId="{9190E1E8-231D-42DA-AFB4-0687C259442A}" sibTransId="{45BF45C8-D363-4127-9D28-8BD53D01D05C}"/>
    <dgm:cxn modelId="{622242CA-EDF3-438B-A711-AE53C4E2C75F}" srcId="{B03AE917-AD38-4C36-B343-AE2AF57DF881}" destId="{DBDF1816-6DDE-4A78-9A8C-D8C62A42D181}" srcOrd="1" destOrd="0" parTransId="{AC53E0D5-3AF3-4932-82B5-49F879A6FB4A}" sibTransId="{0D7F437F-18D4-44CF-9C9A-A793DBCADB60}"/>
    <dgm:cxn modelId="{32F34BD4-1848-4764-9F28-9A6C446442C3}" type="presOf" srcId="{75EBA71F-AA22-4A06-92D2-9FB44CA5B02A}" destId="{CB3EB506-B7BE-4AF3-A7CF-68481B7CA596}" srcOrd="0" destOrd="3" presId="urn:microsoft.com/office/officeart/2005/8/layout/hList1"/>
    <dgm:cxn modelId="{D93B6DD8-85AE-4DF8-9159-34E4594D17F8}" type="presOf" srcId="{FFBE446B-DFB8-459A-BD8C-04E30DD86F91}" destId="{8462236D-F9B1-47C6-AFAC-6536F7541BC4}" srcOrd="0" destOrd="4" presId="urn:microsoft.com/office/officeart/2005/8/layout/hList1"/>
    <dgm:cxn modelId="{E03EB6D8-AF63-4AB5-A06A-C979ED2CB1B1}" srcId="{8C1338AB-9938-444E-ADF4-EE8418882E1C}" destId="{7829232C-0E85-4793-A7DE-C6322A255824}" srcOrd="6" destOrd="0" parTransId="{57D70597-4996-4491-9500-10EAFD7901A7}" sibTransId="{B51EFDDD-8FFF-4843-8140-129F85066C0D}"/>
    <dgm:cxn modelId="{D28E90DC-342E-4EC0-8397-D05599D3E332}" type="presOf" srcId="{D03250A8-0249-4268-95F5-1D740557AF78}" destId="{8462236D-F9B1-47C6-AFAC-6536F7541BC4}" srcOrd="0" destOrd="7" presId="urn:microsoft.com/office/officeart/2005/8/layout/hList1"/>
    <dgm:cxn modelId="{D241BDDE-F25F-467A-A324-1862DCB98D22}" type="presOf" srcId="{CF12FDFD-2E4A-4289-A0CD-31DF34D0AA36}" destId="{0F8A55D4-2EBA-475C-98C5-C4002671A1D5}" srcOrd="0" destOrd="3" presId="urn:microsoft.com/office/officeart/2005/8/layout/hList1"/>
    <dgm:cxn modelId="{A1A6D7E5-5EEB-46AA-B00B-3FE046103F52}" srcId="{8C1338AB-9938-444E-ADF4-EE8418882E1C}" destId="{FFBE446B-DFB8-459A-BD8C-04E30DD86F91}" srcOrd="4" destOrd="0" parTransId="{A8F0C0E2-BCE3-4EEC-A055-B8B1DC48F0AD}" sibTransId="{D7879E30-8BA6-4B9F-A7B3-36027AF3BE6D}"/>
    <dgm:cxn modelId="{4105D9E9-0C84-4E7E-B1CD-4FD5B7845F89}" srcId="{182BD003-96DC-4B8D-BFA9-CE877E50E3ED}" destId="{B03AE917-AD38-4C36-B343-AE2AF57DF881}" srcOrd="1" destOrd="0" parTransId="{F7E9C2CB-8623-4F8C-B135-3FF102A32502}" sibTransId="{23F0C1DC-5EC8-485D-8DF9-3B46C1956676}"/>
    <dgm:cxn modelId="{5D0A82EA-A285-449C-9999-F7B4540F5F23}" type="presOf" srcId="{AAF0353F-F80C-4220-9A36-B002BD86B6FD}" destId="{CB3EB506-B7BE-4AF3-A7CF-68481B7CA596}" srcOrd="0" destOrd="4" presId="urn:microsoft.com/office/officeart/2005/8/layout/hList1"/>
    <dgm:cxn modelId="{69ADDAF2-82F7-4038-9509-2933BE5AC118}" srcId="{B03AE917-AD38-4C36-B343-AE2AF57DF881}" destId="{CBDB1CB6-C588-4C3B-9ED8-67145D391983}" srcOrd="2" destOrd="0" parTransId="{05DA2081-479E-4F98-9017-B5ED906ABEFC}" sibTransId="{ED249BAC-6917-4131-9A66-F889194340C6}"/>
    <dgm:cxn modelId="{FB5EEFF5-34DA-41DE-A32C-5C972D49549F}" type="presOf" srcId="{38B0657C-23D5-4847-8142-CEC8CF8B0F70}" destId="{8462236D-F9B1-47C6-AFAC-6536F7541BC4}" srcOrd="0" destOrd="1" presId="urn:microsoft.com/office/officeart/2005/8/layout/hList1"/>
    <dgm:cxn modelId="{349853F8-758D-4C5B-BCEE-4779D519A815}" srcId="{B03AE917-AD38-4C36-B343-AE2AF57DF881}" destId="{AAF0353F-F80C-4220-9A36-B002BD86B6FD}" srcOrd="4" destOrd="0" parTransId="{F1DA8A44-DBAF-4843-8CB7-9F0A5F98B694}" sibTransId="{61180512-FA4E-44D6-9D81-A51D3BEFAEDE}"/>
    <dgm:cxn modelId="{F1D4E6FE-7E96-495C-8DC2-34711EA72B60}" srcId="{8C1338AB-9938-444E-ADF4-EE8418882E1C}" destId="{79ADA7A5-F757-42C1-825D-889ED362D206}" srcOrd="3" destOrd="0" parTransId="{AD66A827-73FD-43AC-AD9A-BAB7FEBB84E6}" sibTransId="{BDD51B3E-7361-4B99-880B-DB40262A8F16}"/>
    <dgm:cxn modelId="{D76DFCFF-DC47-4C62-8385-8ED9C5708616}" srcId="{6AD22DF7-248B-41B0-B634-11CA7EC14511}" destId="{CF12FDFD-2E4A-4289-A0CD-31DF34D0AA36}" srcOrd="3" destOrd="0" parTransId="{CBE5309D-1C26-48B3-B0C4-5582A1963AE6}" sibTransId="{82C7E073-D98F-49B6-8EF9-BFD5BCA6013C}"/>
    <dgm:cxn modelId="{F13D93B4-3F92-4700-A957-38AE9751A7DD}" type="presParOf" srcId="{E3F25494-74B3-455F-88CB-6D3FDD9E5D54}" destId="{BD2AEBB2-37AC-4328-8A7C-E4071A01A898}" srcOrd="0" destOrd="0" presId="urn:microsoft.com/office/officeart/2005/8/layout/hList1"/>
    <dgm:cxn modelId="{E4B86719-1C07-4A16-A0AB-53EE083F0F5D}" type="presParOf" srcId="{BD2AEBB2-37AC-4328-8A7C-E4071A01A898}" destId="{D2868044-8164-4B06-A44C-850D35DA2421}" srcOrd="0" destOrd="0" presId="urn:microsoft.com/office/officeart/2005/8/layout/hList1"/>
    <dgm:cxn modelId="{4E2E56BE-F900-484C-82EF-BBD66101B1DA}" type="presParOf" srcId="{BD2AEBB2-37AC-4328-8A7C-E4071A01A898}" destId="{0F8A55D4-2EBA-475C-98C5-C4002671A1D5}" srcOrd="1" destOrd="0" presId="urn:microsoft.com/office/officeart/2005/8/layout/hList1"/>
    <dgm:cxn modelId="{56913AD5-0124-45BE-BF33-88EC25B8B003}" type="presParOf" srcId="{E3F25494-74B3-455F-88CB-6D3FDD9E5D54}" destId="{EFC1AF48-3DE9-4B4B-8E56-2BFDA742A4DA}" srcOrd="1" destOrd="0" presId="urn:microsoft.com/office/officeart/2005/8/layout/hList1"/>
    <dgm:cxn modelId="{EBDB6EB6-584B-491B-BD70-ABB4EFAB87AF}" type="presParOf" srcId="{E3F25494-74B3-455F-88CB-6D3FDD9E5D54}" destId="{43DB55E3-F7DD-463D-9973-2B3C4616769B}" srcOrd="2" destOrd="0" presId="urn:microsoft.com/office/officeart/2005/8/layout/hList1"/>
    <dgm:cxn modelId="{4095E42B-D7D2-4E9F-919C-CB9B878F7D29}" type="presParOf" srcId="{43DB55E3-F7DD-463D-9973-2B3C4616769B}" destId="{1A18D431-A057-4B54-BD76-41997B283461}" srcOrd="0" destOrd="0" presId="urn:microsoft.com/office/officeart/2005/8/layout/hList1"/>
    <dgm:cxn modelId="{930391FC-6F28-4D26-BF8E-5278F8FA6EA8}" type="presParOf" srcId="{43DB55E3-F7DD-463D-9973-2B3C4616769B}" destId="{CB3EB506-B7BE-4AF3-A7CF-68481B7CA596}" srcOrd="1" destOrd="0" presId="urn:microsoft.com/office/officeart/2005/8/layout/hList1"/>
    <dgm:cxn modelId="{F4381C8A-E884-4C50-836F-EB3FDA34964A}" type="presParOf" srcId="{E3F25494-74B3-455F-88CB-6D3FDD9E5D54}" destId="{59227ED5-16EF-46BB-A309-0D24688C8774}" srcOrd="3" destOrd="0" presId="urn:microsoft.com/office/officeart/2005/8/layout/hList1"/>
    <dgm:cxn modelId="{FD0F1BB6-1CAB-44C4-95C9-B23E71542A18}" type="presParOf" srcId="{E3F25494-74B3-455F-88CB-6D3FDD9E5D54}" destId="{41CD3F5B-3571-4A84-B101-826DBB87996D}" srcOrd="4" destOrd="0" presId="urn:microsoft.com/office/officeart/2005/8/layout/hList1"/>
    <dgm:cxn modelId="{EB4BDA8F-ACD7-4497-B079-CF53D1DDDEC3}" type="presParOf" srcId="{41CD3F5B-3571-4A84-B101-826DBB87996D}" destId="{BA135734-ADA7-4D8E-AA29-8867959EA6DD}" srcOrd="0" destOrd="0" presId="urn:microsoft.com/office/officeart/2005/8/layout/hList1"/>
    <dgm:cxn modelId="{658B47EE-DA84-4A6A-92BD-586290A25ED3}" type="presParOf" srcId="{41CD3F5B-3571-4A84-B101-826DBB87996D}" destId="{8462236D-F9B1-47C6-AFAC-6536F7541BC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E76EF-3A81-4C88-863F-331E3B239175}">
      <dsp:nvSpPr>
        <dsp:cNvPr id="0" name=""/>
        <dsp:cNvSpPr/>
      </dsp:nvSpPr>
      <dsp:spPr>
        <a:xfrm>
          <a:off x="1708" y="0"/>
          <a:ext cx="2658002" cy="602369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dirty="0"/>
            <a:t>Individual excellence</a:t>
          </a:r>
        </a:p>
        <a:p>
          <a:pPr marL="0" lvl="0" indent="0" algn="ctr" defTabSz="711200">
            <a:lnSpc>
              <a:spcPct val="90000"/>
            </a:lnSpc>
            <a:spcBef>
              <a:spcPct val="0"/>
            </a:spcBef>
            <a:spcAft>
              <a:spcPct val="35000"/>
            </a:spcAft>
            <a:buNone/>
          </a:pPr>
          <a:r>
            <a:rPr lang="en-GB" sz="1400" kern="1200" dirty="0"/>
            <a:t> </a:t>
          </a:r>
          <a:r>
            <a:rPr lang="en-GB" sz="1500" kern="1200" dirty="0"/>
            <a:t>Have a philosophy, set of values or framework </a:t>
          </a:r>
        </a:p>
        <a:p>
          <a:pPr marL="0" lvl="0" indent="0" algn="ctr" defTabSz="711200">
            <a:lnSpc>
              <a:spcPct val="90000"/>
            </a:lnSpc>
            <a:spcBef>
              <a:spcPct val="0"/>
            </a:spcBef>
            <a:spcAft>
              <a:spcPct val="35000"/>
            </a:spcAft>
            <a:buNone/>
          </a:pPr>
          <a:r>
            <a:rPr lang="en-GB" sz="1500" kern="1200" dirty="0"/>
            <a:t>Mine was underpinned by access to, and induction through, HE</a:t>
          </a:r>
        </a:p>
        <a:p>
          <a:pPr marL="0" lvl="0" indent="0" algn="ctr" defTabSz="711200">
            <a:lnSpc>
              <a:spcPct val="90000"/>
            </a:lnSpc>
            <a:spcBef>
              <a:spcPct val="0"/>
            </a:spcBef>
            <a:spcAft>
              <a:spcPct val="35000"/>
            </a:spcAft>
            <a:buNone/>
          </a:pPr>
          <a:r>
            <a:rPr lang="en-GB" sz="1500" kern="1200" dirty="0"/>
            <a:t>I framed my space as the digital divide and strategies overcoming this – and articulated the IMPACT</a:t>
          </a:r>
        </a:p>
      </dsp:txBody>
      <dsp:txXfrm>
        <a:off x="1708" y="2409477"/>
        <a:ext cx="2658002" cy="2409477"/>
      </dsp:txXfrm>
    </dsp:sp>
    <dsp:sp modelId="{E0D7FEF7-25FF-4DC0-B621-A57C2A6B3389}">
      <dsp:nvSpPr>
        <dsp:cNvPr id="0" name=""/>
        <dsp:cNvSpPr/>
      </dsp:nvSpPr>
      <dsp:spPr>
        <a:xfrm>
          <a:off x="327764" y="361421"/>
          <a:ext cx="2005890" cy="2005890"/>
        </a:xfrm>
        <a:prstGeom prst="ellipse">
          <a:avLst/>
        </a:prstGeom>
        <a:blipFill rotWithShape="1">
          <a:blip xmlns:r="http://schemas.openxmlformats.org/officeDocument/2006/relationships" r:embed="rId1"/>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750393-7CE2-4698-A474-7F3D99E0F825}">
      <dsp:nvSpPr>
        <dsp:cNvPr id="0" name=""/>
        <dsp:cNvSpPr/>
      </dsp:nvSpPr>
      <dsp:spPr>
        <a:xfrm>
          <a:off x="2739450" y="0"/>
          <a:ext cx="2658002" cy="602369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GB" sz="1600" b="1" kern="1200" dirty="0"/>
        </a:p>
        <a:p>
          <a:pPr marL="0" lvl="0" indent="0" algn="ctr" defTabSz="711200">
            <a:lnSpc>
              <a:spcPct val="90000"/>
            </a:lnSpc>
            <a:spcBef>
              <a:spcPct val="0"/>
            </a:spcBef>
            <a:spcAft>
              <a:spcPct val="35000"/>
            </a:spcAft>
            <a:buNone/>
          </a:pPr>
          <a:r>
            <a:rPr lang="en-GB" sz="1600" b="1" kern="1200" dirty="0"/>
            <a:t>Raising the profile of excellence</a:t>
          </a:r>
        </a:p>
        <a:p>
          <a:pPr marL="0" lvl="0" indent="0" algn="ctr" defTabSz="711200">
            <a:lnSpc>
              <a:spcPct val="90000"/>
            </a:lnSpc>
            <a:spcBef>
              <a:spcPct val="0"/>
            </a:spcBef>
            <a:spcAft>
              <a:spcPct val="35000"/>
            </a:spcAft>
            <a:buNone/>
          </a:pPr>
          <a:r>
            <a:rPr lang="en-GB" sz="1400" kern="1200" dirty="0"/>
            <a:t>I drew upon my work with the Reusable Learning Object CETL, which had student co-design at the centre</a:t>
          </a:r>
        </a:p>
        <a:p>
          <a:pPr marL="0" lvl="0" indent="0" algn="ctr" defTabSz="711200">
            <a:lnSpc>
              <a:spcPct val="90000"/>
            </a:lnSpc>
            <a:spcBef>
              <a:spcPct val="0"/>
            </a:spcBef>
            <a:spcAft>
              <a:spcPct val="35000"/>
            </a:spcAft>
            <a:buNone/>
          </a:pPr>
          <a:r>
            <a:rPr lang="en-GB" sz="1400" kern="1200" dirty="0"/>
            <a:t> Most of this was un-funded, just workload time allocated, but got me onto a national project. </a:t>
          </a:r>
        </a:p>
        <a:p>
          <a:pPr marL="0" lvl="0" indent="0" algn="ctr" defTabSz="711200">
            <a:lnSpc>
              <a:spcPct val="90000"/>
            </a:lnSpc>
            <a:spcBef>
              <a:spcPct val="0"/>
            </a:spcBef>
            <a:spcAft>
              <a:spcPct val="35000"/>
            </a:spcAft>
            <a:buNone/>
          </a:pPr>
          <a:r>
            <a:rPr lang="en-GB" sz="1400" kern="1200" dirty="0"/>
            <a:t>I highlighted my own IMPACT within the project as well as the impact of the project</a:t>
          </a:r>
        </a:p>
      </dsp:txBody>
      <dsp:txXfrm>
        <a:off x="2739450" y="2409477"/>
        <a:ext cx="2658002" cy="2409477"/>
      </dsp:txXfrm>
    </dsp:sp>
    <dsp:sp modelId="{B555EEF8-F5F6-4F0C-A2ED-EF34A6476CB0}">
      <dsp:nvSpPr>
        <dsp:cNvPr id="0" name=""/>
        <dsp:cNvSpPr/>
      </dsp:nvSpPr>
      <dsp:spPr>
        <a:xfrm>
          <a:off x="3065506" y="361421"/>
          <a:ext cx="2005890" cy="2005890"/>
        </a:xfrm>
        <a:prstGeom prst="ellipse">
          <a:avLst/>
        </a:prstGeom>
        <a:blipFill rotWithShape="1">
          <a:blip xmlns:r="http://schemas.openxmlformats.org/officeDocument/2006/relationships" r:embed="rId2"/>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A59DD4-6ED9-4FBC-BE9B-D04E5973BE29}">
      <dsp:nvSpPr>
        <dsp:cNvPr id="0" name=""/>
        <dsp:cNvSpPr/>
      </dsp:nvSpPr>
      <dsp:spPr>
        <a:xfrm>
          <a:off x="5477193" y="0"/>
          <a:ext cx="2658002" cy="602369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GB" sz="1400" b="1" kern="1200" dirty="0"/>
        </a:p>
        <a:p>
          <a:pPr marL="0" lvl="0" indent="0" algn="ctr" defTabSz="622300">
            <a:lnSpc>
              <a:spcPct val="90000"/>
            </a:lnSpc>
            <a:spcBef>
              <a:spcPct val="0"/>
            </a:spcBef>
            <a:spcAft>
              <a:spcPct val="35000"/>
            </a:spcAft>
            <a:buNone/>
          </a:pPr>
          <a:r>
            <a:rPr lang="en-GB" sz="1600" b="1" kern="1200" dirty="0"/>
            <a:t>Developing excellence </a:t>
          </a:r>
        </a:p>
        <a:p>
          <a:pPr marL="0" lvl="0" indent="0" algn="ctr" defTabSz="622300">
            <a:lnSpc>
              <a:spcPct val="90000"/>
            </a:lnSpc>
            <a:spcBef>
              <a:spcPct val="0"/>
            </a:spcBef>
            <a:spcAft>
              <a:spcPct val="35000"/>
            </a:spcAft>
            <a:buNone/>
          </a:pPr>
          <a:r>
            <a:rPr lang="en-GB" sz="1400" kern="1200" dirty="0"/>
            <a:t> I articulated my work conceptualising different  learning spaces for students – both physical and virtual. </a:t>
          </a:r>
        </a:p>
        <a:p>
          <a:pPr marL="0" lvl="0" indent="0" algn="ctr" defTabSz="622300">
            <a:lnSpc>
              <a:spcPct val="90000"/>
            </a:lnSpc>
            <a:spcBef>
              <a:spcPct val="0"/>
            </a:spcBef>
            <a:spcAft>
              <a:spcPct val="35000"/>
            </a:spcAft>
            <a:buNone/>
          </a:pPr>
          <a:r>
            <a:rPr lang="en-GB" sz="1400" kern="1200" dirty="0"/>
            <a:t>Labyrinths (this is one I made earlier!)</a:t>
          </a:r>
        </a:p>
        <a:p>
          <a:pPr marL="0" lvl="0" indent="0" algn="ctr" defTabSz="622300">
            <a:lnSpc>
              <a:spcPct val="90000"/>
            </a:lnSpc>
            <a:spcBef>
              <a:spcPct val="0"/>
            </a:spcBef>
            <a:spcAft>
              <a:spcPct val="35000"/>
            </a:spcAft>
            <a:buNone/>
          </a:pPr>
          <a:r>
            <a:rPr lang="en-GB" sz="1400" kern="1200" dirty="0"/>
            <a:t>Drawing upon a research body of work on first year students at 3 Universities – (none of it funded – all on goodwill between colleagues at </a:t>
          </a:r>
          <a:r>
            <a:rPr lang="en-GB" sz="1400" kern="1200" dirty="0" err="1"/>
            <a:t>LondonMet</a:t>
          </a:r>
          <a:r>
            <a:rPr lang="en-GB" sz="1400" kern="1200" dirty="0"/>
            <a:t>, Westminster and Queen Mary) </a:t>
          </a:r>
        </a:p>
      </dsp:txBody>
      <dsp:txXfrm>
        <a:off x="5477193" y="2409477"/>
        <a:ext cx="2658002" cy="2409477"/>
      </dsp:txXfrm>
    </dsp:sp>
    <dsp:sp modelId="{54DF26E6-82AD-4728-B53A-1DEEE1D1E0F3}">
      <dsp:nvSpPr>
        <dsp:cNvPr id="0" name=""/>
        <dsp:cNvSpPr/>
      </dsp:nvSpPr>
      <dsp:spPr>
        <a:xfrm>
          <a:off x="5803249" y="361421"/>
          <a:ext cx="2005890" cy="2005890"/>
        </a:xfrm>
        <a:prstGeom prst="ellipse">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94B378-3C1B-4E08-968B-40971EDD660E}">
      <dsp:nvSpPr>
        <dsp:cNvPr id="0" name=""/>
        <dsp:cNvSpPr/>
      </dsp:nvSpPr>
      <dsp:spPr>
        <a:xfrm>
          <a:off x="319936" y="5386245"/>
          <a:ext cx="7485951" cy="637448"/>
        </a:xfrm>
        <a:prstGeom prst="leftRightArrow">
          <a:avLst/>
        </a:prstGeom>
        <a:solidFill>
          <a:schemeClr val="dk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68044-8164-4B06-A44C-850D35DA2421}">
      <dsp:nvSpPr>
        <dsp:cNvPr id="0" name=""/>
        <dsp:cNvSpPr/>
      </dsp:nvSpPr>
      <dsp:spPr>
        <a:xfrm>
          <a:off x="2673" y="59957"/>
          <a:ext cx="2606723" cy="90333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kern="1200" dirty="0"/>
            <a:t>Criterion 1:</a:t>
          </a:r>
          <a:r>
            <a:rPr lang="en-GB" sz="1900" b="1" i="1" kern="1200" dirty="0"/>
            <a:t> </a:t>
          </a:r>
          <a:r>
            <a:rPr lang="en-GB" sz="1900" b="1" kern="1200" dirty="0"/>
            <a:t>Individual excellence</a:t>
          </a:r>
          <a:endParaRPr lang="en-GB" sz="1900" kern="1200" dirty="0"/>
        </a:p>
      </dsp:txBody>
      <dsp:txXfrm>
        <a:off x="2673" y="59957"/>
        <a:ext cx="2606723" cy="903332"/>
      </dsp:txXfrm>
    </dsp:sp>
    <dsp:sp modelId="{0F8A55D4-2EBA-475C-98C5-C4002671A1D5}">
      <dsp:nvSpPr>
        <dsp:cNvPr id="0" name=""/>
        <dsp:cNvSpPr/>
      </dsp:nvSpPr>
      <dsp:spPr>
        <a:xfrm>
          <a:off x="2673" y="963290"/>
          <a:ext cx="2606723" cy="5098151"/>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latin typeface="Arial" panose="020B0604020202020204" pitchFamily="34" charset="0"/>
              <a:cs typeface="Arial" panose="020B0604020202020204" pitchFamily="34" charset="0"/>
            </a:rPr>
            <a:t>Active learning in my own teaching</a:t>
          </a:r>
        </a:p>
        <a:p>
          <a:pPr marL="171450" lvl="1" indent="-171450" algn="l" defTabSz="844550">
            <a:lnSpc>
              <a:spcPct val="90000"/>
            </a:lnSpc>
            <a:spcBef>
              <a:spcPct val="0"/>
            </a:spcBef>
            <a:spcAft>
              <a:spcPct val="15000"/>
            </a:spcAft>
            <a:buChar char="•"/>
          </a:pPr>
          <a:r>
            <a:rPr lang="en-GB" sz="1900" kern="1200" dirty="0">
              <a:latin typeface="Arial" panose="020B0604020202020204" pitchFamily="34" charset="0"/>
              <a:cs typeface="Arial" panose="020B0604020202020204" pitchFamily="34" charset="0"/>
            </a:rPr>
            <a:t>Develop curricula e.g. new online work-based degree for travel industry</a:t>
          </a:r>
        </a:p>
        <a:p>
          <a:pPr marL="171450" lvl="1" indent="-171450" algn="l" defTabSz="844550">
            <a:lnSpc>
              <a:spcPct val="90000"/>
            </a:lnSpc>
            <a:spcBef>
              <a:spcPct val="0"/>
            </a:spcBef>
            <a:spcAft>
              <a:spcPct val="15000"/>
            </a:spcAft>
            <a:buChar char="•"/>
          </a:pPr>
          <a:r>
            <a:rPr lang="en-GB" sz="1900" kern="1200" dirty="0">
              <a:latin typeface="Arial" panose="020B0604020202020204" pitchFamily="34" charset="0"/>
              <a:cs typeface="Arial" panose="020B0604020202020204" pitchFamily="34" charset="0"/>
            </a:rPr>
            <a:t>Assessment and Feedback projects</a:t>
          </a:r>
        </a:p>
        <a:p>
          <a:pPr marL="171450" lvl="1" indent="-171450" algn="l" defTabSz="844550">
            <a:lnSpc>
              <a:spcPct val="90000"/>
            </a:lnSpc>
            <a:spcBef>
              <a:spcPct val="0"/>
            </a:spcBef>
            <a:spcAft>
              <a:spcPct val="15000"/>
            </a:spcAft>
            <a:buChar char="•"/>
          </a:pPr>
          <a:r>
            <a:rPr lang="en-GB" sz="1900" kern="1200" dirty="0">
              <a:latin typeface="Arial" panose="020B0604020202020204" pitchFamily="34" charset="0"/>
              <a:cs typeface="Arial" panose="020B0604020202020204" pitchFamily="34" charset="0"/>
            </a:rPr>
            <a:t>Employability – panels, strategy, assessment days, career module, intern scheme (CATE)</a:t>
          </a:r>
        </a:p>
        <a:p>
          <a:pPr marL="171450" lvl="1" indent="-171450" algn="l" defTabSz="844550">
            <a:lnSpc>
              <a:spcPct val="90000"/>
            </a:lnSpc>
            <a:spcBef>
              <a:spcPct val="0"/>
            </a:spcBef>
            <a:spcAft>
              <a:spcPct val="15000"/>
            </a:spcAft>
            <a:buChar char="•"/>
          </a:pPr>
          <a:r>
            <a:rPr lang="en-GB" sz="1900" kern="1200" dirty="0">
              <a:latin typeface="Arial" panose="020B0604020202020204" pitchFamily="34" charset="0"/>
              <a:cs typeface="Arial" panose="020B0604020202020204" pitchFamily="34" charset="0"/>
            </a:rPr>
            <a:t>Textbook/papers</a:t>
          </a:r>
        </a:p>
        <a:p>
          <a:pPr marL="171450" lvl="1" indent="-171450" algn="l" defTabSz="844550">
            <a:lnSpc>
              <a:spcPct val="90000"/>
            </a:lnSpc>
            <a:spcBef>
              <a:spcPct val="0"/>
            </a:spcBef>
            <a:spcAft>
              <a:spcPct val="15000"/>
            </a:spcAft>
            <a:buChar char="•"/>
          </a:pPr>
          <a:r>
            <a:rPr lang="en-GB" sz="1900" kern="1200" dirty="0">
              <a:latin typeface="Arial" panose="020B0604020202020204" pitchFamily="34" charset="0"/>
              <a:cs typeface="Arial" panose="020B0604020202020204" pitchFamily="34" charset="0"/>
            </a:rPr>
            <a:t>Lots of lovely quotes and data!</a:t>
          </a:r>
        </a:p>
      </dsp:txBody>
      <dsp:txXfrm>
        <a:off x="2673" y="963290"/>
        <a:ext cx="2606723" cy="5098151"/>
      </dsp:txXfrm>
    </dsp:sp>
    <dsp:sp modelId="{1A18D431-A057-4B54-BD76-41997B283461}">
      <dsp:nvSpPr>
        <dsp:cNvPr id="0" name=""/>
        <dsp:cNvSpPr/>
      </dsp:nvSpPr>
      <dsp:spPr>
        <a:xfrm>
          <a:off x="2974337" y="59957"/>
          <a:ext cx="2606723" cy="90333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kern="1200" dirty="0"/>
            <a:t>Criterion </a:t>
          </a:r>
          <a:r>
            <a:rPr lang="en-GB" sz="1900" b="1" i="1" kern="1200" dirty="0"/>
            <a:t>2: </a:t>
          </a:r>
          <a:r>
            <a:rPr lang="en-GB" sz="1900" b="1" kern="1200" dirty="0"/>
            <a:t>Raising the profile of excellence </a:t>
          </a:r>
          <a:endParaRPr lang="en-GB" sz="1900" kern="1200" dirty="0"/>
        </a:p>
      </dsp:txBody>
      <dsp:txXfrm>
        <a:off x="2974337" y="59957"/>
        <a:ext cx="2606723" cy="903332"/>
      </dsp:txXfrm>
    </dsp:sp>
    <dsp:sp modelId="{CB3EB506-B7BE-4AF3-A7CF-68481B7CA596}">
      <dsp:nvSpPr>
        <dsp:cNvPr id="0" name=""/>
        <dsp:cNvSpPr/>
      </dsp:nvSpPr>
      <dsp:spPr>
        <a:xfrm>
          <a:off x="2974337" y="963290"/>
          <a:ext cx="2606723" cy="5098151"/>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latin typeface="Arial" panose="020B0604020202020204" pitchFamily="34" charset="0"/>
              <a:cs typeface="Arial" panose="020B0604020202020204" pitchFamily="34" charset="0"/>
            </a:rPr>
            <a:t>Leadership impact (rankings)</a:t>
          </a:r>
        </a:p>
        <a:p>
          <a:pPr marL="171450" lvl="1" indent="-171450" algn="l" defTabSz="844550">
            <a:lnSpc>
              <a:spcPct val="90000"/>
            </a:lnSpc>
            <a:spcBef>
              <a:spcPct val="0"/>
            </a:spcBef>
            <a:spcAft>
              <a:spcPct val="15000"/>
            </a:spcAft>
            <a:buChar char="•"/>
          </a:pPr>
          <a:r>
            <a:rPr lang="en-GB" sz="1900" kern="1200" dirty="0">
              <a:latin typeface="Arial" panose="020B0604020202020204" pitchFamily="34" charset="0"/>
              <a:cs typeface="Arial" panose="020B0604020202020204" pitchFamily="34" charset="0"/>
            </a:rPr>
            <a:t>Innovation research centre</a:t>
          </a:r>
        </a:p>
        <a:p>
          <a:pPr marL="171450" lvl="1" indent="-171450" algn="l" defTabSz="844550">
            <a:lnSpc>
              <a:spcPct val="90000"/>
            </a:lnSpc>
            <a:spcBef>
              <a:spcPct val="0"/>
            </a:spcBef>
            <a:spcAft>
              <a:spcPct val="15000"/>
            </a:spcAft>
            <a:buChar char="•"/>
          </a:pPr>
          <a:r>
            <a:rPr lang="en-GB" sz="1900" kern="1200" dirty="0">
              <a:latin typeface="Arial" panose="020B0604020202020204" pitchFamily="34" charset="0"/>
              <a:cs typeface="Arial" panose="020B0604020202020204" pitchFamily="34" charset="0"/>
            </a:rPr>
            <a:t>Organised learning conferences</a:t>
          </a:r>
        </a:p>
        <a:p>
          <a:pPr marL="171450" lvl="1" indent="-171450" algn="l" defTabSz="844550">
            <a:lnSpc>
              <a:spcPct val="90000"/>
            </a:lnSpc>
            <a:spcBef>
              <a:spcPct val="0"/>
            </a:spcBef>
            <a:spcAft>
              <a:spcPct val="15000"/>
            </a:spcAft>
            <a:buChar char="•"/>
          </a:pPr>
          <a:r>
            <a:rPr lang="en-GB" sz="1900" kern="1200" dirty="0">
              <a:latin typeface="Arial" panose="020B0604020202020204" pitchFamily="34" charset="0"/>
              <a:cs typeface="Arial" panose="020B0604020202020204" pitchFamily="34" charset="0"/>
            </a:rPr>
            <a:t>Chair Disability/ Inclusive Education Working Group – reversed gap</a:t>
          </a:r>
        </a:p>
        <a:p>
          <a:pPr marL="171450" lvl="1" indent="-171450" algn="l" defTabSz="844550">
            <a:lnSpc>
              <a:spcPct val="90000"/>
            </a:lnSpc>
            <a:spcBef>
              <a:spcPct val="0"/>
            </a:spcBef>
            <a:spcAft>
              <a:spcPct val="15000"/>
            </a:spcAft>
            <a:buChar char="•"/>
          </a:pPr>
          <a:r>
            <a:rPr lang="en-GB" sz="1900" kern="1200" dirty="0">
              <a:latin typeface="Arial" panose="020B0604020202020204" pitchFamily="34" charset="0"/>
              <a:cs typeface="Arial" panose="020B0604020202020204" pitchFamily="34" charset="0"/>
            </a:rPr>
            <a:t>Funding for inclusive media labs (Human Library)</a:t>
          </a:r>
        </a:p>
        <a:p>
          <a:pPr marL="171450" lvl="1" indent="-171450" algn="l" defTabSz="844550">
            <a:lnSpc>
              <a:spcPct val="90000"/>
            </a:lnSpc>
            <a:spcBef>
              <a:spcPct val="0"/>
            </a:spcBef>
            <a:spcAft>
              <a:spcPct val="15000"/>
            </a:spcAft>
            <a:buChar char="•"/>
          </a:pPr>
          <a:r>
            <a:rPr lang="en-GB" sz="1900" kern="1200" dirty="0">
              <a:latin typeface="Arial" panose="020B0604020202020204" pitchFamily="34" charset="0"/>
              <a:cs typeface="Arial" panose="020B0604020202020204" pitchFamily="34" charset="0"/>
            </a:rPr>
            <a:t>Organise and lead staff networks/events</a:t>
          </a:r>
        </a:p>
        <a:p>
          <a:pPr marL="171450" lvl="1" indent="-171450" algn="l" defTabSz="844550">
            <a:lnSpc>
              <a:spcPct val="90000"/>
            </a:lnSpc>
            <a:spcBef>
              <a:spcPct val="0"/>
            </a:spcBef>
            <a:spcAft>
              <a:spcPct val="15000"/>
            </a:spcAft>
            <a:buChar char="•"/>
          </a:pPr>
          <a:r>
            <a:rPr lang="en-GB" sz="1900" kern="1200" dirty="0">
              <a:latin typeface="Arial" panose="020B0604020202020204" pitchFamily="34" charset="0"/>
              <a:cs typeface="Arial" panose="020B0604020202020204" pitchFamily="34" charset="0"/>
            </a:rPr>
            <a:t>Lots of lovely quotes and data!</a:t>
          </a:r>
        </a:p>
      </dsp:txBody>
      <dsp:txXfrm>
        <a:off x="2974337" y="963290"/>
        <a:ext cx="2606723" cy="5098151"/>
      </dsp:txXfrm>
    </dsp:sp>
    <dsp:sp modelId="{BA135734-ADA7-4D8E-AA29-8867959EA6DD}">
      <dsp:nvSpPr>
        <dsp:cNvPr id="0" name=""/>
        <dsp:cNvSpPr/>
      </dsp:nvSpPr>
      <dsp:spPr>
        <a:xfrm>
          <a:off x="5946002" y="59957"/>
          <a:ext cx="2606723" cy="90333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i="1" kern="1200" dirty="0"/>
            <a:t>Criterion 3</a:t>
          </a:r>
          <a:r>
            <a:rPr lang="en-GB" sz="1900" b="1" kern="1200" dirty="0"/>
            <a:t>: Developing excellence </a:t>
          </a:r>
          <a:endParaRPr lang="en-GB" sz="1900" kern="1200" dirty="0"/>
        </a:p>
      </dsp:txBody>
      <dsp:txXfrm>
        <a:off x="5946002" y="59957"/>
        <a:ext cx="2606723" cy="903332"/>
      </dsp:txXfrm>
    </dsp:sp>
    <dsp:sp modelId="{8462236D-F9B1-47C6-AFAC-6536F7541BC4}">
      <dsp:nvSpPr>
        <dsp:cNvPr id="0" name=""/>
        <dsp:cNvSpPr/>
      </dsp:nvSpPr>
      <dsp:spPr>
        <a:xfrm>
          <a:off x="5946002" y="963290"/>
          <a:ext cx="2606723" cy="5098151"/>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latin typeface="Arial" panose="020B0604020202020204" pitchFamily="34" charset="0"/>
              <a:cs typeface="Arial" panose="020B0604020202020204" pitchFamily="34" charset="0"/>
            </a:rPr>
            <a:t>Lead by example - PFHEA</a:t>
          </a:r>
        </a:p>
        <a:p>
          <a:pPr marL="171450" lvl="1" indent="-171450" algn="l" defTabSz="844550">
            <a:lnSpc>
              <a:spcPct val="90000"/>
            </a:lnSpc>
            <a:spcBef>
              <a:spcPct val="0"/>
            </a:spcBef>
            <a:spcAft>
              <a:spcPct val="15000"/>
            </a:spcAft>
            <a:buChar char="•"/>
          </a:pPr>
          <a:r>
            <a:rPr lang="en-GB" sz="1900" kern="1200" dirty="0">
              <a:latin typeface="Arial" panose="020B0604020202020204" pitchFamily="34" charset="0"/>
              <a:cs typeface="Arial" panose="020B0604020202020204" pitchFamily="34" charset="0"/>
            </a:rPr>
            <a:t>Team Based Learning and adoption</a:t>
          </a:r>
        </a:p>
        <a:p>
          <a:pPr marL="171450" lvl="1" indent="-171450" algn="l" defTabSz="844550">
            <a:lnSpc>
              <a:spcPct val="90000"/>
            </a:lnSpc>
            <a:spcBef>
              <a:spcPct val="0"/>
            </a:spcBef>
            <a:spcAft>
              <a:spcPct val="15000"/>
            </a:spcAft>
            <a:buChar char="•"/>
          </a:pPr>
          <a:r>
            <a:rPr lang="en-GB" sz="1900" kern="1200" dirty="0">
              <a:latin typeface="Arial" panose="020B0604020202020204" pitchFamily="34" charset="0"/>
              <a:cs typeface="Arial" panose="020B0604020202020204" pitchFamily="34" charset="0"/>
            </a:rPr>
            <a:t>Vision visits (USA and UK)</a:t>
          </a:r>
        </a:p>
        <a:p>
          <a:pPr marL="171450" lvl="1" indent="-171450" algn="l" defTabSz="844550">
            <a:lnSpc>
              <a:spcPct val="90000"/>
            </a:lnSpc>
            <a:spcBef>
              <a:spcPct val="0"/>
            </a:spcBef>
            <a:spcAft>
              <a:spcPct val="15000"/>
            </a:spcAft>
            <a:buChar char="•"/>
          </a:pPr>
          <a:r>
            <a:rPr lang="en-GB" sz="1900" kern="1200" dirty="0">
              <a:latin typeface="Arial" panose="020B0604020202020204" pitchFamily="34" charset="0"/>
              <a:cs typeface="Arial" panose="020B0604020202020204" pitchFamily="34" charset="0"/>
            </a:rPr>
            <a:t>Approval events</a:t>
          </a:r>
        </a:p>
        <a:p>
          <a:pPr marL="171450" lvl="1" indent="-171450" algn="l" defTabSz="844550">
            <a:lnSpc>
              <a:spcPct val="90000"/>
            </a:lnSpc>
            <a:spcBef>
              <a:spcPct val="0"/>
            </a:spcBef>
            <a:spcAft>
              <a:spcPct val="15000"/>
            </a:spcAft>
            <a:buChar char="•"/>
          </a:pPr>
          <a:r>
            <a:rPr lang="en-GB" sz="1900" kern="1200" dirty="0">
              <a:latin typeface="Arial" panose="020B0604020202020204" pitchFamily="34" charset="0"/>
              <a:cs typeface="Arial" panose="020B0604020202020204" pitchFamily="34" charset="0"/>
            </a:rPr>
            <a:t>CPD</a:t>
          </a:r>
        </a:p>
        <a:p>
          <a:pPr marL="171450" lvl="1" indent="-171450" algn="l" defTabSz="844550">
            <a:lnSpc>
              <a:spcPct val="90000"/>
            </a:lnSpc>
            <a:spcBef>
              <a:spcPct val="0"/>
            </a:spcBef>
            <a:spcAft>
              <a:spcPct val="15000"/>
            </a:spcAft>
            <a:buChar char="•"/>
          </a:pPr>
          <a:r>
            <a:rPr lang="en-GB" sz="1900" kern="1200" dirty="0">
              <a:latin typeface="Arial" panose="020B0604020202020204" pitchFamily="34" charset="0"/>
              <a:cs typeface="Arial" panose="020B0604020202020204" pitchFamily="34" charset="0"/>
            </a:rPr>
            <a:t>Conference presentations and dissemination</a:t>
          </a:r>
        </a:p>
        <a:p>
          <a:pPr marL="171450" lvl="1" indent="-171450" algn="l" defTabSz="844550">
            <a:lnSpc>
              <a:spcPct val="90000"/>
            </a:lnSpc>
            <a:spcBef>
              <a:spcPct val="0"/>
            </a:spcBef>
            <a:spcAft>
              <a:spcPct val="15000"/>
            </a:spcAft>
            <a:buChar char="•"/>
          </a:pPr>
          <a:r>
            <a:rPr lang="en-GB" sz="1900" kern="1200" dirty="0">
              <a:latin typeface="Arial" panose="020B0604020202020204" pitchFamily="34" charset="0"/>
              <a:cs typeface="Arial" panose="020B0604020202020204" pitchFamily="34" charset="0"/>
            </a:rPr>
            <a:t>Lots of lovely quotes and data!</a:t>
          </a:r>
        </a:p>
        <a:p>
          <a:pPr marL="171450" lvl="1" indent="-171450" algn="l" defTabSz="844550">
            <a:lnSpc>
              <a:spcPct val="90000"/>
            </a:lnSpc>
            <a:spcBef>
              <a:spcPct val="0"/>
            </a:spcBef>
            <a:spcAft>
              <a:spcPct val="15000"/>
            </a:spcAft>
            <a:buChar char="•"/>
          </a:pPr>
          <a:endParaRPr lang="en-GB" sz="1900" kern="1200" dirty="0">
            <a:latin typeface="Arial" panose="020B0604020202020204" pitchFamily="34" charset="0"/>
            <a:cs typeface="Arial" panose="020B0604020202020204" pitchFamily="34" charset="0"/>
          </a:endParaRPr>
        </a:p>
      </dsp:txBody>
      <dsp:txXfrm>
        <a:off x="5946002" y="963290"/>
        <a:ext cx="2606723" cy="5098151"/>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EC6350E-6925-4B0A-AAD7-E8AAB8C5572D}" type="datetimeFigureOut">
              <a:rPr lang="en-GB" smtClean="0"/>
              <a:t>27/01/2020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30B921F-73E4-4605-864F-AB6EC9BB2C62}" type="slidenum">
              <a:rPr lang="en-GB" smtClean="0"/>
              <a:t>‹#›</a:t>
            </a:fld>
            <a:endParaRPr lang="en-GB"/>
          </a:p>
        </p:txBody>
      </p:sp>
    </p:spTree>
    <p:extLst>
      <p:ext uri="{BB962C8B-B14F-4D97-AF65-F5344CB8AC3E}">
        <p14:creationId xmlns:p14="http://schemas.microsoft.com/office/powerpoint/2010/main" val="434163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A5FA3A3-B6CA-462B-A2A5-429E5A7E12A7}" type="datetimeFigureOut">
              <a:rPr lang="en-GB" smtClean="0"/>
              <a:t>27/01/2020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47BA473-0336-4043-8019-E98E060F5D1C}" type="slidenum">
              <a:rPr lang="en-GB" smtClean="0"/>
              <a:t>‹#›</a:t>
            </a:fld>
            <a:endParaRPr lang="en-GB"/>
          </a:p>
        </p:txBody>
      </p:sp>
    </p:spTree>
    <p:extLst>
      <p:ext uri="{BB962C8B-B14F-4D97-AF65-F5344CB8AC3E}">
        <p14:creationId xmlns:p14="http://schemas.microsoft.com/office/powerpoint/2010/main" val="3021181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72F20-C2D7-4E76-B4D4-2F36716C8BB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2549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493E5-8919-43C3-B401-CC09B3200E7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79040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493E5-8919-43C3-B401-CC09B3200E7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12522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mention personal examples that you know of without names</a:t>
            </a:r>
          </a:p>
          <a:p>
            <a:r>
              <a:rPr lang="en-GB" dirty="0"/>
              <a:t>Its not a job interview or a CV</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493E5-8919-43C3-B401-CC09B3200E7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45852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493E5-8919-43C3-B401-CC09B3200E7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8238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493E5-8919-43C3-B401-CC09B3200E7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08781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493E5-8919-43C3-B401-CC09B3200E7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33137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109F44-9DBE-41F7-BDB4-35B6C9721BF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GB" sz="1200" kern="1200" dirty="0">
              <a:solidFill>
                <a:schemeClr val="tx1"/>
              </a:solidFill>
              <a:effectLst/>
              <a:latin typeface="Arial" charset="0"/>
              <a:ea typeface="+mn-ea"/>
              <a:cs typeface="+mn-cs"/>
            </a:endParaRPr>
          </a:p>
          <a:p>
            <a:pPr eaLnBrk="1" hangingPunct="1"/>
            <a:endParaRPr lang="en-US" dirty="0"/>
          </a:p>
        </p:txBody>
      </p:sp>
    </p:spTree>
    <p:extLst>
      <p:ext uri="{BB962C8B-B14F-4D97-AF65-F5344CB8AC3E}">
        <p14:creationId xmlns:p14="http://schemas.microsoft.com/office/powerpoint/2010/main" val="1026012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109F44-9DBE-41F7-BDB4-35B6C9721BF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sz="1200" kern="1200" dirty="0">
                <a:solidFill>
                  <a:schemeClr val="tx1"/>
                </a:solidFill>
                <a:effectLst/>
                <a:latin typeface="Arial" charset="0"/>
                <a:ea typeface="+mn-ea"/>
                <a:cs typeface="+mn-cs"/>
              </a:rPr>
              <a:t>This is intended to be an interactive session where you encourage potential applicants to start reflecting or get your view on their reflections so far ( making no promises of course)</a:t>
            </a:r>
          </a:p>
          <a:p>
            <a:r>
              <a:rPr lang="en-GB" sz="1200" b="0" i="0" kern="1200" dirty="0">
                <a:solidFill>
                  <a:schemeClr val="tx1"/>
                </a:solidFill>
                <a:effectLst/>
                <a:latin typeface="Arial" charset="0"/>
                <a:ea typeface="+mn-ea"/>
                <a:cs typeface="+mn-cs"/>
              </a:rPr>
              <a:t>Also break any mis conceptions </a:t>
            </a:r>
            <a:r>
              <a:rPr lang="en-GB" sz="1200" b="0" i="0" kern="1200" dirty="0" err="1">
                <a:solidFill>
                  <a:schemeClr val="tx1"/>
                </a:solidFill>
                <a:effectLst/>
                <a:latin typeface="Arial" charset="0"/>
                <a:ea typeface="+mn-ea"/>
                <a:cs typeface="+mn-cs"/>
              </a:rPr>
              <a:t>eg</a:t>
            </a:r>
            <a:r>
              <a:rPr lang="en-GB" sz="1200" b="0" i="0" kern="1200" dirty="0">
                <a:solidFill>
                  <a:schemeClr val="tx1"/>
                </a:solidFill>
                <a:effectLst/>
                <a:latin typeface="Arial" charset="0"/>
                <a:ea typeface="+mn-ea"/>
                <a:cs typeface="+mn-cs"/>
              </a:rPr>
              <a:t> :</a:t>
            </a:r>
          </a:p>
          <a:p>
            <a:r>
              <a:rPr lang="en-GB" sz="1200" b="0" i="0" kern="1200" dirty="0">
                <a:solidFill>
                  <a:schemeClr val="tx1"/>
                </a:solidFill>
                <a:effectLst/>
                <a:latin typeface="Arial" charset="0"/>
                <a:ea typeface="+mn-ea"/>
                <a:cs typeface="+mn-cs"/>
              </a:rPr>
              <a:t>NTF is only for experienced professionals (it is open to early career)</a:t>
            </a:r>
          </a:p>
          <a:p>
            <a:r>
              <a:rPr lang="en-GB" sz="1200" b="0" i="0" kern="1200" dirty="0">
                <a:solidFill>
                  <a:schemeClr val="tx1"/>
                </a:solidFill>
                <a:effectLst/>
                <a:latin typeface="Arial" charset="0"/>
                <a:ea typeface="+mn-ea"/>
                <a:cs typeface="+mn-cs"/>
              </a:rPr>
              <a:t>To be successful you need to have published (you can evidence impact without having done so)</a:t>
            </a:r>
          </a:p>
          <a:p>
            <a:r>
              <a:rPr lang="en-GB" sz="1200" b="0" i="0" kern="1200" dirty="0">
                <a:solidFill>
                  <a:schemeClr val="tx1"/>
                </a:solidFill>
                <a:effectLst/>
                <a:latin typeface="Arial" charset="0"/>
                <a:ea typeface="+mn-ea"/>
                <a:cs typeface="+mn-cs"/>
              </a:rPr>
              <a:t>An NTF need to evidence that their practice is innovative or creative (some practices are indeed innovative in a particular context but assessing outstanding impact, doesn’t depend on an individual being innovative or indeed creative)</a:t>
            </a:r>
          </a:p>
          <a:p>
            <a:r>
              <a:rPr lang="en-GB" sz="1200" b="0" i="0" kern="1200" dirty="0">
                <a:solidFill>
                  <a:schemeClr val="tx1"/>
                </a:solidFill>
                <a:effectLst/>
                <a:latin typeface="Arial" charset="0"/>
                <a:ea typeface="+mn-ea"/>
                <a:cs typeface="+mn-cs"/>
              </a:rPr>
              <a:t>It is easier to get an NTF if you are using technology enhanced learning (some nominees are using TEL but others are not and having TEL doesn’t enhance a nominees chance of being successful)</a:t>
            </a:r>
          </a:p>
          <a:p>
            <a:r>
              <a:rPr lang="en-GB" sz="1200" b="0" i="0" kern="1200" dirty="0">
                <a:solidFill>
                  <a:schemeClr val="tx1"/>
                </a:solidFill>
                <a:effectLst/>
                <a:latin typeface="Arial" charset="0"/>
                <a:ea typeface="+mn-ea"/>
                <a:cs typeface="+mn-cs"/>
              </a:rPr>
              <a:t>NTF need to have had international reach and impact (nominees can evidence high impact locally to be successful).</a:t>
            </a:r>
          </a:p>
          <a:p>
            <a:endParaRPr lang="en-GB" sz="1200" kern="1200" dirty="0">
              <a:solidFill>
                <a:schemeClr val="tx1"/>
              </a:solidFill>
              <a:effectLst/>
              <a:latin typeface="Arial" charset="0"/>
              <a:ea typeface="+mn-ea"/>
              <a:cs typeface="+mn-cs"/>
            </a:endParaRPr>
          </a:p>
          <a:p>
            <a:pPr eaLnBrk="1" hangingPunct="1"/>
            <a:endParaRPr lang="en-US" dirty="0"/>
          </a:p>
        </p:txBody>
      </p:sp>
    </p:spTree>
    <p:extLst>
      <p:ext uri="{BB962C8B-B14F-4D97-AF65-F5344CB8AC3E}">
        <p14:creationId xmlns:p14="http://schemas.microsoft.com/office/powerpoint/2010/main" val="584088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Presentors</a:t>
            </a:r>
            <a:r>
              <a:rPr lang="en-US" dirty="0"/>
              <a:t> introduce themselves and applicants to each other. Encourage collaborative supportive session. We </a:t>
            </a:r>
            <a:r>
              <a:rPr lang="en-US" dirty="0" err="1"/>
              <a:t>ve</a:t>
            </a:r>
            <a:r>
              <a:rPr lang="en-US" dirty="0"/>
              <a:t> all been through it!</a:t>
            </a:r>
          </a:p>
          <a:p>
            <a:r>
              <a:rPr lang="en-US" dirty="0"/>
              <a:t>Please ensure that good time in advance you call local HEIs and from the list FE Colleges to advertise your workshop so we assist as many and diverse applicants as possible . </a:t>
            </a:r>
          </a:p>
          <a:p>
            <a:r>
              <a:rPr lang="en-US" dirty="0"/>
              <a:t>Do request attendees to watch out for and complete emailed feedback forms .Complete in the session if time allows.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493E5-8919-43C3-B401-CC09B3200E7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2619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493E5-8919-43C3-B401-CC09B3200E7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76204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IC will ask around for quotes for other institutional support and certainly should provide a 1 to 1 mentor.</a:t>
            </a:r>
          </a:p>
          <a:p>
            <a:r>
              <a:rPr lang="en-GB" dirty="0"/>
              <a:t>This presentation is kept light on the Process as this is on Advance HE website and applicants should engage early with their IC. Note the emphasis on R,V I as a way to evaluate the 3 criteria </a:t>
            </a:r>
          </a:p>
          <a:p>
            <a:r>
              <a:rPr lang="en-GB" dirty="0"/>
              <a:t>Some times we get </a:t>
            </a:r>
            <a:r>
              <a:rPr lang="en-GB" dirty="0" err="1"/>
              <a:t>Ics</a:t>
            </a:r>
            <a:r>
              <a:rPr lang="en-GB" dirty="0"/>
              <a:t> attending who may be new in role and unfamiliar with the process so should be invited to contact Duncan Cross at Bolton who chairs the IC Network</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493E5-8919-43C3-B401-CC09B3200E7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69839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Past</a:t>
            </a:r>
            <a:r>
              <a:rPr lang="en-GB" baseline="0" dirty="0"/>
              <a:t> experience leads to cross boundary collaboration, publications, national and international collaboration, discussion for professional development. Link to other networks </a:t>
            </a:r>
            <a:r>
              <a:rPr lang="en-GB" baseline="0" dirty="0" err="1"/>
              <a:t>eg</a:t>
            </a:r>
            <a:r>
              <a:rPr lang="en-GB" baseline="0" dirty="0"/>
              <a:t> Professors in Preparation</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493E5-8919-43C3-B401-CC09B3200E7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79736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Need</a:t>
            </a:r>
            <a:r>
              <a:rPr lang="en-GB" baseline="0" dirty="0"/>
              <a:t> to find out who your IC is and start discussion if not </a:t>
            </a:r>
            <a:r>
              <a:rPr lang="en-GB" baseline="0" dirty="0" err="1"/>
              <a:t>already.Some</a:t>
            </a:r>
            <a:r>
              <a:rPr lang="en-GB" baseline="0" dirty="0"/>
              <a:t> </a:t>
            </a:r>
            <a:r>
              <a:rPr lang="en-GB" baseline="0" dirty="0" err="1"/>
              <a:t>Ics</a:t>
            </a:r>
            <a:r>
              <a:rPr lang="en-GB" baseline="0" dirty="0"/>
              <a:t> may gather quotes from fellow staff for you.</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493E5-8919-43C3-B401-CC09B3200E7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88158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recent and thus queried part so do it first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493E5-8919-43C3-B401-CC09B3200E7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931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493E5-8919-43C3-B401-CC09B3200E7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06532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file://localhost/Users/mac1/Desktop/KCL%20LOGO%20WOB.png"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file://localhost/Users/mac1/Desktop/KCL_box_red_485_rgb.png" TargetMode="Externa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file://localhost/Users/mac1/Desktop/KCL_box_red_485_rgb.png" TargetMode="Externa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file://localhost/Users/mac1/Desktop/KCL_box_red_485_rgb.png" TargetMode="Externa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88435D0-058D-439D-9AD7-FAC813106323}"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F5C664-3F38-4901-A53D-DF73FF3016D7}" type="slidenum">
              <a:rPr lang="en-GB" smtClean="0"/>
              <a:t>‹#›</a:t>
            </a:fld>
            <a:endParaRPr lang="en-GB"/>
          </a:p>
        </p:txBody>
      </p:sp>
    </p:spTree>
    <p:extLst>
      <p:ext uri="{BB962C8B-B14F-4D97-AF65-F5344CB8AC3E}">
        <p14:creationId xmlns:p14="http://schemas.microsoft.com/office/powerpoint/2010/main" val="1240806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88435D0-058D-439D-9AD7-FAC813106323}"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F5C664-3F38-4901-A53D-DF73FF3016D7}" type="slidenum">
              <a:rPr lang="en-GB" smtClean="0"/>
              <a:t>‹#›</a:t>
            </a:fld>
            <a:endParaRPr lang="en-GB"/>
          </a:p>
        </p:txBody>
      </p:sp>
    </p:spTree>
    <p:extLst>
      <p:ext uri="{BB962C8B-B14F-4D97-AF65-F5344CB8AC3E}">
        <p14:creationId xmlns:p14="http://schemas.microsoft.com/office/powerpoint/2010/main" val="2058897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88435D0-058D-439D-9AD7-FAC813106323}"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F5C664-3F38-4901-A53D-DF73FF3016D7}" type="slidenum">
              <a:rPr lang="en-GB" smtClean="0"/>
              <a:t>‹#›</a:t>
            </a:fld>
            <a:endParaRPr lang="en-GB"/>
          </a:p>
        </p:txBody>
      </p:sp>
    </p:spTree>
    <p:extLst>
      <p:ext uri="{BB962C8B-B14F-4D97-AF65-F5344CB8AC3E}">
        <p14:creationId xmlns:p14="http://schemas.microsoft.com/office/powerpoint/2010/main" val="2926252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K Cover slide">
    <p:bg>
      <p:bgPr>
        <a:solidFill>
          <a:srgbClr val="CDD7DC"/>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E4F2423-82E1-B845-A6D9-4F7451672732}"/>
              </a:ext>
            </a:extLst>
          </p:cNvPr>
          <p:cNvGrpSpPr/>
          <p:nvPr userDrawn="1"/>
        </p:nvGrpSpPr>
        <p:grpSpPr>
          <a:xfrm>
            <a:off x="1615044" y="869793"/>
            <a:ext cx="8961913" cy="5118415"/>
            <a:chOff x="1211282" y="869792"/>
            <a:chExt cx="6721435" cy="5118415"/>
          </a:xfrm>
        </p:grpSpPr>
        <p:sp>
          <p:nvSpPr>
            <p:cNvPr id="4" name="Rectangle 3">
              <a:extLst>
                <a:ext uri="{FF2B5EF4-FFF2-40B4-BE49-F238E27FC236}">
                  <a16:creationId xmlns:a16="http://schemas.microsoft.com/office/drawing/2014/main" id="{459000E1-FA57-5347-95F2-FFC254B932B7}"/>
                </a:ext>
              </a:extLst>
            </p:cNvPr>
            <p:cNvSpPr/>
            <p:nvPr userDrawn="1"/>
          </p:nvSpPr>
          <p:spPr>
            <a:xfrm>
              <a:off x="1211282" y="869792"/>
              <a:ext cx="6721435" cy="5118415"/>
            </a:xfrm>
            <a:prstGeom prst="rect">
              <a:avLst/>
            </a:prstGeom>
            <a:solidFill>
              <a:srgbClr val="E223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pic>
          <p:nvPicPr>
            <p:cNvPr id="7" name="KCL-LOGO-INTERNATIONAL.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2024655" y="1671090"/>
              <a:ext cx="5127602" cy="3554053"/>
            </a:xfrm>
            <a:prstGeom prst="rect">
              <a:avLst/>
            </a:prstGeom>
          </p:spPr>
        </p:pic>
      </p:grpSp>
    </p:spTree>
    <p:extLst>
      <p:ext uri="{BB962C8B-B14F-4D97-AF65-F5344CB8AC3E}">
        <p14:creationId xmlns:p14="http://schemas.microsoft.com/office/powerpoint/2010/main" val="142229142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bottom - alt 1">
    <p:spTree>
      <p:nvGrpSpPr>
        <p:cNvPr id="1" name=""/>
        <p:cNvGrpSpPr/>
        <p:nvPr/>
      </p:nvGrpSpPr>
      <p:grpSpPr>
        <a:xfrm>
          <a:off x="0" y="0"/>
          <a:ext cx="0" cy="0"/>
          <a:chOff x="0" y="0"/>
          <a:chExt cx="0" cy="0"/>
        </a:xfrm>
      </p:grpSpPr>
      <p:grpSp>
        <p:nvGrpSpPr>
          <p:cNvPr id="4" name="Group 3"/>
          <p:cNvGrpSpPr>
            <a:grpSpLocks noChangeAspect="1"/>
          </p:cNvGrpSpPr>
          <p:nvPr/>
        </p:nvGrpSpPr>
        <p:grpSpPr>
          <a:xfrm>
            <a:off x="9912000" y="1"/>
            <a:ext cx="2280000" cy="1303021"/>
            <a:chOff x="7949775" y="1"/>
            <a:chExt cx="1194225" cy="910000"/>
          </a:xfrm>
        </p:grpSpPr>
        <p:sp>
          <p:nvSpPr>
            <p:cNvPr id="7" name="Rectangle 6"/>
            <p:cNvSpPr/>
            <p:nvPr userDrawn="1"/>
          </p:nvSpPr>
          <p:spPr>
            <a:xfrm>
              <a:off x="7949775" y="1"/>
              <a:ext cx="1194225" cy="91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pic>
          <p:nvPicPr>
            <p:cNvPr id="9" name="KCL-LOGO-UK-1.png"/>
            <p:cNvPicPr>
              <a:picLocks noChangeAspect="1"/>
            </p:cNvPicPr>
            <p:nvPr userDrawn="1"/>
          </p:nvPicPr>
          <p:blipFill>
            <a:blip r:embed="rId2" r:link="rId3" cstate="print">
              <a:extLst>
                <a:ext uri="{28A0092B-C50C-407E-A947-70E740481C1C}">
                  <a14:useLocalDpi xmlns:a14="http://schemas.microsoft.com/office/drawing/2010/main" val="0"/>
                </a:ext>
              </a:extLst>
            </a:blip>
            <a:stretch>
              <a:fillRect/>
            </a:stretch>
          </p:blipFill>
          <p:spPr>
            <a:xfrm>
              <a:off x="7949775" y="258"/>
              <a:ext cx="1194225" cy="909486"/>
            </a:xfrm>
            <a:prstGeom prst="rect">
              <a:avLst/>
            </a:prstGeom>
          </p:spPr>
        </p:pic>
      </p:grpSp>
    </p:spTree>
    <p:extLst>
      <p:ext uri="{BB962C8B-B14F-4D97-AF65-F5344CB8AC3E}">
        <p14:creationId xmlns:p14="http://schemas.microsoft.com/office/powerpoint/2010/main" val="218558504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joint - alt 1">
    <p:spTree>
      <p:nvGrpSpPr>
        <p:cNvPr id="1" name=""/>
        <p:cNvGrpSpPr/>
        <p:nvPr/>
      </p:nvGrpSpPr>
      <p:grpSpPr>
        <a:xfrm>
          <a:off x="0" y="0"/>
          <a:ext cx="0" cy="0"/>
          <a:chOff x="0" y="0"/>
          <a:chExt cx="0" cy="0"/>
        </a:xfrm>
      </p:grpSpPr>
      <p:pic>
        <p:nvPicPr>
          <p:cNvPr id="12" name="KCL-LOGO-UK-1.png"/>
          <p:cNvPicPr>
            <a:picLocks noChangeAspect="1"/>
          </p:cNvPicPr>
          <p:nvPr userDrawn="1"/>
        </p:nvPicPr>
        <p:blipFill>
          <a:blip r:embed="rId2" r:link="rId3" cstate="print">
            <a:extLst>
              <a:ext uri="{28A0092B-C50C-407E-A947-70E740481C1C}">
                <a14:useLocalDpi xmlns:a14="http://schemas.microsoft.com/office/drawing/2010/main" val="0"/>
              </a:ext>
            </a:extLst>
          </a:blip>
          <a:stretch>
            <a:fillRect/>
          </a:stretch>
        </p:blipFill>
        <p:spPr>
          <a:xfrm>
            <a:off x="9912000" y="5555716"/>
            <a:ext cx="2280000" cy="1302285"/>
          </a:xfrm>
          <a:prstGeom prst="rect">
            <a:avLst/>
          </a:prstGeom>
        </p:spPr>
      </p:pic>
    </p:spTree>
    <p:extLst>
      <p:ext uri="{BB962C8B-B14F-4D97-AF65-F5344CB8AC3E}">
        <p14:creationId xmlns:p14="http://schemas.microsoft.com/office/powerpoint/2010/main" val="183171062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alt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59304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joint - alt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716722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alt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55780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joint - alt 3">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9193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vider -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000" y="4689281"/>
            <a:ext cx="11232000" cy="728721"/>
          </a:xfrm>
        </p:spPr>
        <p:txBody>
          <a:bodyPr>
            <a:normAutofit/>
          </a:bodyPr>
          <a:lstStyle>
            <a:lvl1pPr>
              <a:defRPr sz="4500">
                <a:solidFill>
                  <a:srgbClr val="FFFFFF"/>
                </a:solidFill>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480000" y="5598000"/>
            <a:ext cx="11232000" cy="1080000"/>
          </a:xfrm>
        </p:spPr>
        <p:txBody>
          <a:bodyPr/>
          <a:lstStyle>
            <a:lvl1pPr marL="0" indent="0" algn="l">
              <a:buNone/>
              <a:defRPr>
                <a:solidFill>
                  <a:srgbClr val="FFFFF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8045990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88435D0-058D-439D-9AD7-FAC813106323}"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F5C664-3F38-4901-A53D-DF73FF3016D7}" type="slidenum">
              <a:rPr lang="en-GB" smtClean="0"/>
              <a:t>‹#›</a:t>
            </a:fld>
            <a:endParaRPr lang="en-GB"/>
          </a:p>
        </p:txBody>
      </p:sp>
    </p:spTree>
    <p:extLst>
      <p:ext uri="{BB962C8B-B14F-4D97-AF65-F5344CB8AC3E}">
        <p14:creationId xmlns:p14="http://schemas.microsoft.com/office/powerpoint/2010/main" val="2316428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Divider - lime gre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000" y="4689281"/>
            <a:ext cx="11232000" cy="728721"/>
          </a:xfrm>
        </p:spPr>
        <p:txBody>
          <a:bodyPr>
            <a:normAutofit/>
          </a:bodyPr>
          <a:lstStyle>
            <a:lvl1pPr>
              <a:defRPr sz="4500">
                <a:solidFill>
                  <a:srgbClr val="FFFFFF"/>
                </a:solidFill>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480000" y="5598000"/>
            <a:ext cx="11232000" cy="891700"/>
          </a:xfrm>
        </p:spPr>
        <p:txBody>
          <a:bodyPr/>
          <a:lstStyle>
            <a:lvl1pPr marL="0" indent="0" algn="l">
              <a:buNone/>
              <a:defRPr>
                <a:solidFill>
                  <a:srgbClr val="FFFFF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16184223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vider - teal">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000" y="4689281"/>
            <a:ext cx="11232000" cy="728721"/>
          </a:xfrm>
        </p:spPr>
        <p:txBody>
          <a:bodyPr>
            <a:normAutofit/>
          </a:bodyPr>
          <a:lstStyle>
            <a:lvl1pPr>
              <a:defRPr sz="4500">
                <a:solidFill>
                  <a:srgbClr val="FFFFFF"/>
                </a:solidFill>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480000" y="5598000"/>
            <a:ext cx="11232000" cy="891700"/>
          </a:xfrm>
        </p:spPr>
        <p:txBody>
          <a:bodyPr/>
          <a:lstStyle>
            <a:lvl1pPr marL="0" indent="0" algn="l">
              <a:buNone/>
              <a:defRPr>
                <a:solidFill>
                  <a:srgbClr val="FFFFF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74428497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vider - sea blu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000" y="4689281"/>
            <a:ext cx="11232000" cy="728721"/>
          </a:xfrm>
        </p:spPr>
        <p:txBody>
          <a:bodyPr>
            <a:normAutofit/>
          </a:bodyPr>
          <a:lstStyle>
            <a:lvl1pPr>
              <a:defRPr sz="4500">
                <a:solidFill>
                  <a:srgbClr val="FFFFFF"/>
                </a:solidFill>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480000" y="5598000"/>
            <a:ext cx="11232000" cy="891700"/>
          </a:xfrm>
        </p:spPr>
        <p:txBody>
          <a:bodyPr/>
          <a:lstStyle>
            <a:lvl1pPr marL="0" indent="0" algn="l">
              <a:buNone/>
              <a:defRPr>
                <a:solidFill>
                  <a:srgbClr val="FFFFF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98556507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 text and bullets">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marL="0" indent="0">
              <a:lnSpc>
                <a:spcPct val="120000"/>
              </a:lnSpc>
              <a:spcBef>
                <a:spcPts val="0"/>
              </a:spcBef>
              <a:buNone/>
              <a:defRPr sz="2000">
                <a:solidFill>
                  <a:srgbClr val="0A2D50"/>
                </a:solidFill>
                <a:latin typeface="Impact"/>
                <a:cs typeface="Impact"/>
              </a:defRPr>
            </a:lvl1pPr>
            <a:lvl2pPr marL="0" indent="0">
              <a:lnSpc>
                <a:spcPct val="120000"/>
              </a:lnSpc>
              <a:spcBef>
                <a:spcPts val="0"/>
              </a:spcBef>
              <a:buNone/>
              <a:defRPr sz="2000">
                <a:latin typeface="Georgia"/>
                <a:cs typeface="Georgia"/>
              </a:defRPr>
            </a:lvl2pPr>
            <a:lvl3pPr marL="269875" indent="-269875">
              <a:lnSpc>
                <a:spcPct val="120000"/>
              </a:lnSpc>
              <a:spcBef>
                <a:spcPts val="0"/>
              </a:spcBef>
              <a:defRPr sz="2000">
                <a:latin typeface="Georgia"/>
                <a:cs typeface="Georgia"/>
              </a:defRPr>
            </a:lvl3pPr>
            <a:lvl4pPr marL="539750" indent="-269875">
              <a:lnSpc>
                <a:spcPct val="120000"/>
              </a:lnSpc>
              <a:spcBef>
                <a:spcPts val="0"/>
              </a:spcBef>
              <a:defRPr sz="2000">
                <a:latin typeface="Georgia"/>
                <a:cs typeface="Georgia"/>
              </a:defRPr>
            </a:lvl4pPr>
            <a:lvl5pPr marL="809625" indent="-269875">
              <a:lnSpc>
                <a:spcPct val="120000"/>
              </a:lnSpc>
              <a:spcBef>
                <a:spcPts val="0"/>
              </a:spcBef>
              <a:defRPr sz="2000">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000">
                <a:latin typeface="Georgia"/>
                <a:cs typeface="Georgia"/>
              </a:defRPr>
            </a:lvl1pPr>
          </a:lstStyle>
          <a:p>
            <a:pPr defTabSz="457200"/>
            <a:fld id="{46D46D31-4F81-C84C-9C9E-CC304FB2B6EB}" type="datetimeFigureOut">
              <a:rPr lang="en-US" smtClean="0">
                <a:solidFill>
                  <a:srgbClr val="0A2D50"/>
                </a:solidFill>
              </a:rPr>
              <a:pPr defTabSz="457200"/>
              <a:t>1/27/2020</a:t>
            </a:fld>
            <a:endParaRPr lang="en-US" dirty="0">
              <a:solidFill>
                <a:srgbClr val="0A2D50"/>
              </a:solidFill>
            </a:endParaRPr>
          </a:p>
        </p:txBody>
      </p:sp>
      <p:sp>
        <p:nvSpPr>
          <p:cNvPr id="5" name="Footer Placeholder 4"/>
          <p:cNvSpPr>
            <a:spLocks noGrp="1"/>
          </p:cNvSpPr>
          <p:nvPr>
            <p:ph type="ftr" sz="quarter" idx="11"/>
          </p:nvPr>
        </p:nvSpPr>
        <p:spPr/>
        <p:txBody>
          <a:bodyPr/>
          <a:lstStyle>
            <a:lvl1pPr>
              <a:defRPr sz="1000">
                <a:latin typeface="Georgia"/>
                <a:cs typeface="Georgia"/>
              </a:defRPr>
            </a:lvl1pPr>
          </a:lstStyle>
          <a:p>
            <a:pPr defTabSz="457200"/>
            <a:endParaRPr lang="en-US" dirty="0">
              <a:solidFill>
                <a:srgbClr val="0A2D50"/>
              </a:solidFill>
            </a:endParaRPr>
          </a:p>
        </p:txBody>
      </p:sp>
      <p:sp>
        <p:nvSpPr>
          <p:cNvPr id="6" name="Slide Number Placeholder 5"/>
          <p:cNvSpPr>
            <a:spLocks noGrp="1"/>
          </p:cNvSpPr>
          <p:nvPr>
            <p:ph type="sldNum" sz="quarter" idx="12"/>
          </p:nvPr>
        </p:nvSpPr>
        <p:spPr>
          <a:xfrm>
            <a:off x="10752000" y="6498000"/>
            <a:ext cx="960000" cy="360000"/>
          </a:xfrm>
        </p:spPr>
        <p:txBody>
          <a:bodyPr/>
          <a:lstStyle>
            <a:lvl1pPr>
              <a:defRPr sz="1000">
                <a:latin typeface="Georgia"/>
                <a:cs typeface="Georgia"/>
              </a:defRPr>
            </a:lvl1pPr>
          </a:lstStyle>
          <a:p>
            <a:pPr defTabSz="457200"/>
            <a:fld id="{8A04D54F-FA85-F344-8424-FB00D2AE8D01}" type="slidenum">
              <a:rPr lang="en-US" smtClean="0">
                <a:solidFill>
                  <a:srgbClr val="0A2D50"/>
                </a:solidFill>
              </a:rPr>
              <a:pPr defTabSz="457200"/>
              <a:t>‹#›</a:t>
            </a:fld>
            <a:endParaRPr lang="en-US">
              <a:solidFill>
                <a:srgbClr val="0A2D50"/>
              </a:solidFill>
            </a:endParaRPr>
          </a:p>
        </p:txBody>
      </p:sp>
      <p:cxnSp>
        <p:nvCxnSpPr>
          <p:cNvPr id="7" name="Straight Connector 6"/>
          <p:cNvCxnSpPr/>
          <p:nvPr/>
        </p:nvCxnSpPr>
        <p:spPr>
          <a:xfrm>
            <a:off x="480000" y="909220"/>
            <a:ext cx="11232000" cy="0"/>
          </a:xfrm>
          <a:prstGeom prst="line">
            <a:avLst/>
          </a:prstGeom>
          <a:ln w="12700">
            <a:solidFill>
              <a:srgbClr val="C2B6AB"/>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80000"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350552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 bullets">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marL="269875" indent="-269875">
              <a:lnSpc>
                <a:spcPct val="120000"/>
              </a:lnSpc>
              <a:spcBef>
                <a:spcPts val="0"/>
              </a:spcBef>
              <a:defRPr sz="2000">
                <a:latin typeface="Georgia"/>
                <a:cs typeface="Georgia"/>
              </a:defRPr>
            </a:lvl1pPr>
            <a:lvl2pPr marL="539750" indent="-269875">
              <a:lnSpc>
                <a:spcPct val="120000"/>
              </a:lnSpc>
              <a:spcBef>
                <a:spcPts val="0"/>
              </a:spcBef>
              <a:defRPr sz="2000">
                <a:latin typeface="Georgia"/>
                <a:cs typeface="Georgia"/>
              </a:defRPr>
            </a:lvl2pPr>
            <a:lvl3pPr marL="809625" indent="-269875">
              <a:lnSpc>
                <a:spcPct val="120000"/>
              </a:lnSpc>
              <a:spcBef>
                <a:spcPts val="0"/>
              </a:spcBef>
              <a:defRPr sz="2000">
                <a:latin typeface="Georgia"/>
                <a:cs typeface="Georgia"/>
              </a:defRPr>
            </a:lvl3pPr>
            <a:lvl4pPr marL="1079500" indent="-269875">
              <a:lnSpc>
                <a:spcPct val="120000"/>
              </a:lnSpc>
              <a:spcBef>
                <a:spcPts val="0"/>
              </a:spcBef>
              <a:defRPr sz="2000">
                <a:latin typeface="Georgia"/>
                <a:cs typeface="Georgia"/>
              </a:defRPr>
            </a:lvl4pPr>
            <a:lvl5pPr marL="1341438" indent="-261938">
              <a:lnSpc>
                <a:spcPct val="120000"/>
              </a:lnSpc>
              <a:spcBef>
                <a:spcPts val="0"/>
              </a:spcBef>
              <a:defRPr sz="2000">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000">
                <a:latin typeface="Georgia"/>
                <a:cs typeface="Georgia"/>
              </a:defRPr>
            </a:lvl1pPr>
          </a:lstStyle>
          <a:p>
            <a:pPr defTabSz="457200"/>
            <a:fld id="{46D46D31-4F81-C84C-9C9E-CC304FB2B6EB}" type="datetimeFigureOut">
              <a:rPr lang="en-US" smtClean="0">
                <a:solidFill>
                  <a:srgbClr val="0A2D50"/>
                </a:solidFill>
              </a:rPr>
              <a:pPr defTabSz="457200"/>
              <a:t>1/27/2020</a:t>
            </a:fld>
            <a:endParaRPr lang="en-US" dirty="0">
              <a:solidFill>
                <a:srgbClr val="0A2D50"/>
              </a:solidFill>
            </a:endParaRPr>
          </a:p>
        </p:txBody>
      </p:sp>
      <p:sp>
        <p:nvSpPr>
          <p:cNvPr id="5" name="Footer Placeholder 4"/>
          <p:cNvSpPr>
            <a:spLocks noGrp="1"/>
          </p:cNvSpPr>
          <p:nvPr>
            <p:ph type="ftr" sz="quarter" idx="11"/>
          </p:nvPr>
        </p:nvSpPr>
        <p:spPr/>
        <p:txBody>
          <a:bodyPr/>
          <a:lstStyle>
            <a:lvl1pPr>
              <a:defRPr sz="1000">
                <a:latin typeface="Georgia"/>
                <a:cs typeface="Georgia"/>
              </a:defRPr>
            </a:lvl1pPr>
          </a:lstStyle>
          <a:p>
            <a:pPr defTabSz="457200"/>
            <a:endParaRPr lang="en-US">
              <a:solidFill>
                <a:srgbClr val="0A2D50"/>
              </a:solidFill>
            </a:endParaRPr>
          </a:p>
        </p:txBody>
      </p:sp>
      <p:sp>
        <p:nvSpPr>
          <p:cNvPr id="6" name="Slide Number Placeholder 5"/>
          <p:cNvSpPr>
            <a:spLocks noGrp="1"/>
          </p:cNvSpPr>
          <p:nvPr>
            <p:ph type="sldNum" sz="quarter" idx="12"/>
          </p:nvPr>
        </p:nvSpPr>
        <p:spPr>
          <a:xfrm>
            <a:off x="10752000" y="6498000"/>
            <a:ext cx="960000" cy="360000"/>
          </a:xfrm>
        </p:spPr>
        <p:txBody>
          <a:bodyPr/>
          <a:lstStyle>
            <a:lvl1pPr>
              <a:defRPr sz="1000">
                <a:latin typeface="Georgia"/>
                <a:cs typeface="Georgia"/>
              </a:defRPr>
            </a:lvl1pPr>
          </a:lstStyle>
          <a:p>
            <a:pPr defTabSz="457200"/>
            <a:fld id="{8A04D54F-FA85-F344-8424-FB00D2AE8D01}" type="slidenum">
              <a:rPr lang="en-US" smtClean="0">
                <a:solidFill>
                  <a:srgbClr val="0A2D50"/>
                </a:solidFill>
              </a:rPr>
              <a:pPr defTabSz="457200"/>
              <a:t>‹#›</a:t>
            </a:fld>
            <a:endParaRPr lang="en-US">
              <a:solidFill>
                <a:srgbClr val="0A2D50"/>
              </a:solidFill>
            </a:endParaRPr>
          </a:p>
        </p:txBody>
      </p:sp>
      <p:cxnSp>
        <p:nvCxnSpPr>
          <p:cNvPr id="11" name="Straight Connector 10"/>
          <p:cNvCxnSpPr/>
          <p:nvPr userDrawn="1"/>
        </p:nvCxnSpPr>
        <p:spPr>
          <a:xfrm>
            <a:off x="480000"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677285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lumns - text and bullets">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0000" y="1088721"/>
            <a:ext cx="5376000" cy="4860560"/>
          </a:xfrm>
        </p:spPr>
        <p:txBody>
          <a:bodyPr>
            <a:normAutofit/>
          </a:bodyPr>
          <a:lstStyle>
            <a:lvl1pPr marL="0" indent="0">
              <a:buNone/>
              <a:defRPr sz="2000">
                <a:solidFill>
                  <a:srgbClr val="0A2D50"/>
                </a:solidFill>
                <a:latin typeface="Impact"/>
                <a:cs typeface="Impact"/>
              </a:defRPr>
            </a:lvl1pPr>
            <a:lvl2pPr marL="0" indent="0">
              <a:buNone/>
              <a:defRPr sz="2000"/>
            </a:lvl2pPr>
            <a:lvl3pPr marL="269875" indent="-269875">
              <a:defRPr sz="2000"/>
            </a:lvl3pPr>
            <a:lvl4pPr marL="539750" indent="-269875">
              <a:defRPr sz="2000"/>
            </a:lvl4pPr>
            <a:lvl5pPr marL="809625" indent="-269875">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6000" y="1088721"/>
            <a:ext cx="5376000" cy="4860560"/>
          </a:xfrm>
        </p:spPr>
        <p:txBody>
          <a:bodyPr>
            <a:normAutofit/>
          </a:bodyPr>
          <a:lstStyle>
            <a:lvl1pPr marL="0" indent="0">
              <a:buNone/>
              <a:defRPr sz="2000">
                <a:solidFill>
                  <a:srgbClr val="0A2D50"/>
                </a:solidFill>
                <a:latin typeface="Impact"/>
                <a:cs typeface="Impact"/>
              </a:defRPr>
            </a:lvl1pPr>
            <a:lvl2pPr marL="0" indent="0">
              <a:buNone/>
              <a:defRPr sz="2000"/>
            </a:lvl2pPr>
            <a:lvl3pPr marL="269875" indent="-269875">
              <a:defRPr sz="2000"/>
            </a:lvl3pPr>
            <a:lvl4pPr marL="539750" indent="-269875">
              <a:defRPr sz="2000"/>
            </a:lvl4pPr>
            <a:lvl5pPr marL="809625" indent="-269875">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457200"/>
            <a:fld id="{46D46D31-4F81-C84C-9C9E-CC304FB2B6EB}" type="datetimeFigureOut">
              <a:rPr lang="en-US" smtClean="0">
                <a:solidFill>
                  <a:srgbClr val="0A2D50"/>
                </a:solidFill>
              </a:rPr>
              <a:pPr defTabSz="457200"/>
              <a:t>1/27/2020</a:t>
            </a:fld>
            <a:endParaRPr lang="en-US">
              <a:solidFill>
                <a:srgbClr val="0A2D50"/>
              </a:solidFill>
            </a:endParaRPr>
          </a:p>
        </p:txBody>
      </p:sp>
      <p:sp>
        <p:nvSpPr>
          <p:cNvPr id="6" name="Footer Placeholder 5"/>
          <p:cNvSpPr>
            <a:spLocks noGrp="1"/>
          </p:cNvSpPr>
          <p:nvPr>
            <p:ph type="ftr" sz="quarter" idx="11"/>
          </p:nvPr>
        </p:nvSpPr>
        <p:spPr/>
        <p:txBody>
          <a:bodyPr/>
          <a:lstStyle/>
          <a:p>
            <a:pPr defTabSz="457200"/>
            <a:endParaRPr lang="en-US">
              <a:solidFill>
                <a:srgbClr val="0A2D50"/>
              </a:solidFill>
            </a:endParaRPr>
          </a:p>
        </p:txBody>
      </p:sp>
      <p:sp>
        <p:nvSpPr>
          <p:cNvPr id="7" name="Slide Number Placeholder 6"/>
          <p:cNvSpPr>
            <a:spLocks noGrp="1"/>
          </p:cNvSpPr>
          <p:nvPr>
            <p:ph type="sldNum" sz="quarter" idx="12"/>
          </p:nvPr>
        </p:nvSpPr>
        <p:spPr/>
        <p:txBody>
          <a:bodyPr/>
          <a:lstStyle/>
          <a:p>
            <a:pPr defTabSz="457200"/>
            <a:fld id="{8A04D54F-FA85-F344-8424-FB00D2AE8D01}" type="slidenum">
              <a:rPr lang="en-US" smtClean="0">
                <a:solidFill>
                  <a:srgbClr val="0A2D50"/>
                </a:solidFill>
              </a:rPr>
              <a:pPr defTabSz="457200"/>
              <a:t>‹#›</a:t>
            </a:fld>
            <a:endParaRPr lang="en-US">
              <a:solidFill>
                <a:srgbClr val="0A2D50"/>
              </a:solidFill>
            </a:endParaRPr>
          </a:p>
        </p:txBody>
      </p:sp>
      <p:cxnSp>
        <p:nvCxnSpPr>
          <p:cNvPr id="12" name="Straight Connector 11"/>
          <p:cNvCxnSpPr/>
          <p:nvPr userDrawn="1"/>
        </p:nvCxnSpPr>
        <p:spPr>
          <a:xfrm>
            <a:off x="480000"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830365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lumns - bullets only">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80000" y="1088721"/>
            <a:ext cx="5376000" cy="486056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6000" y="1088721"/>
            <a:ext cx="5376000" cy="486056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457200"/>
            <a:fld id="{46D46D31-4F81-C84C-9C9E-CC304FB2B6EB}" type="datetimeFigureOut">
              <a:rPr lang="en-US" smtClean="0">
                <a:solidFill>
                  <a:srgbClr val="0A2D50"/>
                </a:solidFill>
              </a:rPr>
              <a:pPr defTabSz="457200"/>
              <a:t>1/27/2020</a:t>
            </a:fld>
            <a:endParaRPr lang="en-US">
              <a:solidFill>
                <a:srgbClr val="0A2D50"/>
              </a:solidFill>
            </a:endParaRPr>
          </a:p>
        </p:txBody>
      </p:sp>
      <p:sp>
        <p:nvSpPr>
          <p:cNvPr id="6" name="Footer Placeholder 5"/>
          <p:cNvSpPr>
            <a:spLocks noGrp="1"/>
          </p:cNvSpPr>
          <p:nvPr>
            <p:ph type="ftr" sz="quarter" idx="11"/>
          </p:nvPr>
        </p:nvSpPr>
        <p:spPr/>
        <p:txBody>
          <a:bodyPr/>
          <a:lstStyle/>
          <a:p>
            <a:pPr defTabSz="457200"/>
            <a:endParaRPr lang="en-US">
              <a:solidFill>
                <a:srgbClr val="0A2D50"/>
              </a:solidFill>
            </a:endParaRPr>
          </a:p>
        </p:txBody>
      </p:sp>
      <p:sp>
        <p:nvSpPr>
          <p:cNvPr id="7" name="Slide Number Placeholder 6"/>
          <p:cNvSpPr>
            <a:spLocks noGrp="1"/>
          </p:cNvSpPr>
          <p:nvPr>
            <p:ph type="sldNum" sz="quarter" idx="12"/>
          </p:nvPr>
        </p:nvSpPr>
        <p:spPr/>
        <p:txBody>
          <a:bodyPr/>
          <a:lstStyle/>
          <a:p>
            <a:pPr defTabSz="457200"/>
            <a:fld id="{8A04D54F-FA85-F344-8424-FB00D2AE8D01}" type="slidenum">
              <a:rPr lang="en-US" smtClean="0">
                <a:solidFill>
                  <a:srgbClr val="0A2D50"/>
                </a:solidFill>
              </a:rPr>
              <a:pPr defTabSz="457200"/>
              <a:t>‹#›</a:t>
            </a:fld>
            <a:endParaRPr lang="en-US">
              <a:solidFill>
                <a:srgbClr val="0A2D50"/>
              </a:solidFill>
            </a:endParaRPr>
          </a:p>
        </p:txBody>
      </p:sp>
      <p:cxnSp>
        <p:nvCxnSpPr>
          <p:cNvPr id="11" name="Straight Connector 10"/>
          <p:cNvCxnSpPr/>
          <p:nvPr userDrawn="1"/>
        </p:nvCxnSpPr>
        <p:spPr>
          <a:xfrm>
            <a:off x="480000"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704476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icture x1  with caption">
    <p:bg>
      <p:bgPr>
        <a:solidFill>
          <a:schemeClr val="bg2">
            <a:alpha val="50000"/>
          </a:schemeClr>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0000" y="1088721"/>
            <a:ext cx="11232000" cy="46805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80000" y="5949280"/>
            <a:ext cx="11232000" cy="5487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fld id="{46D46D31-4F81-C84C-9C9E-CC304FB2B6EB}" type="datetimeFigureOut">
              <a:rPr lang="en-US" smtClean="0">
                <a:solidFill>
                  <a:srgbClr val="0A2D50"/>
                </a:solidFill>
              </a:rPr>
              <a:pPr defTabSz="457200"/>
              <a:t>1/27/2020</a:t>
            </a:fld>
            <a:endParaRPr lang="en-US">
              <a:solidFill>
                <a:srgbClr val="0A2D50"/>
              </a:solidFill>
            </a:endParaRPr>
          </a:p>
        </p:txBody>
      </p:sp>
      <p:sp>
        <p:nvSpPr>
          <p:cNvPr id="6" name="Footer Placeholder 5"/>
          <p:cNvSpPr>
            <a:spLocks noGrp="1"/>
          </p:cNvSpPr>
          <p:nvPr>
            <p:ph type="ftr" sz="quarter" idx="11"/>
          </p:nvPr>
        </p:nvSpPr>
        <p:spPr/>
        <p:txBody>
          <a:bodyPr/>
          <a:lstStyle/>
          <a:p>
            <a:pPr defTabSz="457200"/>
            <a:endParaRPr lang="en-US">
              <a:solidFill>
                <a:srgbClr val="0A2D50"/>
              </a:solidFill>
            </a:endParaRPr>
          </a:p>
        </p:txBody>
      </p:sp>
      <p:sp>
        <p:nvSpPr>
          <p:cNvPr id="7" name="Slide Number Placeholder 6"/>
          <p:cNvSpPr>
            <a:spLocks noGrp="1"/>
          </p:cNvSpPr>
          <p:nvPr>
            <p:ph type="sldNum" sz="quarter" idx="12"/>
          </p:nvPr>
        </p:nvSpPr>
        <p:spPr/>
        <p:txBody>
          <a:bodyPr/>
          <a:lstStyle/>
          <a:p>
            <a:pPr defTabSz="457200"/>
            <a:fld id="{8A04D54F-FA85-F344-8424-FB00D2AE8D01}" type="slidenum">
              <a:rPr lang="en-US" smtClean="0">
                <a:solidFill>
                  <a:srgbClr val="0A2D50"/>
                </a:solidFill>
              </a:rPr>
              <a:pPr defTabSz="457200"/>
              <a:t>‹#›</a:t>
            </a:fld>
            <a:endParaRPr lang="en-US">
              <a:solidFill>
                <a:srgbClr val="0A2D50"/>
              </a:solidFill>
            </a:endParaRPr>
          </a:p>
        </p:txBody>
      </p:sp>
      <p:sp>
        <p:nvSpPr>
          <p:cNvPr id="9" name="Title 8"/>
          <p:cNvSpPr>
            <a:spLocks noGrp="1"/>
          </p:cNvSpPr>
          <p:nvPr>
            <p:ph type="title"/>
          </p:nvPr>
        </p:nvSpPr>
        <p:spPr/>
        <p:txBody>
          <a:bodyPr/>
          <a:lstStyle/>
          <a:p>
            <a:r>
              <a:rPr lang="en-US"/>
              <a:t>Click to edit Master title style</a:t>
            </a:r>
          </a:p>
        </p:txBody>
      </p:sp>
      <p:cxnSp>
        <p:nvCxnSpPr>
          <p:cNvPr id="12" name="Straight Connector 11"/>
          <p:cNvCxnSpPr/>
          <p:nvPr userDrawn="1"/>
        </p:nvCxnSpPr>
        <p:spPr>
          <a:xfrm>
            <a:off x="480000"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612495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x 6 with caption">
    <p:bg>
      <p:bgPr>
        <a:solidFill>
          <a:schemeClr val="bg2">
            <a:alpha val="50000"/>
          </a:schemeClr>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0001" y="1088720"/>
            <a:ext cx="3600028" cy="225028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80000" y="5949280"/>
            <a:ext cx="11232000" cy="5487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fld id="{46D46D31-4F81-C84C-9C9E-CC304FB2B6EB}" type="datetimeFigureOut">
              <a:rPr lang="en-US" smtClean="0">
                <a:solidFill>
                  <a:srgbClr val="0A2D50"/>
                </a:solidFill>
              </a:rPr>
              <a:pPr defTabSz="457200"/>
              <a:t>1/27/2020</a:t>
            </a:fld>
            <a:endParaRPr lang="en-US">
              <a:solidFill>
                <a:srgbClr val="0A2D50"/>
              </a:solidFill>
            </a:endParaRPr>
          </a:p>
        </p:txBody>
      </p:sp>
      <p:sp>
        <p:nvSpPr>
          <p:cNvPr id="6" name="Footer Placeholder 5"/>
          <p:cNvSpPr>
            <a:spLocks noGrp="1"/>
          </p:cNvSpPr>
          <p:nvPr>
            <p:ph type="ftr" sz="quarter" idx="11"/>
          </p:nvPr>
        </p:nvSpPr>
        <p:spPr/>
        <p:txBody>
          <a:bodyPr/>
          <a:lstStyle/>
          <a:p>
            <a:pPr defTabSz="457200"/>
            <a:endParaRPr lang="en-US">
              <a:solidFill>
                <a:srgbClr val="0A2D50"/>
              </a:solidFill>
            </a:endParaRPr>
          </a:p>
        </p:txBody>
      </p:sp>
      <p:sp>
        <p:nvSpPr>
          <p:cNvPr id="7" name="Slide Number Placeholder 6"/>
          <p:cNvSpPr>
            <a:spLocks noGrp="1"/>
          </p:cNvSpPr>
          <p:nvPr>
            <p:ph type="sldNum" sz="quarter" idx="12"/>
          </p:nvPr>
        </p:nvSpPr>
        <p:spPr/>
        <p:txBody>
          <a:bodyPr/>
          <a:lstStyle/>
          <a:p>
            <a:pPr defTabSz="457200"/>
            <a:fld id="{8A04D54F-FA85-F344-8424-FB00D2AE8D01}" type="slidenum">
              <a:rPr lang="en-US" smtClean="0">
                <a:solidFill>
                  <a:srgbClr val="0A2D50"/>
                </a:solidFill>
              </a:rPr>
              <a:pPr defTabSz="457200"/>
              <a:t>‹#›</a:t>
            </a:fld>
            <a:endParaRPr lang="en-US">
              <a:solidFill>
                <a:srgbClr val="0A2D50"/>
              </a:solidFill>
            </a:endParaRPr>
          </a:p>
        </p:txBody>
      </p:sp>
      <p:sp>
        <p:nvSpPr>
          <p:cNvPr id="17" name="Picture Placeholder 2"/>
          <p:cNvSpPr>
            <a:spLocks noGrp="1"/>
          </p:cNvSpPr>
          <p:nvPr>
            <p:ph type="pic" idx="13"/>
          </p:nvPr>
        </p:nvSpPr>
        <p:spPr>
          <a:xfrm>
            <a:off x="480001" y="3519000"/>
            <a:ext cx="3600028" cy="22546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p:cNvSpPr>
            <a:spLocks noGrp="1"/>
          </p:cNvSpPr>
          <p:nvPr>
            <p:ph type="pic" idx="14"/>
          </p:nvPr>
        </p:nvSpPr>
        <p:spPr>
          <a:xfrm>
            <a:off x="8111971" y="1088720"/>
            <a:ext cx="3603072" cy="225028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9" name="Picture Placeholder 2"/>
          <p:cNvSpPr>
            <a:spLocks noGrp="1"/>
          </p:cNvSpPr>
          <p:nvPr>
            <p:ph type="pic" idx="15"/>
          </p:nvPr>
        </p:nvSpPr>
        <p:spPr>
          <a:xfrm>
            <a:off x="8111971" y="3519000"/>
            <a:ext cx="3603072" cy="22546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24" name="Picture Placeholder 2"/>
          <p:cNvSpPr>
            <a:spLocks noGrp="1"/>
          </p:cNvSpPr>
          <p:nvPr>
            <p:ph type="pic" idx="16"/>
          </p:nvPr>
        </p:nvSpPr>
        <p:spPr>
          <a:xfrm>
            <a:off x="4295985" y="1088720"/>
            <a:ext cx="3603072" cy="225028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Picture Placeholder 2"/>
          <p:cNvSpPr>
            <a:spLocks noGrp="1"/>
          </p:cNvSpPr>
          <p:nvPr>
            <p:ph type="pic" idx="17"/>
          </p:nvPr>
        </p:nvSpPr>
        <p:spPr>
          <a:xfrm>
            <a:off x="4295985" y="3519000"/>
            <a:ext cx="3603072" cy="22546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cxnSp>
        <p:nvCxnSpPr>
          <p:cNvPr id="20" name="Straight Connector 19"/>
          <p:cNvCxnSpPr/>
          <p:nvPr userDrawn="1"/>
        </p:nvCxnSpPr>
        <p:spPr>
          <a:xfrm>
            <a:off x="480000"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135608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x 4 with caption">
    <p:bg>
      <p:bgPr>
        <a:solidFill>
          <a:schemeClr val="bg2">
            <a:alpha val="50000"/>
          </a:schemeClr>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0000" y="1088720"/>
            <a:ext cx="5496000" cy="225028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80000" y="5949280"/>
            <a:ext cx="11232000" cy="5487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fld id="{46D46D31-4F81-C84C-9C9E-CC304FB2B6EB}" type="datetimeFigureOut">
              <a:rPr lang="en-US" smtClean="0">
                <a:solidFill>
                  <a:srgbClr val="0A2D50"/>
                </a:solidFill>
              </a:rPr>
              <a:pPr defTabSz="457200"/>
              <a:t>1/27/2020</a:t>
            </a:fld>
            <a:endParaRPr lang="en-US">
              <a:solidFill>
                <a:srgbClr val="0A2D50"/>
              </a:solidFill>
            </a:endParaRPr>
          </a:p>
        </p:txBody>
      </p:sp>
      <p:sp>
        <p:nvSpPr>
          <p:cNvPr id="6" name="Footer Placeholder 5"/>
          <p:cNvSpPr>
            <a:spLocks noGrp="1"/>
          </p:cNvSpPr>
          <p:nvPr>
            <p:ph type="ftr" sz="quarter" idx="11"/>
          </p:nvPr>
        </p:nvSpPr>
        <p:spPr/>
        <p:txBody>
          <a:bodyPr/>
          <a:lstStyle/>
          <a:p>
            <a:pPr defTabSz="457200"/>
            <a:endParaRPr lang="en-US">
              <a:solidFill>
                <a:srgbClr val="0A2D50"/>
              </a:solidFill>
            </a:endParaRPr>
          </a:p>
        </p:txBody>
      </p:sp>
      <p:sp>
        <p:nvSpPr>
          <p:cNvPr id="7" name="Slide Number Placeholder 6"/>
          <p:cNvSpPr>
            <a:spLocks noGrp="1"/>
          </p:cNvSpPr>
          <p:nvPr>
            <p:ph type="sldNum" sz="quarter" idx="12"/>
          </p:nvPr>
        </p:nvSpPr>
        <p:spPr/>
        <p:txBody>
          <a:bodyPr/>
          <a:lstStyle/>
          <a:p>
            <a:pPr defTabSz="457200"/>
            <a:fld id="{8A04D54F-FA85-F344-8424-FB00D2AE8D01}" type="slidenum">
              <a:rPr lang="en-US" smtClean="0">
                <a:solidFill>
                  <a:srgbClr val="0A2D50"/>
                </a:solidFill>
              </a:rPr>
              <a:pPr defTabSz="457200"/>
              <a:t>‹#›</a:t>
            </a:fld>
            <a:endParaRPr lang="en-US">
              <a:solidFill>
                <a:srgbClr val="0A2D50"/>
              </a:solidFill>
            </a:endParaRPr>
          </a:p>
        </p:txBody>
      </p:sp>
      <p:sp>
        <p:nvSpPr>
          <p:cNvPr id="17" name="Picture Placeholder 2"/>
          <p:cNvSpPr>
            <a:spLocks noGrp="1"/>
          </p:cNvSpPr>
          <p:nvPr>
            <p:ph type="pic" idx="13"/>
          </p:nvPr>
        </p:nvSpPr>
        <p:spPr>
          <a:xfrm>
            <a:off x="480000" y="3519000"/>
            <a:ext cx="5496000" cy="22546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p:cNvSpPr>
            <a:spLocks noGrp="1"/>
          </p:cNvSpPr>
          <p:nvPr>
            <p:ph type="pic" idx="14"/>
          </p:nvPr>
        </p:nvSpPr>
        <p:spPr>
          <a:xfrm>
            <a:off x="6216000" y="1088720"/>
            <a:ext cx="5499043" cy="225028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9" name="Picture Placeholder 2"/>
          <p:cNvSpPr>
            <a:spLocks noGrp="1"/>
          </p:cNvSpPr>
          <p:nvPr>
            <p:ph type="pic" idx="15"/>
          </p:nvPr>
        </p:nvSpPr>
        <p:spPr>
          <a:xfrm>
            <a:off x="6216000" y="3519000"/>
            <a:ext cx="5499043" cy="22546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p:txBody>
          <a:bodyPr/>
          <a:lstStyle/>
          <a:p>
            <a:r>
              <a:rPr lang="en-US"/>
              <a:t>Click to edit Master title style</a:t>
            </a:r>
          </a:p>
        </p:txBody>
      </p:sp>
      <p:cxnSp>
        <p:nvCxnSpPr>
          <p:cNvPr id="14" name="Straight Connector 13"/>
          <p:cNvCxnSpPr/>
          <p:nvPr userDrawn="1"/>
        </p:nvCxnSpPr>
        <p:spPr>
          <a:xfrm>
            <a:off x="480000"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856986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8435D0-058D-439D-9AD7-FAC813106323}"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F5C664-3F38-4901-A53D-DF73FF3016D7}" type="slidenum">
              <a:rPr lang="en-GB" smtClean="0"/>
              <a:t>‹#›</a:t>
            </a:fld>
            <a:endParaRPr lang="en-GB"/>
          </a:p>
        </p:txBody>
      </p:sp>
    </p:spTree>
    <p:extLst>
      <p:ext uri="{BB962C8B-B14F-4D97-AF65-F5344CB8AC3E}">
        <p14:creationId xmlns:p14="http://schemas.microsoft.com/office/powerpoint/2010/main" val="1073986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lumns bullets and image - alt 1">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0000" y="1088721"/>
            <a:ext cx="5376000" cy="486056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457200"/>
            <a:fld id="{46D46D31-4F81-C84C-9C9E-CC304FB2B6EB}" type="datetimeFigureOut">
              <a:rPr lang="en-US" smtClean="0">
                <a:solidFill>
                  <a:srgbClr val="0A2D50"/>
                </a:solidFill>
              </a:rPr>
              <a:pPr defTabSz="457200"/>
              <a:t>1/27/2020</a:t>
            </a:fld>
            <a:endParaRPr lang="en-US">
              <a:solidFill>
                <a:srgbClr val="0A2D50"/>
              </a:solidFill>
            </a:endParaRPr>
          </a:p>
        </p:txBody>
      </p:sp>
      <p:sp>
        <p:nvSpPr>
          <p:cNvPr id="6" name="Footer Placeholder 5"/>
          <p:cNvSpPr>
            <a:spLocks noGrp="1"/>
          </p:cNvSpPr>
          <p:nvPr>
            <p:ph type="ftr" sz="quarter" idx="11"/>
          </p:nvPr>
        </p:nvSpPr>
        <p:spPr/>
        <p:txBody>
          <a:bodyPr/>
          <a:lstStyle/>
          <a:p>
            <a:pPr defTabSz="457200"/>
            <a:endParaRPr lang="en-US">
              <a:solidFill>
                <a:srgbClr val="0A2D50"/>
              </a:solidFill>
            </a:endParaRPr>
          </a:p>
        </p:txBody>
      </p:sp>
      <p:sp>
        <p:nvSpPr>
          <p:cNvPr id="7" name="Slide Number Placeholder 6"/>
          <p:cNvSpPr>
            <a:spLocks noGrp="1"/>
          </p:cNvSpPr>
          <p:nvPr>
            <p:ph type="sldNum" sz="quarter" idx="12"/>
          </p:nvPr>
        </p:nvSpPr>
        <p:spPr/>
        <p:txBody>
          <a:bodyPr/>
          <a:lstStyle/>
          <a:p>
            <a:pPr defTabSz="457200"/>
            <a:fld id="{8A04D54F-FA85-F344-8424-FB00D2AE8D01}" type="slidenum">
              <a:rPr lang="en-US" smtClean="0">
                <a:solidFill>
                  <a:srgbClr val="0A2D50"/>
                </a:solidFill>
              </a:rPr>
              <a:pPr defTabSz="457200"/>
              <a:t>‹#›</a:t>
            </a:fld>
            <a:endParaRPr lang="en-US">
              <a:solidFill>
                <a:srgbClr val="0A2D50"/>
              </a:solidFill>
            </a:endParaRPr>
          </a:p>
        </p:txBody>
      </p:sp>
      <p:sp>
        <p:nvSpPr>
          <p:cNvPr id="9" name="Picture Placeholder 8"/>
          <p:cNvSpPr>
            <a:spLocks noGrp="1"/>
          </p:cNvSpPr>
          <p:nvPr>
            <p:ph type="pic" sz="quarter" idx="13"/>
          </p:nvPr>
        </p:nvSpPr>
        <p:spPr>
          <a:xfrm>
            <a:off x="6339901" y="1089025"/>
            <a:ext cx="5372100" cy="4860925"/>
          </a:xfrm>
        </p:spPr>
        <p:txBody>
          <a:bodyPr/>
          <a:lstStyle/>
          <a:p>
            <a:r>
              <a:rPr lang="en-US"/>
              <a:t>Click icon to add picture</a:t>
            </a:r>
          </a:p>
        </p:txBody>
      </p:sp>
      <p:cxnSp>
        <p:nvCxnSpPr>
          <p:cNvPr id="12" name="Straight Connector 11"/>
          <p:cNvCxnSpPr/>
          <p:nvPr userDrawn="1"/>
        </p:nvCxnSpPr>
        <p:spPr>
          <a:xfrm>
            <a:off x="480000"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953444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lumns bullets and image - alt 2">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36000" y="1088721"/>
            <a:ext cx="5376000" cy="486056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457200"/>
            <a:fld id="{46D46D31-4F81-C84C-9C9E-CC304FB2B6EB}" type="datetimeFigureOut">
              <a:rPr lang="en-US" smtClean="0">
                <a:solidFill>
                  <a:srgbClr val="0A2D50"/>
                </a:solidFill>
              </a:rPr>
              <a:pPr defTabSz="457200"/>
              <a:t>1/27/2020</a:t>
            </a:fld>
            <a:endParaRPr lang="en-US">
              <a:solidFill>
                <a:srgbClr val="0A2D50"/>
              </a:solidFill>
            </a:endParaRPr>
          </a:p>
        </p:txBody>
      </p:sp>
      <p:sp>
        <p:nvSpPr>
          <p:cNvPr id="6" name="Footer Placeholder 5"/>
          <p:cNvSpPr>
            <a:spLocks noGrp="1"/>
          </p:cNvSpPr>
          <p:nvPr>
            <p:ph type="ftr" sz="quarter" idx="11"/>
          </p:nvPr>
        </p:nvSpPr>
        <p:spPr/>
        <p:txBody>
          <a:bodyPr/>
          <a:lstStyle/>
          <a:p>
            <a:pPr defTabSz="457200"/>
            <a:endParaRPr lang="en-US">
              <a:solidFill>
                <a:srgbClr val="0A2D50"/>
              </a:solidFill>
            </a:endParaRPr>
          </a:p>
        </p:txBody>
      </p:sp>
      <p:sp>
        <p:nvSpPr>
          <p:cNvPr id="7" name="Slide Number Placeholder 6"/>
          <p:cNvSpPr>
            <a:spLocks noGrp="1"/>
          </p:cNvSpPr>
          <p:nvPr>
            <p:ph type="sldNum" sz="quarter" idx="12"/>
          </p:nvPr>
        </p:nvSpPr>
        <p:spPr/>
        <p:txBody>
          <a:bodyPr/>
          <a:lstStyle/>
          <a:p>
            <a:pPr defTabSz="457200"/>
            <a:fld id="{8A04D54F-FA85-F344-8424-FB00D2AE8D01}" type="slidenum">
              <a:rPr lang="en-US" smtClean="0">
                <a:solidFill>
                  <a:srgbClr val="0A2D50"/>
                </a:solidFill>
              </a:rPr>
              <a:pPr defTabSz="457200"/>
              <a:t>‹#›</a:t>
            </a:fld>
            <a:endParaRPr lang="en-US">
              <a:solidFill>
                <a:srgbClr val="0A2D50"/>
              </a:solidFill>
            </a:endParaRPr>
          </a:p>
        </p:txBody>
      </p:sp>
      <p:sp>
        <p:nvSpPr>
          <p:cNvPr id="9" name="Picture Placeholder 8"/>
          <p:cNvSpPr>
            <a:spLocks noGrp="1"/>
          </p:cNvSpPr>
          <p:nvPr>
            <p:ph type="pic" sz="quarter" idx="13"/>
          </p:nvPr>
        </p:nvSpPr>
        <p:spPr>
          <a:xfrm>
            <a:off x="480001" y="1089025"/>
            <a:ext cx="5372100" cy="4860925"/>
          </a:xfrm>
        </p:spPr>
        <p:txBody>
          <a:bodyPr/>
          <a:lstStyle/>
          <a:p>
            <a:r>
              <a:rPr lang="en-US"/>
              <a:t>Click icon to add picture</a:t>
            </a:r>
          </a:p>
        </p:txBody>
      </p:sp>
      <p:cxnSp>
        <p:nvCxnSpPr>
          <p:cNvPr id="12" name="Straight Connector 11"/>
          <p:cNvCxnSpPr/>
          <p:nvPr userDrawn="1"/>
        </p:nvCxnSpPr>
        <p:spPr>
          <a:xfrm>
            <a:off x="480000"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609296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lumns - text/bullets and image - alt 1">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0000" y="1088721"/>
            <a:ext cx="5376000" cy="4860560"/>
          </a:xfrm>
        </p:spPr>
        <p:txBody>
          <a:bodyPr>
            <a:normAutofit/>
          </a:bodyPr>
          <a:lstStyle>
            <a:lvl1pPr marL="0" indent="0">
              <a:buNone/>
              <a:defRPr sz="2000">
                <a:solidFill>
                  <a:srgbClr val="0A2D50"/>
                </a:solidFill>
                <a:latin typeface="Impact"/>
                <a:cs typeface="Impact"/>
              </a:defRPr>
            </a:lvl1pPr>
            <a:lvl2pPr marL="0" indent="0">
              <a:buNone/>
              <a:defRPr sz="2000"/>
            </a:lvl2pPr>
            <a:lvl3pPr marL="269875" indent="-269875">
              <a:defRPr sz="2000"/>
            </a:lvl3pPr>
            <a:lvl4pPr marL="539750" indent="-269875">
              <a:defRPr sz="2000"/>
            </a:lvl4pPr>
            <a:lvl5pPr marL="809625" indent="-269875">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457200"/>
            <a:fld id="{46D46D31-4F81-C84C-9C9E-CC304FB2B6EB}" type="datetimeFigureOut">
              <a:rPr lang="en-US" smtClean="0">
                <a:solidFill>
                  <a:srgbClr val="0A2D50"/>
                </a:solidFill>
              </a:rPr>
              <a:pPr defTabSz="457200"/>
              <a:t>1/27/2020</a:t>
            </a:fld>
            <a:endParaRPr lang="en-US">
              <a:solidFill>
                <a:srgbClr val="0A2D50"/>
              </a:solidFill>
            </a:endParaRPr>
          </a:p>
        </p:txBody>
      </p:sp>
      <p:sp>
        <p:nvSpPr>
          <p:cNvPr id="6" name="Footer Placeholder 5"/>
          <p:cNvSpPr>
            <a:spLocks noGrp="1"/>
          </p:cNvSpPr>
          <p:nvPr>
            <p:ph type="ftr" sz="quarter" idx="11"/>
          </p:nvPr>
        </p:nvSpPr>
        <p:spPr/>
        <p:txBody>
          <a:bodyPr/>
          <a:lstStyle/>
          <a:p>
            <a:pPr defTabSz="457200"/>
            <a:endParaRPr lang="en-US">
              <a:solidFill>
                <a:srgbClr val="0A2D50"/>
              </a:solidFill>
            </a:endParaRPr>
          </a:p>
        </p:txBody>
      </p:sp>
      <p:sp>
        <p:nvSpPr>
          <p:cNvPr id="7" name="Slide Number Placeholder 6"/>
          <p:cNvSpPr>
            <a:spLocks noGrp="1"/>
          </p:cNvSpPr>
          <p:nvPr>
            <p:ph type="sldNum" sz="quarter" idx="12"/>
          </p:nvPr>
        </p:nvSpPr>
        <p:spPr/>
        <p:txBody>
          <a:bodyPr/>
          <a:lstStyle/>
          <a:p>
            <a:pPr defTabSz="457200"/>
            <a:fld id="{8A04D54F-FA85-F344-8424-FB00D2AE8D01}" type="slidenum">
              <a:rPr lang="en-US" smtClean="0">
                <a:solidFill>
                  <a:srgbClr val="0A2D50"/>
                </a:solidFill>
              </a:rPr>
              <a:pPr defTabSz="457200"/>
              <a:t>‹#›</a:t>
            </a:fld>
            <a:endParaRPr lang="en-US">
              <a:solidFill>
                <a:srgbClr val="0A2D50"/>
              </a:solidFill>
            </a:endParaRPr>
          </a:p>
        </p:txBody>
      </p:sp>
      <p:sp>
        <p:nvSpPr>
          <p:cNvPr id="11" name="Picture Placeholder 10"/>
          <p:cNvSpPr>
            <a:spLocks noGrp="1"/>
          </p:cNvSpPr>
          <p:nvPr>
            <p:ph type="pic" sz="quarter" idx="13"/>
          </p:nvPr>
        </p:nvSpPr>
        <p:spPr>
          <a:xfrm>
            <a:off x="6335667" y="1089025"/>
            <a:ext cx="5376333" cy="4860925"/>
          </a:xfrm>
        </p:spPr>
        <p:txBody>
          <a:bodyPr/>
          <a:lstStyle/>
          <a:p>
            <a:r>
              <a:rPr lang="en-US"/>
              <a:t>Click icon to add picture</a:t>
            </a:r>
          </a:p>
        </p:txBody>
      </p:sp>
      <p:cxnSp>
        <p:nvCxnSpPr>
          <p:cNvPr id="12" name="Straight Connector 11"/>
          <p:cNvCxnSpPr/>
          <p:nvPr userDrawn="1"/>
        </p:nvCxnSpPr>
        <p:spPr>
          <a:xfrm>
            <a:off x="480000"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556675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lumns - text/bullets and image - alt 2">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36000" y="1088721"/>
            <a:ext cx="5376000" cy="4860560"/>
          </a:xfrm>
        </p:spPr>
        <p:txBody>
          <a:bodyPr>
            <a:normAutofit/>
          </a:bodyPr>
          <a:lstStyle>
            <a:lvl1pPr marL="0" indent="0">
              <a:buNone/>
              <a:defRPr sz="2000">
                <a:solidFill>
                  <a:srgbClr val="0A2D50"/>
                </a:solidFill>
                <a:latin typeface="Impact"/>
                <a:cs typeface="Impact"/>
              </a:defRPr>
            </a:lvl1pPr>
            <a:lvl2pPr marL="0" indent="0">
              <a:buNone/>
              <a:defRPr sz="2000"/>
            </a:lvl2pPr>
            <a:lvl3pPr marL="269875" indent="-269875">
              <a:defRPr sz="2000"/>
            </a:lvl3pPr>
            <a:lvl4pPr marL="539750" indent="-269875">
              <a:defRPr sz="2000"/>
            </a:lvl4pPr>
            <a:lvl5pPr marL="809625" indent="-269875">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457200"/>
            <a:fld id="{46D46D31-4F81-C84C-9C9E-CC304FB2B6EB}" type="datetimeFigureOut">
              <a:rPr lang="en-US" smtClean="0">
                <a:solidFill>
                  <a:srgbClr val="0A2D50"/>
                </a:solidFill>
              </a:rPr>
              <a:pPr defTabSz="457200"/>
              <a:t>1/27/2020</a:t>
            </a:fld>
            <a:endParaRPr lang="en-US">
              <a:solidFill>
                <a:srgbClr val="0A2D50"/>
              </a:solidFill>
            </a:endParaRPr>
          </a:p>
        </p:txBody>
      </p:sp>
      <p:sp>
        <p:nvSpPr>
          <p:cNvPr id="6" name="Footer Placeholder 5"/>
          <p:cNvSpPr>
            <a:spLocks noGrp="1"/>
          </p:cNvSpPr>
          <p:nvPr>
            <p:ph type="ftr" sz="quarter" idx="11"/>
          </p:nvPr>
        </p:nvSpPr>
        <p:spPr/>
        <p:txBody>
          <a:bodyPr/>
          <a:lstStyle/>
          <a:p>
            <a:pPr defTabSz="457200"/>
            <a:endParaRPr lang="en-US">
              <a:solidFill>
                <a:srgbClr val="0A2D50"/>
              </a:solidFill>
            </a:endParaRPr>
          </a:p>
        </p:txBody>
      </p:sp>
      <p:sp>
        <p:nvSpPr>
          <p:cNvPr id="7" name="Slide Number Placeholder 6"/>
          <p:cNvSpPr>
            <a:spLocks noGrp="1"/>
          </p:cNvSpPr>
          <p:nvPr>
            <p:ph type="sldNum" sz="quarter" idx="12"/>
          </p:nvPr>
        </p:nvSpPr>
        <p:spPr/>
        <p:txBody>
          <a:bodyPr/>
          <a:lstStyle/>
          <a:p>
            <a:pPr defTabSz="457200"/>
            <a:fld id="{8A04D54F-FA85-F344-8424-FB00D2AE8D01}" type="slidenum">
              <a:rPr lang="en-US" smtClean="0">
                <a:solidFill>
                  <a:srgbClr val="0A2D50"/>
                </a:solidFill>
              </a:rPr>
              <a:pPr defTabSz="457200"/>
              <a:t>‹#›</a:t>
            </a:fld>
            <a:endParaRPr lang="en-US">
              <a:solidFill>
                <a:srgbClr val="0A2D50"/>
              </a:solidFill>
            </a:endParaRPr>
          </a:p>
        </p:txBody>
      </p:sp>
      <p:sp>
        <p:nvSpPr>
          <p:cNvPr id="11" name="Picture Placeholder 10"/>
          <p:cNvSpPr>
            <a:spLocks noGrp="1"/>
          </p:cNvSpPr>
          <p:nvPr>
            <p:ph type="pic" sz="quarter" idx="13"/>
          </p:nvPr>
        </p:nvSpPr>
        <p:spPr>
          <a:xfrm>
            <a:off x="480000" y="1088356"/>
            <a:ext cx="5376333" cy="4860925"/>
          </a:xfrm>
        </p:spPr>
        <p:txBody>
          <a:bodyPr/>
          <a:lstStyle/>
          <a:p>
            <a:r>
              <a:rPr lang="en-US"/>
              <a:t>Click icon to add picture</a:t>
            </a:r>
            <a:endParaRPr lang="en-US" dirty="0"/>
          </a:p>
        </p:txBody>
      </p:sp>
      <p:cxnSp>
        <p:nvCxnSpPr>
          <p:cNvPr id="12" name="Straight Connector 11"/>
          <p:cNvCxnSpPr/>
          <p:nvPr userDrawn="1"/>
        </p:nvCxnSpPr>
        <p:spPr>
          <a:xfrm>
            <a:off x="480000"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823986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End page">
    <p:bg>
      <p:bgPr>
        <a:solidFill>
          <a:srgbClr val="5A646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000" y="3420000"/>
            <a:ext cx="11232000" cy="2520000"/>
          </a:xfrm>
        </p:spPr>
        <p:txBody>
          <a:bodyPr anchor="b" anchorCtr="0">
            <a:normAutofit/>
          </a:bodyPr>
          <a:lstStyle>
            <a:lvl1pPr>
              <a:defRPr sz="1600" b="0" baseline="0">
                <a:solidFill>
                  <a:srgbClr val="FFFFFF"/>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80000" y="6120001"/>
            <a:ext cx="11232000" cy="358407"/>
          </a:xfrm>
        </p:spPr>
        <p:txBody>
          <a:bodyPr anchor="b" anchorCtr="0">
            <a:normAutofit/>
          </a:bodyPr>
          <a:lstStyle>
            <a:lvl1pPr marL="0" indent="0" algn="l">
              <a:buNone/>
              <a:defRPr sz="1200">
                <a:solidFill>
                  <a:srgbClr val="FFFFF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12" name="Group 11"/>
          <p:cNvGrpSpPr>
            <a:grpSpLocks noChangeAspect="1"/>
          </p:cNvGrpSpPr>
          <p:nvPr userDrawn="1"/>
        </p:nvGrpSpPr>
        <p:grpSpPr>
          <a:xfrm>
            <a:off x="9912000" y="1"/>
            <a:ext cx="2280000" cy="1303021"/>
            <a:chOff x="7949775" y="1"/>
            <a:chExt cx="1194225" cy="910000"/>
          </a:xfrm>
        </p:grpSpPr>
        <p:sp>
          <p:nvSpPr>
            <p:cNvPr id="13" name="Rectangle 12"/>
            <p:cNvSpPr/>
            <p:nvPr userDrawn="1"/>
          </p:nvSpPr>
          <p:spPr>
            <a:xfrm>
              <a:off x="7949775" y="1"/>
              <a:ext cx="1194225" cy="91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pic>
          <p:nvPicPr>
            <p:cNvPr id="14" name="KCL-LOGO-UK-1.png"/>
            <p:cNvPicPr>
              <a:picLocks noChangeAspect="1"/>
            </p:cNvPicPr>
            <p:nvPr userDrawn="1"/>
          </p:nvPicPr>
          <p:blipFill>
            <a:blip r:embed="rId2" r:link="rId3" cstate="print">
              <a:extLst>
                <a:ext uri="{28A0092B-C50C-407E-A947-70E740481C1C}">
                  <a14:useLocalDpi xmlns:a14="http://schemas.microsoft.com/office/drawing/2010/main" val="0"/>
                </a:ext>
              </a:extLst>
            </a:blip>
            <a:stretch>
              <a:fillRect/>
            </a:stretch>
          </p:blipFill>
          <p:spPr>
            <a:xfrm>
              <a:off x="7949775" y="258"/>
              <a:ext cx="1194225" cy="909486"/>
            </a:xfrm>
            <a:prstGeom prst="rect">
              <a:avLst/>
            </a:prstGeom>
          </p:spPr>
        </p:pic>
      </p:grpSp>
    </p:spTree>
    <p:extLst>
      <p:ext uri="{BB962C8B-B14F-4D97-AF65-F5344CB8AC3E}">
        <p14:creationId xmlns:p14="http://schemas.microsoft.com/office/powerpoint/2010/main" val="293243269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5EAB9E47-8E6F-4DEC-A337-3C2848D0DA75}" type="datetime1">
              <a:rPr lang="en-GB" smtClean="0">
                <a:solidFill>
                  <a:srgbClr val="0A2D50"/>
                </a:solidFill>
              </a:rPr>
              <a:pPr defTabSz="457200"/>
              <a:t>27/01/2020</a:t>
            </a:fld>
            <a:endParaRPr lang="en-GB">
              <a:solidFill>
                <a:srgbClr val="0A2D50"/>
              </a:solidFill>
            </a:endParaRPr>
          </a:p>
        </p:txBody>
      </p:sp>
      <p:sp>
        <p:nvSpPr>
          <p:cNvPr id="3" name="Footer Placeholder 2"/>
          <p:cNvSpPr>
            <a:spLocks noGrp="1"/>
          </p:cNvSpPr>
          <p:nvPr>
            <p:ph type="ftr" sz="quarter" idx="11"/>
          </p:nvPr>
        </p:nvSpPr>
        <p:spPr/>
        <p:txBody>
          <a:bodyPr/>
          <a:lstStyle/>
          <a:p>
            <a:pPr defTabSz="457200"/>
            <a:r>
              <a:rPr lang="en-GB">
                <a:solidFill>
                  <a:srgbClr val="0A2D50"/>
                </a:solidFill>
              </a:rPr>
              <a:t>National Teaching Fellow Briefing KCL 06.01.2020</a:t>
            </a:r>
          </a:p>
        </p:txBody>
      </p:sp>
      <p:sp>
        <p:nvSpPr>
          <p:cNvPr id="4" name="Slide Number Placeholder 3"/>
          <p:cNvSpPr>
            <a:spLocks noGrp="1"/>
          </p:cNvSpPr>
          <p:nvPr>
            <p:ph type="sldNum" sz="quarter" idx="12"/>
          </p:nvPr>
        </p:nvSpPr>
        <p:spPr/>
        <p:txBody>
          <a:bodyPr/>
          <a:lstStyle/>
          <a:p>
            <a:pPr defTabSz="457200"/>
            <a:fld id="{CC1FE0BF-7156-4BDB-9BF1-3A161979DF74}" type="slidenum">
              <a:rPr lang="en-GB" smtClean="0">
                <a:solidFill>
                  <a:srgbClr val="0A2D50"/>
                </a:solidFill>
              </a:rPr>
              <a:pPr defTabSz="457200"/>
              <a:t>‹#›</a:t>
            </a:fld>
            <a:endParaRPr lang="en-GB">
              <a:solidFill>
                <a:srgbClr val="0A2D50"/>
              </a:solidFill>
            </a:endParaRPr>
          </a:p>
        </p:txBody>
      </p:sp>
    </p:spTree>
    <p:extLst>
      <p:ext uri="{BB962C8B-B14F-4D97-AF65-F5344CB8AC3E}">
        <p14:creationId xmlns:p14="http://schemas.microsoft.com/office/powerpoint/2010/main" val="16096540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8A59FE-64E7-4CFD-BBD6-C52DC7BBE439}"/>
              </a:ext>
            </a:extLst>
          </p:cNvPr>
          <p:cNvSpPr/>
          <p:nvPr userDrawn="1"/>
        </p:nvSpPr>
        <p:spPr>
          <a:xfrm>
            <a:off x="0" y="6300000"/>
            <a:ext cx="12192000" cy="5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9" tIns="34294" rIns="68589" bIns="34294"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Georgia"/>
              <a:ea typeface="+mn-ea"/>
              <a:cs typeface="+mn-cs"/>
            </a:endParaRPr>
          </a:p>
        </p:txBody>
      </p:sp>
      <p:cxnSp>
        <p:nvCxnSpPr>
          <p:cNvPr id="8" name="Straight Connector 7">
            <a:extLst>
              <a:ext uri="{FF2B5EF4-FFF2-40B4-BE49-F238E27FC236}">
                <a16:creationId xmlns:a16="http://schemas.microsoft.com/office/drawing/2014/main" id="{46338C64-B60A-425A-9C59-B98833B5C3EF}"/>
              </a:ext>
            </a:extLst>
          </p:cNvPr>
          <p:cNvCxnSpPr/>
          <p:nvPr userDrawn="1"/>
        </p:nvCxnSpPr>
        <p:spPr>
          <a:xfrm>
            <a:off x="407260" y="1678937"/>
            <a:ext cx="1137748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07259" y="1889126"/>
            <a:ext cx="8193600" cy="3996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6" name="Group 35">
            <a:extLst>
              <a:ext uri="{FF2B5EF4-FFF2-40B4-BE49-F238E27FC236}">
                <a16:creationId xmlns:a16="http://schemas.microsoft.com/office/drawing/2014/main" id="{6882A1CE-B991-4042-8C89-3B22C08E47AF}"/>
              </a:ext>
            </a:extLst>
          </p:cNvPr>
          <p:cNvGrpSpPr/>
          <p:nvPr userDrawn="1"/>
        </p:nvGrpSpPr>
        <p:grpSpPr>
          <a:xfrm>
            <a:off x="11453904" y="6300000"/>
            <a:ext cx="738096" cy="558000"/>
            <a:chOff x="8406000" y="6300000"/>
            <a:chExt cx="738000" cy="558000"/>
          </a:xfrm>
        </p:grpSpPr>
        <p:sp>
          <p:nvSpPr>
            <p:cNvPr id="37" name="Rectangle 36">
              <a:extLst>
                <a:ext uri="{FF2B5EF4-FFF2-40B4-BE49-F238E27FC236}">
                  <a16:creationId xmlns:a16="http://schemas.microsoft.com/office/drawing/2014/main" id="{E9ABD7E1-4838-4E8D-9131-ED50CD745F3D}"/>
                </a:ext>
              </a:extLst>
            </p:cNvPr>
            <p:cNvSpPr/>
            <p:nvPr userDrawn="1"/>
          </p:nvSpPr>
          <p:spPr>
            <a:xfrm>
              <a:off x="8406000" y="6300000"/>
              <a:ext cx="738000" cy="5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Georgia"/>
                <a:ea typeface="+mn-ea"/>
                <a:cs typeface="+mn-cs"/>
              </a:endParaRPr>
            </a:p>
          </p:txBody>
        </p:sp>
        <p:grpSp>
          <p:nvGrpSpPr>
            <p:cNvPr id="38" name="Group 4">
              <a:extLst>
                <a:ext uri="{FF2B5EF4-FFF2-40B4-BE49-F238E27FC236}">
                  <a16:creationId xmlns:a16="http://schemas.microsoft.com/office/drawing/2014/main" id="{37707C1B-5537-4BDA-9E30-1D9D2391104D}"/>
                </a:ext>
              </a:extLst>
            </p:cNvPr>
            <p:cNvGrpSpPr>
              <a:grpSpLocks noChangeAspect="1"/>
            </p:cNvGrpSpPr>
            <p:nvPr userDrawn="1"/>
          </p:nvGrpSpPr>
          <p:grpSpPr bwMode="auto">
            <a:xfrm>
              <a:off x="8494200" y="6385455"/>
              <a:ext cx="561600" cy="387091"/>
              <a:chOff x="2792" y="2101"/>
              <a:chExt cx="177" cy="122"/>
            </a:xfrm>
            <a:solidFill>
              <a:schemeClr val="bg1"/>
            </a:solidFill>
          </p:grpSpPr>
          <p:sp>
            <p:nvSpPr>
              <p:cNvPr id="39" name="Freeform 5">
                <a:extLst>
                  <a:ext uri="{FF2B5EF4-FFF2-40B4-BE49-F238E27FC236}">
                    <a16:creationId xmlns:a16="http://schemas.microsoft.com/office/drawing/2014/main" id="{361E6D7B-C801-4728-9DB5-EEC186B75002}"/>
                  </a:ext>
                </a:extLst>
              </p:cNvPr>
              <p:cNvSpPr>
                <a:spLocks/>
              </p:cNvSpPr>
              <p:nvPr/>
            </p:nvSpPr>
            <p:spPr bwMode="auto">
              <a:xfrm>
                <a:off x="2853" y="2137"/>
                <a:ext cx="27" cy="27"/>
              </a:xfrm>
              <a:custGeom>
                <a:avLst/>
                <a:gdLst>
                  <a:gd name="T0" fmla="*/ 77 w 87"/>
                  <a:gd name="T1" fmla="*/ 31 h 91"/>
                  <a:gd name="T2" fmla="*/ 77 w 87"/>
                  <a:gd name="T3" fmla="*/ 31 h 91"/>
                  <a:gd name="T4" fmla="*/ 79 w 87"/>
                  <a:gd name="T5" fmla="*/ 29 h 91"/>
                  <a:gd name="T6" fmla="*/ 86 w 87"/>
                  <a:gd name="T7" fmla="*/ 6 h 91"/>
                  <a:gd name="T8" fmla="*/ 85 w 87"/>
                  <a:gd name="T9" fmla="*/ 3 h 91"/>
                  <a:gd name="T10" fmla="*/ 83 w 87"/>
                  <a:gd name="T11" fmla="*/ 5 h 91"/>
                  <a:gd name="T12" fmla="*/ 79 w 87"/>
                  <a:gd name="T13" fmla="*/ 9 h 91"/>
                  <a:gd name="T14" fmla="*/ 77 w 87"/>
                  <a:gd name="T15" fmla="*/ 8 h 91"/>
                  <a:gd name="T16" fmla="*/ 57 w 87"/>
                  <a:gd name="T17" fmla="*/ 0 h 91"/>
                  <a:gd name="T18" fmla="*/ 0 w 87"/>
                  <a:gd name="T19" fmla="*/ 62 h 91"/>
                  <a:gd name="T20" fmla="*/ 26 w 87"/>
                  <a:gd name="T21" fmla="*/ 90 h 91"/>
                  <a:gd name="T22" fmla="*/ 47 w 87"/>
                  <a:gd name="T23" fmla="*/ 85 h 91"/>
                  <a:gd name="T24" fmla="*/ 53 w 87"/>
                  <a:gd name="T25" fmla="*/ 83 h 91"/>
                  <a:gd name="T26" fmla="*/ 55 w 87"/>
                  <a:gd name="T27" fmla="*/ 89 h 91"/>
                  <a:gd name="T28" fmla="*/ 57 w 87"/>
                  <a:gd name="T29" fmla="*/ 91 h 91"/>
                  <a:gd name="T30" fmla="*/ 59 w 87"/>
                  <a:gd name="T31" fmla="*/ 90 h 91"/>
                  <a:gd name="T32" fmla="*/ 68 w 87"/>
                  <a:gd name="T33" fmla="*/ 65 h 91"/>
                  <a:gd name="T34" fmla="*/ 66 w 87"/>
                  <a:gd name="T35" fmla="*/ 62 h 91"/>
                  <a:gd name="T36" fmla="*/ 63 w 87"/>
                  <a:gd name="T37" fmla="*/ 64 h 91"/>
                  <a:gd name="T38" fmla="*/ 27 w 87"/>
                  <a:gd name="T39" fmla="*/ 84 h 91"/>
                  <a:gd name="T40" fmla="*/ 13 w 87"/>
                  <a:gd name="T41" fmla="*/ 65 h 91"/>
                  <a:gd name="T42" fmla="*/ 57 w 87"/>
                  <a:gd name="T43" fmla="*/ 5 h 91"/>
                  <a:gd name="T44" fmla="*/ 75 w 87"/>
                  <a:gd name="T45" fmla="*/ 25 h 91"/>
                  <a:gd name="T46" fmla="*/ 75 w 87"/>
                  <a:gd name="T47" fmla="*/ 29 h 91"/>
                  <a:gd name="T48" fmla="*/ 77 w 87"/>
                  <a:gd name="T49" fmla="*/ 3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91">
                    <a:moveTo>
                      <a:pt x="77" y="31"/>
                    </a:moveTo>
                    <a:lnTo>
                      <a:pt x="77" y="31"/>
                    </a:lnTo>
                    <a:cubicBezTo>
                      <a:pt x="78" y="31"/>
                      <a:pt x="79" y="30"/>
                      <a:pt x="79" y="29"/>
                    </a:cubicBezTo>
                    <a:lnTo>
                      <a:pt x="86" y="6"/>
                    </a:lnTo>
                    <a:cubicBezTo>
                      <a:pt x="87" y="4"/>
                      <a:pt x="86" y="3"/>
                      <a:pt x="85" y="3"/>
                    </a:cubicBezTo>
                    <a:cubicBezTo>
                      <a:pt x="84" y="3"/>
                      <a:pt x="84" y="4"/>
                      <a:pt x="83" y="5"/>
                    </a:cubicBezTo>
                    <a:cubicBezTo>
                      <a:pt x="82" y="6"/>
                      <a:pt x="80" y="9"/>
                      <a:pt x="79" y="9"/>
                    </a:cubicBezTo>
                    <a:cubicBezTo>
                      <a:pt x="78" y="9"/>
                      <a:pt x="78" y="9"/>
                      <a:pt x="77" y="8"/>
                    </a:cubicBezTo>
                    <a:cubicBezTo>
                      <a:pt x="71" y="1"/>
                      <a:pt x="64" y="0"/>
                      <a:pt x="57" y="0"/>
                    </a:cubicBezTo>
                    <a:cubicBezTo>
                      <a:pt x="27" y="0"/>
                      <a:pt x="0" y="32"/>
                      <a:pt x="0" y="62"/>
                    </a:cubicBezTo>
                    <a:cubicBezTo>
                      <a:pt x="0" y="80"/>
                      <a:pt x="11" y="90"/>
                      <a:pt x="26" y="90"/>
                    </a:cubicBezTo>
                    <a:cubicBezTo>
                      <a:pt x="32" y="90"/>
                      <a:pt x="38" y="88"/>
                      <a:pt x="47" y="85"/>
                    </a:cubicBezTo>
                    <a:cubicBezTo>
                      <a:pt x="49" y="84"/>
                      <a:pt x="51" y="83"/>
                      <a:pt x="53" y="83"/>
                    </a:cubicBezTo>
                    <a:cubicBezTo>
                      <a:pt x="55" y="83"/>
                      <a:pt x="55" y="86"/>
                      <a:pt x="55" y="89"/>
                    </a:cubicBezTo>
                    <a:cubicBezTo>
                      <a:pt x="55" y="90"/>
                      <a:pt x="56" y="91"/>
                      <a:pt x="57" y="91"/>
                    </a:cubicBezTo>
                    <a:cubicBezTo>
                      <a:pt x="58" y="91"/>
                      <a:pt x="59" y="91"/>
                      <a:pt x="59" y="90"/>
                    </a:cubicBezTo>
                    <a:lnTo>
                      <a:pt x="68" y="65"/>
                    </a:lnTo>
                    <a:cubicBezTo>
                      <a:pt x="69" y="63"/>
                      <a:pt x="68" y="62"/>
                      <a:pt x="66" y="62"/>
                    </a:cubicBezTo>
                    <a:cubicBezTo>
                      <a:pt x="65" y="62"/>
                      <a:pt x="64" y="62"/>
                      <a:pt x="63" y="64"/>
                    </a:cubicBezTo>
                    <a:cubicBezTo>
                      <a:pt x="57" y="75"/>
                      <a:pt x="40" y="84"/>
                      <a:pt x="27" y="84"/>
                    </a:cubicBezTo>
                    <a:cubicBezTo>
                      <a:pt x="17" y="84"/>
                      <a:pt x="13" y="76"/>
                      <a:pt x="13" y="65"/>
                    </a:cubicBezTo>
                    <a:cubicBezTo>
                      <a:pt x="13" y="39"/>
                      <a:pt x="36" y="5"/>
                      <a:pt x="57" y="5"/>
                    </a:cubicBezTo>
                    <a:cubicBezTo>
                      <a:pt x="67" y="5"/>
                      <a:pt x="75" y="12"/>
                      <a:pt x="75" y="25"/>
                    </a:cubicBezTo>
                    <a:cubicBezTo>
                      <a:pt x="75" y="26"/>
                      <a:pt x="75" y="28"/>
                      <a:pt x="75" y="29"/>
                    </a:cubicBezTo>
                    <a:cubicBezTo>
                      <a:pt x="75" y="30"/>
                      <a:pt x="76" y="31"/>
                      <a:pt x="77" y="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Georgia"/>
                  <a:ea typeface="+mn-ea"/>
                  <a:cs typeface="+mn-cs"/>
                </a:endParaRPr>
              </a:p>
            </p:txBody>
          </p:sp>
          <p:sp>
            <p:nvSpPr>
              <p:cNvPr id="40" name="Freeform 6">
                <a:extLst>
                  <a:ext uri="{FF2B5EF4-FFF2-40B4-BE49-F238E27FC236}">
                    <a16:creationId xmlns:a16="http://schemas.microsoft.com/office/drawing/2014/main" id="{2238180E-636B-46F7-8EBE-82DC5DB9729D}"/>
                  </a:ext>
                </a:extLst>
              </p:cNvPr>
              <p:cNvSpPr>
                <a:spLocks noEditPoints="1"/>
              </p:cNvSpPr>
              <p:nvPr/>
            </p:nvSpPr>
            <p:spPr bwMode="auto">
              <a:xfrm>
                <a:off x="2878" y="2143"/>
                <a:ext cx="16" cy="20"/>
              </a:xfrm>
              <a:custGeom>
                <a:avLst/>
                <a:gdLst>
                  <a:gd name="T0" fmla="*/ 37 w 52"/>
                  <a:gd name="T1" fmla="*/ 0 h 67"/>
                  <a:gd name="T2" fmla="*/ 37 w 52"/>
                  <a:gd name="T3" fmla="*/ 0 h 67"/>
                  <a:gd name="T4" fmla="*/ 0 w 52"/>
                  <a:gd name="T5" fmla="*/ 48 h 67"/>
                  <a:gd name="T6" fmla="*/ 16 w 52"/>
                  <a:gd name="T7" fmla="*/ 67 h 67"/>
                  <a:gd name="T8" fmla="*/ 52 w 52"/>
                  <a:gd name="T9" fmla="*/ 19 h 67"/>
                  <a:gd name="T10" fmla="*/ 37 w 52"/>
                  <a:gd name="T11" fmla="*/ 0 h 67"/>
                  <a:gd name="T12" fmla="*/ 37 w 52"/>
                  <a:gd name="T13" fmla="*/ 5 h 67"/>
                  <a:gd name="T14" fmla="*/ 37 w 52"/>
                  <a:gd name="T15" fmla="*/ 5 h 67"/>
                  <a:gd name="T16" fmla="*/ 44 w 52"/>
                  <a:gd name="T17" fmla="*/ 14 h 67"/>
                  <a:gd name="T18" fmla="*/ 16 w 52"/>
                  <a:gd name="T19" fmla="*/ 61 h 67"/>
                  <a:gd name="T20" fmla="*/ 9 w 52"/>
                  <a:gd name="T21" fmla="*/ 52 h 67"/>
                  <a:gd name="T22" fmla="*/ 37 w 52"/>
                  <a:gd name="T23"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7">
                    <a:moveTo>
                      <a:pt x="37" y="0"/>
                    </a:moveTo>
                    <a:lnTo>
                      <a:pt x="37" y="0"/>
                    </a:lnTo>
                    <a:cubicBezTo>
                      <a:pt x="17" y="0"/>
                      <a:pt x="0" y="24"/>
                      <a:pt x="0" y="48"/>
                    </a:cubicBezTo>
                    <a:cubicBezTo>
                      <a:pt x="0" y="58"/>
                      <a:pt x="6" y="67"/>
                      <a:pt x="16" y="67"/>
                    </a:cubicBezTo>
                    <a:cubicBezTo>
                      <a:pt x="36" y="67"/>
                      <a:pt x="52" y="41"/>
                      <a:pt x="52" y="19"/>
                    </a:cubicBezTo>
                    <a:cubicBezTo>
                      <a:pt x="52" y="9"/>
                      <a:pt x="47" y="0"/>
                      <a:pt x="37" y="0"/>
                    </a:cubicBezTo>
                    <a:close/>
                    <a:moveTo>
                      <a:pt x="37" y="5"/>
                    </a:moveTo>
                    <a:lnTo>
                      <a:pt x="37" y="5"/>
                    </a:lnTo>
                    <a:cubicBezTo>
                      <a:pt x="42" y="5"/>
                      <a:pt x="44" y="9"/>
                      <a:pt x="44" y="14"/>
                    </a:cubicBezTo>
                    <a:cubicBezTo>
                      <a:pt x="44" y="31"/>
                      <a:pt x="28" y="61"/>
                      <a:pt x="16" y="61"/>
                    </a:cubicBezTo>
                    <a:cubicBezTo>
                      <a:pt x="11" y="61"/>
                      <a:pt x="9" y="58"/>
                      <a:pt x="9" y="52"/>
                    </a:cubicBezTo>
                    <a:cubicBezTo>
                      <a:pt x="9" y="35"/>
                      <a:pt x="25" y="5"/>
                      <a:pt x="3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Georgia"/>
                  <a:ea typeface="+mn-ea"/>
                  <a:cs typeface="+mn-cs"/>
                </a:endParaRPr>
              </a:p>
            </p:txBody>
          </p:sp>
          <p:sp>
            <p:nvSpPr>
              <p:cNvPr id="41" name="Freeform 7">
                <a:extLst>
                  <a:ext uri="{FF2B5EF4-FFF2-40B4-BE49-F238E27FC236}">
                    <a16:creationId xmlns:a16="http://schemas.microsoft.com/office/drawing/2014/main" id="{465B289F-DE5E-4C9D-BDE8-165D399420E7}"/>
                  </a:ext>
                </a:extLst>
              </p:cNvPr>
              <p:cNvSpPr>
                <a:spLocks/>
              </p:cNvSpPr>
              <p:nvPr/>
            </p:nvSpPr>
            <p:spPr bwMode="auto">
              <a:xfrm>
                <a:off x="2894" y="2137"/>
                <a:ext cx="14" cy="26"/>
              </a:xfrm>
              <a:custGeom>
                <a:avLst/>
                <a:gdLst>
                  <a:gd name="T0" fmla="*/ 33 w 45"/>
                  <a:gd name="T1" fmla="*/ 6 h 89"/>
                  <a:gd name="T2" fmla="*/ 33 w 45"/>
                  <a:gd name="T3" fmla="*/ 6 h 89"/>
                  <a:gd name="T4" fmla="*/ 32 w 45"/>
                  <a:gd name="T5" fmla="*/ 8 h 89"/>
                  <a:gd name="T6" fmla="*/ 2 w 45"/>
                  <a:gd name="T7" fmla="*/ 80 h 89"/>
                  <a:gd name="T8" fmla="*/ 0 w 45"/>
                  <a:gd name="T9" fmla="*/ 85 h 89"/>
                  <a:gd name="T10" fmla="*/ 4 w 45"/>
                  <a:gd name="T11" fmla="*/ 89 h 89"/>
                  <a:gd name="T12" fmla="*/ 9 w 45"/>
                  <a:gd name="T13" fmla="*/ 88 h 89"/>
                  <a:gd name="T14" fmla="*/ 25 w 45"/>
                  <a:gd name="T15" fmla="*/ 77 h 89"/>
                  <a:gd name="T16" fmla="*/ 26 w 45"/>
                  <a:gd name="T17" fmla="*/ 75 h 89"/>
                  <a:gd name="T18" fmla="*/ 25 w 45"/>
                  <a:gd name="T19" fmla="*/ 74 h 89"/>
                  <a:gd name="T20" fmla="*/ 23 w 45"/>
                  <a:gd name="T21" fmla="*/ 74 h 89"/>
                  <a:gd name="T22" fmla="*/ 14 w 45"/>
                  <a:gd name="T23" fmla="*/ 81 h 89"/>
                  <a:gd name="T24" fmla="*/ 12 w 45"/>
                  <a:gd name="T25" fmla="*/ 82 h 89"/>
                  <a:gd name="T26" fmla="*/ 12 w 45"/>
                  <a:gd name="T27" fmla="*/ 81 h 89"/>
                  <a:gd name="T28" fmla="*/ 12 w 45"/>
                  <a:gd name="T29" fmla="*/ 79 h 89"/>
                  <a:gd name="T30" fmla="*/ 45 w 45"/>
                  <a:gd name="T31" fmla="*/ 4 h 89"/>
                  <a:gd name="T32" fmla="*/ 45 w 45"/>
                  <a:gd name="T33" fmla="*/ 1 h 89"/>
                  <a:gd name="T34" fmla="*/ 44 w 45"/>
                  <a:gd name="T35" fmla="*/ 0 h 89"/>
                  <a:gd name="T36" fmla="*/ 37 w 45"/>
                  <a:gd name="T37" fmla="*/ 0 h 89"/>
                  <a:gd name="T38" fmla="*/ 27 w 45"/>
                  <a:gd name="T39" fmla="*/ 1 h 89"/>
                  <a:gd name="T40" fmla="*/ 25 w 45"/>
                  <a:gd name="T41" fmla="*/ 3 h 89"/>
                  <a:gd name="T42" fmla="*/ 26 w 45"/>
                  <a:gd name="T43" fmla="*/ 4 h 89"/>
                  <a:gd name="T44" fmla="*/ 32 w 45"/>
                  <a:gd name="T45" fmla="*/ 5 h 89"/>
                  <a:gd name="T46" fmla="*/ 33 w 45"/>
                  <a:gd name="T47" fmla="*/ 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89">
                    <a:moveTo>
                      <a:pt x="33" y="6"/>
                    </a:moveTo>
                    <a:lnTo>
                      <a:pt x="33" y="6"/>
                    </a:lnTo>
                    <a:cubicBezTo>
                      <a:pt x="33" y="7"/>
                      <a:pt x="33" y="7"/>
                      <a:pt x="32" y="8"/>
                    </a:cubicBezTo>
                    <a:cubicBezTo>
                      <a:pt x="22" y="33"/>
                      <a:pt x="12" y="56"/>
                      <a:pt x="2" y="80"/>
                    </a:cubicBezTo>
                    <a:cubicBezTo>
                      <a:pt x="1" y="81"/>
                      <a:pt x="0" y="84"/>
                      <a:pt x="0" y="85"/>
                    </a:cubicBezTo>
                    <a:cubicBezTo>
                      <a:pt x="0" y="87"/>
                      <a:pt x="2" y="89"/>
                      <a:pt x="4" y="89"/>
                    </a:cubicBezTo>
                    <a:cubicBezTo>
                      <a:pt x="6" y="89"/>
                      <a:pt x="7" y="89"/>
                      <a:pt x="9" y="88"/>
                    </a:cubicBezTo>
                    <a:cubicBezTo>
                      <a:pt x="15" y="86"/>
                      <a:pt x="21" y="83"/>
                      <a:pt x="25" y="77"/>
                    </a:cubicBezTo>
                    <a:cubicBezTo>
                      <a:pt x="25" y="77"/>
                      <a:pt x="26" y="76"/>
                      <a:pt x="26" y="75"/>
                    </a:cubicBezTo>
                    <a:cubicBezTo>
                      <a:pt x="26" y="74"/>
                      <a:pt x="25" y="74"/>
                      <a:pt x="25" y="74"/>
                    </a:cubicBezTo>
                    <a:cubicBezTo>
                      <a:pt x="24" y="74"/>
                      <a:pt x="24" y="74"/>
                      <a:pt x="23" y="74"/>
                    </a:cubicBezTo>
                    <a:cubicBezTo>
                      <a:pt x="21" y="76"/>
                      <a:pt x="18" y="79"/>
                      <a:pt x="14" y="81"/>
                    </a:cubicBezTo>
                    <a:cubicBezTo>
                      <a:pt x="13" y="81"/>
                      <a:pt x="13" y="82"/>
                      <a:pt x="12" y="82"/>
                    </a:cubicBezTo>
                    <a:cubicBezTo>
                      <a:pt x="12" y="82"/>
                      <a:pt x="12" y="81"/>
                      <a:pt x="12" y="81"/>
                    </a:cubicBezTo>
                    <a:cubicBezTo>
                      <a:pt x="12" y="80"/>
                      <a:pt x="12" y="80"/>
                      <a:pt x="12" y="79"/>
                    </a:cubicBezTo>
                    <a:lnTo>
                      <a:pt x="45" y="4"/>
                    </a:lnTo>
                    <a:cubicBezTo>
                      <a:pt x="45" y="2"/>
                      <a:pt x="45" y="2"/>
                      <a:pt x="45" y="1"/>
                    </a:cubicBezTo>
                    <a:cubicBezTo>
                      <a:pt x="45" y="0"/>
                      <a:pt x="45" y="0"/>
                      <a:pt x="44" y="0"/>
                    </a:cubicBezTo>
                    <a:cubicBezTo>
                      <a:pt x="42" y="0"/>
                      <a:pt x="39" y="0"/>
                      <a:pt x="37" y="0"/>
                    </a:cubicBezTo>
                    <a:cubicBezTo>
                      <a:pt x="35" y="0"/>
                      <a:pt x="30" y="0"/>
                      <a:pt x="27" y="1"/>
                    </a:cubicBezTo>
                    <a:cubicBezTo>
                      <a:pt x="25" y="1"/>
                      <a:pt x="25" y="2"/>
                      <a:pt x="25" y="3"/>
                    </a:cubicBezTo>
                    <a:cubicBezTo>
                      <a:pt x="25" y="4"/>
                      <a:pt x="25" y="4"/>
                      <a:pt x="26" y="4"/>
                    </a:cubicBezTo>
                    <a:cubicBezTo>
                      <a:pt x="28" y="5"/>
                      <a:pt x="31" y="5"/>
                      <a:pt x="32" y="5"/>
                    </a:cubicBezTo>
                    <a:cubicBezTo>
                      <a:pt x="33" y="5"/>
                      <a:pt x="33" y="6"/>
                      <a:pt x="33"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Georgia"/>
                  <a:ea typeface="+mn-ea"/>
                  <a:cs typeface="+mn-cs"/>
                </a:endParaRPr>
              </a:p>
            </p:txBody>
          </p:sp>
          <p:sp>
            <p:nvSpPr>
              <p:cNvPr id="42" name="Freeform 8">
                <a:extLst>
                  <a:ext uri="{FF2B5EF4-FFF2-40B4-BE49-F238E27FC236}">
                    <a16:creationId xmlns:a16="http://schemas.microsoft.com/office/drawing/2014/main" id="{F108A48B-2DDE-4227-A9E0-593E1BE2BE75}"/>
                  </a:ext>
                </a:extLst>
              </p:cNvPr>
              <p:cNvSpPr>
                <a:spLocks/>
              </p:cNvSpPr>
              <p:nvPr/>
            </p:nvSpPr>
            <p:spPr bwMode="auto">
              <a:xfrm>
                <a:off x="2904" y="2137"/>
                <a:ext cx="14" cy="26"/>
              </a:xfrm>
              <a:custGeom>
                <a:avLst/>
                <a:gdLst>
                  <a:gd name="T0" fmla="*/ 33 w 45"/>
                  <a:gd name="T1" fmla="*/ 6 h 89"/>
                  <a:gd name="T2" fmla="*/ 33 w 45"/>
                  <a:gd name="T3" fmla="*/ 6 h 89"/>
                  <a:gd name="T4" fmla="*/ 32 w 45"/>
                  <a:gd name="T5" fmla="*/ 8 h 89"/>
                  <a:gd name="T6" fmla="*/ 2 w 45"/>
                  <a:gd name="T7" fmla="*/ 80 h 89"/>
                  <a:gd name="T8" fmla="*/ 0 w 45"/>
                  <a:gd name="T9" fmla="*/ 85 h 89"/>
                  <a:gd name="T10" fmla="*/ 4 w 45"/>
                  <a:gd name="T11" fmla="*/ 89 h 89"/>
                  <a:gd name="T12" fmla="*/ 9 w 45"/>
                  <a:gd name="T13" fmla="*/ 88 h 89"/>
                  <a:gd name="T14" fmla="*/ 25 w 45"/>
                  <a:gd name="T15" fmla="*/ 77 h 89"/>
                  <a:gd name="T16" fmla="*/ 26 w 45"/>
                  <a:gd name="T17" fmla="*/ 75 h 89"/>
                  <a:gd name="T18" fmla="*/ 25 w 45"/>
                  <a:gd name="T19" fmla="*/ 74 h 89"/>
                  <a:gd name="T20" fmla="*/ 23 w 45"/>
                  <a:gd name="T21" fmla="*/ 74 h 89"/>
                  <a:gd name="T22" fmla="*/ 14 w 45"/>
                  <a:gd name="T23" fmla="*/ 81 h 89"/>
                  <a:gd name="T24" fmla="*/ 12 w 45"/>
                  <a:gd name="T25" fmla="*/ 82 h 89"/>
                  <a:gd name="T26" fmla="*/ 11 w 45"/>
                  <a:gd name="T27" fmla="*/ 81 h 89"/>
                  <a:gd name="T28" fmla="*/ 12 w 45"/>
                  <a:gd name="T29" fmla="*/ 79 h 89"/>
                  <a:gd name="T30" fmla="*/ 45 w 45"/>
                  <a:gd name="T31" fmla="*/ 4 h 89"/>
                  <a:gd name="T32" fmla="*/ 45 w 45"/>
                  <a:gd name="T33" fmla="*/ 1 h 89"/>
                  <a:gd name="T34" fmla="*/ 44 w 45"/>
                  <a:gd name="T35" fmla="*/ 0 h 89"/>
                  <a:gd name="T36" fmla="*/ 37 w 45"/>
                  <a:gd name="T37" fmla="*/ 0 h 89"/>
                  <a:gd name="T38" fmla="*/ 27 w 45"/>
                  <a:gd name="T39" fmla="*/ 1 h 89"/>
                  <a:gd name="T40" fmla="*/ 25 w 45"/>
                  <a:gd name="T41" fmla="*/ 3 h 89"/>
                  <a:gd name="T42" fmla="*/ 26 w 45"/>
                  <a:gd name="T43" fmla="*/ 4 h 89"/>
                  <a:gd name="T44" fmla="*/ 32 w 45"/>
                  <a:gd name="T45" fmla="*/ 5 h 89"/>
                  <a:gd name="T46" fmla="*/ 33 w 45"/>
                  <a:gd name="T47" fmla="*/ 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89">
                    <a:moveTo>
                      <a:pt x="33" y="6"/>
                    </a:moveTo>
                    <a:lnTo>
                      <a:pt x="33" y="6"/>
                    </a:lnTo>
                    <a:cubicBezTo>
                      <a:pt x="33" y="7"/>
                      <a:pt x="33" y="7"/>
                      <a:pt x="32" y="8"/>
                    </a:cubicBezTo>
                    <a:cubicBezTo>
                      <a:pt x="22" y="33"/>
                      <a:pt x="12" y="56"/>
                      <a:pt x="2" y="80"/>
                    </a:cubicBezTo>
                    <a:cubicBezTo>
                      <a:pt x="1" y="81"/>
                      <a:pt x="0" y="84"/>
                      <a:pt x="0" y="85"/>
                    </a:cubicBezTo>
                    <a:cubicBezTo>
                      <a:pt x="0" y="87"/>
                      <a:pt x="2" y="89"/>
                      <a:pt x="4" y="89"/>
                    </a:cubicBezTo>
                    <a:cubicBezTo>
                      <a:pt x="5" y="89"/>
                      <a:pt x="7" y="89"/>
                      <a:pt x="9" y="88"/>
                    </a:cubicBezTo>
                    <a:cubicBezTo>
                      <a:pt x="15" y="86"/>
                      <a:pt x="21" y="83"/>
                      <a:pt x="25" y="77"/>
                    </a:cubicBezTo>
                    <a:cubicBezTo>
                      <a:pt x="25" y="77"/>
                      <a:pt x="26" y="76"/>
                      <a:pt x="26" y="75"/>
                    </a:cubicBezTo>
                    <a:cubicBezTo>
                      <a:pt x="26" y="74"/>
                      <a:pt x="25" y="74"/>
                      <a:pt x="25" y="74"/>
                    </a:cubicBezTo>
                    <a:cubicBezTo>
                      <a:pt x="24" y="74"/>
                      <a:pt x="24" y="74"/>
                      <a:pt x="23" y="74"/>
                    </a:cubicBezTo>
                    <a:cubicBezTo>
                      <a:pt x="21" y="76"/>
                      <a:pt x="18" y="79"/>
                      <a:pt x="14" y="81"/>
                    </a:cubicBezTo>
                    <a:cubicBezTo>
                      <a:pt x="13" y="81"/>
                      <a:pt x="13" y="82"/>
                      <a:pt x="12" y="82"/>
                    </a:cubicBezTo>
                    <a:cubicBezTo>
                      <a:pt x="12" y="82"/>
                      <a:pt x="11" y="81"/>
                      <a:pt x="11" y="81"/>
                    </a:cubicBezTo>
                    <a:cubicBezTo>
                      <a:pt x="11" y="80"/>
                      <a:pt x="12" y="80"/>
                      <a:pt x="12" y="79"/>
                    </a:cubicBezTo>
                    <a:lnTo>
                      <a:pt x="45" y="4"/>
                    </a:lnTo>
                    <a:cubicBezTo>
                      <a:pt x="45" y="2"/>
                      <a:pt x="45" y="2"/>
                      <a:pt x="45" y="1"/>
                    </a:cubicBezTo>
                    <a:cubicBezTo>
                      <a:pt x="45" y="0"/>
                      <a:pt x="45" y="0"/>
                      <a:pt x="44" y="0"/>
                    </a:cubicBezTo>
                    <a:cubicBezTo>
                      <a:pt x="42" y="0"/>
                      <a:pt x="39" y="0"/>
                      <a:pt x="37" y="0"/>
                    </a:cubicBezTo>
                    <a:cubicBezTo>
                      <a:pt x="34" y="0"/>
                      <a:pt x="30" y="0"/>
                      <a:pt x="27" y="1"/>
                    </a:cubicBezTo>
                    <a:cubicBezTo>
                      <a:pt x="25" y="1"/>
                      <a:pt x="25" y="2"/>
                      <a:pt x="25" y="3"/>
                    </a:cubicBezTo>
                    <a:cubicBezTo>
                      <a:pt x="25" y="4"/>
                      <a:pt x="25" y="4"/>
                      <a:pt x="26" y="4"/>
                    </a:cubicBezTo>
                    <a:cubicBezTo>
                      <a:pt x="28" y="5"/>
                      <a:pt x="31" y="5"/>
                      <a:pt x="32" y="5"/>
                    </a:cubicBezTo>
                    <a:cubicBezTo>
                      <a:pt x="33" y="5"/>
                      <a:pt x="33" y="6"/>
                      <a:pt x="33"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Georgia"/>
                  <a:ea typeface="+mn-ea"/>
                  <a:cs typeface="+mn-cs"/>
                </a:endParaRPr>
              </a:p>
            </p:txBody>
          </p:sp>
          <p:sp>
            <p:nvSpPr>
              <p:cNvPr id="43" name="Freeform 9">
                <a:extLst>
                  <a:ext uri="{FF2B5EF4-FFF2-40B4-BE49-F238E27FC236}">
                    <a16:creationId xmlns:a16="http://schemas.microsoft.com/office/drawing/2014/main" id="{EE7EB2FE-4AF1-4965-A16F-58BFD3CA40CE}"/>
                  </a:ext>
                </a:extLst>
              </p:cNvPr>
              <p:cNvSpPr>
                <a:spLocks noEditPoints="1"/>
              </p:cNvSpPr>
              <p:nvPr/>
            </p:nvSpPr>
            <p:spPr bwMode="auto">
              <a:xfrm>
                <a:off x="2916" y="2144"/>
                <a:ext cx="16" cy="19"/>
              </a:xfrm>
              <a:custGeom>
                <a:avLst/>
                <a:gdLst>
                  <a:gd name="T0" fmla="*/ 39 w 55"/>
                  <a:gd name="T1" fmla="*/ 51 h 65"/>
                  <a:gd name="T2" fmla="*/ 39 w 55"/>
                  <a:gd name="T3" fmla="*/ 51 h 65"/>
                  <a:gd name="T4" fmla="*/ 40 w 55"/>
                  <a:gd name="T5" fmla="*/ 49 h 65"/>
                  <a:gd name="T6" fmla="*/ 38 w 55"/>
                  <a:gd name="T7" fmla="*/ 47 h 65"/>
                  <a:gd name="T8" fmla="*/ 37 w 55"/>
                  <a:gd name="T9" fmla="*/ 48 h 65"/>
                  <a:gd name="T10" fmla="*/ 19 w 55"/>
                  <a:gd name="T11" fmla="*/ 58 h 65"/>
                  <a:gd name="T12" fmla="*/ 11 w 55"/>
                  <a:gd name="T13" fmla="*/ 47 h 65"/>
                  <a:gd name="T14" fmla="*/ 14 w 55"/>
                  <a:gd name="T15" fmla="*/ 35 h 65"/>
                  <a:gd name="T16" fmla="*/ 32 w 55"/>
                  <a:gd name="T17" fmla="*/ 31 h 65"/>
                  <a:gd name="T18" fmla="*/ 55 w 55"/>
                  <a:gd name="T19" fmla="*/ 9 h 65"/>
                  <a:gd name="T20" fmla="*/ 44 w 55"/>
                  <a:gd name="T21" fmla="*/ 0 h 65"/>
                  <a:gd name="T22" fmla="*/ 0 w 55"/>
                  <a:gd name="T23" fmla="*/ 50 h 65"/>
                  <a:gd name="T24" fmla="*/ 14 w 55"/>
                  <a:gd name="T25" fmla="*/ 65 h 65"/>
                  <a:gd name="T26" fmla="*/ 39 w 55"/>
                  <a:gd name="T27" fmla="*/ 51 h 65"/>
                  <a:gd name="T28" fmla="*/ 31 w 55"/>
                  <a:gd name="T29" fmla="*/ 26 h 65"/>
                  <a:gd name="T30" fmla="*/ 31 w 55"/>
                  <a:gd name="T31" fmla="*/ 26 h 65"/>
                  <a:gd name="T32" fmla="*/ 16 w 55"/>
                  <a:gd name="T33" fmla="*/ 30 h 65"/>
                  <a:gd name="T34" fmla="*/ 29 w 55"/>
                  <a:gd name="T35" fmla="*/ 12 h 65"/>
                  <a:gd name="T36" fmla="*/ 41 w 55"/>
                  <a:gd name="T37" fmla="*/ 5 h 65"/>
                  <a:gd name="T38" fmla="*/ 46 w 55"/>
                  <a:gd name="T39" fmla="*/ 10 h 65"/>
                  <a:gd name="T40" fmla="*/ 31 w 55"/>
                  <a:gd name="T41" fmla="*/ 2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65">
                    <a:moveTo>
                      <a:pt x="39" y="51"/>
                    </a:moveTo>
                    <a:lnTo>
                      <a:pt x="39" y="51"/>
                    </a:lnTo>
                    <a:cubicBezTo>
                      <a:pt x="40" y="50"/>
                      <a:pt x="40" y="50"/>
                      <a:pt x="40" y="49"/>
                    </a:cubicBezTo>
                    <a:cubicBezTo>
                      <a:pt x="40" y="48"/>
                      <a:pt x="39" y="47"/>
                      <a:pt x="38" y="47"/>
                    </a:cubicBezTo>
                    <a:cubicBezTo>
                      <a:pt x="38" y="47"/>
                      <a:pt x="37" y="47"/>
                      <a:pt x="37" y="48"/>
                    </a:cubicBezTo>
                    <a:cubicBezTo>
                      <a:pt x="32" y="52"/>
                      <a:pt x="26" y="58"/>
                      <a:pt x="19" y="58"/>
                    </a:cubicBezTo>
                    <a:cubicBezTo>
                      <a:pt x="14" y="58"/>
                      <a:pt x="11" y="54"/>
                      <a:pt x="11" y="47"/>
                    </a:cubicBezTo>
                    <a:cubicBezTo>
                      <a:pt x="11" y="43"/>
                      <a:pt x="12" y="38"/>
                      <a:pt x="14" y="35"/>
                    </a:cubicBezTo>
                    <a:cubicBezTo>
                      <a:pt x="18" y="34"/>
                      <a:pt x="27" y="32"/>
                      <a:pt x="32" y="31"/>
                    </a:cubicBezTo>
                    <a:cubicBezTo>
                      <a:pt x="47" y="26"/>
                      <a:pt x="55" y="19"/>
                      <a:pt x="55" y="9"/>
                    </a:cubicBezTo>
                    <a:cubicBezTo>
                      <a:pt x="55" y="3"/>
                      <a:pt x="50" y="0"/>
                      <a:pt x="44" y="0"/>
                    </a:cubicBezTo>
                    <a:cubicBezTo>
                      <a:pt x="25" y="0"/>
                      <a:pt x="0" y="25"/>
                      <a:pt x="0" y="50"/>
                    </a:cubicBezTo>
                    <a:cubicBezTo>
                      <a:pt x="0" y="59"/>
                      <a:pt x="5" y="65"/>
                      <a:pt x="14" y="65"/>
                    </a:cubicBezTo>
                    <a:cubicBezTo>
                      <a:pt x="25" y="65"/>
                      <a:pt x="33" y="59"/>
                      <a:pt x="39" y="51"/>
                    </a:cubicBezTo>
                    <a:close/>
                    <a:moveTo>
                      <a:pt x="31" y="26"/>
                    </a:moveTo>
                    <a:lnTo>
                      <a:pt x="31" y="26"/>
                    </a:lnTo>
                    <a:cubicBezTo>
                      <a:pt x="25" y="28"/>
                      <a:pt x="20" y="30"/>
                      <a:pt x="16" y="30"/>
                    </a:cubicBezTo>
                    <a:cubicBezTo>
                      <a:pt x="20" y="22"/>
                      <a:pt x="25" y="16"/>
                      <a:pt x="29" y="12"/>
                    </a:cubicBezTo>
                    <a:cubicBezTo>
                      <a:pt x="32" y="9"/>
                      <a:pt x="37" y="5"/>
                      <a:pt x="41" y="5"/>
                    </a:cubicBezTo>
                    <a:cubicBezTo>
                      <a:pt x="44" y="5"/>
                      <a:pt x="46" y="7"/>
                      <a:pt x="46" y="10"/>
                    </a:cubicBezTo>
                    <a:cubicBezTo>
                      <a:pt x="46" y="18"/>
                      <a:pt x="39" y="24"/>
                      <a:pt x="31" y="2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Georgia"/>
                  <a:ea typeface="+mn-ea"/>
                  <a:cs typeface="+mn-cs"/>
                </a:endParaRPr>
              </a:p>
            </p:txBody>
          </p:sp>
          <p:sp>
            <p:nvSpPr>
              <p:cNvPr id="44" name="Freeform 10">
                <a:extLst>
                  <a:ext uri="{FF2B5EF4-FFF2-40B4-BE49-F238E27FC236}">
                    <a16:creationId xmlns:a16="http://schemas.microsoft.com/office/drawing/2014/main" id="{4867BB41-4C05-4A56-8019-DE39EB22857C}"/>
                  </a:ext>
                </a:extLst>
              </p:cNvPr>
              <p:cNvSpPr>
                <a:spLocks noEditPoints="1"/>
              </p:cNvSpPr>
              <p:nvPr/>
            </p:nvSpPr>
            <p:spPr bwMode="auto">
              <a:xfrm>
                <a:off x="2949" y="2144"/>
                <a:ext cx="17" cy="19"/>
              </a:xfrm>
              <a:custGeom>
                <a:avLst/>
                <a:gdLst>
                  <a:gd name="T0" fmla="*/ 40 w 55"/>
                  <a:gd name="T1" fmla="*/ 51 h 65"/>
                  <a:gd name="T2" fmla="*/ 40 w 55"/>
                  <a:gd name="T3" fmla="*/ 51 h 65"/>
                  <a:gd name="T4" fmla="*/ 40 w 55"/>
                  <a:gd name="T5" fmla="*/ 49 h 65"/>
                  <a:gd name="T6" fmla="*/ 38 w 55"/>
                  <a:gd name="T7" fmla="*/ 47 h 65"/>
                  <a:gd name="T8" fmla="*/ 37 w 55"/>
                  <a:gd name="T9" fmla="*/ 48 h 65"/>
                  <a:gd name="T10" fmla="*/ 19 w 55"/>
                  <a:gd name="T11" fmla="*/ 58 h 65"/>
                  <a:gd name="T12" fmla="*/ 11 w 55"/>
                  <a:gd name="T13" fmla="*/ 47 h 65"/>
                  <a:gd name="T14" fmla="*/ 14 w 55"/>
                  <a:gd name="T15" fmla="*/ 35 h 65"/>
                  <a:gd name="T16" fmla="*/ 32 w 55"/>
                  <a:gd name="T17" fmla="*/ 31 h 65"/>
                  <a:gd name="T18" fmla="*/ 55 w 55"/>
                  <a:gd name="T19" fmla="*/ 9 h 65"/>
                  <a:gd name="T20" fmla="*/ 44 w 55"/>
                  <a:gd name="T21" fmla="*/ 0 h 65"/>
                  <a:gd name="T22" fmla="*/ 0 w 55"/>
                  <a:gd name="T23" fmla="*/ 50 h 65"/>
                  <a:gd name="T24" fmla="*/ 14 w 55"/>
                  <a:gd name="T25" fmla="*/ 65 h 65"/>
                  <a:gd name="T26" fmla="*/ 40 w 55"/>
                  <a:gd name="T27" fmla="*/ 51 h 65"/>
                  <a:gd name="T28" fmla="*/ 31 w 55"/>
                  <a:gd name="T29" fmla="*/ 26 h 65"/>
                  <a:gd name="T30" fmla="*/ 31 w 55"/>
                  <a:gd name="T31" fmla="*/ 26 h 65"/>
                  <a:gd name="T32" fmla="*/ 17 w 55"/>
                  <a:gd name="T33" fmla="*/ 30 h 65"/>
                  <a:gd name="T34" fmla="*/ 30 w 55"/>
                  <a:gd name="T35" fmla="*/ 12 h 65"/>
                  <a:gd name="T36" fmla="*/ 41 w 55"/>
                  <a:gd name="T37" fmla="*/ 5 h 65"/>
                  <a:gd name="T38" fmla="*/ 46 w 55"/>
                  <a:gd name="T39" fmla="*/ 10 h 65"/>
                  <a:gd name="T40" fmla="*/ 31 w 55"/>
                  <a:gd name="T41" fmla="*/ 2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65">
                    <a:moveTo>
                      <a:pt x="40" y="51"/>
                    </a:moveTo>
                    <a:lnTo>
                      <a:pt x="40" y="51"/>
                    </a:lnTo>
                    <a:cubicBezTo>
                      <a:pt x="40" y="50"/>
                      <a:pt x="40" y="50"/>
                      <a:pt x="40" y="49"/>
                    </a:cubicBezTo>
                    <a:cubicBezTo>
                      <a:pt x="40" y="48"/>
                      <a:pt x="40" y="47"/>
                      <a:pt x="38" y="47"/>
                    </a:cubicBezTo>
                    <a:cubicBezTo>
                      <a:pt x="38" y="47"/>
                      <a:pt x="37" y="47"/>
                      <a:pt x="37" y="48"/>
                    </a:cubicBezTo>
                    <a:cubicBezTo>
                      <a:pt x="33" y="52"/>
                      <a:pt x="27" y="58"/>
                      <a:pt x="19" y="58"/>
                    </a:cubicBezTo>
                    <a:cubicBezTo>
                      <a:pt x="14" y="58"/>
                      <a:pt x="11" y="54"/>
                      <a:pt x="11" y="47"/>
                    </a:cubicBezTo>
                    <a:cubicBezTo>
                      <a:pt x="11" y="43"/>
                      <a:pt x="13" y="38"/>
                      <a:pt x="14" y="35"/>
                    </a:cubicBezTo>
                    <a:cubicBezTo>
                      <a:pt x="19" y="34"/>
                      <a:pt x="28" y="32"/>
                      <a:pt x="32" y="31"/>
                    </a:cubicBezTo>
                    <a:cubicBezTo>
                      <a:pt x="47" y="26"/>
                      <a:pt x="55" y="19"/>
                      <a:pt x="55" y="9"/>
                    </a:cubicBezTo>
                    <a:cubicBezTo>
                      <a:pt x="55" y="3"/>
                      <a:pt x="50" y="0"/>
                      <a:pt x="44" y="0"/>
                    </a:cubicBezTo>
                    <a:cubicBezTo>
                      <a:pt x="25" y="0"/>
                      <a:pt x="0" y="25"/>
                      <a:pt x="0" y="50"/>
                    </a:cubicBezTo>
                    <a:cubicBezTo>
                      <a:pt x="0" y="59"/>
                      <a:pt x="5" y="65"/>
                      <a:pt x="14" y="65"/>
                    </a:cubicBezTo>
                    <a:cubicBezTo>
                      <a:pt x="26" y="65"/>
                      <a:pt x="33" y="59"/>
                      <a:pt x="40" y="51"/>
                    </a:cubicBezTo>
                    <a:close/>
                    <a:moveTo>
                      <a:pt x="31" y="26"/>
                    </a:moveTo>
                    <a:lnTo>
                      <a:pt x="31" y="26"/>
                    </a:lnTo>
                    <a:cubicBezTo>
                      <a:pt x="25" y="28"/>
                      <a:pt x="20" y="30"/>
                      <a:pt x="17" y="30"/>
                    </a:cubicBezTo>
                    <a:cubicBezTo>
                      <a:pt x="21" y="22"/>
                      <a:pt x="25" y="16"/>
                      <a:pt x="30" y="12"/>
                    </a:cubicBezTo>
                    <a:cubicBezTo>
                      <a:pt x="32" y="9"/>
                      <a:pt x="37" y="5"/>
                      <a:pt x="41" y="5"/>
                    </a:cubicBezTo>
                    <a:cubicBezTo>
                      <a:pt x="44" y="5"/>
                      <a:pt x="46" y="7"/>
                      <a:pt x="46" y="10"/>
                    </a:cubicBezTo>
                    <a:cubicBezTo>
                      <a:pt x="46" y="18"/>
                      <a:pt x="40" y="24"/>
                      <a:pt x="31" y="2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Georgia"/>
                  <a:ea typeface="+mn-ea"/>
                  <a:cs typeface="+mn-cs"/>
                </a:endParaRPr>
              </a:p>
            </p:txBody>
          </p:sp>
          <p:sp>
            <p:nvSpPr>
              <p:cNvPr id="45" name="Freeform 11">
                <a:extLst>
                  <a:ext uri="{FF2B5EF4-FFF2-40B4-BE49-F238E27FC236}">
                    <a16:creationId xmlns:a16="http://schemas.microsoft.com/office/drawing/2014/main" id="{DB7D9726-0B41-4B2A-BB19-58242CC05EA4}"/>
                  </a:ext>
                </a:extLst>
              </p:cNvPr>
              <p:cNvSpPr>
                <a:spLocks noEditPoints="1"/>
              </p:cNvSpPr>
              <p:nvPr/>
            </p:nvSpPr>
            <p:spPr bwMode="auto">
              <a:xfrm>
                <a:off x="2928" y="2144"/>
                <a:ext cx="24" cy="26"/>
              </a:xfrm>
              <a:custGeom>
                <a:avLst/>
                <a:gdLst>
                  <a:gd name="T0" fmla="*/ 66 w 80"/>
                  <a:gd name="T1" fmla="*/ 14 h 88"/>
                  <a:gd name="T2" fmla="*/ 66 w 80"/>
                  <a:gd name="T3" fmla="*/ 14 h 88"/>
                  <a:gd name="T4" fmla="*/ 65 w 80"/>
                  <a:gd name="T5" fmla="*/ 8 h 88"/>
                  <a:gd name="T6" fmla="*/ 69 w 80"/>
                  <a:gd name="T7" fmla="*/ 5 h 88"/>
                  <a:gd name="T8" fmla="*/ 76 w 80"/>
                  <a:gd name="T9" fmla="*/ 7 h 88"/>
                  <a:gd name="T10" fmla="*/ 80 w 80"/>
                  <a:gd name="T11" fmla="*/ 3 h 88"/>
                  <a:gd name="T12" fmla="*/ 75 w 80"/>
                  <a:gd name="T13" fmla="*/ 0 h 88"/>
                  <a:gd name="T14" fmla="*/ 66 w 80"/>
                  <a:gd name="T15" fmla="*/ 2 h 88"/>
                  <a:gd name="T16" fmla="*/ 64 w 80"/>
                  <a:gd name="T17" fmla="*/ 3 h 88"/>
                  <a:gd name="T18" fmla="*/ 62 w 80"/>
                  <a:gd name="T19" fmla="*/ 3 h 88"/>
                  <a:gd name="T20" fmla="*/ 51 w 80"/>
                  <a:gd name="T21" fmla="*/ 0 h 88"/>
                  <a:gd name="T22" fmla="*/ 30 w 80"/>
                  <a:gd name="T23" fmla="*/ 12 h 88"/>
                  <a:gd name="T24" fmla="*/ 25 w 80"/>
                  <a:gd name="T25" fmla="*/ 25 h 88"/>
                  <a:gd name="T26" fmla="*/ 27 w 80"/>
                  <a:gd name="T27" fmla="*/ 34 h 88"/>
                  <a:gd name="T28" fmla="*/ 28 w 80"/>
                  <a:gd name="T29" fmla="*/ 36 h 88"/>
                  <a:gd name="T30" fmla="*/ 24 w 80"/>
                  <a:gd name="T31" fmla="*/ 37 h 88"/>
                  <a:gd name="T32" fmla="*/ 14 w 80"/>
                  <a:gd name="T33" fmla="*/ 47 h 88"/>
                  <a:gd name="T34" fmla="*/ 21 w 80"/>
                  <a:gd name="T35" fmla="*/ 56 h 88"/>
                  <a:gd name="T36" fmla="*/ 0 w 80"/>
                  <a:gd name="T37" fmla="*/ 73 h 88"/>
                  <a:gd name="T38" fmla="*/ 27 w 80"/>
                  <a:gd name="T39" fmla="*/ 88 h 88"/>
                  <a:gd name="T40" fmla="*/ 54 w 80"/>
                  <a:gd name="T41" fmla="*/ 71 h 88"/>
                  <a:gd name="T42" fmla="*/ 40 w 80"/>
                  <a:gd name="T43" fmla="*/ 56 h 88"/>
                  <a:gd name="T44" fmla="*/ 24 w 80"/>
                  <a:gd name="T45" fmla="*/ 45 h 88"/>
                  <a:gd name="T46" fmla="*/ 31 w 80"/>
                  <a:gd name="T47" fmla="*/ 40 h 88"/>
                  <a:gd name="T48" fmla="*/ 39 w 80"/>
                  <a:gd name="T49" fmla="*/ 41 h 88"/>
                  <a:gd name="T50" fmla="*/ 63 w 80"/>
                  <a:gd name="T51" fmla="*/ 25 h 88"/>
                  <a:gd name="T52" fmla="*/ 66 w 80"/>
                  <a:gd name="T53" fmla="*/ 14 h 88"/>
                  <a:gd name="T54" fmla="*/ 38 w 80"/>
                  <a:gd name="T55" fmla="*/ 36 h 88"/>
                  <a:gd name="T56" fmla="*/ 38 w 80"/>
                  <a:gd name="T57" fmla="*/ 36 h 88"/>
                  <a:gd name="T58" fmla="*/ 33 w 80"/>
                  <a:gd name="T59" fmla="*/ 29 h 88"/>
                  <a:gd name="T60" fmla="*/ 38 w 80"/>
                  <a:gd name="T61" fmla="*/ 16 h 88"/>
                  <a:gd name="T62" fmla="*/ 52 w 80"/>
                  <a:gd name="T63" fmla="*/ 4 h 88"/>
                  <a:gd name="T64" fmla="*/ 58 w 80"/>
                  <a:gd name="T65" fmla="*/ 10 h 88"/>
                  <a:gd name="T66" fmla="*/ 53 w 80"/>
                  <a:gd name="T67" fmla="*/ 24 h 88"/>
                  <a:gd name="T68" fmla="*/ 38 w 80"/>
                  <a:gd name="T69" fmla="*/ 36 h 88"/>
                  <a:gd name="T70" fmla="*/ 28 w 80"/>
                  <a:gd name="T71" fmla="*/ 83 h 88"/>
                  <a:gd name="T72" fmla="*/ 28 w 80"/>
                  <a:gd name="T73" fmla="*/ 83 h 88"/>
                  <a:gd name="T74" fmla="*/ 11 w 80"/>
                  <a:gd name="T75" fmla="*/ 73 h 88"/>
                  <a:gd name="T76" fmla="*/ 25 w 80"/>
                  <a:gd name="T77" fmla="*/ 59 h 88"/>
                  <a:gd name="T78" fmla="*/ 36 w 80"/>
                  <a:gd name="T79" fmla="*/ 65 h 88"/>
                  <a:gd name="T80" fmla="*/ 43 w 80"/>
                  <a:gd name="T81" fmla="*/ 74 h 88"/>
                  <a:gd name="T82" fmla="*/ 28 w 80"/>
                  <a:gd name="T83" fmla="*/ 8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88">
                    <a:moveTo>
                      <a:pt x="66" y="14"/>
                    </a:moveTo>
                    <a:lnTo>
                      <a:pt x="66" y="14"/>
                    </a:lnTo>
                    <a:cubicBezTo>
                      <a:pt x="66" y="11"/>
                      <a:pt x="65" y="9"/>
                      <a:pt x="65" y="8"/>
                    </a:cubicBezTo>
                    <a:cubicBezTo>
                      <a:pt x="65" y="6"/>
                      <a:pt x="67" y="5"/>
                      <a:pt x="69" y="5"/>
                    </a:cubicBezTo>
                    <a:cubicBezTo>
                      <a:pt x="72" y="5"/>
                      <a:pt x="74" y="7"/>
                      <a:pt x="76" y="7"/>
                    </a:cubicBezTo>
                    <a:cubicBezTo>
                      <a:pt x="78" y="7"/>
                      <a:pt x="80" y="6"/>
                      <a:pt x="80" y="3"/>
                    </a:cubicBezTo>
                    <a:cubicBezTo>
                      <a:pt x="80" y="1"/>
                      <a:pt x="78" y="0"/>
                      <a:pt x="75" y="0"/>
                    </a:cubicBezTo>
                    <a:cubicBezTo>
                      <a:pt x="73" y="0"/>
                      <a:pt x="70" y="0"/>
                      <a:pt x="66" y="2"/>
                    </a:cubicBezTo>
                    <a:cubicBezTo>
                      <a:pt x="65" y="3"/>
                      <a:pt x="65" y="3"/>
                      <a:pt x="64" y="3"/>
                    </a:cubicBezTo>
                    <a:cubicBezTo>
                      <a:pt x="63" y="3"/>
                      <a:pt x="62" y="3"/>
                      <a:pt x="62" y="3"/>
                    </a:cubicBezTo>
                    <a:cubicBezTo>
                      <a:pt x="59" y="1"/>
                      <a:pt x="57" y="0"/>
                      <a:pt x="51" y="0"/>
                    </a:cubicBezTo>
                    <a:cubicBezTo>
                      <a:pt x="45" y="0"/>
                      <a:pt x="36" y="4"/>
                      <a:pt x="30" y="12"/>
                    </a:cubicBezTo>
                    <a:cubicBezTo>
                      <a:pt x="26" y="18"/>
                      <a:pt x="25" y="21"/>
                      <a:pt x="25" y="25"/>
                    </a:cubicBezTo>
                    <a:cubicBezTo>
                      <a:pt x="25" y="29"/>
                      <a:pt x="26" y="32"/>
                      <a:pt x="27" y="34"/>
                    </a:cubicBezTo>
                    <a:cubicBezTo>
                      <a:pt x="27" y="35"/>
                      <a:pt x="28" y="35"/>
                      <a:pt x="28" y="36"/>
                    </a:cubicBezTo>
                    <a:cubicBezTo>
                      <a:pt x="28" y="36"/>
                      <a:pt x="27" y="37"/>
                      <a:pt x="24" y="37"/>
                    </a:cubicBezTo>
                    <a:cubicBezTo>
                      <a:pt x="20" y="38"/>
                      <a:pt x="14" y="41"/>
                      <a:pt x="14" y="47"/>
                    </a:cubicBezTo>
                    <a:cubicBezTo>
                      <a:pt x="14" y="51"/>
                      <a:pt x="17" y="53"/>
                      <a:pt x="21" y="56"/>
                    </a:cubicBezTo>
                    <a:cubicBezTo>
                      <a:pt x="13" y="58"/>
                      <a:pt x="0" y="64"/>
                      <a:pt x="0" y="73"/>
                    </a:cubicBezTo>
                    <a:cubicBezTo>
                      <a:pt x="0" y="81"/>
                      <a:pt x="11" y="88"/>
                      <a:pt x="27" y="88"/>
                    </a:cubicBezTo>
                    <a:cubicBezTo>
                      <a:pt x="43" y="88"/>
                      <a:pt x="54" y="81"/>
                      <a:pt x="54" y="71"/>
                    </a:cubicBezTo>
                    <a:cubicBezTo>
                      <a:pt x="54" y="65"/>
                      <a:pt x="49" y="60"/>
                      <a:pt x="40" y="56"/>
                    </a:cubicBezTo>
                    <a:cubicBezTo>
                      <a:pt x="31" y="51"/>
                      <a:pt x="24" y="48"/>
                      <a:pt x="24" y="45"/>
                    </a:cubicBezTo>
                    <a:cubicBezTo>
                      <a:pt x="24" y="42"/>
                      <a:pt x="27" y="40"/>
                      <a:pt x="31" y="40"/>
                    </a:cubicBezTo>
                    <a:cubicBezTo>
                      <a:pt x="34" y="40"/>
                      <a:pt x="37" y="41"/>
                      <a:pt x="39" y="41"/>
                    </a:cubicBezTo>
                    <a:cubicBezTo>
                      <a:pt x="47" y="41"/>
                      <a:pt x="57" y="39"/>
                      <a:pt x="63" y="25"/>
                    </a:cubicBezTo>
                    <a:cubicBezTo>
                      <a:pt x="65" y="22"/>
                      <a:pt x="66" y="18"/>
                      <a:pt x="66" y="14"/>
                    </a:cubicBezTo>
                    <a:close/>
                    <a:moveTo>
                      <a:pt x="38" y="36"/>
                    </a:moveTo>
                    <a:lnTo>
                      <a:pt x="38" y="36"/>
                    </a:lnTo>
                    <a:cubicBezTo>
                      <a:pt x="35" y="36"/>
                      <a:pt x="33" y="33"/>
                      <a:pt x="33" y="29"/>
                    </a:cubicBezTo>
                    <a:cubicBezTo>
                      <a:pt x="33" y="25"/>
                      <a:pt x="35" y="21"/>
                      <a:pt x="38" y="16"/>
                    </a:cubicBezTo>
                    <a:cubicBezTo>
                      <a:pt x="42" y="8"/>
                      <a:pt x="47" y="4"/>
                      <a:pt x="52" y="4"/>
                    </a:cubicBezTo>
                    <a:cubicBezTo>
                      <a:pt x="56" y="4"/>
                      <a:pt x="58" y="6"/>
                      <a:pt x="58" y="10"/>
                    </a:cubicBezTo>
                    <a:cubicBezTo>
                      <a:pt x="58" y="14"/>
                      <a:pt x="56" y="19"/>
                      <a:pt x="53" y="24"/>
                    </a:cubicBezTo>
                    <a:cubicBezTo>
                      <a:pt x="47" y="34"/>
                      <a:pt x="43" y="36"/>
                      <a:pt x="38" y="36"/>
                    </a:cubicBezTo>
                    <a:close/>
                    <a:moveTo>
                      <a:pt x="28" y="83"/>
                    </a:moveTo>
                    <a:lnTo>
                      <a:pt x="28" y="83"/>
                    </a:lnTo>
                    <a:cubicBezTo>
                      <a:pt x="17" y="83"/>
                      <a:pt x="11" y="78"/>
                      <a:pt x="11" y="73"/>
                    </a:cubicBezTo>
                    <a:cubicBezTo>
                      <a:pt x="11" y="66"/>
                      <a:pt x="18" y="62"/>
                      <a:pt x="25" y="59"/>
                    </a:cubicBezTo>
                    <a:cubicBezTo>
                      <a:pt x="28" y="61"/>
                      <a:pt x="33" y="63"/>
                      <a:pt x="36" y="65"/>
                    </a:cubicBezTo>
                    <a:cubicBezTo>
                      <a:pt x="42" y="69"/>
                      <a:pt x="43" y="70"/>
                      <a:pt x="43" y="74"/>
                    </a:cubicBezTo>
                    <a:cubicBezTo>
                      <a:pt x="43" y="79"/>
                      <a:pt x="37" y="83"/>
                      <a:pt x="28" y="8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Georgia"/>
                  <a:ea typeface="+mn-ea"/>
                  <a:cs typeface="+mn-cs"/>
                </a:endParaRPr>
              </a:p>
            </p:txBody>
          </p:sp>
          <p:sp>
            <p:nvSpPr>
              <p:cNvPr id="46" name="Freeform 12">
                <a:extLst>
                  <a:ext uri="{FF2B5EF4-FFF2-40B4-BE49-F238E27FC236}">
                    <a16:creationId xmlns:a16="http://schemas.microsoft.com/office/drawing/2014/main" id="{0D423755-ADB0-4AB6-B7ED-1E71A8AAE410}"/>
                  </a:ext>
                </a:extLst>
              </p:cNvPr>
              <p:cNvSpPr>
                <a:spLocks/>
              </p:cNvSpPr>
              <p:nvPr/>
            </p:nvSpPr>
            <p:spPr bwMode="auto">
              <a:xfrm>
                <a:off x="2794" y="2210"/>
                <a:ext cx="171" cy="3"/>
              </a:xfrm>
              <a:custGeom>
                <a:avLst/>
                <a:gdLst>
                  <a:gd name="T0" fmla="*/ 0 w 569"/>
                  <a:gd name="T1" fmla="*/ 0 h 8"/>
                  <a:gd name="T2" fmla="*/ 0 w 569"/>
                  <a:gd name="T3" fmla="*/ 0 h 8"/>
                  <a:gd name="T4" fmla="*/ 569 w 569"/>
                  <a:gd name="T5" fmla="*/ 0 h 8"/>
                  <a:gd name="T6" fmla="*/ 569 w 569"/>
                  <a:gd name="T7" fmla="*/ 8 h 8"/>
                  <a:gd name="T8" fmla="*/ 0 w 569"/>
                  <a:gd name="T9" fmla="*/ 8 h 8"/>
                  <a:gd name="T10" fmla="*/ 0 w 569"/>
                  <a:gd name="T11" fmla="*/ 0 h 8"/>
                </a:gdLst>
                <a:ahLst/>
                <a:cxnLst>
                  <a:cxn ang="0">
                    <a:pos x="T0" y="T1"/>
                  </a:cxn>
                  <a:cxn ang="0">
                    <a:pos x="T2" y="T3"/>
                  </a:cxn>
                  <a:cxn ang="0">
                    <a:pos x="T4" y="T5"/>
                  </a:cxn>
                  <a:cxn ang="0">
                    <a:pos x="T6" y="T7"/>
                  </a:cxn>
                  <a:cxn ang="0">
                    <a:pos x="T8" y="T9"/>
                  </a:cxn>
                  <a:cxn ang="0">
                    <a:pos x="T10" y="T11"/>
                  </a:cxn>
                </a:cxnLst>
                <a:rect l="0" t="0" r="r" b="b"/>
                <a:pathLst>
                  <a:path w="569" h="8">
                    <a:moveTo>
                      <a:pt x="0" y="0"/>
                    </a:moveTo>
                    <a:lnTo>
                      <a:pt x="0" y="0"/>
                    </a:lnTo>
                    <a:lnTo>
                      <a:pt x="569" y="0"/>
                    </a:lnTo>
                    <a:lnTo>
                      <a:pt x="569" y="8"/>
                    </a:lnTo>
                    <a:lnTo>
                      <a:pt x="0"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Georgia"/>
                  <a:ea typeface="+mn-ea"/>
                  <a:cs typeface="+mn-cs"/>
                </a:endParaRPr>
              </a:p>
            </p:txBody>
          </p:sp>
          <p:sp>
            <p:nvSpPr>
              <p:cNvPr id="47" name="Freeform 13">
                <a:extLst>
                  <a:ext uri="{FF2B5EF4-FFF2-40B4-BE49-F238E27FC236}">
                    <a16:creationId xmlns:a16="http://schemas.microsoft.com/office/drawing/2014/main" id="{8509F179-1BEE-4E0F-B441-2BC8382FEE7F}"/>
                  </a:ext>
                </a:extLst>
              </p:cNvPr>
              <p:cNvSpPr>
                <a:spLocks/>
              </p:cNvSpPr>
              <p:nvPr/>
            </p:nvSpPr>
            <p:spPr bwMode="auto">
              <a:xfrm>
                <a:off x="2794" y="2218"/>
                <a:ext cx="171" cy="5"/>
              </a:xfrm>
              <a:custGeom>
                <a:avLst/>
                <a:gdLst>
                  <a:gd name="T0" fmla="*/ 0 w 569"/>
                  <a:gd name="T1" fmla="*/ 0 h 14"/>
                  <a:gd name="T2" fmla="*/ 0 w 569"/>
                  <a:gd name="T3" fmla="*/ 0 h 14"/>
                  <a:gd name="T4" fmla="*/ 569 w 569"/>
                  <a:gd name="T5" fmla="*/ 0 h 14"/>
                  <a:gd name="T6" fmla="*/ 569 w 569"/>
                  <a:gd name="T7" fmla="*/ 14 h 14"/>
                  <a:gd name="T8" fmla="*/ 0 w 569"/>
                  <a:gd name="T9" fmla="*/ 14 h 14"/>
                  <a:gd name="T10" fmla="*/ 0 w 569"/>
                  <a:gd name="T11" fmla="*/ 0 h 14"/>
                </a:gdLst>
                <a:ahLst/>
                <a:cxnLst>
                  <a:cxn ang="0">
                    <a:pos x="T0" y="T1"/>
                  </a:cxn>
                  <a:cxn ang="0">
                    <a:pos x="T2" y="T3"/>
                  </a:cxn>
                  <a:cxn ang="0">
                    <a:pos x="T4" y="T5"/>
                  </a:cxn>
                  <a:cxn ang="0">
                    <a:pos x="T6" y="T7"/>
                  </a:cxn>
                  <a:cxn ang="0">
                    <a:pos x="T8" y="T9"/>
                  </a:cxn>
                  <a:cxn ang="0">
                    <a:pos x="T10" y="T11"/>
                  </a:cxn>
                </a:cxnLst>
                <a:rect l="0" t="0" r="r" b="b"/>
                <a:pathLst>
                  <a:path w="569" h="14">
                    <a:moveTo>
                      <a:pt x="0" y="0"/>
                    </a:moveTo>
                    <a:lnTo>
                      <a:pt x="0" y="0"/>
                    </a:lnTo>
                    <a:lnTo>
                      <a:pt x="569" y="0"/>
                    </a:lnTo>
                    <a:lnTo>
                      <a:pt x="569" y="14"/>
                    </a:lnTo>
                    <a:lnTo>
                      <a:pt x="0" y="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Georgia"/>
                  <a:ea typeface="+mn-ea"/>
                  <a:cs typeface="+mn-cs"/>
                </a:endParaRPr>
              </a:p>
            </p:txBody>
          </p:sp>
          <p:sp>
            <p:nvSpPr>
              <p:cNvPr id="48" name="Freeform 14">
                <a:extLst>
                  <a:ext uri="{FF2B5EF4-FFF2-40B4-BE49-F238E27FC236}">
                    <a16:creationId xmlns:a16="http://schemas.microsoft.com/office/drawing/2014/main" id="{880135E3-3E96-4096-BDC1-9A65BB82C523}"/>
                  </a:ext>
                </a:extLst>
              </p:cNvPr>
              <p:cNvSpPr>
                <a:spLocks/>
              </p:cNvSpPr>
              <p:nvPr/>
            </p:nvSpPr>
            <p:spPr bwMode="auto">
              <a:xfrm>
                <a:off x="2905" y="2101"/>
                <a:ext cx="33" cy="31"/>
              </a:xfrm>
              <a:custGeom>
                <a:avLst/>
                <a:gdLst>
                  <a:gd name="T0" fmla="*/ 97 w 110"/>
                  <a:gd name="T1" fmla="*/ 69 h 103"/>
                  <a:gd name="T2" fmla="*/ 97 w 110"/>
                  <a:gd name="T3" fmla="*/ 69 h 103"/>
                  <a:gd name="T4" fmla="*/ 108 w 110"/>
                  <a:gd name="T5" fmla="*/ 59 h 103"/>
                  <a:gd name="T6" fmla="*/ 110 w 110"/>
                  <a:gd name="T7" fmla="*/ 57 h 103"/>
                  <a:gd name="T8" fmla="*/ 108 w 110"/>
                  <a:gd name="T9" fmla="*/ 55 h 103"/>
                  <a:gd name="T10" fmla="*/ 66 w 110"/>
                  <a:gd name="T11" fmla="*/ 55 h 103"/>
                  <a:gd name="T12" fmla="*/ 63 w 110"/>
                  <a:gd name="T13" fmla="*/ 57 h 103"/>
                  <a:gd name="T14" fmla="*/ 66 w 110"/>
                  <a:gd name="T15" fmla="*/ 60 h 103"/>
                  <a:gd name="T16" fmla="*/ 81 w 110"/>
                  <a:gd name="T17" fmla="*/ 70 h 103"/>
                  <a:gd name="T18" fmla="*/ 81 w 110"/>
                  <a:gd name="T19" fmla="*/ 83 h 103"/>
                  <a:gd name="T20" fmla="*/ 77 w 110"/>
                  <a:gd name="T21" fmla="*/ 90 h 103"/>
                  <a:gd name="T22" fmla="*/ 55 w 110"/>
                  <a:gd name="T23" fmla="*/ 96 h 103"/>
                  <a:gd name="T24" fmla="*/ 17 w 110"/>
                  <a:gd name="T25" fmla="*/ 52 h 103"/>
                  <a:gd name="T26" fmla="*/ 57 w 110"/>
                  <a:gd name="T27" fmla="*/ 6 h 103"/>
                  <a:gd name="T28" fmla="*/ 96 w 110"/>
                  <a:gd name="T29" fmla="*/ 29 h 103"/>
                  <a:gd name="T30" fmla="*/ 99 w 110"/>
                  <a:gd name="T31" fmla="*/ 31 h 103"/>
                  <a:gd name="T32" fmla="*/ 100 w 110"/>
                  <a:gd name="T33" fmla="*/ 29 h 103"/>
                  <a:gd name="T34" fmla="*/ 100 w 110"/>
                  <a:gd name="T35" fmla="*/ 6 h 103"/>
                  <a:gd name="T36" fmla="*/ 99 w 110"/>
                  <a:gd name="T37" fmla="*/ 4 h 103"/>
                  <a:gd name="T38" fmla="*/ 96 w 110"/>
                  <a:gd name="T39" fmla="*/ 6 h 103"/>
                  <a:gd name="T40" fmla="*/ 93 w 110"/>
                  <a:gd name="T41" fmla="*/ 11 h 103"/>
                  <a:gd name="T42" fmla="*/ 88 w 110"/>
                  <a:gd name="T43" fmla="*/ 9 h 103"/>
                  <a:gd name="T44" fmla="*/ 57 w 110"/>
                  <a:gd name="T45" fmla="*/ 0 h 103"/>
                  <a:gd name="T46" fmla="*/ 0 w 110"/>
                  <a:gd name="T47" fmla="*/ 52 h 103"/>
                  <a:gd name="T48" fmla="*/ 55 w 110"/>
                  <a:gd name="T49" fmla="*/ 103 h 103"/>
                  <a:gd name="T50" fmla="*/ 97 w 110"/>
                  <a:gd name="T51" fmla="*/ 88 h 103"/>
                  <a:gd name="T52" fmla="*/ 97 w 110"/>
                  <a:gd name="T53" fmla="*/ 6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 h="103">
                    <a:moveTo>
                      <a:pt x="97" y="69"/>
                    </a:moveTo>
                    <a:lnTo>
                      <a:pt x="97" y="69"/>
                    </a:lnTo>
                    <a:cubicBezTo>
                      <a:pt x="97" y="61"/>
                      <a:pt x="103" y="60"/>
                      <a:pt x="108" y="59"/>
                    </a:cubicBezTo>
                    <a:cubicBezTo>
                      <a:pt x="109" y="59"/>
                      <a:pt x="110" y="58"/>
                      <a:pt x="110" y="57"/>
                    </a:cubicBezTo>
                    <a:cubicBezTo>
                      <a:pt x="110" y="56"/>
                      <a:pt x="109" y="55"/>
                      <a:pt x="108" y="55"/>
                    </a:cubicBezTo>
                    <a:lnTo>
                      <a:pt x="66" y="55"/>
                    </a:lnTo>
                    <a:cubicBezTo>
                      <a:pt x="64" y="55"/>
                      <a:pt x="63" y="56"/>
                      <a:pt x="63" y="57"/>
                    </a:cubicBezTo>
                    <a:cubicBezTo>
                      <a:pt x="63" y="59"/>
                      <a:pt x="64" y="60"/>
                      <a:pt x="66" y="60"/>
                    </a:cubicBezTo>
                    <a:cubicBezTo>
                      <a:pt x="74" y="61"/>
                      <a:pt x="81" y="62"/>
                      <a:pt x="81" y="70"/>
                    </a:cubicBezTo>
                    <a:lnTo>
                      <a:pt x="81" y="83"/>
                    </a:lnTo>
                    <a:cubicBezTo>
                      <a:pt x="81" y="86"/>
                      <a:pt x="79" y="88"/>
                      <a:pt x="77" y="90"/>
                    </a:cubicBezTo>
                    <a:cubicBezTo>
                      <a:pt x="70" y="95"/>
                      <a:pt x="62" y="96"/>
                      <a:pt x="55" y="96"/>
                    </a:cubicBezTo>
                    <a:cubicBezTo>
                      <a:pt x="29" y="96"/>
                      <a:pt x="17" y="74"/>
                      <a:pt x="17" y="52"/>
                    </a:cubicBezTo>
                    <a:cubicBezTo>
                      <a:pt x="17" y="22"/>
                      <a:pt x="36" y="6"/>
                      <a:pt x="57" y="6"/>
                    </a:cubicBezTo>
                    <a:cubicBezTo>
                      <a:pt x="76" y="6"/>
                      <a:pt x="89" y="15"/>
                      <a:pt x="96" y="29"/>
                    </a:cubicBezTo>
                    <a:cubicBezTo>
                      <a:pt x="97" y="31"/>
                      <a:pt x="97" y="31"/>
                      <a:pt x="99" y="31"/>
                    </a:cubicBezTo>
                    <a:cubicBezTo>
                      <a:pt x="100" y="31"/>
                      <a:pt x="100" y="30"/>
                      <a:pt x="100" y="29"/>
                    </a:cubicBezTo>
                    <a:lnTo>
                      <a:pt x="100" y="6"/>
                    </a:lnTo>
                    <a:cubicBezTo>
                      <a:pt x="100" y="5"/>
                      <a:pt x="100" y="4"/>
                      <a:pt x="99" y="4"/>
                    </a:cubicBezTo>
                    <a:cubicBezTo>
                      <a:pt x="97" y="4"/>
                      <a:pt x="97" y="5"/>
                      <a:pt x="96" y="6"/>
                    </a:cubicBezTo>
                    <a:cubicBezTo>
                      <a:pt x="96" y="9"/>
                      <a:pt x="94" y="11"/>
                      <a:pt x="93" y="11"/>
                    </a:cubicBezTo>
                    <a:cubicBezTo>
                      <a:pt x="91" y="11"/>
                      <a:pt x="89" y="10"/>
                      <a:pt x="88" y="9"/>
                    </a:cubicBezTo>
                    <a:cubicBezTo>
                      <a:pt x="80" y="4"/>
                      <a:pt x="72" y="0"/>
                      <a:pt x="57" y="0"/>
                    </a:cubicBezTo>
                    <a:cubicBezTo>
                      <a:pt x="32" y="0"/>
                      <a:pt x="0" y="14"/>
                      <a:pt x="0" y="52"/>
                    </a:cubicBezTo>
                    <a:cubicBezTo>
                      <a:pt x="0" y="91"/>
                      <a:pt x="30" y="103"/>
                      <a:pt x="55" y="103"/>
                    </a:cubicBezTo>
                    <a:cubicBezTo>
                      <a:pt x="78" y="103"/>
                      <a:pt x="93" y="91"/>
                      <a:pt x="97" y="88"/>
                    </a:cubicBezTo>
                    <a:lnTo>
                      <a:pt x="97" y="6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Georgia"/>
                  <a:ea typeface="+mn-ea"/>
                  <a:cs typeface="+mn-cs"/>
                </a:endParaRPr>
              </a:p>
            </p:txBody>
          </p:sp>
          <p:sp>
            <p:nvSpPr>
              <p:cNvPr id="49" name="Freeform 15">
                <a:extLst>
                  <a:ext uri="{FF2B5EF4-FFF2-40B4-BE49-F238E27FC236}">
                    <a16:creationId xmlns:a16="http://schemas.microsoft.com/office/drawing/2014/main" id="{7FDD9CC9-99E6-4C97-A587-46AE4CABE62A}"/>
                  </a:ext>
                </a:extLst>
              </p:cNvPr>
              <p:cNvSpPr>
                <a:spLocks/>
              </p:cNvSpPr>
              <p:nvPr/>
            </p:nvSpPr>
            <p:spPr bwMode="auto">
              <a:xfrm>
                <a:off x="2939" y="2101"/>
                <a:ext cx="6" cy="9"/>
              </a:xfrm>
              <a:custGeom>
                <a:avLst/>
                <a:gdLst>
                  <a:gd name="T0" fmla="*/ 7 w 18"/>
                  <a:gd name="T1" fmla="*/ 16 h 29"/>
                  <a:gd name="T2" fmla="*/ 7 w 18"/>
                  <a:gd name="T3" fmla="*/ 16 h 29"/>
                  <a:gd name="T4" fmla="*/ 12 w 18"/>
                  <a:gd name="T5" fmla="*/ 13 h 29"/>
                  <a:gd name="T6" fmla="*/ 12 w 18"/>
                  <a:gd name="T7" fmla="*/ 15 h 29"/>
                  <a:gd name="T8" fmla="*/ 3 w 18"/>
                  <a:gd name="T9" fmla="*/ 25 h 29"/>
                  <a:gd name="T10" fmla="*/ 2 w 18"/>
                  <a:gd name="T11" fmla="*/ 27 h 29"/>
                  <a:gd name="T12" fmla="*/ 4 w 18"/>
                  <a:gd name="T13" fmla="*/ 29 h 29"/>
                  <a:gd name="T14" fmla="*/ 18 w 18"/>
                  <a:gd name="T15" fmla="*/ 11 h 29"/>
                  <a:gd name="T16" fmla="*/ 8 w 18"/>
                  <a:gd name="T17" fmla="*/ 0 h 29"/>
                  <a:gd name="T18" fmla="*/ 0 w 18"/>
                  <a:gd name="T19" fmla="*/ 8 h 29"/>
                  <a:gd name="T20" fmla="*/ 7 w 18"/>
                  <a:gd name="T21"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9">
                    <a:moveTo>
                      <a:pt x="7" y="16"/>
                    </a:moveTo>
                    <a:lnTo>
                      <a:pt x="7" y="16"/>
                    </a:lnTo>
                    <a:cubicBezTo>
                      <a:pt x="9" y="16"/>
                      <a:pt x="11" y="15"/>
                      <a:pt x="12" y="13"/>
                    </a:cubicBezTo>
                    <a:cubicBezTo>
                      <a:pt x="12" y="13"/>
                      <a:pt x="12" y="14"/>
                      <a:pt x="12" y="15"/>
                    </a:cubicBezTo>
                    <a:cubicBezTo>
                      <a:pt x="12" y="19"/>
                      <a:pt x="9" y="23"/>
                      <a:pt x="3" y="25"/>
                    </a:cubicBezTo>
                    <a:cubicBezTo>
                      <a:pt x="2" y="26"/>
                      <a:pt x="2" y="26"/>
                      <a:pt x="2" y="27"/>
                    </a:cubicBezTo>
                    <a:cubicBezTo>
                      <a:pt x="2" y="28"/>
                      <a:pt x="3" y="29"/>
                      <a:pt x="4" y="29"/>
                    </a:cubicBezTo>
                    <a:cubicBezTo>
                      <a:pt x="13" y="27"/>
                      <a:pt x="18" y="19"/>
                      <a:pt x="18" y="11"/>
                    </a:cubicBezTo>
                    <a:cubicBezTo>
                      <a:pt x="18" y="4"/>
                      <a:pt x="14" y="0"/>
                      <a:pt x="8" y="0"/>
                    </a:cubicBezTo>
                    <a:cubicBezTo>
                      <a:pt x="5" y="0"/>
                      <a:pt x="0" y="2"/>
                      <a:pt x="0" y="8"/>
                    </a:cubicBezTo>
                    <a:cubicBezTo>
                      <a:pt x="0" y="13"/>
                      <a:pt x="3" y="16"/>
                      <a:pt x="7"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Georgia"/>
                  <a:ea typeface="+mn-ea"/>
                  <a:cs typeface="+mn-cs"/>
                </a:endParaRPr>
              </a:p>
            </p:txBody>
          </p:sp>
          <p:sp>
            <p:nvSpPr>
              <p:cNvPr id="50" name="Freeform 16">
                <a:extLst>
                  <a:ext uri="{FF2B5EF4-FFF2-40B4-BE49-F238E27FC236}">
                    <a16:creationId xmlns:a16="http://schemas.microsoft.com/office/drawing/2014/main" id="{23F228D4-9268-4A5F-9C34-923A1569BAFD}"/>
                  </a:ext>
                </a:extLst>
              </p:cNvPr>
              <p:cNvSpPr>
                <a:spLocks/>
              </p:cNvSpPr>
              <p:nvPr/>
            </p:nvSpPr>
            <p:spPr bwMode="auto">
              <a:xfrm>
                <a:off x="2947" y="2101"/>
                <a:ext cx="21" cy="31"/>
              </a:xfrm>
              <a:custGeom>
                <a:avLst/>
                <a:gdLst>
                  <a:gd name="T0" fmla="*/ 60 w 70"/>
                  <a:gd name="T1" fmla="*/ 26 h 104"/>
                  <a:gd name="T2" fmla="*/ 60 w 70"/>
                  <a:gd name="T3" fmla="*/ 26 h 104"/>
                  <a:gd name="T4" fmla="*/ 61 w 70"/>
                  <a:gd name="T5" fmla="*/ 24 h 104"/>
                  <a:gd name="T6" fmla="*/ 58 w 70"/>
                  <a:gd name="T7" fmla="*/ 2 h 104"/>
                  <a:gd name="T8" fmla="*/ 56 w 70"/>
                  <a:gd name="T9" fmla="*/ 0 h 104"/>
                  <a:gd name="T10" fmla="*/ 55 w 70"/>
                  <a:gd name="T11" fmla="*/ 1 h 104"/>
                  <a:gd name="T12" fmla="*/ 51 w 70"/>
                  <a:gd name="T13" fmla="*/ 5 h 104"/>
                  <a:gd name="T14" fmla="*/ 33 w 70"/>
                  <a:gd name="T15" fmla="*/ 1 h 104"/>
                  <a:gd name="T16" fmla="*/ 3 w 70"/>
                  <a:gd name="T17" fmla="*/ 26 h 104"/>
                  <a:gd name="T18" fmla="*/ 31 w 70"/>
                  <a:gd name="T19" fmla="*/ 55 h 104"/>
                  <a:gd name="T20" fmla="*/ 55 w 70"/>
                  <a:gd name="T21" fmla="*/ 78 h 104"/>
                  <a:gd name="T22" fmla="*/ 34 w 70"/>
                  <a:gd name="T23" fmla="*/ 97 h 104"/>
                  <a:gd name="T24" fmla="*/ 4 w 70"/>
                  <a:gd name="T25" fmla="*/ 75 h 104"/>
                  <a:gd name="T26" fmla="*/ 2 w 70"/>
                  <a:gd name="T27" fmla="*/ 73 h 104"/>
                  <a:gd name="T28" fmla="*/ 0 w 70"/>
                  <a:gd name="T29" fmla="*/ 75 h 104"/>
                  <a:gd name="T30" fmla="*/ 0 w 70"/>
                  <a:gd name="T31" fmla="*/ 99 h 104"/>
                  <a:gd name="T32" fmla="*/ 2 w 70"/>
                  <a:gd name="T33" fmla="*/ 102 h 104"/>
                  <a:gd name="T34" fmla="*/ 4 w 70"/>
                  <a:gd name="T35" fmla="*/ 100 h 104"/>
                  <a:gd name="T36" fmla="*/ 8 w 70"/>
                  <a:gd name="T37" fmla="*/ 96 h 104"/>
                  <a:gd name="T38" fmla="*/ 35 w 70"/>
                  <a:gd name="T39" fmla="*/ 104 h 104"/>
                  <a:gd name="T40" fmla="*/ 70 w 70"/>
                  <a:gd name="T41" fmla="*/ 73 h 104"/>
                  <a:gd name="T42" fmla="*/ 40 w 70"/>
                  <a:gd name="T43" fmla="*/ 42 h 104"/>
                  <a:gd name="T44" fmla="*/ 17 w 70"/>
                  <a:gd name="T45" fmla="*/ 22 h 104"/>
                  <a:gd name="T46" fmla="*/ 34 w 70"/>
                  <a:gd name="T47" fmla="*/ 7 h 104"/>
                  <a:gd name="T48" fmla="*/ 58 w 70"/>
                  <a:gd name="T49" fmla="*/ 24 h 104"/>
                  <a:gd name="T50" fmla="*/ 60 w 70"/>
                  <a:gd name="T51" fmla="*/ 2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104">
                    <a:moveTo>
                      <a:pt x="60" y="26"/>
                    </a:moveTo>
                    <a:lnTo>
                      <a:pt x="60" y="26"/>
                    </a:lnTo>
                    <a:cubicBezTo>
                      <a:pt x="61" y="26"/>
                      <a:pt x="62" y="25"/>
                      <a:pt x="61" y="24"/>
                    </a:cubicBezTo>
                    <a:lnTo>
                      <a:pt x="58" y="2"/>
                    </a:lnTo>
                    <a:cubicBezTo>
                      <a:pt x="58" y="0"/>
                      <a:pt x="57" y="0"/>
                      <a:pt x="56" y="0"/>
                    </a:cubicBezTo>
                    <a:cubicBezTo>
                      <a:pt x="56" y="0"/>
                      <a:pt x="55" y="0"/>
                      <a:pt x="55" y="1"/>
                    </a:cubicBezTo>
                    <a:cubicBezTo>
                      <a:pt x="54" y="3"/>
                      <a:pt x="53" y="5"/>
                      <a:pt x="51" y="5"/>
                    </a:cubicBezTo>
                    <a:cubicBezTo>
                      <a:pt x="47" y="5"/>
                      <a:pt x="43" y="1"/>
                      <a:pt x="33" y="1"/>
                    </a:cubicBezTo>
                    <a:cubicBezTo>
                      <a:pt x="20" y="1"/>
                      <a:pt x="3" y="8"/>
                      <a:pt x="3" y="26"/>
                    </a:cubicBezTo>
                    <a:cubicBezTo>
                      <a:pt x="3" y="44"/>
                      <a:pt x="18" y="51"/>
                      <a:pt x="31" y="55"/>
                    </a:cubicBezTo>
                    <a:cubicBezTo>
                      <a:pt x="45" y="60"/>
                      <a:pt x="55" y="64"/>
                      <a:pt x="55" y="78"/>
                    </a:cubicBezTo>
                    <a:cubicBezTo>
                      <a:pt x="55" y="92"/>
                      <a:pt x="45" y="97"/>
                      <a:pt x="34" y="97"/>
                    </a:cubicBezTo>
                    <a:cubicBezTo>
                      <a:pt x="22" y="97"/>
                      <a:pt x="9" y="92"/>
                      <a:pt x="4" y="75"/>
                    </a:cubicBezTo>
                    <a:cubicBezTo>
                      <a:pt x="4" y="73"/>
                      <a:pt x="3" y="73"/>
                      <a:pt x="2" y="73"/>
                    </a:cubicBezTo>
                    <a:cubicBezTo>
                      <a:pt x="0" y="73"/>
                      <a:pt x="0" y="73"/>
                      <a:pt x="0" y="75"/>
                    </a:cubicBezTo>
                    <a:lnTo>
                      <a:pt x="0" y="99"/>
                    </a:lnTo>
                    <a:cubicBezTo>
                      <a:pt x="0" y="101"/>
                      <a:pt x="0" y="102"/>
                      <a:pt x="2" y="102"/>
                    </a:cubicBezTo>
                    <a:cubicBezTo>
                      <a:pt x="3" y="102"/>
                      <a:pt x="3" y="101"/>
                      <a:pt x="4" y="100"/>
                    </a:cubicBezTo>
                    <a:cubicBezTo>
                      <a:pt x="4" y="99"/>
                      <a:pt x="6" y="96"/>
                      <a:pt x="8" y="96"/>
                    </a:cubicBezTo>
                    <a:cubicBezTo>
                      <a:pt x="12" y="96"/>
                      <a:pt x="20" y="104"/>
                      <a:pt x="35" y="104"/>
                    </a:cubicBezTo>
                    <a:cubicBezTo>
                      <a:pt x="49" y="104"/>
                      <a:pt x="70" y="99"/>
                      <a:pt x="70" y="73"/>
                    </a:cubicBezTo>
                    <a:cubicBezTo>
                      <a:pt x="70" y="63"/>
                      <a:pt x="66" y="49"/>
                      <a:pt x="40" y="42"/>
                    </a:cubicBezTo>
                    <a:cubicBezTo>
                      <a:pt x="23" y="37"/>
                      <a:pt x="17" y="31"/>
                      <a:pt x="17" y="22"/>
                    </a:cubicBezTo>
                    <a:cubicBezTo>
                      <a:pt x="17" y="14"/>
                      <a:pt x="22" y="7"/>
                      <a:pt x="34" y="7"/>
                    </a:cubicBezTo>
                    <a:cubicBezTo>
                      <a:pt x="42" y="7"/>
                      <a:pt x="51" y="11"/>
                      <a:pt x="58" y="24"/>
                    </a:cubicBezTo>
                    <a:cubicBezTo>
                      <a:pt x="58" y="25"/>
                      <a:pt x="59" y="26"/>
                      <a:pt x="60" y="2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Georgia"/>
                  <a:ea typeface="+mn-ea"/>
                  <a:cs typeface="+mn-cs"/>
                </a:endParaRPr>
              </a:p>
            </p:txBody>
          </p:sp>
          <p:sp>
            <p:nvSpPr>
              <p:cNvPr id="51" name="Freeform 17">
                <a:extLst>
                  <a:ext uri="{FF2B5EF4-FFF2-40B4-BE49-F238E27FC236}">
                    <a16:creationId xmlns:a16="http://schemas.microsoft.com/office/drawing/2014/main" id="{F4A1BD95-D3B1-4DF2-9864-B6DA4FF6689E}"/>
                  </a:ext>
                </a:extLst>
              </p:cNvPr>
              <p:cNvSpPr>
                <a:spLocks/>
              </p:cNvSpPr>
              <p:nvPr/>
            </p:nvSpPr>
            <p:spPr bwMode="auto">
              <a:xfrm>
                <a:off x="2851" y="2102"/>
                <a:ext cx="13" cy="30"/>
              </a:xfrm>
              <a:custGeom>
                <a:avLst/>
                <a:gdLst>
                  <a:gd name="T0" fmla="*/ 29 w 42"/>
                  <a:gd name="T1" fmla="*/ 16 h 101"/>
                  <a:gd name="T2" fmla="*/ 29 w 42"/>
                  <a:gd name="T3" fmla="*/ 16 h 101"/>
                  <a:gd name="T4" fmla="*/ 39 w 42"/>
                  <a:gd name="T5" fmla="*/ 3 h 101"/>
                  <a:gd name="T6" fmla="*/ 42 w 42"/>
                  <a:gd name="T7" fmla="*/ 1 h 101"/>
                  <a:gd name="T8" fmla="*/ 39 w 42"/>
                  <a:gd name="T9" fmla="*/ 0 h 101"/>
                  <a:gd name="T10" fmla="*/ 3 w 42"/>
                  <a:gd name="T11" fmla="*/ 0 h 101"/>
                  <a:gd name="T12" fmla="*/ 0 w 42"/>
                  <a:gd name="T13" fmla="*/ 1 h 101"/>
                  <a:gd name="T14" fmla="*/ 3 w 42"/>
                  <a:gd name="T15" fmla="*/ 3 h 101"/>
                  <a:gd name="T16" fmla="*/ 13 w 42"/>
                  <a:gd name="T17" fmla="*/ 16 h 101"/>
                  <a:gd name="T18" fmla="*/ 13 w 42"/>
                  <a:gd name="T19" fmla="*/ 84 h 101"/>
                  <a:gd name="T20" fmla="*/ 3 w 42"/>
                  <a:gd name="T21" fmla="*/ 97 h 101"/>
                  <a:gd name="T22" fmla="*/ 0 w 42"/>
                  <a:gd name="T23" fmla="*/ 99 h 101"/>
                  <a:gd name="T24" fmla="*/ 3 w 42"/>
                  <a:gd name="T25" fmla="*/ 101 h 101"/>
                  <a:gd name="T26" fmla="*/ 39 w 42"/>
                  <a:gd name="T27" fmla="*/ 101 h 101"/>
                  <a:gd name="T28" fmla="*/ 42 w 42"/>
                  <a:gd name="T29" fmla="*/ 99 h 101"/>
                  <a:gd name="T30" fmla="*/ 39 w 42"/>
                  <a:gd name="T31" fmla="*/ 97 h 101"/>
                  <a:gd name="T32" fmla="*/ 29 w 42"/>
                  <a:gd name="T33" fmla="*/ 84 h 101"/>
                  <a:gd name="T34" fmla="*/ 29 w 42"/>
                  <a:gd name="T35" fmla="*/ 1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101">
                    <a:moveTo>
                      <a:pt x="29" y="16"/>
                    </a:moveTo>
                    <a:lnTo>
                      <a:pt x="29" y="16"/>
                    </a:lnTo>
                    <a:cubicBezTo>
                      <a:pt x="29" y="8"/>
                      <a:pt x="31" y="4"/>
                      <a:pt x="39" y="3"/>
                    </a:cubicBezTo>
                    <a:cubicBezTo>
                      <a:pt x="41" y="3"/>
                      <a:pt x="42" y="2"/>
                      <a:pt x="42" y="1"/>
                    </a:cubicBezTo>
                    <a:cubicBezTo>
                      <a:pt x="42" y="0"/>
                      <a:pt x="41" y="0"/>
                      <a:pt x="39" y="0"/>
                    </a:cubicBezTo>
                    <a:lnTo>
                      <a:pt x="3" y="0"/>
                    </a:lnTo>
                    <a:cubicBezTo>
                      <a:pt x="1" y="0"/>
                      <a:pt x="0" y="0"/>
                      <a:pt x="0" y="1"/>
                    </a:cubicBezTo>
                    <a:cubicBezTo>
                      <a:pt x="0" y="2"/>
                      <a:pt x="1" y="3"/>
                      <a:pt x="3" y="3"/>
                    </a:cubicBezTo>
                    <a:cubicBezTo>
                      <a:pt x="11" y="4"/>
                      <a:pt x="13" y="8"/>
                      <a:pt x="13" y="16"/>
                    </a:cubicBezTo>
                    <a:lnTo>
                      <a:pt x="13" y="84"/>
                    </a:lnTo>
                    <a:cubicBezTo>
                      <a:pt x="13" y="92"/>
                      <a:pt x="11" y="96"/>
                      <a:pt x="3" y="97"/>
                    </a:cubicBezTo>
                    <a:cubicBezTo>
                      <a:pt x="1" y="98"/>
                      <a:pt x="0" y="98"/>
                      <a:pt x="0" y="99"/>
                    </a:cubicBezTo>
                    <a:cubicBezTo>
                      <a:pt x="0" y="101"/>
                      <a:pt x="1" y="101"/>
                      <a:pt x="3" y="101"/>
                    </a:cubicBezTo>
                    <a:lnTo>
                      <a:pt x="39" y="101"/>
                    </a:lnTo>
                    <a:cubicBezTo>
                      <a:pt x="41" y="101"/>
                      <a:pt x="42" y="101"/>
                      <a:pt x="42" y="99"/>
                    </a:cubicBezTo>
                    <a:cubicBezTo>
                      <a:pt x="42" y="98"/>
                      <a:pt x="41" y="98"/>
                      <a:pt x="39" y="97"/>
                    </a:cubicBezTo>
                    <a:cubicBezTo>
                      <a:pt x="31" y="96"/>
                      <a:pt x="29" y="92"/>
                      <a:pt x="29" y="84"/>
                    </a:cubicBezTo>
                    <a:lnTo>
                      <a:pt x="29" y="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Georgia"/>
                  <a:ea typeface="+mn-ea"/>
                  <a:cs typeface="+mn-cs"/>
                </a:endParaRPr>
              </a:p>
            </p:txBody>
          </p:sp>
          <p:sp>
            <p:nvSpPr>
              <p:cNvPr id="52" name="Freeform 18">
                <a:extLst>
                  <a:ext uri="{FF2B5EF4-FFF2-40B4-BE49-F238E27FC236}">
                    <a16:creationId xmlns:a16="http://schemas.microsoft.com/office/drawing/2014/main" id="{B89695E8-8484-428C-A025-1E49A5868C6B}"/>
                  </a:ext>
                </a:extLst>
              </p:cNvPr>
              <p:cNvSpPr>
                <a:spLocks/>
              </p:cNvSpPr>
              <p:nvPr/>
            </p:nvSpPr>
            <p:spPr bwMode="auto">
              <a:xfrm>
                <a:off x="2867" y="2102"/>
                <a:ext cx="35" cy="30"/>
              </a:xfrm>
              <a:custGeom>
                <a:avLst/>
                <a:gdLst>
                  <a:gd name="T0" fmla="*/ 103 w 115"/>
                  <a:gd name="T1" fmla="*/ 18 h 101"/>
                  <a:gd name="T2" fmla="*/ 103 w 115"/>
                  <a:gd name="T3" fmla="*/ 18 h 101"/>
                  <a:gd name="T4" fmla="*/ 113 w 115"/>
                  <a:gd name="T5" fmla="*/ 3 h 101"/>
                  <a:gd name="T6" fmla="*/ 115 w 115"/>
                  <a:gd name="T7" fmla="*/ 1 h 101"/>
                  <a:gd name="T8" fmla="*/ 113 w 115"/>
                  <a:gd name="T9" fmla="*/ 0 h 101"/>
                  <a:gd name="T10" fmla="*/ 81 w 115"/>
                  <a:gd name="T11" fmla="*/ 0 h 101"/>
                  <a:gd name="T12" fmla="*/ 80 w 115"/>
                  <a:gd name="T13" fmla="*/ 1 h 101"/>
                  <a:gd name="T14" fmla="*/ 82 w 115"/>
                  <a:gd name="T15" fmla="*/ 3 h 101"/>
                  <a:gd name="T16" fmla="*/ 94 w 115"/>
                  <a:gd name="T17" fmla="*/ 18 h 101"/>
                  <a:gd name="T18" fmla="*/ 95 w 115"/>
                  <a:gd name="T19" fmla="*/ 73 h 101"/>
                  <a:gd name="T20" fmla="*/ 29 w 115"/>
                  <a:gd name="T21" fmla="*/ 0 h 101"/>
                  <a:gd name="T22" fmla="*/ 3 w 115"/>
                  <a:gd name="T23" fmla="*/ 0 h 101"/>
                  <a:gd name="T24" fmla="*/ 1 w 115"/>
                  <a:gd name="T25" fmla="*/ 1 h 101"/>
                  <a:gd name="T26" fmla="*/ 3 w 115"/>
                  <a:gd name="T27" fmla="*/ 3 h 101"/>
                  <a:gd name="T28" fmla="*/ 14 w 115"/>
                  <a:gd name="T29" fmla="*/ 13 h 101"/>
                  <a:gd name="T30" fmla="*/ 13 w 115"/>
                  <a:gd name="T31" fmla="*/ 83 h 101"/>
                  <a:gd name="T32" fmla="*/ 3 w 115"/>
                  <a:gd name="T33" fmla="*/ 97 h 101"/>
                  <a:gd name="T34" fmla="*/ 0 w 115"/>
                  <a:gd name="T35" fmla="*/ 99 h 101"/>
                  <a:gd name="T36" fmla="*/ 3 w 115"/>
                  <a:gd name="T37" fmla="*/ 101 h 101"/>
                  <a:gd name="T38" fmla="*/ 34 w 115"/>
                  <a:gd name="T39" fmla="*/ 101 h 101"/>
                  <a:gd name="T40" fmla="*/ 36 w 115"/>
                  <a:gd name="T41" fmla="*/ 99 h 101"/>
                  <a:gd name="T42" fmla="*/ 34 w 115"/>
                  <a:gd name="T43" fmla="*/ 97 h 101"/>
                  <a:gd name="T44" fmla="*/ 22 w 115"/>
                  <a:gd name="T45" fmla="*/ 83 h 101"/>
                  <a:gd name="T46" fmla="*/ 20 w 115"/>
                  <a:gd name="T47" fmla="*/ 16 h 101"/>
                  <a:gd name="T48" fmla="*/ 97 w 115"/>
                  <a:gd name="T49" fmla="*/ 101 h 101"/>
                  <a:gd name="T50" fmla="*/ 102 w 115"/>
                  <a:gd name="T51" fmla="*/ 101 h 101"/>
                  <a:gd name="T52" fmla="*/ 103 w 115"/>
                  <a:gd name="T53" fmla="*/ 1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 h="101">
                    <a:moveTo>
                      <a:pt x="103" y="18"/>
                    </a:moveTo>
                    <a:lnTo>
                      <a:pt x="103" y="18"/>
                    </a:lnTo>
                    <a:cubicBezTo>
                      <a:pt x="103" y="8"/>
                      <a:pt x="105" y="4"/>
                      <a:pt x="113" y="3"/>
                    </a:cubicBezTo>
                    <a:cubicBezTo>
                      <a:pt x="114" y="3"/>
                      <a:pt x="115" y="2"/>
                      <a:pt x="115" y="1"/>
                    </a:cubicBezTo>
                    <a:cubicBezTo>
                      <a:pt x="115" y="0"/>
                      <a:pt x="114" y="0"/>
                      <a:pt x="113" y="0"/>
                    </a:cubicBezTo>
                    <a:lnTo>
                      <a:pt x="81" y="0"/>
                    </a:lnTo>
                    <a:cubicBezTo>
                      <a:pt x="80" y="0"/>
                      <a:pt x="80" y="0"/>
                      <a:pt x="80" y="1"/>
                    </a:cubicBezTo>
                    <a:cubicBezTo>
                      <a:pt x="80" y="2"/>
                      <a:pt x="80" y="3"/>
                      <a:pt x="82" y="3"/>
                    </a:cubicBezTo>
                    <a:cubicBezTo>
                      <a:pt x="88" y="4"/>
                      <a:pt x="93" y="6"/>
                      <a:pt x="94" y="18"/>
                    </a:cubicBezTo>
                    <a:cubicBezTo>
                      <a:pt x="95" y="32"/>
                      <a:pt x="95" y="73"/>
                      <a:pt x="95" y="73"/>
                    </a:cubicBezTo>
                    <a:lnTo>
                      <a:pt x="29" y="0"/>
                    </a:lnTo>
                    <a:lnTo>
                      <a:pt x="3" y="0"/>
                    </a:lnTo>
                    <a:cubicBezTo>
                      <a:pt x="2" y="0"/>
                      <a:pt x="1" y="0"/>
                      <a:pt x="1" y="1"/>
                    </a:cubicBezTo>
                    <a:cubicBezTo>
                      <a:pt x="1" y="2"/>
                      <a:pt x="2" y="3"/>
                      <a:pt x="3" y="3"/>
                    </a:cubicBezTo>
                    <a:cubicBezTo>
                      <a:pt x="8" y="4"/>
                      <a:pt x="14" y="6"/>
                      <a:pt x="14" y="13"/>
                    </a:cubicBezTo>
                    <a:cubicBezTo>
                      <a:pt x="14" y="33"/>
                      <a:pt x="14" y="61"/>
                      <a:pt x="13" y="83"/>
                    </a:cubicBezTo>
                    <a:cubicBezTo>
                      <a:pt x="12" y="93"/>
                      <a:pt x="11" y="96"/>
                      <a:pt x="3" y="97"/>
                    </a:cubicBezTo>
                    <a:cubicBezTo>
                      <a:pt x="1" y="98"/>
                      <a:pt x="0" y="98"/>
                      <a:pt x="0" y="99"/>
                    </a:cubicBezTo>
                    <a:cubicBezTo>
                      <a:pt x="0" y="101"/>
                      <a:pt x="1" y="101"/>
                      <a:pt x="3" y="101"/>
                    </a:cubicBezTo>
                    <a:lnTo>
                      <a:pt x="34" y="101"/>
                    </a:lnTo>
                    <a:cubicBezTo>
                      <a:pt x="35" y="101"/>
                      <a:pt x="36" y="100"/>
                      <a:pt x="36" y="99"/>
                    </a:cubicBezTo>
                    <a:cubicBezTo>
                      <a:pt x="36" y="98"/>
                      <a:pt x="35" y="98"/>
                      <a:pt x="34" y="97"/>
                    </a:cubicBezTo>
                    <a:cubicBezTo>
                      <a:pt x="27" y="96"/>
                      <a:pt x="22" y="95"/>
                      <a:pt x="22" y="83"/>
                    </a:cubicBezTo>
                    <a:cubicBezTo>
                      <a:pt x="21" y="68"/>
                      <a:pt x="20" y="16"/>
                      <a:pt x="20" y="16"/>
                    </a:cubicBezTo>
                    <a:lnTo>
                      <a:pt x="97" y="101"/>
                    </a:lnTo>
                    <a:lnTo>
                      <a:pt x="102" y="101"/>
                    </a:lnTo>
                    <a:cubicBezTo>
                      <a:pt x="102" y="101"/>
                      <a:pt x="102" y="40"/>
                      <a:pt x="103" y="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Georgia"/>
                  <a:ea typeface="+mn-ea"/>
                  <a:cs typeface="+mn-cs"/>
                </a:endParaRPr>
              </a:p>
            </p:txBody>
          </p:sp>
          <p:sp>
            <p:nvSpPr>
              <p:cNvPr id="53" name="Freeform 19">
                <a:extLst>
                  <a:ext uri="{FF2B5EF4-FFF2-40B4-BE49-F238E27FC236}">
                    <a16:creationId xmlns:a16="http://schemas.microsoft.com/office/drawing/2014/main" id="{FE82C3F1-57B6-4061-926C-9563383C6847}"/>
                  </a:ext>
                </a:extLst>
              </p:cNvPr>
              <p:cNvSpPr>
                <a:spLocks/>
              </p:cNvSpPr>
              <p:nvPr/>
            </p:nvSpPr>
            <p:spPr bwMode="auto">
              <a:xfrm>
                <a:off x="2792" y="2102"/>
                <a:ext cx="60" cy="61"/>
              </a:xfrm>
              <a:custGeom>
                <a:avLst/>
                <a:gdLst>
                  <a:gd name="T0" fmla="*/ 53 w 198"/>
                  <a:gd name="T1" fmla="*/ 31 h 205"/>
                  <a:gd name="T2" fmla="*/ 53 w 198"/>
                  <a:gd name="T3" fmla="*/ 31 h 205"/>
                  <a:gd name="T4" fmla="*/ 78 w 198"/>
                  <a:gd name="T5" fmla="*/ 6 h 205"/>
                  <a:gd name="T6" fmla="*/ 82 w 198"/>
                  <a:gd name="T7" fmla="*/ 2 h 205"/>
                  <a:gd name="T8" fmla="*/ 79 w 198"/>
                  <a:gd name="T9" fmla="*/ 0 h 205"/>
                  <a:gd name="T10" fmla="*/ 41 w 198"/>
                  <a:gd name="T11" fmla="*/ 0 h 205"/>
                  <a:gd name="T12" fmla="*/ 4 w 198"/>
                  <a:gd name="T13" fmla="*/ 0 h 205"/>
                  <a:gd name="T14" fmla="*/ 0 w 198"/>
                  <a:gd name="T15" fmla="*/ 2 h 205"/>
                  <a:gd name="T16" fmla="*/ 3 w 198"/>
                  <a:gd name="T17" fmla="*/ 6 h 205"/>
                  <a:gd name="T18" fmla="*/ 25 w 198"/>
                  <a:gd name="T19" fmla="*/ 32 h 205"/>
                  <a:gd name="T20" fmla="*/ 25 w 198"/>
                  <a:gd name="T21" fmla="*/ 115 h 205"/>
                  <a:gd name="T22" fmla="*/ 24 w 198"/>
                  <a:gd name="T23" fmla="*/ 172 h 205"/>
                  <a:gd name="T24" fmla="*/ 3 w 198"/>
                  <a:gd name="T25" fmla="*/ 199 h 205"/>
                  <a:gd name="T26" fmla="*/ 0 w 198"/>
                  <a:gd name="T27" fmla="*/ 202 h 205"/>
                  <a:gd name="T28" fmla="*/ 3 w 198"/>
                  <a:gd name="T29" fmla="*/ 205 h 205"/>
                  <a:gd name="T30" fmla="*/ 40 w 198"/>
                  <a:gd name="T31" fmla="*/ 204 h 205"/>
                  <a:gd name="T32" fmla="*/ 81 w 198"/>
                  <a:gd name="T33" fmla="*/ 205 h 205"/>
                  <a:gd name="T34" fmla="*/ 84 w 198"/>
                  <a:gd name="T35" fmla="*/ 202 h 205"/>
                  <a:gd name="T36" fmla="*/ 80 w 198"/>
                  <a:gd name="T37" fmla="*/ 198 h 205"/>
                  <a:gd name="T38" fmla="*/ 53 w 198"/>
                  <a:gd name="T39" fmla="*/ 174 h 205"/>
                  <a:gd name="T40" fmla="*/ 52 w 198"/>
                  <a:gd name="T41" fmla="*/ 143 h 205"/>
                  <a:gd name="T42" fmla="*/ 53 w 198"/>
                  <a:gd name="T43" fmla="*/ 114 h 205"/>
                  <a:gd name="T44" fmla="*/ 56 w 198"/>
                  <a:gd name="T45" fmla="*/ 110 h 205"/>
                  <a:gd name="T46" fmla="*/ 60 w 198"/>
                  <a:gd name="T47" fmla="*/ 111 h 205"/>
                  <a:gd name="T48" fmla="*/ 143 w 198"/>
                  <a:gd name="T49" fmla="*/ 205 h 205"/>
                  <a:gd name="T50" fmla="*/ 196 w 198"/>
                  <a:gd name="T51" fmla="*/ 205 h 205"/>
                  <a:gd name="T52" fmla="*/ 198 w 198"/>
                  <a:gd name="T53" fmla="*/ 202 h 205"/>
                  <a:gd name="T54" fmla="*/ 196 w 198"/>
                  <a:gd name="T55" fmla="*/ 199 h 205"/>
                  <a:gd name="T56" fmla="*/ 167 w 198"/>
                  <a:gd name="T57" fmla="*/ 186 h 205"/>
                  <a:gd name="T58" fmla="*/ 81 w 198"/>
                  <a:gd name="T59" fmla="*/ 89 h 205"/>
                  <a:gd name="T60" fmla="*/ 140 w 198"/>
                  <a:gd name="T61" fmla="*/ 31 h 205"/>
                  <a:gd name="T62" fmla="*/ 180 w 198"/>
                  <a:gd name="T63" fmla="*/ 6 h 205"/>
                  <a:gd name="T64" fmla="*/ 183 w 198"/>
                  <a:gd name="T65" fmla="*/ 3 h 205"/>
                  <a:gd name="T66" fmla="*/ 179 w 198"/>
                  <a:gd name="T67" fmla="*/ 0 h 205"/>
                  <a:gd name="T68" fmla="*/ 149 w 198"/>
                  <a:gd name="T69" fmla="*/ 0 h 205"/>
                  <a:gd name="T70" fmla="*/ 116 w 198"/>
                  <a:gd name="T71" fmla="*/ 0 h 205"/>
                  <a:gd name="T72" fmla="*/ 111 w 198"/>
                  <a:gd name="T73" fmla="*/ 3 h 205"/>
                  <a:gd name="T74" fmla="*/ 115 w 198"/>
                  <a:gd name="T75" fmla="*/ 6 h 205"/>
                  <a:gd name="T76" fmla="*/ 125 w 198"/>
                  <a:gd name="T77" fmla="*/ 9 h 205"/>
                  <a:gd name="T78" fmla="*/ 130 w 198"/>
                  <a:gd name="T79" fmla="*/ 15 h 205"/>
                  <a:gd name="T80" fmla="*/ 127 w 198"/>
                  <a:gd name="T81" fmla="*/ 24 h 205"/>
                  <a:gd name="T82" fmla="*/ 109 w 198"/>
                  <a:gd name="T83" fmla="*/ 46 h 205"/>
                  <a:gd name="T84" fmla="*/ 57 w 198"/>
                  <a:gd name="T85" fmla="*/ 98 h 205"/>
                  <a:gd name="T86" fmla="*/ 54 w 198"/>
                  <a:gd name="T87" fmla="*/ 98 h 205"/>
                  <a:gd name="T88" fmla="*/ 53 w 198"/>
                  <a:gd name="T89" fmla="*/ 96 h 205"/>
                  <a:gd name="T90" fmla="*/ 53 w 198"/>
                  <a:gd name="T91" fmla="*/ 3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205">
                    <a:moveTo>
                      <a:pt x="53" y="31"/>
                    </a:moveTo>
                    <a:lnTo>
                      <a:pt x="53" y="31"/>
                    </a:lnTo>
                    <a:cubicBezTo>
                      <a:pt x="54" y="19"/>
                      <a:pt x="55" y="9"/>
                      <a:pt x="78" y="6"/>
                    </a:cubicBezTo>
                    <a:cubicBezTo>
                      <a:pt x="80" y="6"/>
                      <a:pt x="82" y="5"/>
                      <a:pt x="82" y="2"/>
                    </a:cubicBezTo>
                    <a:cubicBezTo>
                      <a:pt x="82" y="1"/>
                      <a:pt x="80" y="0"/>
                      <a:pt x="79" y="0"/>
                    </a:cubicBezTo>
                    <a:cubicBezTo>
                      <a:pt x="64" y="0"/>
                      <a:pt x="58" y="0"/>
                      <a:pt x="41" y="0"/>
                    </a:cubicBezTo>
                    <a:cubicBezTo>
                      <a:pt x="26" y="0"/>
                      <a:pt x="7" y="0"/>
                      <a:pt x="4" y="0"/>
                    </a:cubicBezTo>
                    <a:cubicBezTo>
                      <a:pt x="1" y="0"/>
                      <a:pt x="0" y="1"/>
                      <a:pt x="0" y="2"/>
                    </a:cubicBezTo>
                    <a:cubicBezTo>
                      <a:pt x="0" y="4"/>
                      <a:pt x="1" y="5"/>
                      <a:pt x="3" y="6"/>
                    </a:cubicBezTo>
                    <a:cubicBezTo>
                      <a:pt x="11" y="7"/>
                      <a:pt x="24" y="9"/>
                      <a:pt x="25" y="32"/>
                    </a:cubicBezTo>
                    <a:cubicBezTo>
                      <a:pt x="25" y="40"/>
                      <a:pt x="25" y="76"/>
                      <a:pt x="25" y="115"/>
                    </a:cubicBezTo>
                    <a:cubicBezTo>
                      <a:pt x="25" y="140"/>
                      <a:pt x="25" y="162"/>
                      <a:pt x="24" y="172"/>
                    </a:cubicBezTo>
                    <a:cubicBezTo>
                      <a:pt x="24" y="196"/>
                      <a:pt x="11" y="198"/>
                      <a:pt x="3" y="199"/>
                    </a:cubicBezTo>
                    <a:cubicBezTo>
                      <a:pt x="1" y="199"/>
                      <a:pt x="0" y="200"/>
                      <a:pt x="0" y="202"/>
                    </a:cubicBezTo>
                    <a:cubicBezTo>
                      <a:pt x="0" y="204"/>
                      <a:pt x="1" y="205"/>
                      <a:pt x="3" y="205"/>
                    </a:cubicBezTo>
                    <a:cubicBezTo>
                      <a:pt x="6" y="205"/>
                      <a:pt x="26" y="204"/>
                      <a:pt x="40" y="204"/>
                    </a:cubicBezTo>
                    <a:cubicBezTo>
                      <a:pt x="58" y="204"/>
                      <a:pt x="67" y="204"/>
                      <a:pt x="81" y="205"/>
                    </a:cubicBezTo>
                    <a:cubicBezTo>
                      <a:pt x="83" y="205"/>
                      <a:pt x="84" y="204"/>
                      <a:pt x="84" y="202"/>
                    </a:cubicBezTo>
                    <a:cubicBezTo>
                      <a:pt x="84" y="200"/>
                      <a:pt x="83" y="199"/>
                      <a:pt x="80" y="198"/>
                    </a:cubicBezTo>
                    <a:cubicBezTo>
                      <a:pt x="58" y="195"/>
                      <a:pt x="54" y="185"/>
                      <a:pt x="53" y="174"/>
                    </a:cubicBezTo>
                    <a:cubicBezTo>
                      <a:pt x="53" y="169"/>
                      <a:pt x="52" y="156"/>
                      <a:pt x="52" y="143"/>
                    </a:cubicBezTo>
                    <a:cubicBezTo>
                      <a:pt x="52" y="129"/>
                      <a:pt x="53" y="117"/>
                      <a:pt x="53" y="114"/>
                    </a:cubicBezTo>
                    <a:cubicBezTo>
                      <a:pt x="53" y="111"/>
                      <a:pt x="55" y="110"/>
                      <a:pt x="56" y="110"/>
                    </a:cubicBezTo>
                    <a:cubicBezTo>
                      <a:pt x="58" y="110"/>
                      <a:pt x="59" y="110"/>
                      <a:pt x="60" y="111"/>
                    </a:cubicBezTo>
                    <a:cubicBezTo>
                      <a:pt x="74" y="123"/>
                      <a:pt x="118" y="175"/>
                      <a:pt x="143" y="205"/>
                    </a:cubicBezTo>
                    <a:lnTo>
                      <a:pt x="196" y="205"/>
                    </a:lnTo>
                    <a:cubicBezTo>
                      <a:pt x="198" y="205"/>
                      <a:pt x="198" y="204"/>
                      <a:pt x="198" y="202"/>
                    </a:cubicBezTo>
                    <a:cubicBezTo>
                      <a:pt x="198" y="200"/>
                      <a:pt x="197" y="199"/>
                      <a:pt x="196" y="199"/>
                    </a:cubicBezTo>
                    <a:cubicBezTo>
                      <a:pt x="186" y="198"/>
                      <a:pt x="179" y="196"/>
                      <a:pt x="167" y="186"/>
                    </a:cubicBezTo>
                    <a:cubicBezTo>
                      <a:pt x="154" y="176"/>
                      <a:pt x="81" y="89"/>
                      <a:pt x="81" y="89"/>
                    </a:cubicBezTo>
                    <a:cubicBezTo>
                      <a:pt x="87" y="83"/>
                      <a:pt x="120" y="49"/>
                      <a:pt x="140" y="31"/>
                    </a:cubicBezTo>
                    <a:cubicBezTo>
                      <a:pt x="162" y="11"/>
                      <a:pt x="171" y="8"/>
                      <a:pt x="180" y="6"/>
                    </a:cubicBezTo>
                    <a:cubicBezTo>
                      <a:pt x="182" y="6"/>
                      <a:pt x="183" y="5"/>
                      <a:pt x="183" y="3"/>
                    </a:cubicBezTo>
                    <a:cubicBezTo>
                      <a:pt x="183" y="1"/>
                      <a:pt x="182" y="0"/>
                      <a:pt x="179" y="0"/>
                    </a:cubicBezTo>
                    <a:cubicBezTo>
                      <a:pt x="174" y="0"/>
                      <a:pt x="159" y="0"/>
                      <a:pt x="149" y="0"/>
                    </a:cubicBezTo>
                    <a:cubicBezTo>
                      <a:pt x="132" y="0"/>
                      <a:pt x="119" y="0"/>
                      <a:pt x="116" y="0"/>
                    </a:cubicBezTo>
                    <a:cubicBezTo>
                      <a:pt x="113" y="0"/>
                      <a:pt x="111" y="1"/>
                      <a:pt x="111" y="3"/>
                    </a:cubicBezTo>
                    <a:cubicBezTo>
                      <a:pt x="111" y="5"/>
                      <a:pt x="113" y="6"/>
                      <a:pt x="115" y="6"/>
                    </a:cubicBezTo>
                    <a:cubicBezTo>
                      <a:pt x="119" y="7"/>
                      <a:pt x="122" y="7"/>
                      <a:pt x="125" y="9"/>
                    </a:cubicBezTo>
                    <a:cubicBezTo>
                      <a:pt x="128" y="10"/>
                      <a:pt x="130" y="11"/>
                      <a:pt x="130" y="15"/>
                    </a:cubicBezTo>
                    <a:cubicBezTo>
                      <a:pt x="130" y="18"/>
                      <a:pt x="129" y="21"/>
                      <a:pt x="127" y="24"/>
                    </a:cubicBezTo>
                    <a:cubicBezTo>
                      <a:pt x="122" y="31"/>
                      <a:pt x="117" y="38"/>
                      <a:pt x="109" y="46"/>
                    </a:cubicBezTo>
                    <a:cubicBezTo>
                      <a:pt x="89" y="67"/>
                      <a:pt x="65" y="91"/>
                      <a:pt x="57" y="98"/>
                    </a:cubicBezTo>
                    <a:cubicBezTo>
                      <a:pt x="56" y="98"/>
                      <a:pt x="55" y="98"/>
                      <a:pt x="54" y="98"/>
                    </a:cubicBezTo>
                    <a:cubicBezTo>
                      <a:pt x="53" y="98"/>
                      <a:pt x="53" y="97"/>
                      <a:pt x="53" y="96"/>
                    </a:cubicBezTo>
                    <a:cubicBezTo>
                      <a:pt x="53" y="94"/>
                      <a:pt x="53" y="56"/>
                      <a:pt x="53" y="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Georgia"/>
                  <a:ea typeface="+mn-ea"/>
                  <a:cs typeface="+mn-cs"/>
                </a:endParaRPr>
              </a:p>
            </p:txBody>
          </p:sp>
          <p:sp>
            <p:nvSpPr>
              <p:cNvPr id="54" name="Freeform 20">
                <a:extLst>
                  <a:ext uri="{FF2B5EF4-FFF2-40B4-BE49-F238E27FC236}">
                    <a16:creationId xmlns:a16="http://schemas.microsoft.com/office/drawing/2014/main" id="{1E3FBBB5-6277-4AA0-B0C7-5B32D3445C53}"/>
                  </a:ext>
                </a:extLst>
              </p:cNvPr>
              <p:cNvSpPr>
                <a:spLocks/>
              </p:cNvSpPr>
              <p:nvPr/>
            </p:nvSpPr>
            <p:spPr bwMode="auto">
              <a:xfrm>
                <a:off x="2794" y="2175"/>
                <a:ext cx="24" cy="26"/>
              </a:xfrm>
              <a:custGeom>
                <a:avLst/>
                <a:gdLst>
                  <a:gd name="T0" fmla="*/ 2 w 80"/>
                  <a:gd name="T1" fmla="*/ 0 h 88"/>
                  <a:gd name="T2" fmla="*/ 2 w 80"/>
                  <a:gd name="T3" fmla="*/ 0 h 88"/>
                  <a:gd name="T4" fmla="*/ 0 w 80"/>
                  <a:gd name="T5" fmla="*/ 2 h 88"/>
                  <a:gd name="T6" fmla="*/ 2 w 80"/>
                  <a:gd name="T7" fmla="*/ 3 h 88"/>
                  <a:gd name="T8" fmla="*/ 12 w 80"/>
                  <a:gd name="T9" fmla="*/ 15 h 88"/>
                  <a:gd name="T10" fmla="*/ 12 w 80"/>
                  <a:gd name="T11" fmla="*/ 73 h 88"/>
                  <a:gd name="T12" fmla="*/ 2 w 80"/>
                  <a:gd name="T13" fmla="*/ 85 h 88"/>
                  <a:gd name="T14" fmla="*/ 0 w 80"/>
                  <a:gd name="T15" fmla="*/ 86 h 88"/>
                  <a:gd name="T16" fmla="*/ 2 w 80"/>
                  <a:gd name="T17" fmla="*/ 88 h 88"/>
                  <a:gd name="T18" fmla="*/ 75 w 80"/>
                  <a:gd name="T19" fmla="*/ 88 h 88"/>
                  <a:gd name="T20" fmla="*/ 80 w 80"/>
                  <a:gd name="T21" fmla="*/ 63 h 88"/>
                  <a:gd name="T22" fmla="*/ 78 w 80"/>
                  <a:gd name="T23" fmla="*/ 61 h 88"/>
                  <a:gd name="T24" fmla="*/ 76 w 80"/>
                  <a:gd name="T25" fmla="*/ 62 h 88"/>
                  <a:gd name="T26" fmla="*/ 44 w 80"/>
                  <a:gd name="T27" fmla="*/ 82 h 88"/>
                  <a:gd name="T28" fmla="*/ 25 w 80"/>
                  <a:gd name="T29" fmla="*/ 73 h 88"/>
                  <a:gd name="T30" fmla="*/ 25 w 80"/>
                  <a:gd name="T31" fmla="*/ 13 h 88"/>
                  <a:gd name="T32" fmla="*/ 36 w 80"/>
                  <a:gd name="T33" fmla="*/ 4 h 88"/>
                  <a:gd name="T34" fmla="*/ 38 w 80"/>
                  <a:gd name="T35" fmla="*/ 2 h 88"/>
                  <a:gd name="T36" fmla="*/ 35 w 80"/>
                  <a:gd name="T37" fmla="*/ 0 h 88"/>
                  <a:gd name="T38" fmla="*/ 2 w 80"/>
                  <a:gd name="T3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88">
                    <a:moveTo>
                      <a:pt x="2" y="0"/>
                    </a:moveTo>
                    <a:lnTo>
                      <a:pt x="2" y="0"/>
                    </a:lnTo>
                    <a:cubicBezTo>
                      <a:pt x="1" y="0"/>
                      <a:pt x="0" y="1"/>
                      <a:pt x="0" y="2"/>
                    </a:cubicBezTo>
                    <a:cubicBezTo>
                      <a:pt x="0" y="3"/>
                      <a:pt x="1" y="3"/>
                      <a:pt x="2" y="3"/>
                    </a:cubicBezTo>
                    <a:cubicBezTo>
                      <a:pt x="9" y="4"/>
                      <a:pt x="12" y="8"/>
                      <a:pt x="12" y="15"/>
                    </a:cubicBezTo>
                    <a:lnTo>
                      <a:pt x="12" y="73"/>
                    </a:lnTo>
                    <a:cubicBezTo>
                      <a:pt x="12" y="80"/>
                      <a:pt x="9" y="84"/>
                      <a:pt x="2" y="85"/>
                    </a:cubicBezTo>
                    <a:cubicBezTo>
                      <a:pt x="1" y="85"/>
                      <a:pt x="0" y="85"/>
                      <a:pt x="0" y="86"/>
                    </a:cubicBezTo>
                    <a:cubicBezTo>
                      <a:pt x="0" y="87"/>
                      <a:pt x="1" y="88"/>
                      <a:pt x="2" y="88"/>
                    </a:cubicBezTo>
                    <a:lnTo>
                      <a:pt x="75" y="88"/>
                    </a:lnTo>
                    <a:lnTo>
                      <a:pt x="80" y="63"/>
                    </a:lnTo>
                    <a:cubicBezTo>
                      <a:pt x="80" y="62"/>
                      <a:pt x="79" y="61"/>
                      <a:pt x="78" y="61"/>
                    </a:cubicBezTo>
                    <a:cubicBezTo>
                      <a:pt x="77" y="61"/>
                      <a:pt x="76" y="61"/>
                      <a:pt x="76" y="62"/>
                    </a:cubicBezTo>
                    <a:cubicBezTo>
                      <a:pt x="69" y="80"/>
                      <a:pt x="59" y="82"/>
                      <a:pt x="44" y="82"/>
                    </a:cubicBezTo>
                    <a:cubicBezTo>
                      <a:pt x="29" y="82"/>
                      <a:pt x="25" y="80"/>
                      <a:pt x="25" y="73"/>
                    </a:cubicBezTo>
                    <a:lnTo>
                      <a:pt x="25" y="13"/>
                    </a:lnTo>
                    <a:cubicBezTo>
                      <a:pt x="25" y="6"/>
                      <a:pt x="31" y="4"/>
                      <a:pt x="36" y="4"/>
                    </a:cubicBezTo>
                    <a:cubicBezTo>
                      <a:pt x="37" y="3"/>
                      <a:pt x="38" y="3"/>
                      <a:pt x="38" y="2"/>
                    </a:cubicBezTo>
                    <a:cubicBezTo>
                      <a:pt x="38" y="1"/>
                      <a:pt x="37" y="0"/>
                      <a:pt x="35" y="0"/>
                    </a:cubicBez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Georgia"/>
                  <a:ea typeface="+mn-ea"/>
                  <a:cs typeface="+mn-cs"/>
                </a:endParaRPr>
              </a:p>
            </p:txBody>
          </p:sp>
          <p:sp>
            <p:nvSpPr>
              <p:cNvPr id="55" name="Freeform 21">
                <a:extLst>
                  <a:ext uri="{FF2B5EF4-FFF2-40B4-BE49-F238E27FC236}">
                    <a16:creationId xmlns:a16="http://schemas.microsoft.com/office/drawing/2014/main" id="{7AA744E2-CC57-46FC-BEC9-D6BB0A98E1D7}"/>
                  </a:ext>
                </a:extLst>
              </p:cNvPr>
              <p:cNvSpPr>
                <a:spLocks noEditPoints="1"/>
              </p:cNvSpPr>
              <p:nvPr/>
            </p:nvSpPr>
            <p:spPr bwMode="auto">
              <a:xfrm>
                <a:off x="2819" y="2175"/>
                <a:ext cx="27" cy="26"/>
              </a:xfrm>
              <a:custGeom>
                <a:avLst/>
                <a:gdLst>
                  <a:gd name="T0" fmla="*/ 44 w 88"/>
                  <a:gd name="T1" fmla="*/ 89 h 89"/>
                  <a:gd name="T2" fmla="*/ 44 w 88"/>
                  <a:gd name="T3" fmla="*/ 89 h 89"/>
                  <a:gd name="T4" fmla="*/ 88 w 88"/>
                  <a:gd name="T5" fmla="*/ 44 h 89"/>
                  <a:gd name="T6" fmla="*/ 44 w 88"/>
                  <a:gd name="T7" fmla="*/ 0 h 89"/>
                  <a:gd name="T8" fmla="*/ 0 w 88"/>
                  <a:gd name="T9" fmla="*/ 44 h 89"/>
                  <a:gd name="T10" fmla="*/ 44 w 88"/>
                  <a:gd name="T11" fmla="*/ 89 h 89"/>
                  <a:gd name="T12" fmla="*/ 15 w 88"/>
                  <a:gd name="T13" fmla="*/ 44 h 89"/>
                  <a:gd name="T14" fmla="*/ 15 w 88"/>
                  <a:gd name="T15" fmla="*/ 44 h 89"/>
                  <a:gd name="T16" fmla="*/ 44 w 88"/>
                  <a:gd name="T17" fmla="*/ 6 h 89"/>
                  <a:gd name="T18" fmla="*/ 73 w 88"/>
                  <a:gd name="T19" fmla="*/ 44 h 89"/>
                  <a:gd name="T20" fmla="*/ 44 w 88"/>
                  <a:gd name="T21" fmla="*/ 84 h 89"/>
                  <a:gd name="T22" fmla="*/ 15 w 88"/>
                  <a:gd name="T23" fmla="*/ 4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89">
                    <a:moveTo>
                      <a:pt x="44" y="89"/>
                    </a:moveTo>
                    <a:lnTo>
                      <a:pt x="44" y="89"/>
                    </a:lnTo>
                    <a:cubicBezTo>
                      <a:pt x="70" y="89"/>
                      <a:pt x="88" y="72"/>
                      <a:pt x="88" y="44"/>
                    </a:cubicBezTo>
                    <a:cubicBezTo>
                      <a:pt x="88" y="20"/>
                      <a:pt x="70" y="0"/>
                      <a:pt x="44" y="0"/>
                    </a:cubicBezTo>
                    <a:cubicBezTo>
                      <a:pt x="19" y="0"/>
                      <a:pt x="0" y="20"/>
                      <a:pt x="0" y="44"/>
                    </a:cubicBezTo>
                    <a:cubicBezTo>
                      <a:pt x="0" y="70"/>
                      <a:pt x="18" y="89"/>
                      <a:pt x="44" y="89"/>
                    </a:cubicBezTo>
                    <a:close/>
                    <a:moveTo>
                      <a:pt x="15" y="44"/>
                    </a:moveTo>
                    <a:lnTo>
                      <a:pt x="15" y="44"/>
                    </a:lnTo>
                    <a:cubicBezTo>
                      <a:pt x="15" y="22"/>
                      <a:pt x="25" y="6"/>
                      <a:pt x="44" y="6"/>
                    </a:cubicBezTo>
                    <a:cubicBezTo>
                      <a:pt x="60" y="6"/>
                      <a:pt x="73" y="22"/>
                      <a:pt x="73" y="44"/>
                    </a:cubicBezTo>
                    <a:cubicBezTo>
                      <a:pt x="73" y="72"/>
                      <a:pt x="62" y="84"/>
                      <a:pt x="44" y="84"/>
                    </a:cubicBezTo>
                    <a:cubicBezTo>
                      <a:pt x="27" y="84"/>
                      <a:pt x="15" y="67"/>
                      <a:pt x="15" y="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Georgia"/>
                  <a:ea typeface="+mn-ea"/>
                  <a:cs typeface="+mn-cs"/>
                </a:endParaRPr>
              </a:p>
            </p:txBody>
          </p:sp>
          <p:sp>
            <p:nvSpPr>
              <p:cNvPr id="56" name="Freeform 22">
                <a:extLst>
                  <a:ext uri="{FF2B5EF4-FFF2-40B4-BE49-F238E27FC236}">
                    <a16:creationId xmlns:a16="http://schemas.microsoft.com/office/drawing/2014/main" id="{4100BFCC-A483-4540-A306-2B13D3D2562E}"/>
                  </a:ext>
                </a:extLst>
              </p:cNvPr>
              <p:cNvSpPr>
                <a:spLocks/>
              </p:cNvSpPr>
              <p:nvPr/>
            </p:nvSpPr>
            <p:spPr bwMode="auto">
              <a:xfrm>
                <a:off x="2848" y="2175"/>
                <a:ext cx="29" cy="26"/>
              </a:xfrm>
              <a:custGeom>
                <a:avLst/>
                <a:gdLst>
                  <a:gd name="T0" fmla="*/ 87 w 99"/>
                  <a:gd name="T1" fmla="*/ 88 h 88"/>
                  <a:gd name="T2" fmla="*/ 87 w 99"/>
                  <a:gd name="T3" fmla="*/ 88 h 88"/>
                  <a:gd name="T4" fmla="*/ 88 w 99"/>
                  <a:gd name="T5" fmla="*/ 15 h 88"/>
                  <a:gd name="T6" fmla="*/ 97 w 99"/>
                  <a:gd name="T7" fmla="*/ 3 h 88"/>
                  <a:gd name="T8" fmla="*/ 99 w 99"/>
                  <a:gd name="T9" fmla="*/ 2 h 88"/>
                  <a:gd name="T10" fmla="*/ 98 w 99"/>
                  <a:gd name="T11" fmla="*/ 0 h 88"/>
                  <a:gd name="T12" fmla="*/ 70 w 99"/>
                  <a:gd name="T13" fmla="*/ 0 h 88"/>
                  <a:gd name="T14" fmla="*/ 68 w 99"/>
                  <a:gd name="T15" fmla="*/ 2 h 88"/>
                  <a:gd name="T16" fmla="*/ 70 w 99"/>
                  <a:gd name="T17" fmla="*/ 3 h 88"/>
                  <a:gd name="T18" fmla="*/ 81 w 99"/>
                  <a:gd name="T19" fmla="*/ 15 h 88"/>
                  <a:gd name="T20" fmla="*/ 82 w 99"/>
                  <a:gd name="T21" fmla="*/ 65 h 88"/>
                  <a:gd name="T22" fmla="*/ 26 w 99"/>
                  <a:gd name="T23" fmla="*/ 0 h 88"/>
                  <a:gd name="T24" fmla="*/ 3 w 99"/>
                  <a:gd name="T25" fmla="*/ 0 h 88"/>
                  <a:gd name="T26" fmla="*/ 1 w 99"/>
                  <a:gd name="T27" fmla="*/ 2 h 88"/>
                  <a:gd name="T28" fmla="*/ 3 w 99"/>
                  <a:gd name="T29" fmla="*/ 4 h 88"/>
                  <a:gd name="T30" fmla="*/ 12 w 99"/>
                  <a:gd name="T31" fmla="*/ 12 h 88"/>
                  <a:gd name="T32" fmla="*/ 11 w 99"/>
                  <a:gd name="T33" fmla="*/ 73 h 88"/>
                  <a:gd name="T34" fmla="*/ 2 w 99"/>
                  <a:gd name="T35" fmla="*/ 85 h 88"/>
                  <a:gd name="T36" fmla="*/ 0 w 99"/>
                  <a:gd name="T37" fmla="*/ 86 h 88"/>
                  <a:gd name="T38" fmla="*/ 1 w 99"/>
                  <a:gd name="T39" fmla="*/ 88 h 88"/>
                  <a:gd name="T40" fmla="*/ 29 w 99"/>
                  <a:gd name="T41" fmla="*/ 88 h 88"/>
                  <a:gd name="T42" fmla="*/ 31 w 99"/>
                  <a:gd name="T43" fmla="*/ 86 h 88"/>
                  <a:gd name="T44" fmla="*/ 29 w 99"/>
                  <a:gd name="T45" fmla="*/ 85 h 88"/>
                  <a:gd name="T46" fmla="*/ 18 w 99"/>
                  <a:gd name="T47" fmla="*/ 73 h 88"/>
                  <a:gd name="T48" fmla="*/ 18 w 99"/>
                  <a:gd name="T49" fmla="*/ 11 h 88"/>
                  <a:gd name="T50" fmla="*/ 83 w 99"/>
                  <a:gd name="T51" fmla="*/ 88 h 88"/>
                  <a:gd name="T52" fmla="*/ 87 w 99"/>
                  <a:gd name="T5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88">
                    <a:moveTo>
                      <a:pt x="87" y="88"/>
                    </a:moveTo>
                    <a:lnTo>
                      <a:pt x="87" y="88"/>
                    </a:lnTo>
                    <a:lnTo>
                      <a:pt x="88" y="15"/>
                    </a:lnTo>
                    <a:cubicBezTo>
                      <a:pt x="88" y="8"/>
                      <a:pt x="90" y="4"/>
                      <a:pt x="97" y="3"/>
                    </a:cubicBezTo>
                    <a:cubicBezTo>
                      <a:pt x="98" y="3"/>
                      <a:pt x="99" y="3"/>
                      <a:pt x="99" y="2"/>
                    </a:cubicBezTo>
                    <a:cubicBezTo>
                      <a:pt x="99" y="1"/>
                      <a:pt x="98" y="0"/>
                      <a:pt x="98" y="0"/>
                    </a:cubicBezTo>
                    <a:lnTo>
                      <a:pt x="70" y="0"/>
                    </a:lnTo>
                    <a:cubicBezTo>
                      <a:pt x="69" y="0"/>
                      <a:pt x="68" y="1"/>
                      <a:pt x="68" y="2"/>
                    </a:cubicBezTo>
                    <a:cubicBezTo>
                      <a:pt x="68" y="3"/>
                      <a:pt x="69" y="3"/>
                      <a:pt x="70" y="3"/>
                    </a:cubicBezTo>
                    <a:cubicBezTo>
                      <a:pt x="77" y="5"/>
                      <a:pt x="80" y="7"/>
                      <a:pt x="81" y="15"/>
                    </a:cubicBezTo>
                    <a:lnTo>
                      <a:pt x="82" y="65"/>
                    </a:lnTo>
                    <a:lnTo>
                      <a:pt x="26" y="0"/>
                    </a:lnTo>
                    <a:lnTo>
                      <a:pt x="3" y="0"/>
                    </a:lnTo>
                    <a:cubicBezTo>
                      <a:pt x="2" y="0"/>
                      <a:pt x="1" y="1"/>
                      <a:pt x="1" y="2"/>
                    </a:cubicBezTo>
                    <a:cubicBezTo>
                      <a:pt x="1" y="3"/>
                      <a:pt x="2" y="3"/>
                      <a:pt x="3" y="4"/>
                    </a:cubicBezTo>
                    <a:cubicBezTo>
                      <a:pt x="9" y="4"/>
                      <a:pt x="12" y="6"/>
                      <a:pt x="12" y="12"/>
                    </a:cubicBezTo>
                    <a:lnTo>
                      <a:pt x="11" y="73"/>
                    </a:lnTo>
                    <a:cubicBezTo>
                      <a:pt x="11" y="80"/>
                      <a:pt x="9" y="83"/>
                      <a:pt x="2" y="85"/>
                    </a:cubicBezTo>
                    <a:cubicBezTo>
                      <a:pt x="1" y="85"/>
                      <a:pt x="0" y="85"/>
                      <a:pt x="0" y="86"/>
                    </a:cubicBezTo>
                    <a:cubicBezTo>
                      <a:pt x="0" y="87"/>
                      <a:pt x="0" y="88"/>
                      <a:pt x="1" y="88"/>
                    </a:cubicBezTo>
                    <a:lnTo>
                      <a:pt x="29" y="88"/>
                    </a:lnTo>
                    <a:cubicBezTo>
                      <a:pt x="30" y="88"/>
                      <a:pt x="31" y="87"/>
                      <a:pt x="31" y="86"/>
                    </a:cubicBezTo>
                    <a:cubicBezTo>
                      <a:pt x="31" y="85"/>
                      <a:pt x="30" y="85"/>
                      <a:pt x="29" y="85"/>
                    </a:cubicBezTo>
                    <a:cubicBezTo>
                      <a:pt x="24" y="84"/>
                      <a:pt x="18" y="82"/>
                      <a:pt x="18" y="73"/>
                    </a:cubicBezTo>
                    <a:lnTo>
                      <a:pt x="18" y="11"/>
                    </a:lnTo>
                    <a:lnTo>
                      <a:pt x="83" y="88"/>
                    </a:lnTo>
                    <a:lnTo>
                      <a:pt x="87" y="8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Georgia"/>
                  <a:ea typeface="+mn-ea"/>
                  <a:cs typeface="+mn-cs"/>
                </a:endParaRPr>
              </a:p>
            </p:txBody>
          </p:sp>
          <p:sp>
            <p:nvSpPr>
              <p:cNvPr id="57" name="Freeform 23">
                <a:extLst>
                  <a:ext uri="{FF2B5EF4-FFF2-40B4-BE49-F238E27FC236}">
                    <a16:creationId xmlns:a16="http://schemas.microsoft.com/office/drawing/2014/main" id="{42E6EDB3-2391-4597-8C6E-2ABE95D7F2A1}"/>
                  </a:ext>
                </a:extLst>
              </p:cNvPr>
              <p:cNvSpPr>
                <a:spLocks noEditPoints="1"/>
              </p:cNvSpPr>
              <p:nvPr/>
            </p:nvSpPr>
            <p:spPr bwMode="auto">
              <a:xfrm>
                <a:off x="2880" y="2175"/>
                <a:ext cx="27" cy="26"/>
              </a:xfrm>
              <a:custGeom>
                <a:avLst/>
                <a:gdLst>
                  <a:gd name="T0" fmla="*/ 2 w 93"/>
                  <a:gd name="T1" fmla="*/ 0 h 88"/>
                  <a:gd name="T2" fmla="*/ 2 w 93"/>
                  <a:gd name="T3" fmla="*/ 0 h 88"/>
                  <a:gd name="T4" fmla="*/ 0 w 93"/>
                  <a:gd name="T5" fmla="*/ 2 h 88"/>
                  <a:gd name="T6" fmla="*/ 2 w 93"/>
                  <a:gd name="T7" fmla="*/ 3 h 88"/>
                  <a:gd name="T8" fmla="*/ 11 w 93"/>
                  <a:gd name="T9" fmla="*/ 15 h 88"/>
                  <a:gd name="T10" fmla="*/ 11 w 93"/>
                  <a:gd name="T11" fmla="*/ 73 h 88"/>
                  <a:gd name="T12" fmla="*/ 2 w 93"/>
                  <a:gd name="T13" fmla="*/ 85 h 88"/>
                  <a:gd name="T14" fmla="*/ 0 w 93"/>
                  <a:gd name="T15" fmla="*/ 86 h 88"/>
                  <a:gd name="T16" fmla="*/ 2 w 93"/>
                  <a:gd name="T17" fmla="*/ 88 h 88"/>
                  <a:gd name="T18" fmla="*/ 44 w 93"/>
                  <a:gd name="T19" fmla="*/ 88 h 88"/>
                  <a:gd name="T20" fmla="*/ 93 w 93"/>
                  <a:gd name="T21" fmla="*/ 43 h 88"/>
                  <a:gd name="T22" fmla="*/ 43 w 93"/>
                  <a:gd name="T23" fmla="*/ 0 h 88"/>
                  <a:gd name="T24" fmla="*/ 2 w 93"/>
                  <a:gd name="T25" fmla="*/ 0 h 88"/>
                  <a:gd name="T26" fmla="*/ 2 w 93"/>
                  <a:gd name="T27" fmla="*/ 0 h 88"/>
                  <a:gd name="T28" fmla="*/ 25 w 93"/>
                  <a:gd name="T29" fmla="*/ 14 h 88"/>
                  <a:gd name="T30" fmla="*/ 25 w 93"/>
                  <a:gd name="T31" fmla="*/ 14 h 88"/>
                  <a:gd name="T32" fmla="*/ 40 w 93"/>
                  <a:gd name="T33" fmla="*/ 6 h 88"/>
                  <a:gd name="T34" fmla="*/ 78 w 93"/>
                  <a:gd name="T35" fmla="*/ 43 h 88"/>
                  <a:gd name="T36" fmla="*/ 41 w 93"/>
                  <a:gd name="T37" fmla="*/ 82 h 88"/>
                  <a:gd name="T38" fmla="*/ 37 w 93"/>
                  <a:gd name="T39" fmla="*/ 82 h 88"/>
                  <a:gd name="T40" fmla="*/ 25 w 93"/>
                  <a:gd name="T41" fmla="*/ 70 h 88"/>
                  <a:gd name="T42" fmla="*/ 25 w 93"/>
                  <a:gd name="T43" fmla="*/ 1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88">
                    <a:moveTo>
                      <a:pt x="2" y="0"/>
                    </a:moveTo>
                    <a:lnTo>
                      <a:pt x="2" y="0"/>
                    </a:lnTo>
                    <a:cubicBezTo>
                      <a:pt x="1" y="0"/>
                      <a:pt x="0" y="1"/>
                      <a:pt x="0" y="2"/>
                    </a:cubicBezTo>
                    <a:cubicBezTo>
                      <a:pt x="0" y="3"/>
                      <a:pt x="1" y="3"/>
                      <a:pt x="2" y="3"/>
                    </a:cubicBezTo>
                    <a:cubicBezTo>
                      <a:pt x="9" y="4"/>
                      <a:pt x="11" y="8"/>
                      <a:pt x="11" y="15"/>
                    </a:cubicBezTo>
                    <a:lnTo>
                      <a:pt x="11" y="73"/>
                    </a:lnTo>
                    <a:cubicBezTo>
                      <a:pt x="11" y="80"/>
                      <a:pt x="9" y="84"/>
                      <a:pt x="2" y="85"/>
                    </a:cubicBezTo>
                    <a:cubicBezTo>
                      <a:pt x="1" y="85"/>
                      <a:pt x="0" y="85"/>
                      <a:pt x="0" y="86"/>
                    </a:cubicBezTo>
                    <a:cubicBezTo>
                      <a:pt x="0" y="87"/>
                      <a:pt x="1" y="88"/>
                      <a:pt x="2" y="88"/>
                    </a:cubicBezTo>
                    <a:lnTo>
                      <a:pt x="44" y="88"/>
                    </a:lnTo>
                    <a:cubicBezTo>
                      <a:pt x="62" y="88"/>
                      <a:pt x="93" y="79"/>
                      <a:pt x="93" y="43"/>
                    </a:cubicBezTo>
                    <a:cubicBezTo>
                      <a:pt x="93" y="12"/>
                      <a:pt x="68" y="0"/>
                      <a:pt x="43" y="0"/>
                    </a:cubicBezTo>
                    <a:lnTo>
                      <a:pt x="2" y="0"/>
                    </a:lnTo>
                    <a:lnTo>
                      <a:pt x="2" y="0"/>
                    </a:lnTo>
                    <a:close/>
                    <a:moveTo>
                      <a:pt x="25" y="14"/>
                    </a:moveTo>
                    <a:lnTo>
                      <a:pt x="25" y="14"/>
                    </a:lnTo>
                    <a:cubicBezTo>
                      <a:pt x="25" y="6"/>
                      <a:pt x="29" y="6"/>
                      <a:pt x="40" y="6"/>
                    </a:cubicBezTo>
                    <a:cubicBezTo>
                      <a:pt x="59" y="6"/>
                      <a:pt x="78" y="15"/>
                      <a:pt x="78" y="43"/>
                    </a:cubicBezTo>
                    <a:cubicBezTo>
                      <a:pt x="78" y="70"/>
                      <a:pt x="62" y="82"/>
                      <a:pt x="41" y="82"/>
                    </a:cubicBezTo>
                    <a:lnTo>
                      <a:pt x="37" y="82"/>
                    </a:lnTo>
                    <a:cubicBezTo>
                      <a:pt x="31" y="82"/>
                      <a:pt x="25" y="81"/>
                      <a:pt x="25" y="70"/>
                    </a:cubicBezTo>
                    <a:lnTo>
                      <a:pt x="25" y="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Georgia"/>
                  <a:ea typeface="+mn-ea"/>
                  <a:cs typeface="+mn-cs"/>
                </a:endParaRPr>
              </a:p>
            </p:txBody>
          </p:sp>
          <p:sp>
            <p:nvSpPr>
              <p:cNvPr id="58" name="Freeform 24">
                <a:extLst>
                  <a:ext uri="{FF2B5EF4-FFF2-40B4-BE49-F238E27FC236}">
                    <a16:creationId xmlns:a16="http://schemas.microsoft.com/office/drawing/2014/main" id="{F704993A-B2EA-4CF7-9078-60DB90811F94}"/>
                  </a:ext>
                </a:extLst>
              </p:cNvPr>
              <p:cNvSpPr>
                <a:spLocks noEditPoints="1"/>
              </p:cNvSpPr>
              <p:nvPr/>
            </p:nvSpPr>
            <p:spPr bwMode="auto">
              <a:xfrm>
                <a:off x="2911" y="2175"/>
                <a:ext cx="26" cy="26"/>
              </a:xfrm>
              <a:custGeom>
                <a:avLst/>
                <a:gdLst>
                  <a:gd name="T0" fmla="*/ 44 w 88"/>
                  <a:gd name="T1" fmla="*/ 89 h 89"/>
                  <a:gd name="T2" fmla="*/ 44 w 88"/>
                  <a:gd name="T3" fmla="*/ 89 h 89"/>
                  <a:gd name="T4" fmla="*/ 88 w 88"/>
                  <a:gd name="T5" fmla="*/ 44 h 89"/>
                  <a:gd name="T6" fmla="*/ 44 w 88"/>
                  <a:gd name="T7" fmla="*/ 0 h 89"/>
                  <a:gd name="T8" fmla="*/ 0 w 88"/>
                  <a:gd name="T9" fmla="*/ 44 h 89"/>
                  <a:gd name="T10" fmla="*/ 44 w 88"/>
                  <a:gd name="T11" fmla="*/ 89 h 89"/>
                  <a:gd name="T12" fmla="*/ 15 w 88"/>
                  <a:gd name="T13" fmla="*/ 44 h 89"/>
                  <a:gd name="T14" fmla="*/ 15 w 88"/>
                  <a:gd name="T15" fmla="*/ 44 h 89"/>
                  <a:gd name="T16" fmla="*/ 44 w 88"/>
                  <a:gd name="T17" fmla="*/ 6 h 89"/>
                  <a:gd name="T18" fmla="*/ 73 w 88"/>
                  <a:gd name="T19" fmla="*/ 44 h 89"/>
                  <a:gd name="T20" fmla="*/ 44 w 88"/>
                  <a:gd name="T21" fmla="*/ 84 h 89"/>
                  <a:gd name="T22" fmla="*/ 15 w 88"/>
                  <a:gd name="T23" fmla="*/ 4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89">
                    <a:moveTo>
                      <a:pt x="44" y="89"/>
                    </a:moveTo>
                    <a:lnTo>
                      <a:pt x="44" y="89"/>
                    </a:lnTo>
                    <a:cubicBezTo>
                      <a:pt x="70" y="89"/>
                      <a:pt x="88" y="72"/>
                      <a:pt x="88" y="44"/>
                    </a:cubicBezTo>
                    <a:cubicBezTo>
                      <a:pt x="88" y="20"/>
                      <a:pt x="70" y="0"/>
                      <a:pt x="44" y="0"/>
                    </a:cubicBezTo>
                    <a:cubicBezTo>
                      <a:pt x="18" y="0"/>
                      <a:pt x="0" y="20"/>
                      <a:pt x="0" y="44"/>
                    </a:cubicBezTo>
                    <a:cubicBezTo>
                      <a:pt x="0" y="70"/>
                      <a:pt x="17" y="89"/>
                      <a:pt x="44" y="89"/>
                    </a:cubicBezTo>
                    <a:close/>
                    <a:moveTo>
                      <a:pt x="15" y="44"/>
                    </a:moveTo>
                    <a:lnTo>
                      <a:pt x="15" y="44"/>
                    </a:lnTo>
                    <a:cubicBezTo>
                      <a:pt x="15" y="22"/>
                      <a:pt x="25" y="6"/>
                      <a:pt x="44" y="6"/>
                    </a:cubicBezTo>
                    <a:cubicBezTo>
                      <a:pt x="60" y="6"/>
                      <a:pt x="73" y="22"/>
                      <a:pt x="73" y="44"/>
                    </a:cubicBezTo>
                    <a:cubicBezTo>
                      <a:pt x="73" y="72"/>
                      <a:pt x="62" y="84"/>
                      <a:pt x="44" y="84"/>
                    </a:cubicBezTo>
                    <a:cubicBezTo>
                      <a:pt x="27" y="84"/>
                      <a:pt x="15" y="67"/>
                      <a:pt x="15" y="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Georgia"/>
                  <a:ea typeface="+mn-ea"/>
                  <a:cs typeface="+mn-cs"/>
                </a:endParaRPr>
              </a:p>
            </p:txBody>
          </p:sp>
          <p:sp>
            <p:nvSpPr>
              <p:cNvPr id="59" name="Freeform 25">
                <a:extLst>
                  <a:ext uri="{FF2B5EF4-FFF2-40B4-BE49-F238E27FC236}">
                    <a16:creationId xmlns:a16="http://schemas.microsoft.com/office/drawing/2014/main" id="{E9051A62-0999-4748-8765-49170AD0A8EC}"/>
                  </a:ext>
                </a:extLst>
              </p:cNvPr>
              <p:cNvSpPr>
                <a:spLocks/>
              </p:cNvSpPr>
              <p:nvPr/>
            </p:nvSpPr>
            <p:spPr bwMode="auto">
              <a:xfrm>
                <a:off x="2939" y="2175"/>
                <a:ext cx="30" cy="26"/>
              </a:xfrm>
              <a:custGeom>
                <a:avLst/>
                <a:gdLst>
                  <a:gd name="T0" fmla="*/ 87 w 99"/>
                  <a:gd name="T1" fmla="*/ 88 h 88"/>
                  <a:gd name="T2" fmla="*/ 87 w 99"/>
                  <a:gd name="T3" fmla="*/ 88 h 88"/>
                  <a:gd name="T4" fmla="*/ 87 w 99"/>
                  <a:gd name="T5" fmla="*/ 15 h 88"/>
                  <a:gd name="T6" fmla="*/ 97 w 99"/>
                  <a:gd name="T7" fmla="*/ 3 h 88"/>
                  <a:gd name="T8" fmla="*/ 99 w 99"/>
                  <a:gd name="T9" fmla="*/ 2 h 88"/>
                  <a:gd name="T10" fmla="*/ 97 w 99"/>
                  <a:gd name="T11" fmla="*/ 0 h 88"/>
                  <a:gd name="T12" fmla="*/ 70 w 99"/>
                  <a:gd name="T13" fmla="*/ 0 h 88"/>
                  <a:gd name="T14" fmla="*/ 68 w 99"/>
                  <a:gd name="T15" fmla="*/ 2 h 88"/>
                  <a:gd name="T16" fmla="*/ 70 w 99"/>
                  <a:gd name="T17" fmla="*/ 3 h 88"/>
                  <a:gd name="T18" fmla="*/ 80 w 99"/>
                  <a:gd name="T19" fmla="*/ 15 h 88"/>
                  <a:gd name="T20" fmla="*/ 81 w 99"/>
                  <a:gd name="T21" fmla="*/ 65 h 88"/>
                  <a:gd name="T22" fmla="*/ 26 w 99"/>
                  <a:gd name="T23" fmla="*/ 0 h 88"/>
                  <a:gd name="T24" fmla="*/ 3 w 99"/>
                  <a:gd name="T25" fmla="*/ 0 h 88"/>
                  <a:gd name="T26" fmla="*/ 1 w 99"/>
                  <a:gd name="T27" fmla="*/ 2 h 88"/>
                  <a:gd name="T28" fmla="*/ 3 w 99"/>
                  <a:gd name="T29" fmla="*/ 4 h 88"/>
                  <a:gd name="T30" fmla="*/ 11 w 99"/>
                  <a:gd name="T31" fmla="*/ 12 h 88"/>
                  <a:gd name="T32" fmla="*/ 11 w 99"/>
                  <a:gd name="T33" fmla="*/ 73 h 88"/>
                  <a:gd name="T34" fmla="*/ 1 w 99"/>
                  <a:gd name="T35" fmla="*/ 85 h 88"/>
                  <a:gd name="T36" fmla="*/ 0 w 99"/>
                  <a:gd name="T37" fmla="*/ 86 h 88"/>
                  <a:gd name="T38" fmla="*/ 1 w 99"/>
                  <a:gd name="T39" fmla="*/ 88 h 88"/>
                  <a:gd name="T40" fmla="*/ 29 w 99"/>
                  <a:gd name="T41" fmla="*/ 88 h 88"/>
                  <a:gd name="T42" fmla="*/ 30 w 99"/>
                  <a:gd name="T43" fmla="*/ 86 h 88"/>
                  <a:gd name="T44" fmla="*/ 28 w 99"/>
                  <a:gd name="T45" fmla="*/ 85 h 88"/>
                  <a:gd name="T46" fmla="*/ 18 w 99"/>
                  <a:gd name="T47" fmla="*/ 73 h 88"/>
                  <a:gd name="T48" fmla="*/ 17 w 99"/>
                  <a:gd name="T49" fmla="*/ 11 h 88"/>
                  <a:gd name="T50" fmla="*/ 82 w 99"/>
                  <a:gd name="T51" fmla="*/ 88 h 88"/>
                  <a:gd name="T52" fmla="*/ 87 w 99"/>
                  <a:gd name="T5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88">
                    <a:moveTo>
                      <a:pt x="87" y="88"/>
                    </a:moveTo>
                    <a:lnTo>
                      <a:pt x="87" y="88"/>
                    </a:lnTo>
                    <a:lnTo>
                      <a:pt x="87" y="15"/>
                    </a:lnTo>
                    <a:cubicBezTo>
                      <a:pt x="87" y="8"/>
                      <a:pt x="90" y="4"/>
                      <a:pt x="97" y="3"/>
                    </a:cubicBezTo>
                    <a:cubicBezTo>
                      <a:pt x="98" y="3"/>
                      <a:pt x="99" y="3"/>
                      <a:pt x="99" y="2"/>
                    </a:cubicBezTo>
                    <a:cubicBezTo>
                      <a:pt x="99" y="1"/>
                      <a:pt x="98" y="0"/>
                      <a:pt x="97" y="0"/>
                    </a:cubicBezTo>
                    <a:lnTo>
                      <a:pt x="70" y="0"/>
                    </a:lnTo>
                    <a:cubicBezTo>
                      <a:pt x="69" y="0"/>
                      <a:pt x="68" y="1"/>
                      <a:pt x="68" y="2"/>
                    </a:cubicBezTo>
                    <a:cubicBezTo>
                      <a:pt x="68" y="3"/>
                      <a:pt x="69" y="3"/>
                      <a:pt x="70" y="3"/>
                    </a:cubicBezTo>
                    <a:cubicBezTo>
                      <a:pt x="77" y="5"/>
                      <a:pt x="80" y="7"/>
                      <a:pt x="80" y="15"/>
                    </a:cubicBezTo>
                    <a:lnTo>
                      <a:pt x="81" y="65"/>
                    </a:lnTo>
                    <a:lnTo>
                      <a:pt x="26" y="0"/>
                    </a:lnTo>
                    <a:lnTo>
                      <a:pt x="3" y="0"/>
                    </a:lnTo>
                    <a:cubicBezTo>
                      <a:pt x="1" y="0"/>
                      <a:pt x="1" y="1"/>
                      <a:pt x="1" y="2"/>
                    </a:cubicBezTo>
                    <a:cubicBezTo>
                      <a:pt x="1" y="3"/>
                      <a:pt x="1" y="3"/>
                      <a:pt x="3" y="4"/>
                    </a:cubicBezTo>
                    <a:cubicBezTo>
                      <a:pt x="9" y="4"/>
                      <a:pt x="11" y="6"/>
                      <a:pt x="11" y="12"/>
                    </a:cubicBezTo>
                    <a:lnTo>
                      <a:pt x="11" y="73"/>
                    </a:lnTo>
                    <a:cubicBezTo>
                      <a:pt x="11" y="80"/>
                      <a:pt x="8" y="83"/>
                      <a:pt x="1" y="85"/>
                    </a:cubicBezTo>
                    <a:cubicBezTo>
                      <a:pt x="0" y="85"/>
                      <a:pt x="0" y="85"/>
                      <a:pt x="0" y="86"/>
                    </a:cubicBezTo>
                    <a:cubicBezTo>
                      <a:pt x="0" y="87"/>
                      <a:pt x="0" y="88"/>
                      <a:pt x="1" y="88"/>
                    </a:cubicBezTo>
                    <a:lnTo>
                      <a:pt x="29" y="88"/>
                    </a:lnTo>
                    <a:cubicBezTo>
                      <a:pt x="30" y="88"/>
                      <a:pt x="30" y="87"/>
                      <a:pt x="30" y="86"/>
                    </a:cubicBezTo>
                    <a:cubicBezTo>
                      <a:pt x="30" y="85"/>
                      <a:pt x="30" y="85"/>
                      <a:pt x="28" y="85"/>
                    </a:cubicBezTo>
                    <a:cubicBezTo>
                      <a:pt x="24" y="84"/>
                      <a:pt x="18" y="82"/>
                      <a:pt x="18" y="73"/>
                    </a:cubicBezTo>
                    <a:lnTo>
                      <a:pt x="17" y="11"/>
                    </a:lnTo>
                    <a:lnTo>
                      <a:pt x="82" y="88"/>
                    </a:lnTo>
                    <a:lnTo>
                      <a:pt x="87" y="8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Georgia"/>
                  <a:ea typeface="+mn-ea"/>
                  <a:cs typeface="+mn-cs"/>
                </a:endParaRPr>
              </a:p>
            </p:txBody>
          </p:sp>
        </p:grpSp>
      </p:grpSp>
      <p:sp>
        <p:nvSpPr>
          <p:cNvPr id="4" name="Date Placeholder 3">
            <a:extLst>
              <a:ext uri="{FF2B5EF4-FFF2-40B4-BE49-F238E27FC236}">
                <a16:creationId xmlns:a16="http://schemas.microsoft.com/office/drawing/2014/main" id="{2F897831-2090-48E7-9D0C-C2959BCC348A}"/>
              </a:ext>
            </a:extLst>
          </p:cNvPr>
          <p:cNvSpPr>
            <a:spLocks noGrp="1"/>
          </p:cNvSpPr>
          <p:nvPr>
            <p:ph type="dt" sz="half" idx="10"/>
          </p:nvPr>
        </p:nvSpPr>
        <p:spPr/>
        <p:txBody>
          <a:bodyPr/>
          <a:lstStyle/>
          <a:p>
            <a:pPr defTabSz="457200"/>
            <a:fld id="{97E39E72-4F1A-4D11-9D58-FA2B4DD75390}" type="datetime1">
              <a:rPr lang="en-GB" smtClean="0">
                <a:solidFill>
                  <a:srgbClr val="0A2D50"/>
                </a:solidFill>
              </a:rPr>
              <a:pPr defTabSz="457200"/>
              <a:t>27/01/2020</a:t>
            </a:fld>
            <a:endParaRPr lang="en-GB" dirty="0">
              <a:solidFill>
                <a:srgbClr val="0A2D50"/>
              </a:solidFill>
            </a:endParaRPr>
          </a:p>
        </p:txBody>
      </p:sp>
      <p:sp>
        <p:nvSpPr>
          <p:cNvPr id="5" name="Footer Placeholder 4">
            <a:extLst>
              <a:ext uri="{FF2B5EF4-FFF2-40B4-BE49-F238E27FC236}">
                <a16:creationId xmlns:a16="http://schemas.microsoft.com/office/drawing/2014/main" id="{21EB6A78-A372-4CD0-B2C9-7EF20188D22E}"/>
              </a:ext>
            </a:extLst>
          </p:cNvPr>
          <p:cNvSpPr>
            <a:spLocks noGrp="1"/>
          </p:cNvSpPr>
          <p:nvPr>
            <p:ph type="ftr" sz="quarter" idx="11"/>
          </p:nvPr>
        </p:nvSpPr>
        <p:spPr/>
        <p:txBody>
          <a:bodyPr/>
          <a:lstStyle/>
          <a:p>
            <a:pPr defTabSz="457200"/>
            <a:r>
              <a:rPr lang="en-GB">
                <a:solidFill>
                  <a:srgbClr val="0A2D50"/>
                </a:solidFill>
              </a:rPr>
              <a:t>KING’S BUSINESS SCHOOL </a:t>
            </a:r>
            <a:r>
              <a:rPr lang="en-GB">
                <a:solidFill>
                  <a:prstClr val="white"/>
                </a:solidFill>
              </a:rPr>
              <a:t>|</a:t>
            </a:r>
            <a:r>
              <a:rPr lang="en-GB">
                <a:solidFill>
                  <a:srgbClr val="0A2D50"/>
                </a:solidFill>
              </a:rPr>
              <a:t> </a:t>
            </a:r>
            <a:r>
              <a:rPr lang="en-GB">
                <a:solidFill>
                  <a:srgbClr val="FF5F05"/>
                </a:solidFill>
              </a:rPr>
              <a:t>kcl.ac.uk/business</a:t>
            </a:r>
            <a:endParaRPr lang="en-GB" dirty="0">
              <a:solidFill>
                <a:srgbClr val="FF5F05"/>
              </a:solidFill>
            </a:endParaRPr>
          </a:p>
        </p:txBody>
      </p:sp>
      <p:sp>
        <p:nvSpPr>
          <p:cNvPr id="6" name="Slide Number Placeholder 5">
            <a:extLst>
              <a:ext uri="{FF2B5EF4-FFF2-40B4-BE49-F238E27FC236}">
                <a16:creationId xmlns:a16="http://schemas.microsoft.com/office/drawing/2014/main" id="{C7CA0681-F37F-42DA-B468-EB2290252573}"/>
              </a:ext>
            </a:extLst>
          </p:cNvPr>
          <p:cNvSpPr>
            <a:spLocks noGrp="1"/>
          </p:cNvSpPr>
          <p:nvPr>
            <p:ph type="sldNum" sz="quarter" idx="12"/>
          </p:nvPr>
        </p:nvSpPr>
        <p:spPr/>
        <p:txBody>
          <a:bodyPr/>
          <a:lstStyle/>
          <a:p>
            <a:pPr defTabSz="457200"/>
            <a:fld id="{E1060CE7-4E9F-4824-BA3F-DBCBCFE0B52C}" type="slidenum">
              <a:rPr lang="en-GB" smtClean="0">
                <a:solidFill>
                  <a:srgbClr val="0A2D50"/>
                </a:solidFill>
              </a:rPr>
              <a:pPr defTabSz="457200"/>
              <a:t>‹#›</a:t>
            </a:fld>
            <a:endParaRPr lang="en-GB" dirty="0">
              <a:solidFill>
                <a:srgbClr val="0A2D50"/>
              </a:solidFill>
            </a:endParaRPr>
          </a:p>
        </p:txBody>
      </p:sp>
      <p:sp>
        <p:nvSpPr>
          <p:cNvPr id="60" name="Title 59">
            <a:extLst>
              <a:ext uri="{FF2B5EF4-FFF2-40B4-BE49-F238E27FC236}">
                <a16:creationId xmlns:a16="http://schemas.microsoft.com/office/drawing/2014/main" id="{B6FE875B-4636-4931-BF76-AE69F634C7FA}"/>
              </a:ext>
            </a:extLst>
          </p:cNvPr>
          <p:cNvSpPr>
            <a:spLocks noGrp="1"/>
          </p:cNvSpPr>
          <p:nvPr>
            <p:ph type="title"/>
          </p:nvPr>
        </p:nvSpPr>
        <p:spPr>
          <a:xfrm>
            <a:off x="407260" y="357191"/>
            <a:ext cx="11377481" cy="566309"/>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5217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fontAlgn="base">
              <a:spcBef>
                <a:spcPct val="0"/>
              </a:spcBef>
              <a:spcAft>
                <a:spcPct val="0"/>
              </a:spcAft>
              <a:defRPr/>
            </a:pPr>
            <a:fld id="{63D9633F-E755-4926-8DBB-3FCC422FBA99}" type="datetime1">
              <a:rPr lang="en-GB" altLang="en-US" smtClean="0">
                <a:solidFill>
                  <a:prstClr val="black">
                    <a:tint val="75000"/>
                  </a:prstClr>
                </a:solidFill>
                <a:latin typeface="Arial" charset="0"/>
              </a:rPr>
              <a:pPr fontAlgn="base">
                <a:spcBef>
                  <a:spcPct val="0"/>
                </a:spcBef>
                <a:spcAft>
                  <a:spcPct val="0"/>
                </a:spcAft>
                <a:defRPr/>
              </a:pPr>
              <a:t>27/01/2020</a:t>
            </a:fld>
            <a:endParaRPr lang="en-GB" alt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GB" alt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0ADA835F-3096-40FD-823B-257157ADDB1E}" type="slidenum">
              <a:rPr lang="en-GB" smtClean="0">
                <a:solidFill>
                  <a:prstClr val="black">
                    <a:tint val="75000"/>
                  </a:prstClr>
                </a:solidFill>
                <a:latin typeface="Arial" charset="0"/>
              </a:rPr>
              <a:pPr fontAlgn="base">
                <a:spcBef>
                  <a:spcPct val="0"/>
                </a:spcBef>
                <a:spcAft>
                  <a:spcPct val="0"/>
                </a:spcAft>
              </a:pPr>
              <a:t>‹#›</a:t>
            </a:fld>
            <a:endParaRPr lang="en-GB">
              <a:solidFill>
                <a:prstClr val="black">
                  <a:tint val="75000"/>
                </a:prstClr>
              </a:solidFill>
              <a:latin typeface="Arial" charset="0"/>
            </a:endParaRPr>
          </a:p>
        </p:txBody>
      </p:sp>
    </p:spTree>
    <p:extLst>
      <p:ext uri="{BB962C8B-B14F-4D97-AF65-F5344CB8AC3E}">
        <p14:creationId xmlns:p14="http://schemas.microsoft.com/office/powerpoint/2010/main" val="11133353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92696"/>
            <a:ext cx="8942784" cy="936104"/>
          </a:xfrm>
        </p:spPr>
        <p:txBody>
          <a:bodyPr>
            <a:normAutofit/>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609600" y="1772816"/>
            <a:ext cx="10972800" cy="4353347"/>
          </a:xfrm>
        </p:spPr>
        <p:txBody>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pPr fontAlgn="base">
              <a:spcBef>
                <a:spcPct val="0"/>
              </a:spcBef>
              <a:spcAft>
                <a:spcPct val="0"/>
              </a:spcAft>
            </a:pPr>
            <a:fld id="{55FF6C2A-F2BD-44EE-9C0D-1D12C9A33A0A}" type="datetimeFigureOut">
              <a:rPr lang="en-GB" smtClean="0">
                <a:solidFill>
                  <a:prstClr val="black">
                    <a:tint val="75000"/>
                  </a:prstClr>
                </a:solidFill>
                <a:latin typeface="Arial" charset="0"/>
              </a:rPr>
              <a:pPr fontAlgn="base">
                <a:spcBef>
                  <a:spcPct val="0"/>
                </a:spcBef>
                <a:spcAft>
                  <a:spcPct val="0"/>
                </a:spcAft>
              </a:pPr>
              <a:t>27/01/2020</a:t>
            </a:fld>
            <a:endParaRPr lang="en-GB" dirty="0">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GB" dirty="0">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0ADA835F-3096-40FD-823B-257157ADDB1E}" type="slidenum">
              <a:rPr lang="en-GB" smtClean="0">
                <a:solidFill>
                  <a:prstClr val="black">
                    <a:tint val="75000"/>
                  </a:prstClr>
                </a:solidFill>
                <a:latin typeface="Arial" charset="0"/>
              </a:rPr>
              <a:pPr fontAlgn="base">
                <a:spcBef>
                  <a:spcPct val="0"/>
                </a:spcBef>
                <a:spcAft>
                  <a:spcPct val="0"/>
                </a:spcAft>
              </a:pPr>
              <a:t>‹#›</a:t>
            </a:fld>
            <a:endParaRPr lang="en-GB">
              <a:solidFill>
                <a:prstClr val="black">
                  <a:tint val="75000"/>
                </a:prstClr>
              </a:solidFill>
              <a:latin typeface="Arial" charset="0"/>
            </a:endParaRPr>
          </a:p>
        </p:txBody>
      </p:sp>
    </p:spTree>
    <p:extLst>
      <p:ext uri="{BB962C8B-B14F-4D97-AF65-F5344CB8AC3E}">
        <p14:creationId xmlns:p14="http://schemas.microsoft.com/office/powerpoint/2010/main" val="36106940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fld id="{F57BBF2F-5ECF-4F05-ACA2-307442E36DC6}" type="datetime1">
              <a:rPr lang="en-GB" smtClean="0">
                <a:solidFill>
                  <a:prstClr val="black">
                    <a:tint val="75000"/>
                  </a:prstClr>
                </a:solidFill>
                <a:latin typeface="Arial" charset="0"/>
              </a:rPr>
              <a:pPr fontAlgn="base">
                <a:spcBef>
                  <a:spcPct val="0"/>
                </a:spcBef>
                <a:spcAft>
                  <a:spcPct val="0"/>
                </a:spcAft>
                <a:defRPr/>
              </a:pPr>
              <a:t>27/01/2020</a:t>
            </a:fld>
            <a:endParaRPr lang="en-GB" alt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GB" alt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r>
              <a:rPr lang="en-GB" altLang="en-US">
                <a:solidFill>
                  <a:prstClr val="black">
                    <a:tint val="75000"/>
                  </a:prstClr>
                </a:solidFill>
                <a:latin typeface="Arial" charset="0"/>
              </a:rPr>
              <a:t>Slide # </a:t>
            </a:r>
            <a:fld id="{6F69672C-5292-476D-9569-47A701CF6898}" type="slidenum">
              <a:rPr lang="en-GB" altLang="en-US" smtClean="0">
                <a:solidFill>
                  <a:prstClr val="black">
                    <a:tint val="75000"/>
                  </a:prstClr>
                </a:solidFill>
                <a:latin typeface="Arial" charset="0"/>
              </a:rPr>
              <a:pPr fontAlgn="base">
                <a:spcBef>
                  <a:spcPct val="0"/>
                </a:spcBef>
                <a:spcAft>
                  <a:spcPct val="0"/>
                </a:spcAft>
                <a:defRPr/>
              </a:pPr>
              <a:t>‹#›</a:t>
            </a:fld>
            <a:endParaRPr lang="en-GB" altLang="en-US">
              <a:solidFill>
                <a:prstClr val="black">
                  <a:tint val="75000"/>
                </a:prstClr>
              </a:solidFill>
              <a:latin typeface="Arial" charset="0"/>
            </a:endParaRPr>
          </a:p>
        </p:txBody>
      </p:sp>
    </p:spTree>
    <p:extLst>
      <p:ext uri="{BB962C8B-B14F-4D97-AF65-F5344CB8AC3E}">
        <p14:creationId xmlns:p14="http://schemas.microsoft.com/office/powerpoint/2010/main" val="2965600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88435D0-058D-439D-9AD7-FAC813106323}" type="datetimeFigureOut">
              <a:rPr lang="en-GB" smtClean="0"/>
              <a:t>27/01/2020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F5C664-3F38-4901-A53D-DF73FF3016D7}" type="slidenum">
              <a:rPr lang="en-GB" smtClean="0"/>
              <a:t>‹#›</a:t>
            </a:fld>
            <a:endParaRPr lang="en-GB"/>
          </a:p>
        </p:txBody>
      </p:sp>
    </p:spTree>
    <p:extLst>
      <p:ext uri="{BB962C8B-B14F-4D97-AF65-F5344CB8AC3E}">
        <p14:creationId xmlns:p14="http://schemas.microsoft.com/office/powerpoint/2010/main" val="25119827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fontAlgn="base">
              <a:spcBef>
                <a:spcPct val="0"/>
              </a:spcBef>
              <a:spcAft>
                <a:spcPct val="0"/>
              </a:spcAft>
              <a:defRPr/>
            </a:pPr>
            <a:fld id="{7E464600-29F0-4EED-B78C-888191B4B614}" type="datetime1">
              <a:rPr lang="en-GB" smtClean="0">
                <a:solidFill>
                  <a:prstClr val="black">
                    <a:tint val="75000"/>
                  </a:prstClr>
                </a:solidFill>
                <a:latin typeface="Arial" charset="0"/>
              </a:rPr>
              <a:pPr fontAlgn="base">
                <a:spcBef>
                  <a:spcPct val="0"/>
                </a:spcBef>
                <a:spcAft>
                  <a:spcPct val="0"/>
                </a:spcAft>
                <a:defRPr/>
              </a:pPr>
              <a:t>27/01/2020</a:t>
            </a:fld>
            <a:endParaRPr lang="en-GB" altLang="en-US">
              <a:solidFill>
                <a:prstClr val="black">
                  <a:tint val="75000"/>
                </a:prstClr>
              </a:solidFill>
              <a:latin typeface="Arial"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GB" altLang="en-US">
              <a:solidFill>
                <a:prstClr val="black">
                  <a:tint val="75000"/>
                </a:prstClr>
              </a:solidFill>
              <a:latin typeface="Arial"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r>
              <a:rPr lang="en-GB" altLang="en-US">
                <a:solidFill>
                  <a:prstClr val="black">
                    <a:tint val="75000"/>
                  </a:prstClr>
                </a:solidFill>
                <a:latin typeface="Arial" charset="0"/>
              </a:rPr>
              <a:t>Slide # </a:t>
            </a:r>
            <a:fld id="{63B1A5E0-FDB2-456C-9801-312FB613C7E1}" type="slidenum">
              <a:rPr lang="en-GB" altLang="en-US" smtClean="0">
                <a:solidFill>
                  <a:prstClr val="black">
                    <a:tint val="75000"/>
                  </a:prstClr>
                </a:solidFill>
                <a:latin typeface="Arial" charset="0"/>
              </a:rPr>
              <a:pPr fontAlgn="base">
                <a:spcBef>
                  <a:spcPct val="0"/>
                </a:spcBef>
                <a:spcAft>
                  <a:spcPct val="0"/>
                </a:spcAft>
                <a:defRPr/>
              </a:pPr>
              <a:t>‹#›</a:t>
            </a:fld>
            <a:endParaRPr lang="en-GB" altLang="en-US">
              <a:solidFill>
                <a:prstClr val="black">
                  <a:tint val="75000"/>
                </a:prstClr>
              </a:solidFill>
              <a:latin typeface="Arial" charset="0"/>
            </a:endParaRPr>
          </a:p>
        </p:txBody>
      </p:sp>
    </p:spTree>
    <p:extLst>
      <p:ext uri="{BB962C8B-B14F-4D97-AF65-F5344CB8AC3E}">
        <p14:creationId xmlns:p14="http://schemas.microsoft.com/office/powerpoint/2010/main" val="8715188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fontAlgn="base">
              <a:spcBef>
                <a:spcPct val="0"/>
              </a:spcBef>
              <a:spcAft>
                <a:spcPct val="0"/>
              </a:spcAft>
              <a:defRPr/>
            </a:pPr>
            <a:fld id="{AC1F5C29-1D10-4EDD-972B-BED87C838FB8}" type="datetime1">
              <a:rPr lang="en-GB" smtClean="0">
                <a:solidFill>
                  <a:prstClr val="black">
                    <a:tint val="75000"/>
                  </a:prstClr>
                </a:solidFill>
                <a:latin typeface="Arial" charset="0"/>
              </a:rPr>
              <a:pPr fontAlgn="base">
                <a:spcBef>
                  <a:spcPct val="0"/>
                </a:spcBef>
                <a:spcAft>
                  <a:spcPct val="0"/>
                </a:spcAft>
                <a:defRPr/>
              </a:pPr>
              <a:t>27/01/2020</a:t>
            </a:fld>
            <a:endParaRPr lang="en-GB" altLang="en-US">
              <a:solidFill>
                <a:prstClr val="black">
                  <a:tint val="75000"/>
                </a:prstClr>
              </a:solidFill>
              <a:latin typeface="Arial" charset="0"/>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GB" altLang="en-US">
              <a:solidFill>
                <a:prstClr val="black">
                  <a:tint val="75000"/>
                </a:prstClr>
              </a:solidFill>
              <a:latin typeface="Arial" charset="0"/>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r>
              <a:rPr lang="en-GB" altLang="en-US">
                <a:solidFill>
                  <a:prstClr val="black">
                    <a:tint val="75000"/>
                  </a:prstClr>
                </a:solidFill>
                <a:latin typeface="Arial" charset="0"/>
              </a:rPr>
              <a:t>Slide # </a:t>
            </a:r>
            <a:fld id="{56F004A1-2F8F-4653-8228-5BA0A90AFC55}" type="slidenum">
              <a:rPr lang="en-GB" altLang="en-US" smtClean="0">
                <a:solidFill>
                  <a:prstClr val="black">
                    <a:tint val="75000"/>
                  </a:prstClr>
                </a:solidFill>
                <a:latin typeface="Arial" charset="0"/>
              </a:rPr>
              <a:pPr fontAlgn="base">
                <a:spcBef>
                  <a:spcPct val="0"/>
                </a:spcBef>
                <a:spcAft>
                  <a:spcPct val="0"/>
                </a:spcAft>
                <a:defRPr/>
              </a:pPr>
              <a:t>‹#›</a:t>
            </a:fld>
            <a:endParaRPr lang="en-GB" altLang="en-US">
              <a:solidFill>
                <a:prstClr val="black">
                  <a:tint val="75000"/>
                </a:prstClr>
              </a:solidFill>
              <a:latin typeface="Arial" charset="0"/>
            </a:endParaRPr>
          </a:p>
        </p:txBody>
      </p:sp>
    </p:spTree>
    <p:extLst>
      <p:ext uri="{BB962C8B-B14F-4D97-AF65-F5344CB8AC3E}">
        <p14:creationId xmlns:p14="http://schemas.microsoft.com/office/powerpoint/2010/main" val="39123592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fontAlgn="base">
              <a:spcBef>
                <a:spcPct val="0"/>
              </a:spcBef>
              <a:spcAft>
                <a:spcPct val="0"/>
              </a:spcAft>
              <a:defRPr/>
            </a:pPr>
            <a:fld id="{413CE30E-1821-4743-A204-C86C0A126E56}" type="datetime1">
              <a:rPr lang="en-GB" smtClean="0">
                <a:solidFill>
                  <a:prstClr val="black">
                    <a:tint val="75000"/>
                  </a:prstClr>
                </a:solidFill>
                <a:latin typeface="Arial" charset="0"/>
              </a:rPr>
              <a:pPr fontAlgn="base">
                <a:spcBef>
                  <a:spcPct val="0"/>
                </a:spcBef>
                <a:spcAft>
                  <a:spcPct val="0"/>
                </a:spcAft>
                <a:defRPr/>
              </a:pPr>
              <a:t>27/01/2020</a:t>
            </a:fld>
            <a:endParaRPr lang="en-GB" altLang="en-US">
              <a:solidFill>
                <a:prstClr val="black">
                  <a:tint val="75000"/>
                </a:prstClr>
              </a:solidFill>
              <a:latin typeface="Arial"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GB" altLang="en-US">
              <a:solidFill>
                <a:prstClr val="black">
                  <a:tint val="75000"/>
                </a:prstClr>
              </a:solidFill>
              <a:latin typeface="Arial"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r>
              <a:rPr lang="en-GB" altLang="en-US">
                <a:solidFill>
                  <a:prstClr val="black">
                    <a:tint val="75000"/>
                  </a:prstClr>
                </a:solidFill>
                <a:latin typeface="Arial" charset="0"/>
              </a:rPr>
              <a:t>Slide # </a:t>
            </a:r>
            <a:fld id="{8C4BA80C-CB35-4D92-A4D8-44994E169BCD}" type="slidenum">
              <a:rPr lang="en-GB" altLang="en-US" smtClean="0">
                <a:solidFill>
                  <a:prstClr val="black">
                    <a:tint val="75000"/>
                  </a:prstClr>
                </a:solidFill>
                <a:latin typeface="Arial" charset="0"/>
              </a:rPr>
              <a:pPr fontAlgn="base">
                <a:spcBef>
                  <a:spcPct val="0"/>
                </a:spcBef>
                <a:spcAft>
                  <a:spcPct val="0"/>
                </a:spcAft>
                <a:defRPr/>
              </a:pPr>
              <a:t>‹#›</a:t>
            </a:fld>
            <a:endParaRPr lang="en-GB" altLang="en-US">
              <a:solidFill>
                <a:prstClr val="black">
                  <a:tint val="75000"/>
                </a:prstClr>
              </a:solidFill>
              <a:latin typeface="Arial" charset="0"/>
            </a:endParaRPr>
          </a:p>
        </p:txBody>
      </p:sp>
    </p:spTree>
    <p:extLst>
      <p:ext uri="{BB962C8B-B14F-4D97-AF65-F5344CB8AC3E}">
        <p14:creationId xmlns:p14="http://schemas.microsoft.com/office/powerpoint/2010/main" val="1974414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fld id="{2189FE33-FCAE-46C8-BE40-9C2E54205630}" type="datetime1">
              <a:rPr lang="en-GB" smtClean="0">
                <a:solidFill>
                  <a:prstClr val="black">
                    <a:tint val="75000"/>
                  </a:prstClr>
                </a:solidFill>
                <a:latin typeface="Arial" charset="0"/>
              </a:rPr>
              <a:pPr fontAlgn="base">
                <a:spcBef>
                  <a:spcPct val="0"/>
                </a:spcBef>
                <a:spcAft>
                  <a:spcPct val="0"/>
                </a:spcAft>
                <a:defRPr/>
              </a:pPr>
              <a:t>27/01/2020</a:t>
            </a:fld>
            <a:endParaRPr lang="en-GB" altLang="en-US">
              <a:solidFill>
                <a:prstClr val="black">
                  <a:tint val="75000"/>
                </a:prstClr>
              </a:solidFill>
              <a:latin typeface="Arial" charset="0"/>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GB" altLang="en-US">
              <a:solidFill>
                <a:prstClr val="black">
                  <a:tint val="75000"/>
                </a:prstClr>
              </a:solidFill>
              <a:latin typeface="Arial"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r>
              <a:rPr lang="en-GB" altLang="en-US">
                <a:solidFill>
                  <a:prstClr val="black">
                    <a:tint val="75000"/>
                  </a:prstClr>
                </a:solidFill>
                <a:latin typeface="Arial" charset="0"/>
              </a:rPr>
              <a:t>Slide # </a:t>
            </a:r>
            <a:fld id="{06E12D05-EE66-460B-B554-076EDD886C5B}" type="slidenum">
              <a:rPr lang="en-GB" altLang="en-US" smtClean="0">
                <a:solidFill>
                  <a:prstClr val="black">
                    <a:tint val="75000"/>
                  </a:prstClr>
                </a:solidFill>
                <a:latin typeface="Arial" charset="0"/>
              </a:rPr>
              <a:pPr fontAlgn="base">
                <a:spcBef>
                  <a:spcPct val="0"/>
                </a:spcBef>
                <a:spcAft>
                  <a:spcPct val="0"/>
                </a:spcAft>
                <a:defRPr/>
              </a:pPr>
              <a:t>‹#›</a:t>
            </a:fld>
            <a:endParaRPr lang="en-GB" altLang="en-US">
              <a:solidFill>
                <a:prstClr val="black">
                  <a:tint val="75000"/>
                </a:prstClr>
              </a:solidFill>
              <a:latin typeface="Arial" charset="0"/>
            </a:endParaRPr>
          </a:p>
        </p:txBody>
      </p:sp>
    </p:spTree>
    <p:extLst>
      <p:ext uri="{BB962C8B-B14F-4D97-AF65-F5344CB8AC3E}">
        <p14:creationId xmlns:p14="http://schemas.microsoft.com/office/powerpoint/2010/main" val="379110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fld id="{C2AAB79C-9719-4513-AB46-A8AF94E8F316}" type="datetime1">
              <a:rPr lang="en-GB" smtClean="0">
                <a:solidFill>
                  <a:prstClr val="black">
                    <a:tint val="75000"/>
                  </a:prstClr>
                </a:solidFill>
                <a:latin typeface="Arial" charset="0"/>
              </a:rPr>
              <a:pPr fontAlgn="base">
                <a:spcBef>
                  <a:spcPct val="0"/>
                </a:spcBef>
                <a:spcAft>
                  <a:spcPct val="0"/>
                </a:spcAft>
                <a:defRPr/>
              </a:pPr>
              <a:t>27/01/2020</a:t>
            </a:fld>
            <a:endParaRPr lang="en-GB" altLang="en-US">
              <a:solidFill>
                <a:prstClr val="black">
                  <a:tint val="75000"/>
                </a:prstClr>
              </a:solidFill>
              <a:latin typeface="Arial"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GB" altLang="en-US">
              <a:solidFill>
                <a:prstClr val="black">
                  <a:tint val="75000"/>
                </a:prstClr>
              </a:solidFill>
              <a:latin typeface="Arial"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r>
              <a:rPr lang="en-GB" altLang="en-US">
                <a:solidFill>
                  <a:prstClr val="black">
                    <a:tint val="75000"/>
                  </a:prstClr>
                </a:solidFill>
                <a:latin typeface="Arial" charset="0"/>
              </a:rPr>
              <a:t>Slide # </a:t>
            </a:r>
            <a:fld id="{D07CF970-EEE5-4686-96B2-37F5E25AC977}" type="slidenum">
              <a:rPr lang="en-GB" altLang="en-US" smtClean="0">
                <a:solidFill>
                  <a:prstClr val="black">
                    <a:tint val="75000"/>
                  </a:prstClr>
                </a:solidFill>
                <a:latin typeface="Arial" charset="0"/>
              </a:rPr>
              <a:pPr fontAlgn="base">
                <a:spcBef>
                  <a:spcPct val="0"/>
                </a:spcBef>
                <a:spcAft>
                  <a:spcPct val="0"/>
                </a:spcAft>
                <a:defRPr/>
              </a:pPr>
              <a:t>‹#›</a:t>
            </a:fld>
            <a:endParaRPr lang="en-GB" altLang="en-US">
              <a:solidFill>
                <a:prstClr val="black">
                  <a:tint val="75000"/>
                </a:prstClr>
              </a:solidFill>
              <a:latin typeface="Arial" charset="0"/>
            </a:endParaRPr>
          </a:p>
        </p:txBody>
      </p:sp>
    </p:spTree>
    <p:extLst>
      <p:ext uri="{BB962C8B-B14F-4D97-AF65-F5344CB8AC3E}">
        <p14:creationId xmlns:p14="http://schemas.microsoft.com/office/powerpoint/2010/main" val="22792128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fld id="{B690E956-EB6A-4886-A7AB-5261AFAC6853}" type="datetime1">
              <a:rPr lang="en-GB" smtClean="0">
                <a:solidFill>
                  <a:prstClr val="black">
                    <a:tint val="75000"/>
                  </a:prstClr>
                </a:solidFill>
                <a:latin typeface="Arial" charset="0"/>
              </a:rPr>
              <a:pPr fontAlgn="base">
                <a:spcBef>
                  <a:spcPct val="0"/>
                </a:spcBef>
                <a:spcAft>
                  <a:spcPct val="0"/>
                </a:spcAft>
                <a:defRPr/>
              </a:pPr>
              <a:t>27/01/2020</a:t>
            </a:fld>
            <a:endParaRPr lang="en-GB" altLang="en-US">
              <a:solidFill>
                <a:prstClr val="black">
                  <a:tint val="75000"/>
                </a:prstClr>
              </a:solidFill>
              <a:latin typeface="Arial"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GB" altLang="en-US">
              <a:solidFill>
                <a:prstClr val="black">
                  <a:tint val="75000"/>
                </a:prstClr>
              </a:solidFill>
              <a:latin typeface="Arial"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r>
              <a:rPr lang="en-GB" altLang="en-US">
                <a:solidFill>
                  <a:prstClr val="black">
                    <a:tint val="75000"/>
                  </a:prstClr>
                </a:solidFill>
                <a:latin typeface="Arial" charset="0"/>
              </a:rPr>
              <a:t>Slide # </a:t>
            </a:r>
            <a:fld id="{92513FC6-2A67-43B8-9DD3-90AE1ACD09F5}" type="slidenum">
              <a:rPr lang="en-GB" altLang="en-US" smtClean="0">
                <a:solidFill>
                  <a:prstClr val="black">
                    <a:tint val="75000"/>
                  </a:prstClr>
                </a:solidFill>
                <a:latin typeface="Arial" charset="0"/>
              </a:rPr>
              <a:pPr fontAlgn="base">
                <a:spcBef>
                  <a:spcPct val="0"/>
                </a:spcBef>
                <a:spcAft>
                  <a:spcPct val="0"/>
                </a:spcAft>
                <a:defRPr/>
              </a:pPr>
              <a:t>‹#›</a:t>
            </a:fld>
            <a:endParaRPr lang="en-GB" altLang="en-US">
              <a:solidFill>
                <a:prstClr val="black">
                  <a:tint val="75000"/>
                </a:prstClr>
              </a:solidFill>
              <a:latin typeface="Arial" charset="0"/>
            </a:endParaRPr>
          </a:p>
        </p:txBody>
      </p:sp>
    </p:spTree>
    <p:extLst>
      <p:ext uri="{BB962C8B-B14F-4D97-AF65-F5344CB8AC3E}">
        <p14:creationId xmlns:p14="http://schemas.microsoft.com/office/powerpoint/2010/main" val="9175475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fontAlgn="base">
              <a:spcBef>
                <a:spcPct val="0"/>
              </a:spcBef>
              <a:spcAft>
                <a:spcPct val="0"/>
              </a:spcAft>
              <a:defRPr/>
            </a:pPr>
            <a:fld id="{E643C548-0A8C-44EA-940D-233EA10EC73A}" type="datetime1">
              <a:rPr lang="en-GB" smtClean="0">
                <a:solidFill>
                  <a:prstClr val="black">
                    <a:tint val="75000"/>
                  </a:prstClr>
                </a:solidFill>
                <a:latin typeface="Arial" charset="0"/>
              </a:rPr>
              <a:pPr fontAlgn="base">
                <a:spcBef>
                  <a:spcPct val="0"/>
                </a:spcBef>
                <a:spcAft>
                  <a:spcPct val="0"/>
                </a:spcAft>
                <a:defRPr/>
              </a:pPr>
              <a:t>27/01/2020</a:t>
            </a:fld>
            <a:endParaRPr lang="en-GB" alt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GB" alt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r>
              <a:rPr lang="en-GB" altLang="en-US">
                <a:solidFill>
                  <a:prstClr val="black">
                    <a:tint val="75000"/>
                  </a:prstClr>
                </a:solidFill>
                <a:latin typeface="Arial" charset="0"/>
              </a:rPr>
              <a:t>Slide # </a:t>
            </a:r>
            <a:fld id="{C1080FEA-3905-408B-99CC-92275CD5BA9E}" type="slidenum">
              <a:rPr lang="en-GB" altLang="en-US" smtClean="0">
                <a:solidFill>
                  <a:prstClr val="black">
                    <a:tint val="75000"/>
                  </a:prstClr>
                </a:solidFill>
                <a:latin typeface="Arial" charset="0"/>
              </a:rPr>
              <a:pPr fontAlgn="base">
                <a:spcBef>
                  <a:spcPct val="0"/>
                </a:spcBef>
                <a:spcAft>
                  <a:spcPct val="0"/>
                </a:spcAft>
                <a:defRPr/>
              </a:pPr>
              <a:t>‹#›</a:t>
            </a:fld>
            <a:endParaRPr lang="en-GB" altLang="en-US">
              <a:solidFill>
                <a:prstClr val="black">
                  <a:tint val="75000"/>
                </a:prstClr>
              </a:solidFill>
              <a:latin typeface="Arial" charset="0"/>
            </a:endParaRPr>
          </a:p>
        </p:txBody>
      </p:sp>
    </p:spTree>
    <p:extLst>
      <p:ext uri="{BB962C8B-B14F-4D97-AF65-F5344CB8AC3E}">
        <p14:creationId xmlns:p14="http://schemas.microsoft.com/office/powerpoint/2010/main" val="16490798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fontAlgn="base">
              <a:spcBef>
                <a:spcPct val="0"/>
              </a:spcBef>
              <a:spcAft>
                <a:spcPct val="0"/>
              </a:spcAft>
              <a:defRPr/>
            </a:pPr>
            <a:fld id="{1C28F95D-4321-4DE4-B73D-9C48AD9F510A}" type="datetime1">
              <a:rPr lang="en-GB" smtClean="0">
                <a:solidFill>
                  <a:prstClr val="black">
                    <a:tint val="75000"/>
                  </a:prstClr>
                </a:solidFill>
                <a:latin typeface="Arial" charset="0"/>
              </a:rPr>
              <a:pPr fontAlgn="base">
                <a:spcBef>
                  <a:spcPct val="0"/>
                </a:spcBef>
                <a:spcAft>
                  <a:spcPct val="0"/>
                </a:spcAft>
                <a:defRPr/>
              </a:pPr>
              <a:t>27/01/2020</a:t>
            </a:fld>
            <a:endParaRPr lang="en-GB" alt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GB" alt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r>
              <a:rPr lang="en-GB" altLang="en-US">
                <a:solidFill>
                  <a:prstClr val="black">
                    <a:tint val="75000"/>
                  </a:prstClr>
                </a:solidFill>
                <a:latin typeface="Arial" charset="0"/>
              </a:rPr>
              <a:t>Slide # </a:t>
            </a:r>
            <a:fld id="{D5AC0A05-C15F-4B40-B07B-C2CF9A9DB374}" type="slidenum">
              <a:rPr lang="en-GB" altLang="en-US" smtClean="0">
                <a:solidFill>
                  <a:prstClr val="black">
                    <a:tint val="75000"/>
                  </a:prstClr>
                </a:solidFill>
                <a:latin typeface="Arial" charset="0"/>
              </a:rPr>
              <a:pPr fontAlgn="base">
                <a:spcBef>
                  <a:spcPct val="0"/>
                </a:spcBef>
                <a:spcAft>
                  <a:spcPct val="0"/>
                </a:spcAft>
                <a:defRPr/>
              </a:pPr>
              <a:t>‹#›</a:t>
            </a:fld>
            <a:endParaRPr lang="en-GB" altLang="en-US">
              <a:solidFill>
                <a:prstClr val="black">
                  <a:tint val="75000"/>
                </a:prstClr>
              </a:solidFill>
              <a:latin typeface="Arial" charset="0"/>
            </a:endParaRPr>
          </a:p>
        </p:txBody>
      </p:sp>
    </p:spTree>
    <p:extLst>
      <p:ext uri="{BB962C8B-B14F-4D97-AF65-F5344CB8AC3E}">
        <p14:creationId xmlns:p14="http://schemas.microsoft.com/office/powerpoint/2010/main" val="148204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88435D0-058D-439D-9AD7-FAC813106323}" type="datetimeFigureOut">
              <a:rPr lang="en-GB" smtClean="0"/>
              <a:t>27/01/2020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F5C664-3F38-4901-A53D-DF73FF3016D7}" type="slidenum">
              <a:rPr lang="en-GB" smtClean="0"/>
              <a:t>‹#›</a:t>
            </a:fld>
            <a:endParaRPr lang="en-GB"/>
          </a:p>
        </p:txBody>
      </p:sp>
    </p:spTree>
    <p:extLst>
      <p:ext uri="{BB962C8B-B14F-4D97-AF65-F5344CB8AC3E}">
        <p14:creationId xmlns:p14="http://schemas.microsoft.com/office/powerpoint/2010/main" val="1755718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88435D0-058D-439D-9AD7-FAC813106323}" type="datetimeFigureOut">
              <a:rPr lang="en-GB" smtClean="0"/>
              <a:t>27/01/2020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F5C664-3F38-4901-A53D-DF73FF3016D7}" type="slidenum">
              <a:rPr lang="en-GB" smtClean="0"/>
              <a:t>‹#›</a:t>
            </a:fld>
            <a:endParaRPr lang="en-GB"/>
          </a:p>
        </p:txBody>
      </p:sp>
    </p:spTree>
    <p:extLst>
      <p:ext uri="{BB962C8B-B14F-4D97-AF65-F5344CB8AC3E}">
        <p14:creationId xmlns:p14="http://schemas.microsoft.com/office/powerpoint/2010/main" val="2166661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8435D0-058D-439D-9AD7-FAC813106323}" type="datetimeFigureOut">
              <a:rPr lang="en-GB" smtClean="0"/>
              <a:t>27/01/2020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F5C664-3F38-4901-A53D-DF73FF3016D7}" type="slidenum">
              <a:rPr lang="en-GB" smtClean="0"/>
              <a:t>‹#›</a:t>
            </a:fld>
            <a:endParaRPr lang="en-GB"/>
          </a:p>
        </p:txBody>
      </p:sp>
    </p:spTree>
    <p:extLst>
      <p:ext uri="{BB962C8B-B14F-4D97-AF65-F5344CB8AC3E}">
        <p14:creationId xmlns:p14="http://schemas.microsoft.com/office/powerpoint/2010/main" val="37234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8435D0-058D-439D-9AD7-FAC813106323}" type="datetimeFigureOut">
              <a:rPr lang="en-GB" smtClean="0"/>
              <a:t>27/01/2020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F5C664-3F38-4901-A53D-DF73FF3016D7}" type="slidenum">
              <a:rPr lang="en-GB" smtClean="0"/>
              <a:t>‹#›</a:t>
            </a:fld>
            <a:endParaRPr lang="en-GB"/>
          </a:p>
        </p:txBody>
      </p:sp>
    </p:spTree>
    <p:extLst>
      <p:ext uri="{BB962C8B-B14F-4D97-AF65-F5344CB8AC3E}">
        <p14:creationId xmlns:p14="http://schemas.microsoft.com/office/powerpoint/2010/main" val="284543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8435D0-058D-439D-9AD7-FAC813106323}" type="datetimeFigureOut">
              <a:rPr lang="en-GB" smtClean="0"/>
              <a:t>27/01/2020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F5C664-3F38-4901-A53D-DF73FF3016D7}" type="slidenum">
              <a:rPr lang="en-GB" smtClean="0"/>
              <a:t>‹#›</a:t>
            </a:fld>
            <a:endParaRPr lang="en-GB"/>
          </a:p>
        </p:txBody>
      </p:sp>
    </p:spTree>
    <p:extLst>
      <p:ext uri="{BB962C8B-B14F-4D97-AF65-F5344CB8AC3E}">
        <p14:creationId xmlns:p14="http://schemas.microsoft.com/office/powerpoint/2010/main" val="4268117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435D0-058D-439D-9AD7-FAC813106323}" type="datetimeFigureOut">
              <a:rPr lang="en-GB" smtClean="0"/>
              <a:t>27/01/2020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5C664-3F38-4901-A53D-DF73FF3016D7}" type="slidenum">
              <a:rPr lang="en-GB" smtClean="0"/>
              <a:t>‹#›</a:t>
            </a:fld>
            <a:endParaRPr lang="en-GB"/>
          </a:p>
        </p:txBody>
      </p:sp>
    </p:spTree>
    <p:extLst>
      <p:ext uri="{BB962C8B-B14F-4D97-AF65-F5344CB8AC3E}">
        <p14:creationId xmlns:p14="http://schemas.microsoft.com/office/powerpoint/2010/main" val="3083916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00" y="180000"/>
            <a:ext cx="11232000" cy="7200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80000" y="1089220"/>
            <a:ext cx="11232000" cy="48564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80000" y="6498000"/>
            <a:ext cx="960000" cy="360000"/>
          </a:xfrm>
          <a:prstGeom prst="rect">
            <a:avLst/>
          </a:prstGeom>
        </p:spPr>
        <p:txBody>
          <a:bodyPr vert="horz" lIns="0" tIns="0" rIns="0" bIns="0" rtlCol="0" anchor="t" anchorCtr="0"/>
          <a:lstStyle>
            <a:lvl1pPr algn="l">
              <a:defRPr sz="1000">
                <a:solidFill>
                  <a:schemeClr val="tx2"/>
                </a:solidFill>
                <a:latin typeface="Georgia"/>
                <a:cs typeface="Georgia"/>
              </a:defRPr>
            </a:lvl1pPr>
          </a:lstStyle>
          <a:p>
            <a:pPr defTabSz="457200"/>
            <a:fld id="{46D46D31-4F81-C84C-9C9E-CC304FB2B6EB}" type="datetimeFigureOut">
              <a:rPr lang="en-US" smtClean="0">
                <a:solidFill>
                  <a:srgbClr val="0A2D50"/>
                </a:solidFill>
              </a:rPr>
              <a:pPr defTabSz="457200"/>
              <a:t>1/27/2020</a:t>
            </a:fld>
            <a:endParaRPr lang="en-US" dirty="0">
              <a:solidFill>
                <a:srgbClr val="0A2D50"/>
              </a:solidFill>
            </a:endParaRPr>
          </a:p>
        </p:txBody>
      </p:sp>
      <p:sp>
        <p:nvSpPr>
          <p:cNvPr id="5" name="Footer Placeholder 4"/>
          <p:cNvSpPr>
            <a:spLocks noGrp="1"/>
          </p:cNvSpPr>
          <p:nvPr>
            <p:ph type="ftr" sz="quarter" idx="3"/>
          </p:nvPr>
        </p:nvSpPr>
        <p:spPr>
          <a:xfrm>
            <a:off x="1440000" y="6498000"/>
            <a:ext cx="9312000" cy="360000"/>
          </a:xfrm>
          <a:prstGeom prst="rect">
            <a:avLst/>
          </a:prstGeom>
        </p:spPr>
        <p:txBody>
          <a:bodyPr vert="horz" lIns="0" tIns="0" rIns="0" bIns="0" rtlCol="0" anchor="t" anchorCtr="0"/>
          <a:lstStyle>
            <a:lvl1pPr algn="l">
              <a:defRPr sz="1000">
                <a:solidFill>
                  <a:schemeClr val="tx2"/>
                </a:solidFill>
                <a:latin typeface="Georgia"/>
                <a:cs typeface="Georgia"/>
              </a:defRPr>
            </a:lvl1pPr>
          </a:lstStyle>
          <a:p>
            <a:pPr defTabSz="457200"/>
            <a:endParaRPr lang="en-US" dirty="0">
              <a:solidFill>
                <a:srgbClr val="0A2D50"/>
              </a:solidFill>
            </a:endParaRPr>
          </a:p>
        </p:txBody>
      </p:sp>
      <p:sp>
        <p:nvSpPr>
          <p:cNvPr id="6" name="Slide Number Placeholder 5"/>
          <p:cNvSpPr>
            <a:spLocks noGrp="1"/>
          </p:cNvSpPr>
          <p:nvPr>
            <p:ph type="sldNum" sz="quarter" idx="4"/>
          </p:nvPr>
        </p:nvSpPr>
        <p:spPr>
          <a:xfrm>
            <a:off x="10752000" y="6498000"/>
            <a:ext cx="960000" cy="360000"/>
          </a:xfrm>
          <a:prstGeom prst="rect">
            <a:avLst/>
          </a:prstGeom>
        </p:spPr>
        <p:txBody>
          <a:bodyPr vert="horz" lIns="91440" tIns="0" rIns="0" bIns="0" rtlCol="0" anchor="t" anchorCtr="0"/>
          <a:lstStyle>
            <a:lvl1pPr algn="r">
              <a:defRPr sz="1000">
                <a:solidFill>
                  <a:schemeClr val="tx2"/>
                </a:solidFill>
                <a:latin typeface="Georgia"/>
                <a:cs typeface="Georgia"/>
              </a:defRPr>
            </a:lvl1pPr>
          </a:lstStyle>
          <a:p>
            <a:pPr defTabSz="457200"/>
            <a:fld id="{8A04D54F-FA85-F344-8424-FB00D2AE8D01}" type="slidenum">
              <a:rPr lang="en-US" smtClean="0">
                <a:solidFill>
                  <a:srgbClr val="0A2D50"/>
                </a:solidFill>
              </a:rPr>
              <a:pPr defTabSz="457200"/>
              <a:t>‹#›</a:t>
            </a:fld>
            <a:endParaRPr lang="en-US" dirty="0">
              <a:solidFill>
                <a:srgbClr val="0A2D50"/>
              </a:solidFill>
            </a:endParaRPr>
          </a:p>
        </p:txBody>
      </p:sp>
    </p:spTree>
    <p:extLst>
      <p:ext uri="{BB962C8B-B14F-4D97-AF65-F5344CB8AC3E}">
        <p14:creationId xmlns:p14="http://schemas.microsoft.com/office/powerpoint/2010/main" val="1860937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ransition>
    <p:fade/>
  </p:transition>
  <p:txStyles>
    <p:titleStyle>
      <a:lvl1pPr algn="l" defTabSz="457200" rtl="0" eaLnBrk="1" latinLnBrk="0" hangingPunct="1">
        <a:spcBef>
          <a:spcPct val="0"/>
        </a:spcBef>
        <a:buNone/>
        <a:defRPr sz="3200" kern="1200">
          <a:solidFill>
            <a:srgbClr val="0A2D50"/>
          </a:solidFill>
          <a:latin typeface="Impact"/>
          <a:ea typeface="+mj-ea"/>
          <a:cs typeface="Impact"/>
        </a:defRPr>
      </a:lvl1pPr>
    </p:titleStyle>
    <p:bodyStyle>
      <a:lvl1pPr marL="269875" indent="-269875" algn="l" defTabSz="457200" rtl="0" eaLnBrk="1" latinLnBrk="0" hangingPunct="1">
        <a:lnSpc>
          <a:spcPct val="120000"/>
        </a:lnSpc>
        <a:spcBef>
          <a:spcPts val="0"/>
        </a:spcBef>
        <a:buClr>
          <a:srgbClr val="0A2D50"/>
        </a:buClr>
        <a:buFont typeface="Arial"/>
        <a:buChar char="•"/>
        <a:defRPr sz="2000" kern="1200">
          <a:solidFill>
            <a:schemeClr val="tx1"/>
          </a:solidFill>
          <a:latin typeface="Georgia"/>
          <a:ea typeface="+mn-ea"/>
          <a:cs typeface="Georgia"/>
        </a:defRPr>
      </a:lvl1pPr>
      <a:lvl2pPr marL="539750" indent="-269875" algn="l" defTabSz="457200" rtl="0" eaLnBrk="1" latinLnBrk="0" hangingPunct="1">
        <a:lnSpc>
          <a:spcPct val="120000"/>
        </a:lnSpc>
        <a:spcBef>
          <a:spcPts val="0"/>
        </a:spcBef>
        <a:buClr>
          <a:srgbClr val="0A2D50"/>
        </a:buClr>
        <a:buFont typeface="Arial"/>
        <a:buChar char="•"/>
        <a:defRPr sz="2000" kern="1200">
          <a:solidFill>
            <a:schemeClr val="tx1"/>
          </a:solidFill>
          <a:latin typeface="Georgia"/>
          <a:ea typeface="+mn-ea"/>
          <a:cs typeface="Georgia"/>
        </a:defRPr>
      </a:lvl2pPr>
      <a:lvl3pPr marL="809625" indent="-269875" algn="l" defTabSz="457200" rtl="0" eaLnBrk="1" latinLnBrk="0" hangingPunct="1">
        <a:lnSpc>
          <a:spcPct val="120000"/>
        </a:lnSpc>
        <a:spcBef>
          <a:spcPts val="0"/>
        </a:spcBef>
        <a:buClr>
          <a:srgbClr val="0A2D50"/>
        </a:buClr>
        <a:buFont typeface="Arial"/>
        <a:buChar char="•"/>
        <a:defRPr sz="2000" kern="1200">
          <a:solidFill>
            <a:schemeClr val="tx1"/>
          </a:solidFill>
          <a:latin typeface="Georgia"/>
          <a:ea typeface="+mn-ea"/>
          <a:cs typeface="Georgia"/>
        </a:defRPr>
      </a:lvl3pPr>
      <a:lvl4pPr marL="1079500" indent="-269875" algn="l" defTabSz="457200" rtl="0" eaLnBrk="1" latinLnBrk="0" hangingPunct="1">
        <a:lnSpc>
          <a:spcPct val="120000"/>
        </a:lnSpc>
        <a:spcBef>
          <a:spcPts val="0"/>
        </a:spcBef>
        <a:buClr>
          <a:srgbClr val="0A2D50"/>
        </a:buClr>
        <a:buFont typeface="Arial"/>
        <a:buChar char="•"/>
        <a:defRPr sz="2000" kern="1200">
          <a:solidFill>
            <a:schemeClr val="tx1"/>
          </a:solidFill>
          <a:latin typeface="Georgia"/>
          <a:ea typeface="+mn-ea"/>
          <a:cs typeface="Georgia"/>
        </a:defRPr>
      </a:lvl4pPr>
      <a:lvl5pPr marL="1341438" indent="-261938" algn="l" defTabSz="457200" rtl="0" eaLnBrk="1" latinLnBrk="0" hangingPunct="1">
        <a:lnSpc>
          <a:spcPct val="120000"/>
        </a:lnSpc>
        <a:spcBef>
          <a:spcPts val="0"/>
        </a:spcBef>
        <a:buClr>
          <a:srgbClr val="0A2D50"/>
        </a:buClr>
        <a:buFont typeface="Arial"/>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5B8B5191-4640-40FC-BD40-F5C22B8DF1D9}" type="datetime1">
              <a:rPr lang="en-GB" smtClean="0">
                <a:solidFill>
                  <a:prstClr val="black">
                    <a:tint val="75000"/>
                  </a:prstClr>
                </a:solidFill>
                <a:latin typeface="Arial" charset="0"/>
              </a:rPr>
              <a:pPr fontAlgn="base">
                <a:spcBef>
                  <a:spcPct val="0"/>
                </a:spcBef>
                <a:spcAft>
                  <a:spcPct val="0"/>
                </a:spcAft>
                <a:defRPr/>
              </a:pPr>
              <a:t>27/01/2020</a:t>
            </a:fld>
            <a:endParaRPr lang="en-GB" altLang="en-US">
              <a:solidFill>
                <a:prstClr val="black">
                  <a:tint val="75000"/>
                </a:prstClr>
              </a:solidFill>
              <a:latin typeface="Arial"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GB" alt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r>
              <a:rPr lang="en-GB" altLang="en-US">
                <a:solidFill>
                  <a:prstClr val="black">
                    <a:tint val="75000"/>
                  </a:prstClr>
                </a:solidFill>
                <a:latin typeface="Arial" charset="0"/>
              </a:rPr>
              <a:t>Slide # </a:t>
            </a:r>
            <a:fld id="{D71641FD-AA2F-4A5A-993E-3D77ABB4BE1E}" type="slidenum">
              <a:rPr lang="en-GB" altLang="en-US" smtClean="0">
                <a:solidFill>
                  <a:prstClr val="black">
                    <a:tint val="75000"/>
                  </a:prstClr>
                </a:solidFill>
                <a:latin typeface="Arial" charset="0"/>
              </a:rPr>
              <a:pPr fontAlgn="base">
                <a:spcBef>
                  <a:spcPct val="0"/>
                </a:spcBef>
                <a:spcAft>
                  <a:spcPct val="0"/>
                </a:spcAft>
                <a:defRPr/>
              </a:pPr>
              <a:t>‹#›</a:t>
            </a:fld>
            <a:endParaRPr lang="en-GB" altLang="en-US">
              <a:solidFill>
                <a:prstClr val="black">
                  <a:tint val="75000"/>
                </a:prstClr>
              </a:solidFill>
              <a:latin typeface="Arial" charset="0"/>
            </a:endParaRPr>
          </a:p>
        </p:txBody>
      </p:sp>
    </p:spTree>
    <p:extLst>
      <p:ext uri="{BB962C8B-B14F-4D97-AF65-F5344CB8AC3E}">
        <p14:creationId xmlns:p14="http://schemas.microsoft.com/office/powerpoint/2010/main" val="379231823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7.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hyperlink" Target="https://www.advance-he.ac.uk/sites/default/files/2019-10/NTFS%202020%20-%20Guidance%20for%20institutions%20and%20indivduals.pdf" TargetMode="External"/><Relationship Id="rId2" Type="http://schemas.openxmlformats.org/officeDocument/2006/relationships/notesSlide" Target="../notesSlides/notesSlide4.xml"/><Relationship Id="rId1" Type="http://schemas.openxmlformats.org/officeDocument/2006/relationships/slideLayout" Target="../slideLayouts/slideLayout38.xml"/><Relationship Id="rId4" Type="http://schemas.openxmlformats.org/officeDocument/2006/relationships/hyperlink" Target="https://www.advance-he.ac.uk/awards/teaching-excellence-awards/national-teaching-fellowship#insight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786A-31DD-4FDF-B653-9FAEF2738F28}"/>
              </a:ext>
            </a:extLst>
          </p:cNvPr>
          <p:cNvSpPr txBox="1">
            <a:spLocks/>
          </p:cNvSpPr>
          <p:nvPr/>
        </p:nvSpPr>
        <p:spPr>
          <a:xfrm>
            <a:off x="2581142" y="1528896"/>
            <a:ext cx="8086859" cy="1900104"/>
          </a:xfrm>
          <a:prstGeom prst="rect">
            <a:avLst/>
          </a:prstGeom>
        </p:spPr>
        <p:txBody>
          <a:bodyPr>
            <a:normAutofit/>
          </a:bodyPr>
          <a:lstStyle>
            <a:lvl1pPr algn="l" defTabSz="457200" rtl="0" eaLnBrk="1" latinLnBrk="0" hangingPunct="1">
              <a:spcBef>
                <a:spcPct val="0"/>
              </a:spcBef>
              <a:buNone/>
              <a:defRPr sz="3200" kern="1200">
                <a:solidFill>
                  <a:srgbClr val="0A2D50"/>
                </a:solidFill>
                <a:latin typeface="Impact"/>
                <a:ea typeface="+mj-ea"/>
                <a:cs typeface="Impact"/>
              </a:defRPr>
            </a:lvl1pPr>
          </a:lstStyle>
          <a:p>
            <a:r>
              <a:rPr lang="en-GB" dirty="0">
                <a:solidFill>
                  <a:srgbClr val="003366"/>
                </a:solidFill>
              </a:rPr>
              <a:t>Our journeys to National Teaching Fellowship</a:t>
            </a:r>
          </a:p>
        </p:txBody>
      </p:sp>
      <p:pic>
        <p:nvPicPr>
          <p:cNvPr id="3" name="Picture 2">
            <a:extLst>
              <a:ext uri="{FF2B5EF4-FFF2-40B4-BE49-F238E27FC236}">
                <a16:creationId xmlns:a16="http://schemas.microsoft.com/office/drawing/2014/main" id="{E814BA12-DFD7-4D61-94FF-997B9F7C8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153" y="2478949"/>
            <a:ext cx="4389483" cy="2512499"/>
          </a:xfrm>
          <a:prstGeom prst="rect">
            <a:avLst/>
          </a:prstGeom>
        </p:spPr>
      </p:pic>
      <p:sp>
        <p:nvSpPr>
          <p:cNvPr id="4" name="Title 1">
            <a:extLst>
              <a:ext uri="{FF2B5EF4-FFF2-40B4-BE49-F238E27FC236}">
                <a16:creationId xmlns:a16="http://schemas.microsoft.com/office/drawing/2014/main" id="{2C35A20E-DE73-414E-87DD-9DD229CDAFDF}"/>
              </a:ext>
            </a:extLst>
          </p:cNvPr>
          <p:cNvSpPr txBox="1">
            <a:spLocks/>
          </p:cNvSpPr>
          <p:nvPr/>
        </p:nvSpPr>
        <p:spPr>
          <a:xfrm>
            <a:off x="4064152" y="5536879"/>
            <a:ext cx="4226590" cy="809240"/>
          </a:xfrm>
          <a:prstGeom prst="rect">
            <a:avLst/>
          </a:prstGeom>
        </p:spPr>
        <p:txBody>
          <a:bodyPr>
            <a:normAutofit fontScale="85000" lnSpcReduction="20000"/>
          </a:bodyPr>
          <a:lstStyle>
            <a:lvl1pPr algn="l" defTabSz="457200" rtl="0" eaLnBrk="1" latinLnBrk="0" hangingPunct="1">
              <a:spcBef>
                <a:spcPct val="0"/>
              </a:spcBef>
              <a:buNone/>
              <a:defRPr sz="3200" kern="1200">
                <a:solidFill>
                  <a:srgbClr val="0A2D50"/>
                </a:solidFill>
                <a:latin typeface="Impact"/>
                <a:ea typeface="+mj-ea"/>
                <a:cs typeface="Impact"/>
              </a:defRPr>
            </a:lvl1pPr>
          </a:lstStyle>
          <a:p>
            <a:r>
              <a:rPr lang="en-GB" dirty="0">
                <a:solidFill>
                  <a:srgbClr val="003366"/>
                </a:solidFill>
              </a:rPr>
              <a:t>Professor Debbie Holley</a:t>
            </a:r>
          </a:p>
          <a:p>
            <a:r>
              <a:rPr lang="en-GB" dirty="0">
                <a:solidFill>
                  <a:srgbClr val="003366"/>
                </a:solidFill>
              </a:rPr>
              <a:t>Professor Sally Everett</a:t>
            </a:r>
          </a:p>
        </p:txBody>
      </p:sp>
    </p:spTree>
    <p:extLst>
      <p:ext uri="{BB962C8B-B14F-4D97-AF65-F5344CB8AC3E}">
        <p14:creationId xmlns:p14="http://schemas.microsoft.com/office/powerpoint/2010/main" val="388311867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2940C2D-D222-4F18-9638-9CF922B73650}"/>
              </a:ext>
            </a:extLst>
          </p:cNvPr>
          <p:cNvGraphicFramePr>
            <a:graphicFrameLocks noGrp="1"/>
          </p:cNvGraphicFramePr>
          <p:nvPr>
            <p:ph idx="1"/>
          </p:nvPr>
        </p:nvGraphicFramePr>
        <p:xfrm>
          <a:off x="1884001" y="622301"/>
          <a:ext cx="8555399" cy="6121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304D0F46-DA0C-477A-BBD5-00AF98293491}"/>
              </a:ext>
            </a:extLst>
          </p:cNvPr>
          <p:cNvSpPr>
            <a:spLocks noGrp="1"/>
          </p:cNvSpPr>
          <p:nvPr>
            <p:ph type="title"/>
          </p:nvPr>
        </p:nvSpPr>
        <p:spPr>
          <a:xfrm>
            <a:off x="1884000" y="180000"/>
            <a:ext cx="8424000" cy="720000"/>
          </a:xfrm>
        </p:spPr>
        <p:txBody>
          <a:bodyPr>
            <a:normAutofit/>
          </a:bodyPr>
          <a:lstStyle/>
          <a:p>
            <a:r>
              <a:rPr lang="en-GB" dirty="0"/>
              <a:t>One page summary of the application</a:t>
            </a:r>
          </a:p>
        </p:txBody>
      </p:sp>
    </p:spTree>
    <p:extLst>
      <p:ext uri="{BB962C8B-B14F-4D97-AF65-F5344CB8AC3E}">
        <p14:creationId xmlns:p14="http://schemas.microsoft.com/office/powerpoint/2010/main" val="376432719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3B00D0-6C64-4CDA-8BE0-66DE52F61555}"/>
              </a:ext>
            </a:extLst>
          </p:cNvPr>
          <p:cNvSpPr>
            <a:spLocks noGrp="1"/>
          </p:cNvSpPr>
          <p:nvPr>
            <p:ph type="title"/>
          </p:nvPr>
        </p:nvSpPr>
        <p:spPr>
          <a:xfrm>
            <a:off x="1908623" y="298598"/>
            <a:ext cx="8759377" cy="962281"/>
          </a:xfrm>
        </p:spPr>
        <p:txBody>
          <a:bodyPr>
            <a:normAutofit fontScale="90000"/>
          </a:bodyPr>
          <a:lstStyle/>
          <a:p>
            <a:r>
              <a:rPr lang="en-GB" dirty="0"/>
              <a:t>Write it all down. Keep the evidence safe! Plaudits file!</a:t>
            </a:r>
          </a:p>
        </p:txBody>
      </p:sp>
      <p:sp>
        <p:nvSpPr>
          <p:cNvPr id="7" name="TextBox 6">
            <a:extLst>
              <a:ext uri="{FF2B5EF4-FFF2-40B4-BE49-F238E27FC236}">
                <a16:creationId xmlns:a16="http://schemas.microsoft.com/office/drawing/2014/main" id="{C4B583F1-1171-410E-96AA-0334366C997C}"/>
              </a:ext>
            </a:extLst>
          </p:cNvPr>
          <p:cNvSpPr txBox="1"/>
          <p:nvPr/>
        </p:nvSpPr>
        <p:spPr>
          <a:xfrm>
            <a:off x="5045526" y="946265"/>
            <a:ext cx="5365748"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457200"/>
            <a:r>
              <a:rPr lang="en-GB" i="1" dirty="0">
                <a:solidFill>
                  <a:prstClr val="black"/>
                </a:solidFill>
                <a:latin typeface="Georgia"/>
              </a:rPr>
              <a:t>“I enjoyed Sally’s lectures as it’s so interesting and linked to articles and our own stories”</a:t>
            </a:r>
            <a:r>
              <a:rPr lang="en-GB" dirty="0">
                <a:solidFill>
                  <a:prstClr val="black"/>
                </a:solidFill>
                <a:latin typeface="Georgia"/>
              </a:rPr>
              <a:t> (2010), </a:t>
            </a:r>
            <a:r>
              <a:rPr lang="en-GB" i="1" dirty="0">
                <a:solidFill>
                  <a:prstClr val="black"/>
                </a:solidFill>
                <a:latin typeface="Georgia"/>
              </a:rPr>
              <a:t>“best unit by far</a:t>
            </a:r>
            <a:r>
              <a:rPr lang="en-GB" dirty="0">
                <a:solidFill>
                  <a:prstClr val="black"/>
                </a:solidFill>
                <a:latin typeface="Georgia"/>
              </a:rPr>
              <a:t>” (2010), </a:t>
            </a:r>
            <a:r>
              <a:rPr lang="en-GB" i="1" dirty="0">
                <a:solidFill>
                  <a:prstClr val="black"/>
                </a:solidFill>
                <a:latin typeface="Georgia"/>
              </a:rPr>
              <a:t>“Sally’s the best – passion and great use of information”</a:t>
            </a:r>
            <a:r>
              <a:rPr lang="en-GB" dirty="0">
                <a:solidFill>
                  <a:prstClr val="black"/>
                </a:solidFill>
                <a:latin typeface="Georgia"/>
              </a:rPr>
              <a:t> (2011</a:t>
            </a:r>
            <a:r>
              <a:rPr lang="en-GB" i="1" dirty="0">
                <a:solidFill>
                  <a:prstClr val="black"/>
                </a:solidFill>
                <a:latin typeface="Georgia"/>
              </a:rPr>
              <a:t>), “she seems to put a lot of effort into planning lessons”</a:t>
            </a:r>
            <a:r>
              <a:rPr lang="en-GB" dirty="0">
                <a:solidFill>
                  <a:prstClr val="black"/>
                </a:solidFill>
                <a:latin typeface="Georgia"/>
              </a:rPr>
              <a:t> (2012).</a:t>
            </a:r>
          </a:p>
        </p:txBody>
      </p:sp>
      <p:sp>
        <p:nvSpPr>
          <p:cNvPr id="8" name="Rectangle 7">
            <a:extLst>
              <a:ext uri="{FF2B5EF4-FFF2-40B4-BE49-F238E27FC236}">
                <a16:creationId xmlns:a16="http://schemas.microsoft.com/office/drawing/2014/main" id="{2FEBC97C-68B8-4DE1-965A-231ABB65440C}"/>
              </a:ext>
            </a:extLst>
          </p:cNvPr>
          <p:cNvSpPr/>
          <p:nvPr/>
        </p:nvSpPr>
        <p:spPr>
          <a:xfrm>
            <a:off x="1921324" y="4996958"/>
            <a:ext cx="2752278"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defTabSz="457200"/>
            <a:r>
              <a:rPr lang="en-GB" i="1">
                <a:solidFill>
                  <a:srgbClr val="000000"/>
                </a:solidFill>
                <a:latin typeface="Arial" panose="020B0604020202020204" pitchFamily="34" charset="0"/>
                <a:ea typeface="Calibri" panose="020F0502020204030204" pitchFamily="34" charset="0"/>
              </a:rPr>
              <a:t>“So proud, congrats on the amazing transformation you brought to our school!”</a:t>
            </a:r>
            <a:r>
              <a:rPr lang="en-GB">
                <a:solidFill>
                  <a:srgbClr val="000000"/>
                </a:solidFill>
                <a:latin typeface="Arial" panose="020B0604020202020204" pitchFamily="34" charset="0"/>
                <a:ea typeface="Calibri" panose="020F0502020204030204" pitchFamily="34" charset="0"/>
              </a:rPr>
              <a:t> </a:t>
            </a:r>
            <a:endParaRPr lang="en-GB" dirty="0">
              <a:solidFill>
                <a:prstClr val="black"/>
              </a:solidFill>
              <a:latin typeface="Georgia"/>
            </a:endParaRPr>
          </a:p>
        </p:txBody>
      </p:sp>
      <p:sp>
        <p:nvSpPr>
          <p:cNvPr id="9" name="Rectangle 8">
            <a:extLst>
              <a:ext uri="{FF2B5EF4-FFF2-40B4-BE49-F238E27FC236}">
                <a16:creationId xmlns:a16="http://schemas.microsoft.com/office/drawing/2014/main" id="{9A826A5E-1DE0-4123-9FD3-A0CA7CC32140}"/>
              </a:ext>
            </a:extLst>
          </p:cNvPr>
          <p:cNvSpPr/>
          <p:nvPr/>
        </p:nvSpPr>
        <p:spPr>
          <a:xfrm>
            <a:off x="5045526" y="2932175"/>
            <a:ext cx="5425624"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defTabSz="457200"/>
            <a:r>
              <a:rPr lang="en-GB" dirty="0">
                <a:solidFill>
                  <a:srgbClr val="000000"/>
                </a:solidFill>
                <a:latin typeface="Arial" panose="020B0604020202020204" pitchFamily="34" charset="0"/>
                <a:ea typeface="Calibri" panose="020F0502020204030204" pitchFamily="34" charset="0"/>
              </a:rPr>
              <a:t>, “</a:t>
            </a:r>
            <a:r>
              <a:rPr lang="en-GB" i="1" dirty="0">
                <a:solidFill>
                  <a:srgbClr val="000000"/>
                </a:solidFill>
                <a:latin typeface="Arial" panose="020B0604020202020204" pitchFamily="34" charset="0"/>
                <a:ea typeface="Calibri" panose="020F0502020204030204" pitchFamily="34" charset="0"/>
              </a:rPr>
              <a:t>Just a quick note to say a huge thank you for today. It was thought provoking, inspiring, and was well organised. The student input was powerful</a:t>
            </a:r>
            <a:r>
              <a:rPr lang="en-GB" dirty="0">
                <a:solidFill>
                  <a:srgbClr val="000000"/>
                </a:solidFill>
                <a:latin typeface="Arial" panose="020B0604020202020204" pitchFamily="34" charset="0"/>
                <a:ea typeface="Calibri" panose="020F0502020204030204" pitchFamily="34" charset="0"/>
              </a:rPr>
              <a:t>”. </a:t>
            </a:r>
            <a:endParaRPr lang="en-GB" dirty="0">
              <a:solidFill>
                <a:prstClr val="black"/>
              </a:solidFill>
              <a:latin typeface="Georgia"/>
            </a:endParaRPr>
          </a:p>
        </p:txBody>
      </p:sp>
      <p:sp>
        <p:nvSpPr>
          <p:cNvPr id="10" name="Rectangle 9">
            <a:extLst>
              <a:ext uri="{FF2B5EF4-FFF2-40B4-BE49-F238E27FC236}">
                <a16:creationId xmlns:a16="http://schemas.microsoft.com/office/drawing/2014/main" id="{0C25616E-2A77-4818-958C-C5E43E47B49A}"/>
              </a:ext>
            </a:extLst>
          </p:cNvPr>
          <p:cNvSpPr/>
          <p:nvPr/>
        </p:nvSpPr>
        <p:spPr>
          <a:xfrm>
            <a:off x="5045526" y="4093060"/>
            <a:ext cx="5412924"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defTabSz="457200"/>
            <a:r>
              <a:rPr lang="en-GB" dirty="0">
                <a:solidFill>
                  <a:srgbClr val="000000"/>
                </a:solidFill>
                <a:latin typeface="Arial" panose="020B0604020202020204" pitchFamily="34" charset="0"/>
                <a:ea typeface="Calibri" panose="020F0502020204030204" pitchFamily="34" charset="0"/>
              </a:rPr>
              <a:t>The SU’s Education Officer</a:t>
            </a:r>
            <a:r>
              <a:rPr lang="en-GB" i="1" dirty="0">
                <a:solidFill>
                  <a:srgbClr val="000000"/>
                </a:solidFill>
                <a:latin typeface="Arial" panose="020B0604020202020204" pitchFamily="34" charset="0"/>
                <a:ea typeface="Calibri" panose="020F0502020204030204" pitchFamily="34" charset="0"/>
              </a:rPr>
              <a:t>, "Sally's impact on the inclusivity of teaching at ARU has really been felt by students regardless of disability and has significantly improved the learning experience. Sally really has pioneered our inclusive practices through the DWG and has always involved students and the Students' Union in this work which has been fantastic</a:t>
            </a:r>
            <a:r>
              <a:rPr lang="en-GB" dirty="0">
                <a:solidFill>
                  <a:srgbClr val="000000"/>
                </a:solidFill>
                <a:latin typeface="Arial" panose="020B0604020202020204" pitchFamily="34" charset="0"/>
                <a:ea typeface="Calibri" panose="020F0502020204030204" pitchFamily="34" charset="0"/>
              </a:rPr>
              <a:t>."  </a:t>
            </a:r>
            <a:endParaRPr lang="en-GB" dirty="0">
              <a:solidFill>
                <a:prstClr val="black"/>
              </a:solidFill>
              <a:latin typeface="Georgia"/>
            </a:endParaRPr>
          </a:p>
        </p:txBody>
      </p:sp>
      <p:sp>
        <p:nvSpPr>
          <p:cNvPr id="11" name="Rectangle 10">
            <a:extLst>
              <a:ext uri="{FF2B5EF4-FFF2-40B4-BE49-F238E27FC236}">
                <a16:creationId xmlns:a16="http://schemas.microsoft.com/office/drawing/2014/main" id="{031287EA-BFF6-448B-8314-35BADA4DE475}"/>
              </a:ext>
            </a:extLst>
          </p:cNvPr>
          <p:cNvSpPr/>
          <p:nvPr/>
        </p:nvSpPr>
        <p:spPr>
          <a:xfrm>
            <a:off x="1908622" y="1260878"/>
            <a:ext cx="2752278"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defTabSz="457200"/>
            <a:r>
              <a:rPr lang="en-GB" dirty="0">
                <a:solidFill>
                  <a:prstClr val="black"/>
                </a:solidFill>
                <a:latin typeface="Georgia"/>
              </a:rPr>
              <a:t>“Sally, we are all very clear that the exceptional progress on the NSS is due in large part to you. Every bit of your hard work and determination to sort this, through thick and thin, is both recognised and much appreciated.” (Prof Thorne, Vice Chancellor, 2014). </a:t>
            </a:r>
          </a:p>
        </p:txBody>
      </p:sp>
    </p:spTree>
    <p:extLst>
      <p:ext uri="{BB962C8B-B14F-4D97-AF65-F5344CB8AC3E}">
        <p14:creationId xmlns:p14="http://schemas.microsoft.com/office/powerpoint/2010/main" val="326465389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651060" y="2204865"/>
            <a:ext cx="6840760" cy="3671937"/>
          </a:xfrm>
        </p:spPr>
        <p:txBody>
          <a:bodyPr>
            <a:normAutofit/>
          </a:bodyPr>
          <a:lstStyle/>
          <a:p>
            <a:pPr algn="ctr" eaLnBrk="1" hangingPunct="1"/>
            <a:r>
              <a:rPr lang="en-GB" sz="4900" b="1" dirty="0"/>
              <a:t>Thinking about applying for a National Teaching Fellowship (NTF) Award?</a:t>
            </a:r>
            <a:br>
              <a:rPr lang="en-GB" sz="4900" b="1" dirty="0"/>
            </a:br>
            <a:br>
              <a:rPr lang="en-GB" sz="3200" dirty="0"/>
            </a:br>
            <a:endParaRPr lang="en-GB" sz="2400" dirty="0">
              <a:solidFill>
                <a:srgbClr val="FF0000"/>
              </a:solidFill>
            </a:endParaRPr>
          </a:p>
        </p:txBody>
      </p:sp>
      <p:sp>
        <p:nvSpPr>
          <p:cNvPr id="4099" name="Rectangle 3"/>
          <p:cNvSpPr>
            <a:spLocks noGrp="1" noChangeArrowheads="1"/>
          </p:cNvSpPr>
          <p:nvPr>
            <p:ph type="subTitle" idx="1"/>
          </p:nvPr>
        </p:nvSpPr>
        <p:spPr/>
        <p:txBody>
          <a:bodyPr/>
          <a:lstStyle/>
          <a:p>
            <a:pPr eaLnBrk="1" hangingPunct="1"/>
            <a:br>
              <a:rPr lang="en-GB" dirty="0"/>
            </a:br>
            <a:endParaRPr lang="en-GB" dirty="0"/>
          </a:p>
        </p:txBody>
      </p:sp>
      <p:sp>
        <p:nvSpPr>
          <p:cNvPr id="4100" name="Text Box 5"/>
          <p:cNvSpPr txBox="1">
            <a:spLocks noChangeArrowheads="1"/>
          </p:cNvSpPr>
          <p:nvPr/>
        </p:nvSpPr>
        <p:spPr bwMode="auto">
          <a:xfrm>
            <a:off x="2495550" y="6092826"/>
            <a:ext cx="184150" cy="366713"/>
          </a:xfrm>
          <a:prstGeom prst="rect">
            <a:avLst/>
          </a:prstGeom>
          <a:noFill/>
          <a:ln w="9525">
            <a:noFill/>
            <a:miter lim="800000"/>
            <a:headEnd/>
            <a:tailEnd/>
          </a:ln>
        </p:spPr>
        <p:txBody>
          <a:bodyPr wrap="none">
            <a:spAutoFit/>
          </a:bodyPr>
          <a:lstStyle/>
          <a:p>
            <a:pPr fontAlgn="base">
              <a:spcBef>
                <a:spcPct val="0"/>
              </a:spcBef>
              <a:spcAft>
                <a:spcPct val="0"/>
              </a:spcAft>
            </a:pPr>
            <a:endParaRPr lang="en-US">
              <a:solidFill>
                <a:prstClr val="black"/>
              </a:solidFill>
              <a:latin typeface="Arial"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1002"/>
          <a:stretch/>
        </p:blipFill>
        <p:spPr bwMode="auto">
          <a:xfrm>
            <a:off x="1725876" y="620688"/>
            <a:ext cx="5165774" cy="1341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1650" y="858596"/>
            <a:ext cx="4027650" cy="86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0017" y="5157193"/>
            <a:ext cx="3938587"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346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63839"/>
            <a:ext cx="8229600" cy="67419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600" dirty="0"/>
              <a:t>The plan</a:t>
            </a:r>
          </a:p>
        </p:txBody>
      </p:sp>
      <p:sp>
        <p:nvSpPr>
          <p:cNvPr id="3" name="Content Placeholder 2"/>
          <p:cNvSpPr>
            <a:spLocks noGrp="1"/>
          </p:cNvSpPr>
          <p:nvPr>
            <p:ph idx="1"/>
          </p:nvPr>
        </p:nvSpPr>
        <p:spPr>
          <a:xfrm>
            <a:off x="1991544" y="1410701"/>
            <a:ext cx="8229600" cy="3633267"/>
          </a:xfrm>
        </p:spPr>
        <p:txBody>
          <a:bodyPr>
            <a:normAutofit/>
          </a:bodyPr>
          <a:lstStyle/>
          <a:p>
            <a:r>
              <a:rPr lang="en-GB" sz="2800" dirty="0"/>
              <a:t>Introductions</a:t>
            </a:r>
          </a:p>
          <a:p>
            <a:r>
              <a:rPr lang="en-GB" sz="2800" dirty="0"/>
              <a:t>Introduce the NTF 2020 scheme</a:t>
            </a:r>
          </a:p>
          <a:p>
            <a:r>
              <a:rPr lang="en-GB" sz="2800" dirty="0"/>
              <a:t>Illustrate personal and institutional benefits</a:t>
            </a:r>
          </a:p>
          <a:p>
            <a:r>
              <a:rPr lang="en-GB" sz="2800" dirty="0"/>
              <a:t>Discuss the NTF 2020 application process</a:t>
            </a:r>
          </a:p>
          <a:p>
            <a:r>
              <a:rPr lang="en-GB" sz="2800" dirty="0"/>
              <a:t>Give practical guidance from current NTFs</a:t>
            </a:r>
          </a:p>
        </p:txBody>
      </p:sp>
    </p:spTree>
    <p:extLst>
      <p:ext uri="{BB962C8B-B14F-4D97-AF65-F5344CB8AC3E}">
        <p14:creationId xmlns:p14="http://schemas.microsoft.com/office/powerpoint/2010/main" val="685955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404664"/>
            <a:ext cx="8229600" cy="710952"/>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600" dirty="0"/>
              <a:t>Background to NTFS</a:t>
            </a:r>
          </a:p>
        </p:txBody>
      </p:sp>
      <p:sp>
        <p:nvSpPr>
          <p:cNvPr id="3" name="Content Placeholder 2"/>
          <p:cNvSpPr>
            <a:spLocks noGrp="1"/>
          </p:cNvSpPr>
          <p:nvPr>
            <p:ph idx="1"/>
          </p:nvPr>
        </p:nvSpPr>
        <p:spPr>
          <a:xfrm>
            <a:off x="2063552" y="1268760"/>
            <a:ext cx="8229600" cy="5472608"/>
          </a:xfrm>
        </p:spPr>
        <p:txBody>
          <a:bodyPr>
            <a:noAutofit/>
          </a:bodyPr>
          <a:lstStyle/>
          <a:p>
            <a:r>
              <a:rPr lang="en-GB" sz="2800" dirty="0"/>
              <a:t>NTFS recognises, rewards and celebrates individuals who make an outstanding impact on student outcomes and the teaching profession</a:t>
            </a:r>
          </a:p>
          <a:p>
            <a:r>
              <a:rPr lang="en-GB" sz="2800" dirty="0"/>
              <a:t>The scheme is organised by Advance HE</a:t>
            </a:r>
          </a:p>
          <a:p>
            <a:r>
              <a:rPr lang="en-GB" sz="2800" dirty="0"/>
              <a:t>The UK Teaching Excellence Awards Advisory Panel (senior representatives form four UK nations) advises on the criteria, QA of assessment process and the selection of the winners</a:t>
            </a:r>
          </a:p>
          <a:p>
            <a:r>
              <a:rPr lang="en-GB" sz="2800" dirty="0"/>
              <a:t>Guidance for individuals and institutions is available on the </a:t>
            </a:r>
            <a:r>
              <a:rPr lang="en-GB" sz="2800" dirty="0">
                <a:hlinkClick r:id="rId3"/>
              </a:rPr>
              <a:t>Advance HE website</a:t>
            </a:r>
            <a:r>
              <a:rPr lang="en-GB" sz="2800" dirty="0"/>
              <a:t> – important to read this</a:t>
            </a:r>
          </a:p>
          <a:p>
            <a:r>
              <a:rPr lang="en-GB" sz="2800" dirty="0"/>
              <a:t>Short informal </a:t>
            </a:r>
            <a:r>
              <a:rPr lang="en-GB" sz="2800" dirty="0">
                <a:hlinkClick r:id="rId4"/>
              </a:rPr>
              <a:t>videos</a:t>
            </a:r>
            <a:endParaRPr lang="en-GB" sz="2800" dirty="0"/>
          </a:p>
        </p:txBody>
      </p:sp>
    </p:spTree>
    <p:extLst>
      <p:ext uri="{BB962C8B-B14F-4D97-AF65-F5344CB8AC3E}">
        <p14:creationId xmlns:p14="http://schemas.microsoft.com/office/powerpoint/2010/main" val="3232559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404664"/>
            <a:ext cx="8229600" cy="648072"/>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600" dirty="0"/>
              <a:t>Key things to note for 2020 </a:t>
            </a:r>
          </a:p>
        </p:txBody>
      </p:sp>
      <p:sp>
        <p:nvSpPr>
          <p:cNvPr id="3" name="Content Placeholder 2"/>
          <p:cNvSpPr>
            <a:spLocks noGrp="1"/>
          </p:cNvSpPr>
          <p:nvPr>
            <p:ph idx="1"/>
          </p:nvPr>
        </p:nvSpPr>
        <p:spPr>
          <a:xfrm>
            <a:off x="2135560" y="1268760"/>
            <a:ext cx="8229600" cy="5328592"/>
          </a:xfrm>
        </p:spPr>
        <p:txBody>
          <a:bodyPr>
            <a:noAutofit/>
          </a:bodyPr>
          <a:lstStyle/>
          <a:p>
            <a:r>
              <a:rPr lang="en-GB" sz="2800" dirty="0"/>
              <a:t>Closing date Wednesday 18 March 2020 by 12:00 (GMT)</a:t>
            </a:r>
          </a:p>
          <a:p>
            <a:r>
              <a:rPr lang="en-GB" sz="2800" dirty="0"/>
              <a:t>Nominations must be submitted by NTFS </a:t>
            </a:r>
            <a:r>
              <a:rPr lang="en-GB" sz="2800" b="1" dirty="0"/>
              <a:t>Institutional Contact</a:t>
            </a:r>
          </a:p>
          <a:p>
            <a:r>
              <a:rPr lang="en-GB" sz="2800" dirty="0"/>
              <a:t>Embargoed announcement to winners w/c 13 July 2020 – w/c 3 August public announcement</a:t>
            </a:r>
          </a:p>
          <a:p>
            <a:r>
              <a:rPr lang="en-GB" sz="2800" dirty="0"/>
              <a:t>email NTFS@advance-he.ac.uk for any queries</a:t>
            </a:r>
          </a:p>
          <a:p>
            <a:r>
              <a:rPr lang="en-GB" sz="2800" dirty="0">
                <a:solidFill>
                  <a:srgbClr val="FF0000"/>
                </a:solidFill>
              </a:rPr>
              <a:t>ANTF advice: don’t leave submission to the last minute. Speak to your IC now for all the process requirements and get all their help </a:t>
            </a:r>
            <a:r>
              <a:rPr lang="en-GB" sz="2800" dirty="0" err="1">
                <a:solidFill>
                  <a:srgbClr val="FF0000"/>
                </a:solidFill>
              </a:rPr>
              <a:t>eg</a:t>
            </a:r>
            <a:r>
              <a:rPr lang="en-GB" sz="2800" dirty="0">
                <a:solidFill>
                  <a:srgbClr val="FF0000"/>
                </a:solidFill>
              </a:rPr>
              <a:t> VC’s support, mentor for you</a:t>
            </a:r>
          </a:p>
        </p:txBody>
      </p:sp>
    </p:spTree>
    <p:extLst>
      <p:ext uri="{BB962C8B-B14F-4D97-AF65-F5344CB8AC3E}">
        <p14:creationId xmlns:p14="http://schemas.microsoft.com/office/powerpoint/2010/main" val="1523497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a:xfrm>
            <a:off x="1981200" y="476672"/>
            <a:ext cx="8229600" cy="576064"/>
          </a:xfrm>
          <a:noFill/>
          <a:ln w="9525">
            <a:noFill/>
            <a:miter lim="800000"/>
            <a:headEnd/>
            <a:tailEnd/>
          </a:ln>
        </p:spPr>
        <p:txBody>
          <a:bodyPr vert="horz" wrap="square" lIns="91440" tIns="45720" rIns="91440" bIns="45720" numCol="1" rtlCol="0" anchor="b" anchorCtr="0" compatLnSpc="1">
            <a:prstTxWarp prst="textNoShape">
              <a:avLst/>
            </a:prstTxWarp>
            <a:noAutofit/>
          </a:bodyPr>
          <a:lstStyle/>
          <a:p>
            <a:r>
              <a:rPr lang="en-GB" sz="3600" dirty="0"/>
              <a:t>What are the benefits to individuals?</a:t>
            </a:r>
          </a:p>
        </p:txBody>
      </p:sp>
      <p:sp>
        <p:nvSpPr>
          <p:cNvPr id="6147" name="Content Placeholder 2"/>
          <p:cNvSpPr>
            <a:spLocks noGrp="1"/>
          </p:cNvSpPr>
          <p:nvPr>
            <p:ph idx="1"/>
          </p:nvPr>
        </p:nvSpPr>
        <p:spPr>
          <a:xfrm>
            <a:off x="1919537" y="1628801"/>
            <a:ext cx="7944315" cy="4353347"/>
          </a:xfrm>
          <a:noFill/>
          <a:ln w="9525">
            <a:noFill/>
            <a:miter lim="800000"/>
            <a:headEnd/>
            <a:tailEnd/>
          </a:ln>
        </p:spPr>
        <p:txBody>
          <a:bodyPr vert="horz" wrap="square" lIns="91440" tIns="45720" rIns="91440" bIns="45720" numCol="1" rtlCol="0" anchor="t" anchorCtr="0" compatLnSpc="1">
            <a:prstTxWarp prst="textNoShape">
              <a:avLst/>
            </a:prstTxWarp>
            <a:normAutofit lnSpcReduction="10000"/>
          </a:bodyPr>
          <a:lstStyle/>
          <a:p>
            <a:r>
              <a:rPr lang="en-GB" dirty="0"/>
              <a:t>It is widely recognised in HE in the UK and internationally as an accolade that is difficult to achieve and is a mark of quality </a:t>
            </a:r>
          </a:p>
          <a:p>
            <a:r>
              <a:rPr lang="en-GB" dirty="0"/>
              <a:t>It opens doors: many NTFs find they can use the award as a springboard to progress their careers</a:t>
            </a:r>
          </a:p>
          <a:p>
            <a:r>
              <a:rPr lang="en-GB" dirty="0"/>
              <a:t>You join a national community of like-minded professionals who are passionate about teaching</a:t>
            </a:r>
          </a:p>
          <a:p>
            <a:r>
              <a:rPr lang="en-US" dirty="0">
                <a:solidFill>
                  <a:srgbClr val="FF0000"/>
                </a:solidFill>
              </a:rPr>
              <a:t>The ANTF network is a fantastically supportive community of learning</a:t>
            </a:r>
          </a:p>
          <a:p>
            <a:pPr marL="0" indent="0" algn="ctr">
              <a:buNone/>
            </a:pPr>
            <a:r>
              <a:rPr lang="en-US" dirty="0">
                <a:solidFill>
                  <a:srgbClr val="FF0000"/>
                </a:solidFill>
              </a:rPr>
              <a:t>“Being a National Teacher Fellow has changed my life, </a:t>
            </a:r>
          </a:p>
          <a:p>
            <a:pPr marL="0" indent="0" algn="ctr">
              <a:buNone/>
            </a:pPr>
            <a:r>
              <a:rPr lang="en-US" dirty="0">
                <a:solidFill>
                  <a:srgbClr val="FF0000"/>
                </a:solidFill>
              </a:rPr>
              <a:t>my career, everything”</a:t>
            </a:r>
          </a:p>
        </p:txBody>
      </p:sp>
    </p:spTree>
    <p:extLst>
      <p:ext uri="{BB962C8B-B14F-4D97-AF65-F5344CB8AC3E}">
        <p14:creationId xmlns:p14="http://schemas.microsoft.com/office/powerpoint/2010/main" val="105384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fade">
                                      <p:cBhvr>
                                        <p:cTn id="27" dur="500"/>
                                        <p:tgtEl>
                                          <p:spTgt spid="6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fade">
                                      <p:cBhvr>
                                        <p:cTn id="32"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093" y="332657"/>
            <a:ext cx="8229600" cy="830391"/>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600" dirty="0"/>
              <a:t>What are the benefits for institutions?</a:t>
            </a:r>
          </a:p>
        </p:txBody>
      </p:sp>
      <p:sp>
        <p:nvSpPr>
          <p:cNvPr id="3" name="Content Placeholder 2"/>
          <p:cNvSpPr>
            <a:spLocks noGrp="1"/>
          </p:cNvSpPr>
          <p:nvPr>
            <p:ph idx="1"/>
          </p:nvPr>
        </p:nvSpPr>
        <p:spPr>
          <a:xfrm>
            <a:off x="1919536" y="1628800"/>
            <a:ext cx="8500715" cy="4680520"/>
          </a:xfrm>
        </p:spPr>
        <p:txBody>
          <a:bodyPr>
            <a:noAutofit/>
          </a:bodyPr>
          <a:lstStyle/>
          <a:p>
            <a:r>
              <a:rPr lang="en-GB" sz="2600" dirty="0"/>
              <a:t>The scheme is increasingly used as a model to develop and extend university-wide schemes, aiming to raise the status of teaching and instil pride in the profession and student learning, and enhance universities’ reputations</a:t>
            </a:r>
          </a:p>
          <a:p>
            <a:r>
              <a:rPr lang="en-GB" sz="2600" dirty="0"/>
              <a:t>It can be a focal point for discussions about professional development </a:t>
            </a:r>
          </a:p>
          <a:p>
            <a:r>
              <a:rPr lang="en-GB" sz="2600" dirty="0"/>
              <a:t>It can enable staff to cross boundaries, collaborating with colleagues in other disciplines and forging links with universities nationally and internationally</a:t>
            </a:r>
          </a:p>
        </p:txBody>
      </p:sp>
    </p:spTree>
    <p:extLst>
      <p:ext uri="{BB962C8B-B14F-4D97-AF65-F5344CB8AC3E}">
        <p14:creationId xmlns:p14="http://schemas.microsoft.com/office/powerpoint/2010/main" val="1590762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548680"/>
            <a:ext cx="7787208" cy="576064"/>
          </a:xfrm>
          <a:noFill/>
          <a:ln w="9525">
            <a:noFill/>
            <a:miter lim="800000"/>
            <a:headEnd/>
            <a:tailEnd/>
          </a:ln>
        </p:spPr>
        <p:txBody>
          <a:bodyPr vert="horz" wrap="square" lIns="91440" tIns="45720" rIns="91440" bIns="45720" numCol="1" rtlCol="0" anchor="b" anchorCtr="0" compatLnSpc="1">
            <a:prstTxWarp prst="textNoShape">
              <a:avLst/>
            </a:prstTxWarp>
            <a:noAutofit/>
          </a:bodyPr>
          <a:lstStyle/>
          <a:p>
            <a:r>
              <a:rPr lang="en-GB" sz="3600" dirty="0"/>
              <a:t>Review process</a:t>
            </a:r>
          </a:p>
        </p:txBody>
      </p:sp>
      <p:sp>
        <p:nvSpPr>
          <p:cNvPr id="3" name="Content Placeholder 2"/>
          <p:cNvSpPr>
            <a:spLocks noGrp="1"/>
          </p:cNvSpPr>
          <p:nvPr>
            <p:ph idx="1"/>
          </p:nvPr>
        </p:nvSpPr>
        <p:spPr>
          <a:xfrm>
            <a:off x="1991544" y="1412777"/>
            <a:ext cx="8229600" cy="4353347"/>
          </a:xfrm>
        </p:spPr>
        <p:txBody>
          <a:bodyPr>
            <a:noAutofit/>
          </a:bodyPr>
          <a:lstStyle/>
          <a:p>
            <a:r>
              <a:rPr lang="en-GB" sz="2800" dirty="0"/>
              <a:t>Independent, external peer reviewers all experienced in criteria-based assessment</a:t>
            </a:r>
          </a:p>
          <a:p>
            <a:r>
              <a:rPr lang="en-GB" sz="2800" dirty="0"/>
              <a:t>Reviewers receive </a:t>
            </a:r>
            <a:r>
              <a:rPr lang="en-GB" sz="2800" dirty="0">
                <a:solidFill>
                  <a:srgbClr val="00B050"/>
                </a:solidFill>
              </a:rPr>
              <a:t>nominee Claim and supporting statement only</a:t>
            </a:r>
            <a:r>
              <a:rPr lang="en-GB" sz="2800" dirty="0"/>
              <a:t> and score </a:t>
            </a:r>
            <a:r>
              <a:rPr lang="en-GB" sz="2800" dirty="0">
                <a:solidFill>
                  <a:srgbClr val="00B050"/>
                </a:solidFill>
              </a:rPr>
              <a:t>part B </a:t>
            </a:r>
            <a:r>
              <a:rPr lang="en-GB" sz="2800" dirty="0"/>
              <a:t>of the Claim against the three awards criteria  </a:t>
            </a:r>
          </a:p>
          <a:p>
            <a:r>
              <a:rPr lang="en-GB" sz="2800" dirty="0"/>
              <a:t>All nominations are </a:t>
            </a:r>
            <a:r>
              <a:rPr lang="en-GB" sz="2800" dirty="0">
                <a:solidFill>
                  <a:srgbClr val="00B050"/>
                </a:solidFill>
              </a:rPr>
              <a:t>reviewed by three reviewers</a:t>
            </a:r>
          </a:p>
          <a:p>
            <a:r>
              <a:rPr lang="en-GB" sz="2800" dirty="0">
                <a:solidFill>
                  <a:srgbClr val="00B050"/>
                </a:solidFill>
              </a:rPr>
              <a:t>Fourth reviewer used for any ‘discrepant’ scores </a:t>
            </a:r>
            <a:r>
              <a:rPr lang="en-GB" sz="2800" dirty="0"/>
              <a:t>and closest three scores used in ranking</a:t>
            </a:r>
          </a:p>
        </p:txBody>
      </p:sp>
    </p:spTree>
    <p:extLst>
      <p:ext uri="{BB962C8B-B14F-4D97-AF65-F5344CB8AC3E}">
        <p14:creationId xmlns:p14="http://schemas.microsoft.com/office/powerpoint/2010/main" val="2573206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443805"/>
            <a:ext cx="8229600" cy="648072"/>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600" dirty="0"/>
              <a:t>Nomination documents</a:t>
            </a:r>
          </a:p>
        </p:txBody>
      </p:sp>
      <p:sp>
        <p:nvSpPr>
          <p:cNvPr id="3" name="Content Placeholder 2"/>
          <p:cNvSpPr>
            <a:spLocks noGrp="1"/>
          </p:cNvSpPr>
          <p:nvPr>
            <p:ph idx="1"/>
          </p:nvPr>
        </p:nvSpPr>
        <p:spPr>
          <a:xfrm>
            <a:off x="1852700" y="1628801"/>
            <a:ext cx="8363272" cy="4137323"/>
          </a:xfrm>
        </p:spPr>
        <p:txBody>
          <a:bodyPr>
            <a:noAutofit/>
          </a:bodyPr>
          <a:lstStyle/>
          <a:p>
            <a:r>
              <a:rPr lang="en-GB" b="1" dirty="0"/>
              <a:t>Claim for National Teaching Fellowship</a:t>
            </a:r>
            <a:r>
              <a:rPr lang="en-GB" dirty="0"/>
              <a:t>: a statement </a:t>
            </a:r>
            <a:r>
              <a:rPr lang="en-GB" dirty="0">
                <a:solidFill>
                  <a:srgbClr val="00B050"/>
                </a:solidFill>
              </a:rPr>
              <a:t>written by the individual </a:t>
            </a:r>
            <a:r>
              <a:rPr lang="en-GB" dirty="0"/>
              <a:t>of how they demonstrate impact relevant to each of the three award criteria:</a:t>
            </a:r>
          </a:p>
          <a:p>
            <a:pPr lvl="1"/>
            <a:r>
              <a:rPr lang="en-GB" sz="2400" dirty="0"/>
              <a:t>maximum 1500 words per criterion (4500 in total)</a:t>
            </a:r>
          </a:p>
          <a:p>
            <a:pPr lvl="1"/>
            <a:r>
              <a:rPr lang="en-GB" sz="2400" dirty="0"/>
              <a:t>plus Context Statement (max 300 words) and Reference List</a:t>
            </a:r>
          </a:p>
          <a:p>
            <a:r>
              <a:rPr lang="en-GB" b="1" dirty="0"/>
              <a:t>Signed Statement of Support from the institution’s Vice-Chancellor or equivalent</a:t>
            </a:r>
            <a:r>
              <a:rPr lang="en-GB" dirty="0"/>
              <a:t> (maximum 1000 words). </a:t>
            </a:r>
          </a:p>
          <a:p>
            <a:r>
              <a:rPr lang="en-GB" b="1" dirty="0"/>
              <a:t>Nomination Form </a:t>
            </a:r>
            <a:r>
              <a:rPr lang="en-GB" dirty="0"/>
              <a:t>(see Advance HE website)</a:t>
            </a:r>
          </a:p>
          <a:p>
            <a:r>
              <a:rPr lang="en-GB" dirty="0"/>
              <a:t>Supported and submitted by your </a:t>
            </a:r>
            <a:r>
              <a:rPr lang="en-GB" b="1" dirty="0"/>
              <a:t>Institutional Contact</a:t>
            </a:r>
          </a:p>
        </p:txBody>
      </p:sp>
    </p:spTree>
    <p:extLst>
      <p:ext uri="{BB962C8B-B14F-4D97-AF65-F5344CB8AC3E}">
        <p14:creationId xmlns:p14="http://schemas.microsoft.com/office/powerpoint/2010/main" val="2180755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285612" y="1151158"/>
            <a:ext cx="5112567" cy="3331549"/>
          </a:xfrm>
          <a:prstGeom prst="rect">
            <a:avLst/>
          </a:prstGeom>
        </p:spPr>
      </p:pic>
      <p:sp>
        <p:nvSpPr>
          <p:cNvPr id="5" name="TextBox 4"/>
          <p:cNvSpPr txBox="1"/>
          <p:nvPr/>
        </p:nvSpPr>
        <p:spPr>
          <a:xfrm>
            <a:off x="6625829" y="5517232"/>
            <a:ext cx="3881841" cy="1169551"/>
          </a:xfrm>
          <a:prstGeom prst="rect">
            <a:avLst/>
          </a:prstGeom>
          <a:noFill/>
        </p:spPr>
        <p:txBody>
          <a:bodyPr wrap="square" rtlCol="0">
            <a:spAutoFit/>
          </a:bodyPr>
          <a:lstStyle/>
          <a:p>
            <a:pPr defTabSz="457200"/>
            <a:r>
              <a:rPr lang="en-GB" sz="1400" dirty="0">
                <a:solidFill>
                  <a:prstClr val="black"/>
                </a:solidFill>
                <a:latin typeface="Georgia"/>
              </a:rPr>
              <a:t>Debbie Holley, Professor of Learning Innovation, PFHEA and NTF Bournemouth University. Proud to be elected to the ANTF Committee in 2019</a:t>
            </a:r>
          </a:p>
          <a:p>
            <a:pPr defTabSz="457200"/>
            <a:r>
              <a:rPr lang="en-GB" sz="1400" dirty="0">
                <a:solidFill>
                  <a:prstClr val="black"/>
                </a:solidFill>
                <a:latin typeface="Georgia"/>
              </a:rPr>
              <a:t>@</a:t>
            </a:r>
            <a:r>
              <a:rPr lang="en-GB" sz="1400" dirty="0" err="1">
                <a:solidFill>
                  <a:prstClr val="black"/>
                </a:solidFill>
                <a:latin typeface="Georgia"/>
              </a:rPr>
              <a:t>NTF_Tweet</a:t>
            </a:r>
            <a:r>
              <a:rPr lang="en-GB" sz="1400" dirty="0">
                <a:solidFill>
                  <a:prstClr val="black"/>
                </a:solidFill>
                <a:latin typeface="Georgia"/>
              </a:rPr>
              <a:t> @debbieholley1</a:t>
            </a:r>
          </a:p>
        </p:txBody>
      </p:sp>
      <p:sp>
        <p:nvSpPr>
          <p:cNvPr id="6" name="TextBox 5"/>
          <p:cNvSpPr txBox="1"/>
          <p:nvPr/>
        </p:nvSpPr>
        <p:spPr>
          <a:xfrm>
            <a:off x="1930400" y="116633"/>
            <a:ext cx="4343280" cy="6524863"/>
          </a:xfrm>
          <a:prstGeom prst="rect">
            <a:avLst/>
          </a:prstGeom>
          <a:solidFill>
            <a:schemeClr val="accent5">
              <a:lumMod val="20000"/>
              <a:lumOff val="80000"/>
            </a:schemeClr>
          </a:solidFill>
          <a:ln>
            <a:solidFill>
              <a:schemeClr val="accent1"/>
            </a:solidFill>
          </a:ln>
        </p:spPr>
        <p:txBody>
          <a:bodyPr wrap="square" rtlCol="0">
            <a:spAutoFit/>
          </a:bodyPr>
          <a:lstStyle/>
          <a:p>
            <a:pPr defTabSz="457200"/>
            <a:r>
              <a:rPr lang="en-GB" b="1" dirty="0">
                <a:solidFill>
                  <a:prstClr val="black"/>
                </a:solidFill>
                <a:latin typeface="Georgia"/>
              </a:rPr>
              <a:t>           National Teaching Fellowship</a:t>
            </a:r>
          </a:p>
          <a:p>
            <a:pPr defTabSz="457200"/>
            <a:endParaRPr lang="en-GB" sz="1600" dirty="0">
              <a:solidFill>
                <a:prstClr val="black"/>
              </a:solidFill>
              <a:latin typeface="Georgia"/>
            </a:endParaRPr>
          </a:p>
          <a:p>
            <a:pPr defTabSz="457200"/>
            <a:r>
              <a:rPr lang="en-GB" sz="1600" dirty="0">
                <a:solidFill>
                  <a:prstClr val="black"/>
                </a:solidFill>
                <a:latin typeface="Georgia"/>
              </a:rPr>
              <a:t>An ongoing journey travelled with fabulous colleagues, peers and students…</a:t>
            </a:r>
          </a:p>
          <a:p>
            <a:pPr defTabSz="457200"/>
            <a:endParaRPr lang="en-GB" sz="1600" dirty="0">
              <a:solidFill>
                <a:prstClr val="black"/>
              </a:solidFill>
              <a:latin typeface="Georgia"/>
            </a:endParaRPr>
          </a:p>
          <a:p>
            <a:pPr defTabSz="457200"/>
            <a:r>
              <a:rPr lang="en-GB" sz="1600" b="1" i="1" dirty="0" err="1">
                <a:solidFill>
                  <a:prstClr val="black"/>
                </a:solidFill>
                <a:latin typeface="Georgia"/>
              </a:rPr>
              <a:t>Mythbusting</a:t>
            </a:r>
            <a:r>
              <a:rPr lang="en-GB" sz="1600" dirty="0">
                <a:solidFill>
                  <a:prstClr val="black"/>
                </a:solidFill>
                <a:latin typeface="Georgia"/>
              </a:rPr>
              <a:t>: </a:t>
            </a:r>
          </a:p>
          <a:p>
            <a:pPr marL="285750" indent="-285750" defTabSz="457200">
              <a:buFont typeface="Arial" panose="020B0604020202020204" pitchFamily="34" charset="0"/>
              <a:buChar char="•"/>
            </a:pPr>
            <a:r>
              <a:rPr lang="en-GB" sz="1400" dirty="0">
                <a:solidFill>
                  <a:prstClr val="black"/>
                </a:solidFill>
                <a:latin typeface="Georgia"/>
              </a:rPr>
              <a:t>You have to be at a Russell Group (no)</a:t>
            </a:r>
          </a:p>
          <a:p>
            <a:pPr marL="285750" indent="-285750" defTabSz="457200">
              <a:buFont typeface="Arial" panose="020B0604020202020204" pitchFamily="34" charset="0"/>
              <a:buChar char="•"/>
            </a:pPr>
            <a:r>
              <a:rPr lang="en-GB" sz="1400" dirty="0">
                <a:solidFill>
                  <a:prstClr val="black"/>
                </a:solidFill>
                <a:latin typeface="Georgia"/>
              </a:rPr>
              <a:t>You have to be a Professor (no – but it helped me get there)</a:t>
            </a:r>
          </a:p>
          <a:p>
            <a:pPr marL="285750" indent="-285750" defTabSz="457200">
              <a:buFont typeface="Arial" panose="020B0604020202020204" pitchFamily="34" charset="0"/>
              <a:buChar char="•"/>
            </a:pPr>
            <a:r>
              <a:rPr lang="en-GB" sz="1400" dirty="0">
                <a:solidFill>
                  <a:prstClr val="black"/>
                </a:solidFill>
                <a:latin typeface="Georgia"/>
              </a:rPr>
              <a:t>No-one gets it first time (some do – it took me 4 goes!)</a:t>
            </a:r>
          </a:p>
          <a:p>
            <a:pPr marL="285750" indent="-285750" defTabSz="457200">
              <a:buFont typeface="Arial" panose="020B0604020202020204" pitchFamily="34" charset="0"/>
              <a:buChar char="•"/>
            </a:pPr>
            <a:r>
              <a:rPr lang="en-GB" sz="1400" dirty="0">
                <a:solidFill>
                  <a:prstClr val="black"/>
                </a:solidFill>
                <a:latin typeface="Georgia"/>
              </a:rPr>
              <a:t>You have to be a single discipline expert (see my </a:t>
            </a:r>
            <a:r>
              <a:rPr lang="en-GB" sz="1400" dirty="0" err="1">
                <a:solidFill>
                  <a:prstClr val="black"/>
                </a:solidFill>
                <a:latin typeface="Georgia"/>
              </a:rPr>
              <a:t>checkered</a:t>
            </a:r>
            <a:r>
              <a:rPr lang="en-GB" sz="1400" dirty="0">
                <a:solidFill>
                  <a:prstClr val="black"/>
                </a:solidFill>
                <a:latin typeface="Georgia"/>
              </a:rPr>
              <a:t> career – I did 10 years in industry before I came into HE) </a:t>
            </a:r>
          </a:p>
          <a:p>
            <a:pPr defTabSz="457200"/>
            <a:endParaRPr lang="en-GB" sz="1600" dirty="0">
              <a:solidFill>
                <a:prstClr val="black"/>
              </a:solidFill>
              <a:latin typeface="Georgia"/>
            </a:endParaRPr>
          </a:p>
          <a:p>
            <a:pPr defTabSz="457200"/>
            <a:r>
              <a:rPr lang="en-GB" sz="1600" dirty="0">
                <a:solidFill>
                  <a:prstClr val="black"/>
                </a:solidFill>
                <a:latin typeface="Georgia"/>
              </a:rPr>
              <a:t>My National Teaching Fellowship opened doors – some of which took a deep breath to step through..</a:t>
            </a:r>
          </a:p>
          <a:p>
            <a:pPr defTabSz="457200"/>
            <a:endParaRPr lang="en-GB" sz="1600" dirty="0">
              <a:solidFill>
                <a:prstClr val="black"/>
              </a:solidFill>
              <a:latin typeface="Georgia"/>
            </a:endParaRPr>
          </a:p>
          <a:p>
            <a:pPr defTabSz="457200"/>
            <a:r>
              <a:rPr lang="en-GB" sz="1600" dirty="0">
                <a:solidFill>
                  <a:prstClr val="black"/>
                </a:solidFill>
                <a:latin typeface="Georgia"/>
              </a:rPr>
              <a:t>Gives me a HUGE supportive community – post your question one afternoon, and by the next morning you have an evidence base shared by experts</a:t>
            </a:r>
          </a:p>
          <a:p>
            <a:pPr defTabSz="457200"/>
            <a:endParaRPr lang="en-GB" sz="1600" dirty="0">
              <a:solidFill>
                <a:prstClr val="black"/>
              </a:solidFill>
              <a:latin typeface="Georgia"/>
            </a:endParaRPr>
          </a:p>
          <a:p>
            <a:pPr defTabSz="457200"/>
            <a:r>
              <a:rPr lang="en-GB" sz="1600" dirty="0">
                <a:solidFill>
                  <a:prstClr val="black"/>
                </a:solidFill>
                <a:latin typeface="Georgia"/>
              </a:rPr>
              <a:t>And confidence to articulate my value (and my values) in what can be a tick box culture in HE</a:t>
            </a:r>
            <a:endParaRPr lang="en-GB" dirty="0">
              <a:solidFill>
                <a:prstClr val="black"/>
              </a:solidFill>
              <a:latin typeface="Georgia"/>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8252" y="116633"/>
            <a:ext cx="1057304" cy="506113"/>
          </a:xfrm>
          <a:prstGeom prst="rect">
            <a:avLst/>
          </a:prstGeom>
        </p:spPr>
      </p:pic>
    </p:spTree>
    <p:extLst>
      <p:ext uri="{BB962C8B-B14F-4D97-AF65-F5344CB8AC3E}">
        <p14:creationId xmlns:p14="http://schemas.microsoft.com/office/powerpoint/2010/main" val="2943104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332656"/>
            <a:ext cx="8003232" cy="936104"/>
          </a:xfrm>
        </p:spPr>
        <p:txBody>
          <a:bodyPr>
            <a:normAutofit/>
          </a:bodyPr>
          <a:lstStyle/>
          <a:p>
            <a:r>
              <a:rPr lang="en-GB" sz="3600" dirty="0"/>
              <a:t>Context statement</a:t>
            </a:r>
          </a:p>
        </p:txBody>
      </p:sp>
      <p:sp>
        <p:nvSpPr>
          <p:cNvPr id="6" name="Content Placeholder 5"/>
          <p:cNvSpPr>
            <a:spLocks noGrp="1"/>
          </p:cNvSpPr>
          <p:nvPr>
            <p:ph idx="1"/>
          </p:nvPr>
        </p:nvSpPr>
        <p:spPr>
          <a:xfrm>
            <a:off x="1981200" y="1556793"/>
            <a:ext cx="8229600" cy="4353347"/>
          </a:xfrm>
        </p:spPr>
        <p:txBody>
          <a:bodyPr/>
          <a:lstStyle/>
          <a:p>
            <a:r>
              <a:rPr lang="en-GB" dirty="0"/>
              <a:t>Provides a ‘frame’ for the Claim and enables reviewers to orientate themselves into the evidence provided against each of the award criteria</a:t>
            </a:r>
          </a:p>
          <a:p>
            <a:r>
              <a:rPr lang="en-GB" dirty="0"/>
              <a:t>Not scored</a:t>
            </a:r>
          </a:p>
          <a:p>
            <a:r>
              <a:rPr lang="en-GB" dirty="0"/>
              <a:t>Explain the context of your institution and your professional role(s) and responsibilities within it</a:t>
            </a:r>
          </a:p>
          <a:p>
            <a:r>
              <a:rPr lang="en-GB" dirty="0"/>
              <a:t>Write in the first person (use ‘I’)</a:t>
            </a:r>
          </a:p>
          <a:p>
            <a:r>
              <a:rPr lang="en-GB" dirty="0"/>
              <a:t>Maximum 300 words</a:t>
            </a:r>
          </a:p>
          <a:p>
            <a:r>
              <a:rPr lang="en-GB" dirty="0"/>
              <a:t>Examples in the Advance HE guidance</a:t>
            </a:r>
          </a:p>
        </p:txBody>
      </p:sp>
    </p:spTree>
    <p:extLst>
      <p:ext uri="{BB962C8B-B14F-4D97-AF65-F5344CB8AC3E}">
        <p14:creationId xmlns:p14="http://schemas.microsoft.com/office/powerpoint/2010/main" val="241387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332656"/>
            <a:ext cx="7543800" cy="792088"/>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600" dirty="0"/>
              <a:t>Three NTFS award criteria</a:t>
            </a:r>
          </a:p>
        </p:txBody>
      </p:sp>
      <p:sp>
        <p:nvSpPr>
          <p:cNvPr id="3" name="Content Placeholder 2"/>
          <p:cNvSpPr>
            <a:spLocks noGrp="1"/>
          </p:cNvSpPr>
          <p:nvPr>
            <p:ph idx="1"/>
          </p:nvPr>
        </p:nvSpPr>
        <p:spPr>
          <a:xfrm>
            <a:off x="2064818" y="1700809"/>
            <a:ext cx="8568952" cy="4717579"/>
          </a:xfrm>
        </p:spPr>
        <p:txBody>
          <a:bodyPr>
            <a:normAutofit fontScale="85000" lnSpcReduction="10000"/>
          </a:bodyPr>
          <a:lstStyle/>
          <a:p>
            <a:pPr marL="0" indent="0">
              <a:buNone/>
            </a:pPr>
            <a:r>
              <a:rPr lang="en-GB" sz="2800" b="1" dirty="0">
                <a:solidFill>
                  <a:srgbClr val="00B050"/>
                </a:solidFill>
              </a:rPr>
              <a:t>Criterion 1: Individual excellence: </a:t>
            </a:r>
          </a:p>
          <a:p>
            <a:pPr marL="0" indent="0">
              <a:buNone/>
            </a:pPr>
            <a:r>
              <a:rPr lang="en-GB" sz="2600" dirty="0"/>
              <a:t>Evidence of enhancing and transforming student outcomes and/or the teaching profession: </a:t>
            </a:r>
            <a:r>
              <a:rPr lang="en-GB" sz="2600" dirty="0">
                <a:solidFill>
                  <a:srgbClr val="00B050"/>
                </a:solidFill>
              </a:rPr>
              <a:t>demonstrating impact </a:t>
            </a:r>
            <a:r>
              <a:rPr lang="en-GB" sz="2600" dirty="0"/>
              <a:t>commensurate with the individual’s context and the opportunities afforded by it.</a:t>
            </a:r>
          </a:p>
          <a:p>
            <a:pPr marL="0" indent="0">
              <a:buNone/>
            </a:pPr>
            <a:endParaRPr lang="en-GB" sz="2000" b="1" dirty="0"/>
          </a:p>
          <a:p>
            <a:pPr marL="0" indent="0">
              <a:buNone/>
            </a:pPr>
            <a:r>
              <a:rPr lang="en-GB" sz="2800" b="1" dirty="0">
                <a:solidFill>
                  <a:srgbClr val="00B050"/>
                </a:solidFill>
              </a:rPr>
              <a:t>Criterion 2: Raising the profile of excellence:</a:t>
            </a:r>
          </a:p>
          <a:p>
            <a:pPr marL="0" indent="0">
              <a:buNone/>
            </a:pPr>
            <a:r>
              <a:rPr lang="en-GB" sz="2600" dirty="0"/>
              <a:t>Evidence of supporting colleagues and influencing support for student learning and/or the teaching profession; </a:t>
            </a:r>
            <a:r>
              <a:rPr lang="en-GB" sz="2600" dirty="0">
                <a:solidFill>
                  <a:srgbClr val="00B050"/>
                </a:solidFill>
              </a:rPr>
              <a:t>demonstrating impact </a:t>
            </a:r>
            <a:r>
              <a:rPr lang="en-GB" sz="2600" dirty="0"/>
              <a:t>and engagement beyond the nominee’s immediate academic or professional role.</a:t>
            </a:r>
          </a:p>
          <a:p>
            <a:pPr marL="0" indent="0">
              <a:buNone/>
            </a:pPr>
            <a:endParaRPr lang="en-GB" sz="2000" dirty="0"/>
          </a:p>
          <a:p>
            <a:pPr marL="0" indent="0">
              <a:buNone/>
            </a:pPr>
            <a:r>
              <a:rPr lang="en-GB" sz="2800" b="1" dirty="0">
                <a:solidFill>
                  <a:srgbClr val="00B050"/>
                </a:solidFill>
              </a:rPr>
              <a:t>Criterion 3: Developing excellence:</a:t>
            </a:r>
          </a:p>
          <a:p>
            <a:pPr marL="0" indent="0">
              <a:buNone/>
            </a:pPr>
            <a:r>
              <a:rPr lang="en-GB" dirty="0"/>
              <a:t>Evidence of the nominee’s commitment to and </a:t>
            </a:r>
            <a:r>
              <a:rPr lang="en-GB" dirty="0">
                <a:solidFill>
                  <a:srgbClr val="00B050"/>
                </a:solidFill>
              </a:rPr>
              <a:t>impact of </a:t>
            </a:r>
            <a:r>
              <a:rPr lang="en-GB" dirty="0"/>
              <a:t>ongoing professional development with regard to teaching and learning and/or learning support.</a:t>
            </a:r>
          </a:p>
        </p:txBody>
      </p:sp>
    </p:spTree>
    <p:extLst>
      <p:ext uri="{BB962C8B-B14F-4D97-AF65-F5344CB8AC3E}">
        <p14:creationId xmlns:p14="http://schemas.microsoft.com/office/powerpoint/2010/main" val="2079397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04664"/>
            <a:ext cx="8075240" cy="936104"/>
          </a:xfrm>
        </p:spPr>
        <p:txBody>
          <a:bodyPr>
            <a:normAutofit/>
          </a:bodyPr>
          <a:lstStyle/>
          <a:p>
            <a:r>
              <a:rPr lang="en-GB" sz="3600" dirty="0"/>
              <a:t>Reach, Value and Impact</a:t>
            </a:r>
          </a:p>
        </p:txBody>
      </p:sp>
      <p:sp>
        <p:nvSpPr>
          <p:cNvPr id="3" name="Content Placeholder 2"/>
          <p:cNvSpPr>
            <a:spLocks noGrp="1"/>
          </p:cNvSpPr>
          <p:nvPr>
            <p:ph idx="1"/>
          </p:nvPr>
        </p:nvSpPr>
        <p:spPr/>
        <p:txBody>
          <a:bodyPr>
            <a:normAutofit/>
          </a:bodyPr>
          <a:lstStyle/>
          <a:p>
            <a:r>
              <a:rPr lang="en-GB" sz="2800" dirty="0">
                <a:solidFill>
                  <a:srgbClr val="000000"/>
                </a:solidFill>
              </a:rPr>
              <a:t>Within each of the Criteria, reviewers will be looking for evidence of </a:t>
            </a:r>
            <a:r>
              <a:rPr lang="en-GB" sz="2800" b="1" dirty="0">
                <a:solidFill>
                  <a:srgbClr val="000000"/>
                </a:solidFill>
              </a:rPr>
              <a:t>Reach</a:t>
            </a:r>
            <a:r>
              <a:rPr lang="en-GB" sz="2800" dirty="0">
                <a:solidFill>
                  <a:srgbClr val="000000"/>
                </a:solidFill>
              </a:rPr>
              <a:t>, </a:t>
            </a:r>
            <a:r>
              <a:rPr lang="en-GB" sz="2800" b="1" dirty="0">
                <a:solidFill>
                  <a:srgbClr val="000000"/>
                </a:solidFill>
              </a:rPr>
              <a:t>Value </a:t>
            </a:r>
            <a:r>
              <a:rPr lang="en-GB" sz="2800" dirty="0">
                <a:solidFill>
                  <a:srgbClr val="000000"/>
                </a:solidFill>
              </a:rPr>
              <a:t>and </a:t>
            </a:r>
            <a:r>
              <a:rPr lang="en-GB" sz="2800" b="1" dirty="0">
                <a:solidFill>
                  <a:srgbClr val="000000"/>
                </a:solidFill>
              </a:rPr>
              <a:t>Impact </a:t>
            </a:r>
          </a:p>
          <a:p>
            <a:r>
              <a:rPr lang="en-GB" sz="2800" dirty="0">
                <a:solidFill>
                  <a:srgbClr val="000000"/>
                </a:solidFill>
              </a:rPr>
              <a:t>Each of the three award criteria above is given equal consideration in the assessment process and </a:t>
            </a:r>
            <a:r>
              <a:rPr lang="en-GB" sz="2800" b="1" dirty="0">
                <a:solidFill>
                  <a:srgbClr val="000000"/>
                </a:solidFill>
              </a:rPr>
              <a:t>weighted equally in the overall score</a:t>
            </a:r>
          </a:p>
          <a:p>
            <a:r>
              <a:rPr lang="en-GB" sz="2800" b="1" dirty="0">
                <a:solidFill>
                  <a:srgbClr val="000000"/>
                </a:solidFill>
              </a:rPr>
              <a:t>Evidence is key , </a:t>
            </a:r>
            <a:r>
              <a:rPr lang="en-GB" sz="2800" dirty="0">
                <a:solidFill>
                  <a:srgbClr val="000000"/>
                </a:solidFill>
              </a:rPr>
              <a:t>can be both qualitative and quantitative for all criteria and RVI</a:t>
            </a:r>
          </a:p>
          <a:p>
            <a:r>
              <a:rPr lang="en-GB" sz="2800" b="1" dirty="0">
                <a:solidFill>
                  <a:srgbClr val="000000"/>
                </a:solidFill>
              </a:rPr>
              <a:t>Examples to follow are not cumulative</a:t>
            </a:r>
            <a:r>
              <a:rPr lang="en-GB" sz="2800" dirty="0">
                <a:solidFill>
                  <a:srgbClr val="000000"/>
                </a:solidFill>
              </a:rPr>
              <a:t> but do include all you can</a:t>
            </a:r>
            <a:endParaRPr lang="en-GB" sz="2800" dirty="0"/>
          </a:p>
        </p:txBody>
      </p:sp>
    </p:spTree>
    <p:extLst>
      <p:ext uri="{BB962C8B-B14F-4D97-AF65-F5344CB8AC3E}">
        <p14:creationId xmlns:p14="http://schemas.microsoft.com/office/powerpoint/2010/main" val="941219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32656"/>
            <a:ext cx="7715200" cy="936104"/>
          </a:xfrm>
        </p:spPr>
        <p:txBody>
          <a:bodyPr>
            <a:normAutofit/>
          </a:bodyPr>
          <a:lstStyle/>
          <a:p>
            <a:r>
              <a:rPr lang="en-GB" sz="3600" dirty="0"/>
              <a:t>How will you evidence  your ‘Reach’?</a:t>
            </a:r>
          </a:p>
        </p:txBody>
      </p:sp>
      <p:sp>
        <p:nvSpPr>
          <p:cNvPr id="3" name="Content Placeholder 2"/>
          <p:cNvSpPr>
            <a:spLocks noGrp="1"/>
          </p:cNvSpPr>
          <p:nvPr>
            <p:ph idx="1"/>
          </p:nvPr>
        </p:nvSpPr>
        <p:spPr/>
        <p:txBody>
          <a:bodyPr>
            <a:noAutofit/>
          </a:bodyPr>
          <a:lstStyle/>
          <a:p>
            <a:pPr marL="0" indent="0">
              <a:buNone/>
            </a:pPr>
            <a:r>
              <a:rPr lang="en-GB" sz="2800" b="1" dirty="0">
                <a:solidFill>
                  <a:srgbClr val="000000"/>
                </a:solidFill>
              </a:rPr>
              <a:t>Reach - </a:t>
            </a:r>
            <a:r>
              <a:rPr lang="en-GB" sz="2800" dirty="0">
                <a:solidFill>
                  <a:srgbClr val="000000"/>
                </a:solidFill>
              </a:rPr>
              <a:t>The scale of your influence:</a:t>
            </a:r>
          </a:p>
          <a:p>
            <a:pPr marL="0" indent="0">
              <a:buNone/>
            </a:pPr>
            <a:r>
              <a:rPr lang="en-GB" sz="2800" dirty="0">
                <a:solidFill>
                  <a:srgbClr val="000000"/>
                </a:solidFill>
              </a:rPr>
              <a:t> </a:t>
            </a:r>
          </a:p>
          <a:p>
            <a:pPr marL="0" indent="0">
              <a:buNone/>
            </a:pPr>
            <a:r>
              <a:rPr lang="en-GB" sz="2800" dirty="0">
                <a:solidFill>
                  <a:srgbClr val="00B050"/>
                </a:solidFill>
              </a:rPr>
              <a:t>Examples</a:t>
            </a:r>
          </a:p>
          <a:p>
            <a:pPr marL="0" indent="0">
              <a:buNone/>
            </a:pPr>
            <a:r>
              <a:rPr lang="en-GB" sz="2800" dirty="0">
                <a:solidFill>
                  <a:srgbClr val="000000"/>
                </a:solidFill>
              </a:rPr>
              <a:t>National and International impact  </a:t>
            </a:r>
          </a:p>
          <a:p>
            <a:pPr marL="0" indent="0">
              <a:buNone/>
            </a:pPr>
            <a:r>
              <a:rPr lang="en-GB" sz="2800" dirty="0">
                <a:solidFill>
                  <a:srgbClr val="000000"/>
                </a:solidFill>
              </a:rPr>
              <a:t>Width across your institution </a:t>
            </a:r>
            <a:r>
              <a:rPr lang="en-GB" sz="2800" dirty="0" err="1">
                <a:solidFill>
                  <a:srgbClr val="000000"/>
                </a:solidFill>
              </a:rPr>
              <a:t>eg</a:t>
            </a:r>
            <a:r>
              <a:rPr lang="en-GB" sz="2800" dirty="0">
                <a:solidFill>
                  <a:srgbClr val="000000"/>
                </a:solidFill>
              </a:rPr>
              <a:t> department/ faculty</a:t>
            </a:r>
          </a:p>
          <a:p>
            <a:pPr marL="0" indent="0">
              <a:buNone/>
            </a:pPr>
            <a:r>
              <a:rPr lang="en-GB" sz="2800" dirty="0">
                <a:solidFill>
                  <a:srgbClr val="000000"/>
                </a:solidFill>
              </a:rPr>
              <a:t>Across different groups of students, individuals and/or organisations e.g. academic levels, commuter students, BAME students, online learners etc </a:t>
            </a:r>
            <a:endParaRPr lang="en-GB" sz="2800" dirty="0"/>
          </a:p>
        </p:txBody>
      </p:sp>
    </p:spTree>
    <p:extLst>
      <p:ext uri="{BB962C8B-B14F-4D97-AF65-F5344CB8AC3E}">
        <p14:creationId xmlns:p14="http://schemas.microsoft.com/office/powerpoint/2010/main" val="4236429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04664"/>
            <a:ext cx="7787208" cy="936104"/>
          </a:xfrm>
        </p:spPr>
        <p:txBody>
          <a:bodyPr/>
          <a:lstStyle/>
          <a:p>
            <a:r>
              <a:rPr lang="en-GB" dirty="0"/>
              <a:t>How will you evidence your ‘Value’?</a:t>
            </a:r>
          </a:p>
        </p:txBody>
      </p:sp>
      <p:sp>
        <p:nvSpPr>
          <p:cNvPr id="3" name="Content Placeholder 2"/>
          <p:cNvSpPr>
            <a:spLocks noGrp="1"/>
          </p:cNvSpPr>
          <p:nvPr>
            <p:ph idx="1"/>
          </p:nvPr>
        </p:nvSpPr>
        <p:spPr>
          <a:xfrm>
            <a:off x="1981200" y="1844825"/>
            <a:ext cx="8229600" cy="4065315"/>
          </a:xfrm>
        </p:spPr>
        <p:txBody>
          <a:bodyPr>
            <a:noAutofit/>
          </a:bodyPr>
          <a:lstStyle/>
          <a:p>
            <a:pPr marL="0" indent="0">
              <a:buNone/>
            </a:pPr>
            <a:r>
              <a:rPr lang="en-GB" sz="2800" b="1" dirty="0">
                <a:solidFill>
                  <a:srgbClr val="000000"/>
                </a:solidFill>
              </a:rPr>
              <a:t>Value </a:t>
            </a:r>
          </a:p>
          <a:p>
            <a:pPr marL="0" indent="0">
              <a:buNone/>
            </a:pPr>
            <a:endParaRPr lang="en-GB" sz="2800" dirty="0">
              <a:solidFill>
                <a:srgbClr val="000000"/>
              </a:solidFill>
            </a:endParaRPr>
          </a:p>
          <a:p>
            <a:pPr marL="0" indent="0">
              <a:buNone/>
            </a:pPr>
            <a:r>
              <a:rPr lang="en-GB" sz="2800" dirty="0">
                <a:solidFill>
                  <a:srgbClr val="00B050"/>
                </a:solidFill>
              </a:rPr>
              <a:t>Examples</a:t>
            </a:r>
          </a:p>
          <a:p>
            <a:pPr marL="0" indent="0">
              <a:buNone/>
            </a:pPr>
            <a:r>
              <a:rPr lang="en-GB" sz="2800" dirty="0">
                <a:solidFill>
                  <a:srgbClr val="000000"/>
                </a:solidFill>
              </a:rPr>
              <a:t>A change in approach to learning among students or staff e.g. expanding the student experience or teaching practice. </a:t>
            </a:r>
          </a:p>
          <a:p>
            <a:pPr marL="0" indent="0">
              <a:buNone/>
            </a:pPr>
            <a:r>
              <a:rPr lang="en-GB" sz="2800" dirty="0">
                <a:solidFill>
                  <a:srgbClr val="000000"/>
                </a:solidFill>
              </a:rPr>
              <a:t>Positive impact on wider issues in education e.g. ethical issues </a:t>
            </a:r>
            <a:endParaRPr lang="en-GB" sz="2800" dirty="0"/>
          </a:p>
        </p:txBody>
      </p:sp>
    </p:spTree>
    <p:extLst>
      <p:ext uri="{BB962C8B-B14F-4D97-AF65-F5344CB8AC3E}">
        <p14:creationId xmlns:p14="http://schemas.microsoft.com/office/powerpoint/2010/main" val="3810798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04664"/>
            <a:ext cx="7787208" cy="936104"/>
          </a:xfrm>
        </p:spPr>
        <p:txBody>
          <a:bodyPr>
            <a:normAutofit/>
          </a:bodyPr>
          <a:lstStyle/>
          <a:p>
            <a:r>
              <a:rPr lang="en-GB" sz="3600" dirty="0"/>
              <a:t>How will you evidence your ‘Impact’?</a:t>
            </a:r>
          </a:p>
        </p:txBody>
      </p:sp>
      <p:sp>
        <p:nvSpPr>
          <p:cNvPr id="3" name="Content Placeholder 2"/>
          <p:cNvSpPr>
            <a:spLocks noGrp="1"/>
          </p:cNvSpPr>
          <p:nvPr>
            <p:ph idx="1"/>
          </p:nvPr>
        </p:nvSpPr>
        <p:spPr>
          <a:xfrm>
            <a:off x="1981200" y="1916833"/>
            <a:ext cx="8229600" cy="4353347"/>
          </a:xfrm>
        </p:spPr>
        <p:txBody>
          <a:bodyPr>
            <a:normAutofit/>
          </a:bodyPr>
          <a:lstStyle/>
          <a:p>
            <a:pPr marL="0" indent="0">
              <a:buNone/>
            </a:pPr>
            <a:r>
              <a:rPr lang="en-GB" sz="2800" b="1" dirty="0">
                <a:solidFill>
                  <a:srgbClr val="000000"/>
                </a:solidFill>
              </a:rPr>
              <a:t>Impact </a:t>
            </a:r>
            <a:r>
              <a:rPr lang="en-GB" sz="2800" dirty="0">
                <a:solidFill>
                  <a:srgbClr val="000000"/>
                </a:solidFill>
              </a:rPr>
              <a:t>- the difference that has been made to policy, practice and/or student outcomes </a:t>
            </a:r>
          </a:p>
          <a:p>
            <a:pPr marL="0" indent="0">
              <a:buNone/>
            </a:pPr>
            <a:endParaRPr lang="en-GB" sz="2800" dirty="0">
              <a:solidFill>
                <a:srgbClr val="000000"/>
              </a:solidFill>
            </a:endParaRPr>
          </a:p>
          <a:p>
            <a:pPr marL="0" indent="0">
              <a:buNone/>
            </a:pPr>
            <a:r>
              <a:rPr lang="en-GB" sz="2800" dirty="0">
                <a:solidFill>
                  <a:srgbClr val="00B050"/>
                </a:solidFill>
              </a:rPr>
              <a:t>Example</a:t>
            </a:r>
          </a:p>
          <a:p>
            <a:pPr marL="0" indent="0">
              <a:buNone/>
            </a:pPr>
            <a:r>
              <a:rPr lang="en-GB" sz="2800" dirty="0">
                <a:solidFill>
                  <a:srgbClr val="000000"/>
                </a:solidFill>
              </a:rPr>
              <a:t>Change in teaching practice</a:t>
            </a:r>
          </a:p>
          <a:p>
            <a:pPr marL="0" indent="0">
              <a:buNone/>
            </a:pPr>
            <a:r>
              <a:rPr lang="en-GB" sz="2800" dirty="0">
                <a:solidFill>
                  <a:srgbClr val="000000"/>
                </a:solidFill>
              </a:rPr>
              <a:t>Change in professional support practice</a:t>
            </a:r>
          </a:p>
          <a:p>
            <a:pPr marL="0" indent="0">
              <a:buNone/>
            </a:pPr>
            <a:r>
              <a:rPr lang="en-GB" sz="2800" dirty="0">
                <a:solidFill>
                  <a:srgbClr val="000000"/>
                </a:solidFill>
              </a:rPr>
              <a:t>New policy or organisational unit adopted</a:t>
            </a:r>
            <a:endParaRPr lang="en-GB" sz="2800" dirty="0"/>
          </a:p>
        </p:txBody>
      </p:sp>
    </p:spTree>
    <p:extLst>
      <p:ext uri="{BB962C8B-B14F-4D97-AF65-F5344CB8AC3E}">
        <p14:creationId xmlns:p14="http://schemas.microsoft.com/office/powerpoint/2010/main" val="2169617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429642"/>
            <a:ext cx="7787208" cy="936104"/>
          </a:xfrm>
        </p:spPr>
        <p:txBody>
          <a:bodyPr>
            <a:normAutofit/>
          </a:bodyPr>
          <a:lstStyle/>
          <a:p>
            <a:r>
              <a:rPr lang="en-GB" sz="3600" dirty="0"/>
              <a:t>Where is your impact felt?</a:t>
            </a:r>
          </a:p>
        </p:txBody>
      </p:sp>
      <p:sp>
        <p:nvSpPr>
          <p:cNvPr id="3" name="Content Placeholder 2"/>
          <p:cNvSpPr>
            <a:spLocks noGrp="1"/>
          </p:cNvSpPr>
          <p:nvPr>
            <p:ph idx="1"/>
          </p:nvPr>
        </p:nvSpPr>
        <p:spPr>
          <a:xfrm>
            <a:off x="1991544" y="1628800"/>
            <a:ext cx="8229600" cy="4464496"/>
          </a:xfrm>
        </p:spPr>
        <p:txBody>
          <a:bodyPr>
            <a:normAutofit lnSpcReduction="10000"/>
          </a:bodyPr>
          <a:lstStyle/>
          <a:p>
            <a:r>
              <a:rPr lang="en-GB" dirty="0"/>
              <a:t>Department?</a:t>
            </a:r>
          </a:p>
          <a:p>
            <a:r>
              <a:rPr lang="en-GB" dirty="0"/>
              <a:t>Faculty?</a:t>
            </a:r>
          </a:p>
          <a:p>
            <a:r>
              <a:rPr lang="en-GB" dirty="0"/>
              <a:t>Institution?</a:t>
            </a:r>
          </a:p>
          <a:p>
            <a:r>
              <a:rPr lang="en-GB" dirty="0"/>
              <a:t>Regional?</a:t>
            </a:r>
          </a:p>
          <a:p>
            <a:r>
              <a:rPr lang="en-GB" dirty="0"/>
              <a:t>National?</a:t>
            </a:r>
          </a:p>
          <a:p>
            <a:r>
              <a:rPr lang="en-GB" dirty="0"/>
              <a:t>International?</a:t>
            </a:r>
          </a:p>
          <a:p>
            <a:r>
              <a:rPr lang="en-GB" dirty="0"/>
              <a:t>Discipline/cross-discipline?</a:t>
            </a:r>
          </a:p>
          <a:p>
            <a:r>
              <a:rPr lang="en-GB" dirty="0"/>
              <a:t>Professional bodies/wider sector?</a:t>
            </a:r>
          </a:p>
          <a:p>
            <a:r>
              <a:rPr lang="en-GB" dirty="0"/>
              <a:t>And in these contexts, how does it explicitly relate to teaching and student learning?</a:t>
            </a:r>
          </a:p>
          <a:p>
            <a:r>
              <a:rPr lang="en-GB" dirty="0"/>
              <a:t>How are you measuring/evaluating impact? </a:t>
            </a:r>
          </a:p>
        </p:txBody>
      </p:sp>
      <p:sp>
        <p:nvSpPr>
          <p:cNvPr id="4" name="Slide Number Placeholder 3"/>
          <p:cNvSpPr>
            <a:spLocks noGrp="1"/>
          </p:cNvSpPr>
          <p:nvPr>
            <p:ph type="sldNum" sz="quarter" idx="12"/>
          </p:nvPr>
        </p:nvSpPr>
        <p:spPr/>
        <p:txBody>
          <a:bodyPr/>
          <a:lstStyle/>
          <a:p>
            <a:pPr fontAlgn="base">
              <a:spcBef>
                <a:spcPct val="0"/>
              </a:spcBef>
              <a:spcAft>
                <a:spcPct val="0"/>
              </a:spcAft>
            </a:pPr>
            <a:fld id="{0ADA835F-3096-40FD-823B-257157ADDB1E}" type="slidenum">
              <a:rPr lang="en-GB">
                <a:solidFill>
                  <a:prstClr val="black">
                    <a:tint val="75000"/>
                  </a:prstClr>
                </a:solidFill>
                <a:latin typeface="Arial" charset="0"/>
              </a:rPr>
              <a:pPr fontAlgn="base">
                <a:spcBef>
                  <a:spcPct val="0"/>
                </a:spcBef>
                <a:spcAft>
                  <a:spcPct val="0"/>
                </a:spcAft>
              </a:pPr>
              <a:t>26</a:t>
            </a:fld>
            <a:endParaRPr lang="en-GB">
              <a:solidFill>
                <a:prstClr val="black">
                  <a:tint val="75000"/>
                </a:prstClr>
              </a:solidFill>
              <a:latin typeface="Arial" charset="0"/>
            </a:endParaRPr>
          </a:p>
        </p:txBody>
      </p:sp>
    </p:spTree>
    <p:extLst>
      <p:ext uri="{BB962C8B-B14F-4D97-AF65-F5344CB8AC3E}">
        <p14:creationId xmlns:p14="http://schemas.microsoft.com/office/powerpoint/2010/main" val="2685203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6525"/>
            <a:ext cx="8219256" cy="936104"/>
          </a:xfrm>
        </p:spPr>
        <p:txBody>
          <a:bodyPr>
            <a:noAutofit/>
          </a:bodyPr>
          <a:lstStyle/>
          <a:p>
            <a:r>
              <a:rPr lang="en-GB" sz="3600" dirty="0"/>
              <a:t>What types of evidence do you have that show impact?</a:t>
            </a:r>
          </a:p>
        </p:txBody>
      </p:sp>
      <p:sp>
        <p:nvSpPr>
          <p:cNvPr id="3" name="Content Placeholder 2"/>
          <p:cNvSpPr>
            <a:spLocks noGrp="1"/>
          </p:cNvSpPr>
          <p:nvPr>
            <p:ph idx="1"/>
          </p:nvPr>
        </p:nvSpPr>
        <p:spPr/>
        <p:txBody>
          <a:bodyPr>
            <a:normAutofit/>
          </a:bodyPr>
          <a:lstStyle/>
          <a:p>
            <a:r>
              <a:rPr lang="en-GB" dirty="0"/>
              <a:t>Longitudinal?</a:t>
            </a:r>
          </a:p>
          <a:p>
            <a:r>
              <a:rPr lang="en-GB" dirty="0"/>
              <a:t>Quantitative?</a:t>
            </a:r>
          </a:p>
          <a:p>
            <a:r>
              <a:rPr lang="en-GB" dirty="0"/>
              <a:t>Qualitative?</a:t>
            </a:r>
          </a:p>
          <a:p>
            <a:r>
              <a:rPr lang="en-GB" dirty="0"/>
              <a:t>Short, concise quotes from students, colleagues, others?</a:t>
            </a:r>
          </a:p>
          <a:p>
            <a:r>
              <a:rPr lang="en-GB" dirty="0"/>
              <a:t>Scholarly, pedagogic evidence?</a:t>
            </a:r>
          </a:p>
          <a:p>
            <a:r>
              <a:rPr lang="en-GB" dirty="0"/>
              <a:t>Improved student attainment results?</a:t>
            </a:r>
          </a:p>
          <a:p>
            <a:r>
              <a:rPr lang="en-GB" dirty="0"/>
              <a:t>Improved student outcomes (e.g. retention, employability, etc.)?</a:t>
            </a:r>
          </a:p>
          <a:p>
            <a:r>
              <a:rPr lang="en-GB" dirty="0"/>
              <a:t>Evidence of the impact of your practice/research/publications on the teaching and learning practices of others leading to enhanced student learning?</a:t>
            </a:r>
          </a:p>
          <a:p>
            <a:endParaRPr lang="en-GB"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0ADA835F-3096-40FD-823B-257157ADDB1E}" type="slidenum">
              <a:rPr lang="en-GB">
                <a:solidFill>
                  <a:prstClr val="black">
                    <a:tint val="75000"/>
                  </a:prstClr>
                </a:solidFill>
                <a:latin typeface="Arial" charset="0"/>
              </a:rPr>
              <a:pPr fontAlgn="base">
                <a:spcBef>
                  <a:spcPct val="0"/>
                </a:spcBef>
                <a:spcAft>
                  <a:spcPct val="0"/>
                </a:spcAft>
              </a:pPr>
              <a:t>27</a:t>
            </a:fld>
            <a:endParaRPr lang="en-GB">
              <a:solidFill>
                <a:prstClr val="black">
                  <a:tint val="75000"/>
                </a:prstClr>
              </a:solidFill>
              <a:latin typeface="Arial" charset="0"/>
            </a:endParaRPr>
          </a:p>
        </p:txBody>
      </p:sp>
    </p:spTree>
    <p:extLst>
      <p:ext uri="{BB962C8B-B14F-4D97-AF65-F5344CB8AC3E}">
        <p14:creationId xmlns:p14="http://schemas.microsoft.com/office/powerpoint/2010/main" val="3485731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5640" y="601634"/>
            <a:ext cx="6707088" cy="936104"/>
          </a:xfrm>
        </p:spPr>
        <p:txBody>
          <a:bodyPr>
            <a:noAutofit/>
          </a:bodyPr>
          <a:lstStyle/>
          <a:p>
            <a:r>
              <a:rPr lang="en-GB" sz="3600" dirty="0"/>
              <a:t>What kind of Evidence? </a:t>
            </a:r>
            <a:br>
              <a:rPr lang="en-GB" sz="3600" dirty="0"/>
            </a:br>
            <a:r>
              <a:rPr lang="en-GB" sz="3600" dirty="0"/>
              <a:t>Open your heart</a:t>
            </a:r>
          </a:p>
        </p:txBody>
      </p:sp>
      <p:sp>
        <p:nvSpPr>
          <p:cNvPr id="3" name="Content Placeholder 2"/>
          <p:cNvSpPr>
            <a:spLocks noGrp="1"/>
          </p:cNvSpPr>
          <p:nvPr>
            <p:ph idx="1"/>
          </p:nvPr>
        </p:nvSpPr>
        <p:spPr>
          <a:xfrm>
            <a:off x="1991545" y="1537738"/>
            <a:ext cx="4967783" cy="4429448"/>
          </a:xfrm>
        </p:spPr>
        <p:txBody>
          <a:bodyPr>
            <a:noAutofit/>
          </a:bodyPr>
          <a:lstStyle/>
          <a:p>
            <a:endParaRPr lang="en-GB" sz="2800" dirty="0"/>
          </a:p>
          <a:p>
            <a:r>
              <a:rPr lang="en-GB" sz="2800" dirty="0"/>
              <a:t>Who are you as an excellent practitioner? </a:t>
            </a:r>
          </a:p>
          <a:p>
            <a:endParaRPr lang="en-GB" sz="1200" dirty="0"/>
          </a:p>
          <a:p>
            <a:endParaRPr lang="en-GB" sz="1200" dirty="0"/>
          </a:p>
          <a:p>
            <a:r>
              <a:rPr lang="en-GB" sz="2800" dirty="0"/>
              <a:t>What is special about you and what you do? And how do you know that it works well? </a:t>
            </a:r>
          </a:p>
          <a:p>
            <a:endParaRPr lang="en-GB" sz="1200" dirty="0"/>
          </a:p>
          <a:p>
            <a:r>
              <a:rPr lang="en-GB" sz="2800" dirty="0"/>
              <a:t>What is your story?  </a:t>
            </a:r>
          </a:p>
        </p:txBody>
      </p:sp>
      <p:pic>
        <p:nvPicPr>
          <p:cNvPr id="4" name="Picture 3" descr="transparent_heart.png"/>
          <p:cNvPicPr>
            <a:picLocks noChangeAspect="1"/>
          </p:cNvPicPr>
          <p:nvPr/>
        </p:nvPicPr>
        <p:blipFill>
          <a:blip r:embed="rId3" cstate="print"/>
          <a:stretch>
            <a:fillRect/>
          </a:stretch>
        </p:blipFill>
        <p:spPr>
          <a:xfrm rot="642878">
            <a:off x="6609021" y="2329936"/>
            <a:ext cx="4004127" cy="3570411"/>
          </a:xfrm>
          <a:prstGeom prst="rect">
            <a:avLst/>
          </a:prstGeom>
        </p:spPr>
      </p:pic>
    </p:spTree>
    <p:extLst>
      <p:ext uri="{BB962C8B-B14F-4D97-AF65-F5344CB8AC3E}">
        <p14:creationId xmlns:p14="http://schemas.microsoft.com/office/powerpoint/2010/main" val="3341908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79576" y="637431"/>
            <a:ext cx="7344816" cy="1008112"/>
          </a:xfrm>
          <a:noFill/>
          <a:ln w="9525">
            <a:noFill/>
            <a:miter lim="800000"/>
            <a:headEnd/>
            <a:tailEnd/>
          </a:ln>
        </p:spPr>
        <p:txBody>
          <a:bodyPr vert="horz" wrap="square" lIns="91440" tIns="45720" rIns="91440" bIns="45720" numCol="1" rtlCol="0" anchor="b" anchorCtr="0" compatLnSpc="1">
            <a:prstTxWarp prst="textNoShape">
              <a:avLst/>
            </a:prstTxWarp>
            <a:noAutofit/>
          </a:bodyPr>
          <a:lstStyle/>
          <a:p>
            <a:r>
              <a:rPr lang="en-GB" sz="3600" dirty="0"/>
              <a:t>What kinds of evidence are convincing? </a:t>
            </a:r>
            <a:r>
              <a:rPr lang="en-GB" sz="3600" dirty="0">
                <a:solidFill>
                  <a:srgbClr val="FF0000"/>
                </a:solidFill>
              </a:rPr>
              <a:t>(ANTF advice)</a:t>
            </a:r>
          </a:p>
        </p:txBody>
      </p:sp>
      <p:sp>
        <p:nvSpPr>
          <p:cNvPr id="13315" name="Content Placeholder 2"/>
          <p:cNvSpPr>
            <a:spLocks noGrp="1"/>
          </p:cNvSpPr>
          <p:nvPr>
            <p:ph idx="1"/>
          </p:nvPr>
        </p:nvSpPr>
        <p:spPr>
          <a:xfrm>
            <a:off x="1775520" y="2060849"/>
            <a:ext cx="8712968" cy="4141515"/>
          </a:xfrm>
        </p:spPr>
        <p:txBody>
          <a:bodyPr>
            <a:normAutofit fontScale="85000" lnSpcReduction="20000"/>
          </a:bodyPr>
          <a:lstStyle/>
          <a:p>
            <a:r>
              <a:rPr lang="en-US" sz="2800" dirty="0"/>
              <a:t>Anything that gives external validation to your claim, so that it is supported rather than being mere assertion</a:t>
            </a:r>
          </a:p>
          <a:p>
            <a:r>
              <a:rPr lang="en-US" sz="2800" dirty="0"/>
              <a:t>This is likely to involve raiding your ‘plaudits file’ for verbatim quotes demonstrating your excellence</a:t>
            </a:r>
          </a:p>
          <a:p>
            <a:r>
              <a:rPr lang="en-US" sz="2800" dirty="0"/>
              <a:t>These can be from module evaluations, feedback forums, student comments, letters and emails</a:t>
            </a:r>
          </a:p>
          <a:p>
            <a:r>
              <a:rPr lang="en-US" sz="2800" dirty="0"/>
              <a:t>Aim to collect a range of quotes from current and past </a:t>
            </a:r>
            <a:r>
              <a:rPr lang="en-US" sz="2800" dirty="0">
                <a:solidFill>
                  <a:srgbClr val="800080"/>
                </a:solidFill>
              </a:rPr>
              <a:t>students</a:t>
            </a:r>
            <a:r>
              <a:rPr lang="en-US" sz="2800" dirty="0"/>
              <a:t> at different levels, past and current </a:t>
            </a:r>
            <a:r>
              <a:rPr lang="en-US" sz="2800" dirty="0">
                <a:solidFill>
                  <a:srgbClr val="800080"/>
                </a:solidFill>
              </a:rPr>
              <a:t>colleagues</a:t>
            </a:r>
            <a:r>
              <a:rPr lang="en-US" sz="2800" dirty="0"/>
              <a:t>, </a:t>
            </a:r>
            <a:r>
              <a:rPr lang="en-US" sz="2800" dirty="0">
                <a:solidFill>
                  <a:srgbClr val="800080"/>
                </a:solidFill>
              </a:rPr>
              <a:t>managers</a:t>
            </a:r>
            <a:r>
              <a:rPr lang="en-US" sz="2800" dirty="0"/>
              <a:t>, </a:t>
            </a:r>
            <a:r>
              <a:rPr lang="en-US" sz="2800" dirty="0">
                <a:solidFill>
                  <a:srgbClr val="800080"/>
                </a:solidFill>
              </a:rPr>
              <a:t>employers</a:t>
            </a:r>
            <a:r>
              <a:rPr lang="en-US" sz="2800" dirty="0"/>
              <a:t> who take your students on placement, </a:t>
            </a:r>
            <a:r>
              <a:rPr lang="en-US" sz="2800" dirty="0">
                <a:solidFill>
                  <a:srgbClr val="800080"/>
                </a:solidFill>
              </a:rPr>
              <a:t>external</a:t>
            </a:r>
            <a:r>
              <a:rPr lang="en-US" sz="2800" dirty="0"/>
              <a:t> </a:t>
            </a:r>
            <a:r>
              <a:rPr lang="en-US" sz="2800" dirty="0">
                <a:solidFill>
                  <a:srgbClr val="800080"/>
                </a:solidFill>
              </a:rPr>
              <a:t>examiners</a:t>
            </a:r>
            <a:r>
              <a:rPr lang="en-US" sz="2800" dirty="0"/>
              <a:t> etc.</a:t>
            </a:r>
          </a:p>
          <a:p>
            <a:r>
              <a:rPr lang="en-US" sz="2800" dirty="0"/>
              <a:t>You don’t need to provide full detail of each originator of quotes: ‘former 2</a:t>
            </a:r>
            <a:r>
              <a:rPr lang="en-US" sz="2800" baseline="30000" dirty="0"/>
              <a:t>nd</a:t>
            </a:r>
            <a:r>
              <a:rPr lang="en-US" sz="2800" dirty="0"/>
              <a:t>-year student’ ‘previous line-manager’, ‘employer of our graduates’ etc is sufficient detail</a:t>
            </a:r>
          </a:p>
          <a:p>
            <a:endParaRPr lang="en-US" b="1" dirty="0"/>
          </a:p>
        </p:txBody>
      </p:sp>
    </p:spTree>
    <p:extLst>
      <p:ext uri="{BB962C8B-B14F-4D97-AF65-F5344CB8AC3E}">
        <p14:creationId xmlns:p14="http://schemas.microsoft.com/office/powerpoint/2010/main" val="793992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847528" y="332656"/>
          <a:ext cx="8136904" cy="6023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52184" y="980728"/>
            <a:ext cx="1800200" cy="1350150"/>
          </a:xfrm>
          <a:prstGeom prst="rect">
            <a:avLst/>
          </a:prstGeom>
        </p:spPr>
      </p:pic>
      <p:sp>
        <p:nvSpPr>
          <p:cNvPr id="4" name="Footer Placeholder 3"/>
          <p:cNvSpPr>
            <a:spLocks noGrp="1"/>
          </p:cNvSpPr>
          <p:nvPr>
            <p:ph type="ftr" sz="quarter" idx="11"/>
          </p:nvPr>
        </p:nvSpPr>
        <p:spPr/>
        <p:txBody>
          <a:bodyPr/>
          <a:lstStyle/>
          <a:p>
            <a:pPr defTabSz="457200"/>
            <a:r>
              <a:rPr lang="en-GB">
                <a:solidFill>
                  <a:srgbClr val="0A2D50"/>
                </a:solidFill>
              </a:rPr>
              <a:t>National Teaching Fellow Briefing KCL 06.01.2020</a:t>
            </a:r>
          </a:p>
        </p:txBody>
      </p:sp>
    </p:spTree>
    <p:extLst>
      <p:ext uri="{BB962C8B-B14F-4D97-AF65-F5344CB8AC3E}">
        <p14:creationId xmlns:p14="http://schemas.microsoft.com/office/powerpoint/2010/main" val="3154428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2459596" y="726224"/>
            <a:ext cx="7272808" cy="936104"/>
          </a:xfrm>
          <a:noFill/>
          <a:ln w="9525">
            <a:noFill/>
            <a:miter lim="800000"/>
            <a:headEnd/>
            <a:tailEnd/>
          </a:ln>
        </p:spPr>
        <p:txBody>
          <a:bodyPr vert="horz" wrap="square" lIns="91440" tIns="45720" rIns="91440" bIns="45720" numCol="1" rtlCol="0" anchor="b" anchorCtr="0" compatLnSpc="1">
            <a:prstTxWarp prst="textNoShape">
              <a:avLst/>
            </a:prstTxWarp>
            <a:noAutofit/>
          </a:bodyPr>
          <a:lstStyle/>
          <a:p>
            <a:r>
              <a:rPr lang="en-GB" sz="3600" dirty="0"/>
              <a:t>Collecting and using evidence </a:t>
            </a:r>
            <a:br>
              <a:rPr lang="en-GB" sz="3600" dirty="0"/>
            </a:br>
            <a:r>
              <a:rPr lang="en-GB" sz="3600" dirty="0">
                <a:solidFill>
                  <a:srgbClr val="FF0000"/>
                </a:solidFill>
              </a:rPr>
              <a:t>(ANTF advice)</a:t>
            </a:r>
          </a:p>
        </p:txBody>
      </p:sp>
      <p:sp>
        <p:nvSpPr>
          <p:cNvPr id="14339" name="Content Placeholder 2"/>
          <p:cNvSpPr>
            <a:spLocks noGrp="1"/>
          </p:cNvSpPr>
          <p:nvPr>
            <p:ph idx="1"/>
          </p:nvPr>
        </p:nvSpPr>
        <p:spPr>
          <a:xfrm>
            <a:off x="1919536" y="2060849"/>
            <a:ext cx="8291264" cy="4065315"/>
          </a:xfrm>
        </p:spPr>
        <p:txBody>
          <a:bodyPr>
            <a:normAutofit/>
          </a:bodyPr>
          <a:lstStyle/>
          <a:p>
            <a:r>
              <a:rPr lang="en-US" dirty="0"/>
              <a:t>Qualitative data can be really useful: it’s helpful to include statements such as ‘Over the past five years my student evaluations have averaged 80+ who said I was good or excellent, and this is higher than average within my department’</a:t>
            </a:r>
          </a:p>
          <a:p>
            <a:r>
              <a:rPr lang="en-US" dirty="0"/>
              <a:t>You are not expected (or allowed) to provide supporting documentation but your own HEI is expected to assure the validity of your application</a:t>
            </a:r>
          </a:p>
          <a:p>
            <a:r>
              <a:rPr lang="en-US" dirty="0"/>
              <a:t>You should aim to match your evidence with the three criteria, so you can add quotes and data to each section</a:t>
            </a:r>
          </a:p>
          <a:p>
            <a:endParaRPr lang="en-GB" b="1" dirty="0"/>
          </a:p>
        </p:txBody>
      </p:sp>
    </p:spTree>
    <p:extLst>
      <p:ext uri="{BB962C8B-B14F-4D97-AF65-F5344CB8AC3E}">
        <p14:creationId xmlns:p14="http://schemas.microsoft.com/office/powerpoint/2010/main" val="1761279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79575" y="1052737"/>
            <a:ext cx="7632848" cy="1080119"/>
          </a:xfrm>
          <a:noFill/>
          <a:ln w="9525">
            <a:noFill/>
            <a:miter lim="800000"/>
            <a:headEnd/>
            <a:tailEnd/>
          </a:ln>
        </p:spPr>
        <p:txBody>
          <a:bodyPr vert="horz" wrap="square" lIns="91440" tIns="45720" rIns="91440" bIns="45720" numCol="1" rtlCol="0" anchor="b" anchorCtr="0" compatLnSpc="1">
            <a:prstTxWarp prst="textNoShape">
              <a:avLst/>
            </a:prstTxWarp>
            <a:noAutofit/>
          </a:bodyPr>
          <a:lstStyle/>
          <a:p>
            <a:r>
              <a:rPr lang="en-GB" sz="3600" dirty="0"/>
              <a:t>You need to demonstrate scholarship and commitment to reflection </a:t>
            </a:r>
            <a:br>
              <a:rPr lang="en-GB" sz="3600" dirty="0"/>
            </a:br>
            <a:r>
              <a:rPr lang="en-GB" sz="3600" dirty="0">
                <a:solidFill>
                  <a:srgbClr val="FF0000"/>
                </a:solidFill>
              </a:rPr>
              <a:t>(ANTF advice)</a:t>
            </a:r>
            <a:endParaRPr lang="en-GB" sz="3600" dirty="0"/>
          </a:p>
        </p:txBody>
      </p:sp>
      <p:sp>
        <p:nvSpPr>
          <p:cNvPr id="16387" name="Content Placeholder 2"/>
          <p:cNvSpPr>
            <a:spLocks noGrp="1"/>
          </p:cNvSpPr>
          <p:nvPr>
            <p:ph idx="1"/>
          </p:nvPr>
        </p:nvSpPr>
        <p:spPr>
          <a:xfrm>
            <a:off x="1837655" y="2420888"/>
            <a:ext cx="8516689" cy="4013944"/>
          </a:xfrm>
          <a:noFill/>
          <a:ln w="9525">
            <a:noFill/>
            <a:miter lim="800000"/>
            <a:headEnd/>
            <a:tailEnd/>
          </a:ln>
        </p:spPr>
        <p:txBody>
          <a:bodyPr vert="horz" wrap="square" lIns="91440" tIns="45720" rIns="91440" bIns="45720" numCol="1" rtlCol="0" anchor="t" anchorCtr="0" compatLnSpc="1">
            <a:prstTxWarp prst="textNoShape">
              <a:avLst/>
            </a:prstTxWarp>
            <a:normAutofit/>
          </a:bodyPr>
          <a:lstStyle/>
          <a:p>
            <a:r>
              <a:rPr lang="en-GB" dirty="0"/>
              <a:t>Your application should include reference to a handful of texts (books, journal articles etc) from which your educational philosophy and teaching approaches have derived</a:t>
            </a:r>
          </a:p>
          <a:p>
            <a:r>
              <a:rPr lang="en-GB" dirty="0"/>
              <a:t>The application, however, is all about </a:t>
            </a:r>
            <a:r>
              <a:rPr lang="en-GB" i="1" dirty="0">
                <a:solidFill>
                  <a:srgbClr val="800080"/>
                </a:solidFill>
              </a:rPr>
              <a:t>you</a:t>
            </a:r>
            <a:r>
              <a:rPr lang="en-GB" dirty="0"/>
              <a:t>, so you need to use the first person singular and refer to your achievements rather than your teams’, </a:t>
            </a:r>
          </a:p>
          <a:p>
            <a:r>
              <a:rPr lang="en-GB" dirty="0"/>
              <a:t>It’s helpful to include examples of where you’ve changed your practices in the light of experience or where your scholarship has guided you to change </a:t>
            </a:r>
          </a:p>
        </p:txBody>
      </p:sp>
    </p:spTree>
    <p:extLst>
      <p:ext uri="{BB962C8B-B14F-4D97-AF65-F5344CB8AC3E}">
        <p14:creationId xmlns:p14="http://schemas.microsoft.com/office/powerpoint/2010/main" val="610236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759204"/>
            <a:ext cx="8352928" cy="797589"/>
          </a:xfrm>
          <a:noFill/>
          <a:ln w="9525">
            <a:noFill/>
            <a:miter lim="800000"/>
            <a:headEnd/>
            <a:tailEnd/>
          </a:ln>
        </p:spPr>
        <p:txBody>
          <a:bodyPr vert="horz" wrap="square" lIns="91440" tIns="45720" rIns="91440" bIns="45720" numCol="1" rtlCol="0" anchor="b" anchorCtr="0" compatLnSpc="1">
            <a:prstTxWarp prst="textNoShape">
              <a:avLst/>
            </a:prstTxWarp>
            <a:noAutofit/>
          </a:bodyPr>
          <a:lstStyle/>
          <a:p>
            <a:r>
              <a:rPr lang="en-GB" sz="3600" dirty="0"/>
              <a:t>Features of successful past Claims </a:t>
            </a:r>
            <a:br>
              <a:rPr lang="en-GB" sz="3600" b="1" dirty="0"/>
            </a:br>
            <a:r>
              <a:rPr lang="en-GB" sz="3600" dirty="0"/>
              <a:t>(NB these are not a tick list!)</a:t>
            </a:r>
          </a:p>
        </p:txBody>
      </p:sp>
      <p:sp>
        <p:nvSpPr>
          <p:cNvPr id="3" name="Content Placeholder 2"/>
          <p:cNvSpPr>
            <a:spLocks noGrp="1"/>
          </p:cNvSpPr>
          <p:nvPr>
            <p:ph idx="1"/>
          </p:nvPr>
        </p:nvSpPr>
        <p:spPr>
          <a:xfrm>
            <a:off x="1847528" y="1700809"/>
            <a:ext cx="8363272" cy="4525963"/>
          </a:xfrm>
        </p:spPr>
        <p:txBody>
          <a:bodyPr>
            <a:normAutofit lnSpcReduction="10000"/>
          </a:bodyPr>
          <a:lstStyle/>
          <a:p>
            <a:pPr lvl="0"/>
            <a:r>
              <a:rPr lang="en-GB" dirty="0"/>
              <a:t>Clearly defined context</a:t>
            </a:r>
          </a:p>
          <a:p>
            <a:pPr lvl="0"/>
            <a:r>
              <a:rPr lang="en-GB" dirty="0"/>
              <a:t>Structured narrative</a:t>
            </a:r>
          </a:p>
          <a:p>
            <a:r>
              <a:rPr lang="en-GB" dirty="0"/>
              <a:t>Use of different sources of evidence, considering reach, value and impact </a:t>
            </a:r>
          </a:p>
          <a:p>
            <a:pPr lvl="0"/>
            <a:r>
              <a:rPr lang="en-GB" dirty="0"/>
              <a:t>Use of publications</a:t>
            </a:r>
          </a:p>
          <a:p>
            <a:pPr lvl="0"/>
            <a:r>
              <a:rPr lang="en-GB" dirty="0"/>
              <a:t>Selective use of scholarly references, relevant to the nominee’s context and claim  </a:t>
            </a:r>
          </a:p>
          <a:p>
            <a:pPr lvl="0"/>
            <a:r>
              <a:rPr lang="en-GB" dirty="0"/>
              <a:t>Plain English</a:t>
            </a:r>
          </a:p>
          <a:p>
            <a:pPr lvl="0"/>
            <a:r>
              <a:rPr lang="en-GB" dirty="0"/>
              <a:t>Clearly expressed, reflective narrative</a:t>
            </a:r>
          </a:p>
          <a:p>
            <a:pPr lvl="0"/>
            <a:r>
              <a:rPr lang="en-GB" dirty="0"/>
              <a:t>Balance of both qualitative and quantitative evidence</a:t>
            </a:r>
          </a:p>
          <a:p>
            <a:r>
              <a:rPr lang="en-GB" dirty="0"/>
              <a:t>Use of cross-references within the claim.</a:t>
            </a:r>
            <a:r>
              <a:rPr lang="en-GB" sz="2000" dirty="0"/>
              <a:t> </a:t>
            </a:r>
          </a:p>
          <a:p>
            <a:endParaRPr lang="en-GB" b="1"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0ADA835F-3096-40FD-823B-257157ADDB1E}" type="slidenum">
              <a:rPr lang="en-GB">
                <a:solidFill>
                  <a:prstClr val="black">
                    <a:tint val="75000"/>
                  </a:prstClr>
                </a:solidFill>
                <a:latin typeface="Arial" charset="0"/>
              </a:rPr>
              <a:pPr fontAlgn="base">
                <a:spcBef>
                  <a:spcPct val="0"/>
                </a:spcBef>
                <a:spcAft>
                  <a:spcPct val="0"/>
                </a:spcAft>
              </a:pPr>
              <a:t>32</a:t>
            </a:fld>
            <a:endParaRPr lang="en-GB">
              <a:solidFill>
                <a:prstClr val="black">
                  <a:tint val="75000"/>
                </a:prstClr>
              </a:solidFill>
              <a:latin typeface="Arial" charset="0"/>
            </a:endParaRPr>
          </a:p>
        </p:txBody>
      </p:sp>
    </p:spTree>
    <p:extLst>
      <p:ext uri="{BB962C8B-B14F-4D97-AF65-F5344CB8AC3E}">
        <p14:creationId xmlns:p14="http://schemas.microsoft.com/office/powerpoint/2010/main" val="235884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7" y="554509"/>
            <a:ext cx="8051739" cy="1074737"/>
          </a:xfrm>
        </p:spPr>
        <p:txBody>
          <a:bodyPr>
            <a:noAutofit/>
          </a:bodyPr>
          <a:lstStyle/>
          <a:p>
            <a:r>
              <a:rPr lang="en-GB" sz="3600" dirty="0">
                <a:solidFill>
                  <a:srgbClr val="FF0000"/>
                </a:solidFill>
              </a:rPr>
              <a:t>ANTF advice </a:t>
            </a:r>
            <a:r>
              <a:rPr lang="en-GB" sz="3600" dirty="0"/>
              <a:t>for people thinking </a:t>
            </a:r>
            <a:br>
              <a:rPr lang="en-GB" sz="3600" dirty="0"/>
            </a:br>
            <a:r>
              <a:rPr lang="en-GB" sz="3600" dirty="0"/>
              <a:t>of applying in future years</a:t>
            </a:r>
          </a:p>
        </p:txBody>
      </p:sp>
      <p:sp>
        <p:nvSpPr>
          <p:cNvPr id="3" name="Content Placeholder 2"/>
          <p:cNvSpPr>
            <a:spLocks noGrp="1"/>
          </p:cNvSpPr>
          <p:nvPr>
            <p:ph idx="1"/>
          </p:nvPr>
        </p:nvSpPr>
        <p:spPr>
          <a:xfrm>
            <a:off x="1950368" y="1988841"/>
            <a:ext cx="8291264" cy="4065315"/>
          </a:xfrm>
        </p:spPr>
        <p:txBody>
          <a:bodyPr>
            <a:noAutofit/>
          </a:bodyPr>
          <a:lstStyle/>
          <a:p>
            <a:r>
              <a:rPr lang="en-GB" sz="2600" dirty="0"/>
              <a:t>If you are thinking of applying after 2020, it’s worth thinking about building your profile further over the next year or so</a:t>
            </a:r>
          </a:p>
          <a:p>
            <a:r>
              <a:rPr lang="en-GB" sz="2600" dirty="0"/>
              <a:t>Start collecting </a:t>
            </a:r>
            <a:r>
              <a:rPr lang="en-GB" sz="2600" dirty="0">
                <a:solidFill>
                  <a:srgbClr val="00B050"/>
                </a:solidFill>
              </a:rPr>
              <a:t>positive feedback to </a:t>
            </a:r>
            <a:r>
              <a:rPr lang="en-GB" sz="2600" dirty="0"/>
              <a:t>meet the Criteria from a range of stakeholders including students, peers, colleagues, line managers, external examiners etc</a:t>
            </a:r>
          </a:p>
          <a:p>
            <a:r>
              <a:rPr lang="en-GB" sz="2600" dirty="0"/>
              <a:t>Keep yourself up-to-date by regularly scrutinising the Advance HE website for information</a:t>
            </a:r>
          </a:p>
        </p:txBody>
      </p:sp>
    </p:spTree>
    <p:extLst>
      <p:ext uri="{BB962C8B-B14F-4D97-AF65-F5344CB8AC3E}">
        <p14:creationId xmlns:p14="http://schemas.microsoft.com/office/powerpoint/2010/main" val="2779993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651060" y="2204865"/>
            <a:ext cx="6840760" cy="3671937"/>
          </a:xfrm>
        </p:spPr>
        <p:txBody>
          <a:bodyPr>
            <a:normAutofit/>
          </a:bodyPr>
          <a:lstStyle/>
          <a:p>
            <a:r>
              <a:rPr lang="en-GB" sz="4900" b="1" dirty="0"/>
              <a:t>Thank you!</a:t>
            </a:r>
            <a:br>
              <a:rPr lang="en-GB" sz="3200" dirty="0"/>
            </a:br>
            <a:br>
              <a:rPr lang="en-GB" sz="3200" dirty="0"/>
            </a:br>
            <a:r>
              <a:rPr lang="en-GB" sz="2400" dirty="0"/>
              <a:t>Any queries, please contact your institutional link </a:t>
            </a:r>
            <a:br>
              <a:rPr lang="en-GB" sz="2400" dirty="0"/>
            </a:br>
            <a:r>
              <a:rPr lang="en-GB" sz="2400" dirty="0"/>
              <a:t>or Advance HE </a:t>
            </a:r>
          </a:p>
        </p:txBody>
      </p:sp>
      <p:sp>
        <p:nvSpPr>
          <p:cNvPr id="4100" name="Text Box 5"/>
          <p:cNvSpPr txBox="1">
            <a:spLocks noChangeArrowheads="1"/>
          </p:cNvSpPr>
          <p:nvPr/>
        </p:nvSpPr>
        <p:spPr bwMode="auto">
          <a:xfrm>
            <a:off x="2495550" y="6092826"/>
            <a:ext cx="184150" cy="366713"/>
          </a:xfrm>
          <a:prstGeom prst="rect">
            <a:avLst/>
          </a:prstGeom>
          <a:noFill/>
          <a:ln w="9525">
            <a:noFill/>
            <a:miter lim="800000"/>
            <a:headEnd/>
            <a:tailEnd/>
          </a:ln>
        </p:spPr>
        <p:txBody>
          <a:bodyPr wrap="none">
            <a:spAutoFit/>
          </a:bodyPr>
          <a:lstStyle/>
          <a:p>
            <a:pPr fontAlgn="base">
              <a:spcBef>
                <a:spcPct val="0"/>
              </a:spcBef>
              <a:spcAft>
                <a:spcPct val="0"/>
              </a:spcAft>
            </a:pPr>
            <a:endParaRPr lang="en-US">
              <a:solidFill>
                <a:prstClr val="black"/>
              </a:solidFill>
              <a:latin typeface="Arial"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1" y="548680"/>
            <a:ext cx="5170487" cy="134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061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p:nvPr/>
        </p:nvSpPr>
        <p:spPr>
          <a:xfrm>
            <a:off x="1919536" y="476672"/>
            <a:ext cx="3636404" cy="2088232"/>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GB" sz="1400" i="1" dirty="0">
                <a:solidFill>
                  <a:prstClr val="black"/>
                </a:solidFill>
                <a:latin typeface="Georgia"/>
              </a:rPr>
              <a:t>“I had a difficult third year .. appreciate your patience .. really sorry …. I wasn't as professional as I should have been. …So it was a huge relief when I realised that your support had dragged me kicking and screaming over the finish line!!”  Unit evaluation Student A</a:t>
            </a:r>
            <a:endParaRPr lang="en-GB" sz="1400" dirty="0">
              <a:solidFill>
                <a:prstClr val="black"/>
              </a:solidFill>
              <a:latin typeface="Georgia"/>
            </a:endParaRPr>
          </a:p>
          <a:p>
            <a:pPr defTabSz="457200"/>
            <a:r>
              <a:rPr lang="en-GB" i="1" dirty="0">
                <a:solidFill>
                  <a:prstClr val="black"/>
                </a:solidFill>
                <a:latin typeface="Georgia"/>
              </a:rPr>
              <a:t> </a:t>
            </a:r>
            <a:endParaRPr lang="en-GB" dirty="0">
              <a:solidFill>
                <a:prstClr val="black"/>
              </a:solidFill>
              <a:latin typeface="Georgia"/>
            </a:endParaRPr>
          </a:p>
        </p:txBody>
      </p:sp>
      <p:sp>
        <p:nvSpPr>
          <p:cNvPr id="3" name="Rectangular Callout 2"/>
          <p:cNvSpPr/>
          <p:nvPr/>
        </p:nvSpPr>
        <p:spPr>
          <a:xfrm>
            <a:off x="1919536" y="4769029"/>
            <a:ext cx="3024336" cy="1756315"/>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GB" sz="1400" i="1" dirty="0">
                <a:solidFill>
                  <a:prstClr val="black"/>
                </a:solidFill>
                <a:latin typeface="Georgia"/>
              </a:rPr>
              <a:t>“I found Dr Holley’s session inspirational – I had no idea research could be so revealing ...” workshop participant feedback</a:t>
            </a:r>
            <a:endParaRPr lang="en-GB" sz="1400" dirty="0">
              <a:solidFill>
                <a:prstClr val="black"/>
              </a:solidFill>
              <a:latin typeface="Georgia"/>
            </a:endParaRPr>
          </a:p>
        </p:txBody>
      </p:sp>
      <p:sp>
        <p:nvSpPr>
          <p:cNvPr id="4" name="Rectangular Callout 3"/>
          <p:cNvSpPr/>
          <p:nvPr/>
        </p:nvSpPr>
        <p:spPr>
          <a:xfrm>
            <a:off x="6813077" y="368660"/>
            <a:ext cx="3168352" cy="2448272"/>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GB" sz="1600" i="1" dirty="0">
                <a:solidFill>
                  <a:prstClr val="black"/>
                </a:solidFill>
                <a:latin typeface="Georgia"/>
              </a:rPr>
              <a:t>‘In terms of the esteem in which Debbie is held by her peers, she has gained an impressive number of awards during her membership.’</a:t>
            </a:r>
            <a:r>
              <a:rPr lang="en-GB" sz="1600" dirty="0">
                <a:solidFill>
                  <a:prstClr val="black"/>
                </a:solidFill>
                <a:latin typeface="Georgia"/>
              </a:rPr>
              <a:t> </a:t>
            </a:r>
          </a:p>
          <a:p>
            <a:pPr defTabSz="457200"/>
            <a:r>
              <a:rPr lang="en-GB" sz="1600" dirty="0">
                <a:solidFill>
                  <a:prstClr val="black"/>
                </a:solidFill>
                <a:latin typeface="Georgia"/>
              </a:rPr>
              <a:t> </a:t>
            </a:r>
          </a:p>
          <a:p>
            <a:pPr defTabSz="457200"/>
            <a:r>
              <a:rPr lang="en-GB" sz="1600" dirty="0">
                <a:solidFill>
                  <a:prstClr val="black"/>
                </a:solidFill>
                <a:latin typeface="Georgia"/>
              </a:rPr>
              <a:t>Professional Development Director </a:t>
            </a:r>
          </a:p>
          <a:p>
            <a:pPr defTabSz="457200"/>
            <a:r>
              <a:rPr lang="en-GB" sz="1600" dirty="0">
                <a:solidFill>
                  <a:prstClr val="black"/>
                </a:solidFill>
                <a:latin typeface="Georgia"/>
              </a:rPr>
              <a:t>Chartered Institute of Logistics and Transport (CILT)</a:t>
            </a:r>
          </a:p>
        </p:txBody>
      </p:sp>
      <p:sp>
        <p:nvSpPr>
          <p:cNvPr id="5" name="Rectangular Callout 4"/>
          <p:cNvSpPr/>
          <p:nvPr/>
        </p:nvSpPr>
        <p:spPr>
          <a:xfrm>
            <a:off x="6777226" y="3832925"/>
            <a:ext cx="3801874" cy="2448272"/>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GB" dirty="0">
                <a:solidFill>
                  <a:prstClr val="black"/>
                </a:solidFill>
                <a:latin typeface="Georgia"/>
              </a:rPr>
              <a:t> </a:t>
            </a:r>
            <a:r>
              <a:rPr lang="en-GB" sz="1200" i="1" dirty="0">
                <a:solidFill>
                  <a:prstClr val="black"/>
                </a:solidFill>
                <a:latin typeface="Georgia"/>
              </a:rPr>
              <a:t>‘Just watched your pep talk and thought it was great. Precise, concise and innovative. I liked the visual and audio together, much better than a written text which can be interpreted in many ways... and much more personable…….This technology should be used in ALL modules, so all students know what is expected, to decrease the stress levels...</a:t>
            </a:r>
            <a:endParaRPr lang="en-GB" sz="1200" dirty="0">
              <a:solidFill>
                <a:prstClr val="black"/>
              </a:solidFill>
              <a:latin typeface="Georgia"/>
            </a:endParaRPr>
          </a:p>
          <a:p>
            <a:pPr defTabSz="457200" fontAlgn="base"/>
            <a:r>
              <a:rPr lang="en-GB" sz="1200" i="1" dirty="0">
                <a:solidFill>
                  <a:prstClr val="black"/>
                </a:solidFill>
                <a:latin typeface="Georgia"/>
              </a:rPr>
              <a:t> </a:t>
            </a:r>
            <a:endParaRPr lang="en-GB" sz="1200" dirty="0">
              <a:solidFill>
                <a:prstClr val="black"/>
              </a:solidFill>
              <a:latin typeface="Georgia"/>
            </a:endParaRPr>
          </a:p>
          <a:p>
            <a:pPr defTabSz="457200" fontAlgn="base"/>
            <a:r>
              <a:rPr lang="en-GB" sz="1200" dirty="0">
                <a:solidFill>
                  <a:prstClr val="black"/>
                </a:solidFill>
                <a:latin typeface="Georgia"/>
              </a:rPr>
              <a:t>(OFSTED Impact study, April 2012)</a:t>
            </a:r>
          </a:p>
        </p:txBody>
      </p:sp>
      <p:sp>
        <p:nvSpPr>
          <p:cNvPr id="6" name="TextBox 5"/>
          <p:cNvSpPr txBox="1"/>
          <p:nvPr/>
        </p:nvSpPr>
        <p:spPr>
          <a:xfrm>
            <a:off x="3314564" y="2967917"/>
            <a:ext cx="3384376" cy="1323439"/>
          </a:xfrm>
          <a:prstGeom prst="rect">
            <a:avLst/>
          </a:prstGeom>
          <a:solidFill>
            <a:schemeClr val="accent6">
              <a:lumMod val="40000"/>
              <a:lumOff val="60000"/>
            </a:schemeClr>
          </a:solidFill>
          <a:ln>
            <a:solidFill>
              <a:schemeClr val="accent1"/>
            </a:solidFill>
          </a:ln>
        </p:spPr>
        <p:txBody>
          <a:bodyPr wrap="square" rtlCol="0">
            <a:spAutoFit/>
          </a:bodyPr>
          <a:lstStyle/>
          <a:p>
            <a:pPr defTabSz="457200"/>
            <a:r>
              <a:rPr lang="en-GB" sz="1600" dirty="0">
                <a:solidFill>
                  <a:prstClr val="black"/>
                </a:solidFill>
                <a:latin typeface="Georgia"/>
              </a:rPr>
              <a:t>The power of the quote </a:t>
            </a:r>
          </a:p>
          <a:p>
            <a:pPr defTabSz="457200"/>
            <a:r>
              <a:rPr lang="en-GB" sz="1600" dirty="0">
                <a:solidFill>
                  <a:prstClr val="black"/>
                </a:solidFill>
                <a:latin typeface="Georgia"/>
              </a:rPr>
              <a:t>Illustrate your application – show your contribution through the lens of peers, students, collaborators</a:t>
            </a:r>
          </a:p>
          <a:p>
            <a:pPr defTabSz="457200"/>
            <a:r>
              <a:rPr lang="en-GB" sz="1600" dirty="0">
                <a:solidFill>
                  <a:prstClr val="black"/>
                </a:solidFill>
                <a:latin typeface="Georgia"/>
              </a:rPr>
              <a:t>be upfront and ask for feedback!</a:t>
            </a:r>
          </a:p>
        </p:txBody>
      </p:sp>
    </p:spTree>
    <p:extLst>
      <p:ext uri="{BB962C8B-B14F-4D97-AF65-F5344CB8AC3E}">
        <p14:creationId xmlns:p14="http://schemas.microsoft.com/office/powerpoint/2010/main" val="2612687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B7A930-FD3B-46A8-9BE9-925659A1E4B8}"/>
              </a:ext>
            </a:extLst>
          </p:cNvPr>
          <p:cNvSpPr>
            <a:spLocks noGrp="1"/>
          </p:cNvSpPr>
          <p:nvPr>
            <p:ph type="title"/>
          </p:nvPr>
        </p:nvSpPr>
        <p:spPr>
          <a:xfrm>
            <a:off x="2002632" y="494536"/>
            <a:ext cx="3450431" cy="867535"/>
          </a:xfrm>
        </p:spPr>
        <p:txBody>
          <a:bodyPr vert="horz" lIns="68589" tIns="34294" rIns="68589" bIns="34294" rtlCol="0" anchor="ctr" anchorCtr="0">
            <a:normAutofit/>
          </a:bodyPr>
          <a:lstStyle/>
          <a:p>
            <a:pPr>
              <a:lnSpc>
                <a:spcPct val="90000"/>
              </a:lnSpc>
            </a:pPr>
            <a:r>
              <a:rPr lang="en-US" sz="2325" dirty="0">
                <a:solidFill>
                  <a:schemeClr val="tx1"/>
                </a:solidFill>
              </a:rPr>
              <a:t>Professor Sally Everett</a:t>
            </a:r>
            <a:endParaRPr lang="en-US" sz="2325" dirty="0">
              <a:solidFill>
                <a:schemeClr val="tx1"/>
              </a:solidFill>
              <a:latin typeface="+mj-lt"/>
              <a:cs typeface="+mj-cs"/>
            </a:endParaRPr>
          </a:p>
        </p:txBody>
      </p:sp>
      <p:sp>
        <p:nvSpPr>
          <p:cNvPr id="2" name="Content Placeholder 1">
            <a:extLst>
              <a:ext uri="{FF2B5EF4-FFF2-40B4-BE49-F238E27FC236}">
                <a16:creationId xmlns:a16="http://schemas.microsoft.com/office/drawing/2014/main" id="{09EA4931-13EA-4719-B813-3C9147DB3656}"/>
              </a:ext>
            </a:extLst>
          </p:cNvPr>
          <p:cNvSpPr>
            <a:spLocks noGrp="1"/>
          </p:cNvSpPr>
          <p:nvPr>
            <p:ph idx="1"/>
          </p:nvPr>
        </p:nvSpPr>
        <p:spPr>
          <a:xfrm>
            <a:off x="1725355" y="1853930"/>
            <a:ext cx="4434488" cy="4318270"/>
          </a:xfrm>
        </p:spPr>
        <p:txBody>
          <a:bodyPr vert="horz" lIns="68589" tIns="34294" rIns="68589" bIns="34294" rtlCol="0">
            <a:normAutofit/>
          </a:bodyPr>
          <a:lstStyle/>
          <a:p>
            <a:pPr marL="342946" indent="-171473">
              <a:lnSpc>
                <a:spcPct val="90000"/>
              </a:lnSpc>
              <a:buFont typeface="Arial" panose="020B0604020202020204" pitchFamily="34" charset="0"/>
              <a:buChar char="•"/>
            </a:pPr>
            <a:r>
              <a:rPr lang="en-US" dirty="0">
                <a:latin typeface="Arial" panose="020B0604020202020204" pitchFamily="34" charset="0"/>
                <a:cs typeface="Arial" panose="020B0604020202020204" pitchFamily="34" charset="0"/>
              </a:rPr>
              <a:t>Proud NTF and CATE</a:t>
            </a:r>
          </a:p>
          <a:p>
            <a:pPr marL="342946" indent="-171473">
              <a:lnSpc>
                <a:spcPct val="90000"/>
              </a:lnSpc>
              <a:buFont typeface="Arial" panose="020B0604020202020204" pitchFamily="34" charset="0"/>
              <a:buChar char="•"/>
            </a:pPr>
            <a:r>
              <a:rPr lang="en-US" dirty="0">
                <a:latin typeface="Arial" panose="020B0604020202020204" pitchFamily="34" charset="0"/>
                <a:cs typeface="Arial" panose="020B0604020202020204" pitchFamily="34" charset="0"/>
              </a:rPr>
              <a:t>Professor of Business Education (NTF also helped me get this!)</a:t>
            </a:r>
          </a:p>
          <a:p>
            <a:pPr marL="342946" indent="-171473">
              <a:lnSpc>
                <a:spcPct val="90000"/>
              </a:lnSpc>
              <a:buFont typeface="Arial" panose="020B0604020202020204" pitchFamily="34" charset="0"/>
              <a:buChar char="•"/>
            </a:pPr>
            <a:r>
              <a:rPr lang="en-US" dirty="0">
                <a:latin typeface="Arial" panose="020B0604020202020204" pitchFamily="34" charset="0"/>
                <a:cs typeface="Arial" panose="020B0604020202020204" pitchFamily="34" charset="0"/>
              </a:rPr>
              <a:t>Inclusive Education Lead (KCL)</a:t>
            </a:r>
          </a:p>
          <a:p>
            <a:pPr marL="342946" indent="-171473">
              <a:lnSpc>
                <a:spcPct val="90000"/>
              </a:lnSpc>
              <a:buFont typeface="Arial" panose="020B0604020202020204" pitchFamily="34" charset="0"/>
              <a:buChar char="•"/>
            </a:pPr>
            <a:r>
              <a:rPr lang="en-US" dirty="0">
                <a:latin typeface="Arial" panose="020B0604020202020204" pitchFamily="34" charset="0"/>
                <a:cs typeface="Arial" panose="020B0604020202020204" pitchFamily="34" charset="0"/>
              </a:rPr>
              <a:t>Previously a Deputy Dean (Quality and Student Experience) and Head of Department (Tourism &amp; Marketing)</a:t>
            </a:r>
          </a:p>
          <a:p>
            <a:pPr marL="342946" indent="-171473">
              <a:lnSpc>
                <a:spcPct val="90000"/>
              </a:lnSpc>
              <a:buFont typeface="Arial" panose="020B0604020202020204" pitchFamily="34" charset="0"/>
              <a:buChar char="•"/>
            </a:pPr>
            <a:r>
              <a:rPr lang="en-US" dirty="0">
                <a:latin typeface="Arial" panose="020B0604020202020204" pitchFamily="34" charset="0"/>
                <a:cs typeface="Arial" panose="020B0604020202020204" pitchFamily="34" charset="0"/>
              </a:rPr>
              <a:t>Equality and Diversity Officer, NTF committee and Chartered Association of Business Schools</a:t>
            </a:r>
          </a:p>
          <a:p>
            <a:pPr marL="342946" indent="-171473">
              <a:lnSpc>
                <a:spcPct val="90000"/>
              </a:lnSpc>
              <a:buFont typeface="Arial" panose="020B0604020202020204" pitchFamily="34" charset="0"/>
              <a:buChar char="•"/>
            </a:pPr>
            <a:r>
              <a:rPr lang="en-US" dirty="0">
                <a:latin typeface="Arial" panose="020B0604020202020204" pitchFamily="34" charset="0"/>
                <a:cs typeface="Arial" panose="020B0604020202020204" pitchFamily="34" charset="0"/>
              </a:rPr>
              <a:t>PFHEA</a:t>
            </a:r>
          </a:p>
          <a:p>
            <a:pPr marL="342946" indent="-171473">
              <a:lnSpc>
                <a:spcPct val="90000"/>
              </a:lnSpc>
              <a:buFont typeface="Arial" panose="020B0604020202020204" pitchFamily="34" charset="0"/>
              <a:buChar char="•"/>
            </a:pPr>
            <a:r>
              <a:rPr lang="en-US" dirty="0">
                <a:latin typeface="Arial" panose="020B0604020202020204" pitchFamily="34" charset="0"/>
                <a:cs typeface="Arial" panose="020B0604020202020204" pitchFamily="34" charset="0"/>
              </a:rPr>
              <a:t>Dog lover and ‘fun’ runner</a:t>
            </a:r>
          </a:p>
        </p:txBody>
      </p:sp>
      <p:pic>
        <p:nvPicPr>
          <p:cNvPr id="15" name="Picture 14" descr="A person and a dog posing for the camera&#10;&#10;Description automatically generated">
            <a:extLst>
              <a:ext uri="{FF2B5EF4-FFF2-40B4-BE49-F238E27FC236}">
                <a16:creationId xmlns:a16="http://schemas.microsoft.com/office/drawing/2014/main" id="{C220ABA3-9367-4FFF-A100-FBEE3FB191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 b="5197"/>
          <a:stretch/>
        </p:blipFill>
        <p:spPr>
          <a:xfrm>
            <a:off x="6440583" y="1332995"/>
            <a:ext cx="1800727" cy="2020414"/>
          </a:xfrm>
          <a:prstGeom prst="rect">
            <a:avLst/>
          </a:prstGeom>
        </p:spPr>
      </p:pic>
      <p:pic>
        <p:nvPicPr>
          <p:cNvPr id="13" name="Picture 12" descr="A person posing for the camera&#10;&#10;Description automatically generated">
            <a:extLst>
              <a:ext uri="{FF2B5EF4-FFF2-40B4-BE49-F238E27FC236}">
                <a16:creationId xmlns:a16="http://schemas.microsoft.com/office/drawing/2014/main" id="{EA42B395-E551-40BB-81C1-69A989A9C0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6" r="31749" b="4"/>
          <a:stretch/>
        </p:blipFill>
        <p:spPr>
          <a:xfrm>
            <a:off x="8361961" y="1332995"/>
            <a:ext cx="1825979" cy="2020414"/>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6C41BF5E-2D02-4734-8CD3-9EEE2C41AA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02" r="23947" b="-6"/>
          <a:stretch/>
        </p:blipFill>
        <p:spPr>
          <a:xfrm>
            <a:off x="6437755" y="3458264"/>
            <a:ext cx="1803554" cy="2055363"/>
          </a:xfrm>
          <a:prstGeom prst="rect">
            <a:avLst/>
          </a:prstGeom>
        </p:spPr>
      </p:pic>
      <p:pic>
        <p:nvPicPr>
          <p:cNvPr id="9" name="Picture 8" descr="A group of people standing in the grass&#10;&#10;Description automatically generated">
            <a:extLst>
              <a:ext uri="{FF2B5EF4-FFF2-40B4-BE49-F238E27FC236}">
                <a16:creationId xmlns:a16="http://schemas.microsoft.com/office/drawing/2014/main" id="{F0EEC34E-91B0-4ED2-A35E-2BD7391BDB4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49" r="-5" b="13225"/>
          <a:stretch/>
        </p:blipFill>
        <p:spPr>
          <a:xfrm>
            <a:off x="8361961" y="3458264"/>
            <a:ext cx="1825979" cy="2055363"/>
          </a:xfrm>
          <a:prstGeom prst="rect">
            <a:avLst/>
          </a:prstGeom>
        </p:spPr>
      </p:pic>
      <p:sp>
        <p:nvSpPr>
          <p:cNvPr id="4" name="Slide Number Placeholder 3">
            <a:extLst>
              <a:ext uri="{FF2B5EF4-FFF2-40B4-BE49-F238E27FC236}">
                <a16:creationId xmlns:a16="http://schemas.microsoft.com/office/drawing/2014/main" id="{9C03B85E-6E57-4626-BCD8-00B10F3C5137}"/>
              </a:ext>
            </a:extLst>
          </p:cNvPr>
          <p:cNvSpPr>
            <a:spLocks noGrp="1"/>
          </p:cNvSpPr>
          <p:nvPr>
            <p:ph type="sldNum" sz="quarter" idx="12"/>
          </p:nvPr>
        </p:nvSpPr>
        <p:spPr>
          <a:xfrm>
            <a:off x="9525001" y="5624800"/>
            <a:ext cx="514349" cy="273879"/>
          </a:xfrm>
        </p:spPr>
        <p:txBody>
          <a:bodyPr vert="horz" lIns="68589" tIns="34294" rIns="68589" bIns="34294" rtlCol="0" anchor="ctr" anchorCtr="0">
            <a:normAutofit/>
          </a:bodyPr>
          <a:lstStyle/>
          <a:p>
            <a:pPr defTabSz="685891">
              <a:spcAft>
                <a:spcPts val="450"/>
              </a:spcAft>
              <a:defRPr/>
            </a:pPr>
            <a:fld id="{E1060CE7-4E9F-4824-BA3F-DBCBCFE0B52C}" type="slidenum">
              <a:rPr lang="en-US" sz="900">
                <a:solidFill>
                  <a:prstClr val="black"/>
                </a:solidFill>
              </a:rPr>
              <a:pPr defTabSz="685891">
                <a:spcAft>
                  <a:spcPts val="450"/>
                </a:spcAft>
                <a:defRPr/>
              </a:pPr>
              <a:t>5</a:t>
            </a:fld>
            <a:endParaRPr lang="en-US" sz="900">
              <a:solidFill>
                <a:prstClr val="black"/>
              </a:solidFill>
            </a:endParaRPr>
          </a:p>
        </p:txBody>
      </p:sp>
    </p:spTree>
    <p:extLst>
      <p:ext uri="{BB962C8B-B14F-4D97-AF65-F5344CB8AC3E}">
        <p14:creationId xmlns:p14="http://schemas.microsoft.com/office/powerpoint/2010/main" val="367285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00D392-BFD4-4609-987D-464AE10CD88E}"/>
              </a:ext>
            </a:extLst>
          </p:cNvPr>
          <p:cNvSpPr>
            <a:spLocks noGrp="1"/>
          </p:cNvSpPr>
          <p:nvPr>
            <p:ph type="title"/>
          </p:nvPr>
        </p:nvSpPr>
        <p:spPr/>
        <p:txBody>
          <a:bodyPr/>
          <a:lstStyle/>
          <a:p>
            <a:r>
              <a:rPr lang="en-GB" dirty="0"/>
              <a:t>Mentors and role models</a:t>
            </a:r>
          </a:p>
        </p:txBody>
      </p:sp>
      <p:pic>
        <p:nvPicPr>
          <p:cNvPr id="5" name="Content Placeholder 4">
            <a:extLst>
              <a:ext uri="{FF2B5EF4-FFF2-40B4-BE49-F238E27FC236}">
                <a16:creationId xmlns:a16="http://schemas.microsoft.com/office/drawing/2014/main" id="{962E0476-826B-496E-A99A-75FDD2E31A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0671" y="1442312"/>
            <a:ext cx="7182659" cy="4351034"/>
          </a:xfrm>
        </p:spPr>
      </p:pic>
    </p:spTree>
    <p:extLst>
      <p:ext uri="{BB962C8B-B14F-4D97-AF65-F5344CB8AC3E}">
        <p14:creationId xmlns:p14="http://schemas.microsoft.com/office/powerpoint/2010/main" val="81912340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07232F-2629-474C-A6C5-EFBC45AEB140}"/>
              </a:ext>
            </a:extLst>
          </p:cNvPr>
          <p:cNvSpPr>
            <a:spLocks noGrp="1"/>
          </p:cNvSpPr>
          <p:nvPr>
            <p:ph type="title"/>
          </p:nvPr>
        </p:nvSpPr>
        <p:spPr>
          <a:xfrm>
            <a:off x="2089675" y="224038"/>
            <a:ext cx="7660918" cy="962281"/>
          </a:xfrm>
        </p:spPr>
        <p:txBody>
          <a:bodyPr/>
          <a:lstStyle/>
          <a:p>
            <a:r>
              <a:rPr lang="en-GB" dirty="0"/>
              <a:t>‘In the mix’</a:t>
            </a:r>
          </a:p>
        </p:txBody>
      </p:sp>
      <p:pic>
        <p:nvPicPr>
          <p:cNvPr id="5" name="Content Placeholder 4">
            <a:extLst>
              <a:ext uri="{FF2B5EF4-FFF2-40B4-BE49-F238E27FC236}">
                <a16:creationId xmlns:a16="http://schemas.microsoft.com/office/drawing/2014/main" id="{DF84FE76-F9F1-4274-85B6-51744C67C2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2508" y="1186318"/>
            <a:ext cx="7032793" cy="5274595"/>
          </a:xfrm>
        </p:spPr>
      </p:pic>
    </p:spTree>
    <p:extLst>
      <p:ext uri="{BB962C8B-B14F-4D97-AF65-F5344CB8AC3E}">
        <p14:creationId xmlns:p14="http://schemas.microsoft.com/office/powerpoint/2010/main" val="380052798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0CF4A9-8DBA-41D5-B76C-98EE1D3882C2}"/>
              </a:ext>
            </a:extLst>
          </p:cNvPr>
          <p:cNvSpPr>
            <a:spLocks noGrp="1"/>
          </p:cNvSpPr>
          <p:nvPr>
            <p:ph type="title"/>
          </p:nvPr>
        </p:nvSpPr>
        <p:spPr/>
        <p:txBody>
          <a:bodyPr>
            <a:normAutofit/>
          </a:bodyPr>
          <a:lstStyle/>
          <a:p>
            <a:r>
              <a:rPr lang="en-GB" dirty="0"/>
              <a:t>Subject ‘leaping’: Tourism to learning and teaching</a:t>
            </a:r>
          </a:p>
        </p:txBody>
      </p:sp>
      <p:pic>
        <p:nvPicPr>
          <p:cNvPr id="9" name="Content Placeholder 8">
            <a:extLst>
              <a:ext uri="{FF2B5EF4-FFF2-40B4-BE49-F238E27FC236}">
                <a16:creationId xmlns:a16="http://schemas.microsoft.com/office/drawing/2014/main" id="{687BEADD-8033-4552-A78A-26112530E3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0432" y="1301376"/>
            <a:ext cx="8044223" cy="4504765"/>
          </a:xfrm>
        </p:spPr>
      </p:pic>
    </p:spTree>
    <p:extLst>
      <p:ext uri="{BB962C8B-B14F-4D97-AF65-F5344CB8AC3E}">
        <p14:creationId xmlns:p14="http://schemas.microsoft.com/office/powerpoint/2010/main" val="2771698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BFBB8F-DF3E-429C-8705-369D0A7236AD}"/>
              </a:ext>
            </a:extLst>
          </p:cNvPr>
          <p:cNvSpPr>
            <a:spLocks noGrp="1"/>
          </p:cNvSpPr>
          <p:nvPr>
            <p:ph type="title"/>
          </p:nvPr>
        </p:nvSpPr>
        <p:spPr>
          <a:xfrm>
            <a:off x="1874949" y="266872"/>
            <a:ext cx="8240602" cy="962281"/>
          </a:xfrm>
        </p:spPr>
        <p:txBody>
          <a:bodyPr>
            <a:normAutofit/>
          </a:bodyPr>
          <a:lstStyle/>
          <a:p>
            <a:r>
              <a:rPr lang="en-GB" dirty="0"/>
              <a:t>‘Do it anyway’: risk and innovation</a:t>
            </a:r>
          </a:p>
        </p:txBody>
      </p:sp>
      <p:pic>
        <p:nvPicPr>
          <p:cNvPr id="5" name="Content Placeholder 4">
            <a:extLst>
              <a:ext uri="{FF2B5EF4-FFF2-40B4-BE49-F238E27FC236}">
                <a16:creationId xmlns:a16="http://schemas.microsoft.com/office/drawing/2014/main" id="{36B2B064-0D4E-486A-8D19-1B985C5D5A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362075"/>
            <a:ext cx="4445000" cy="3467100"/>
          </a:xfrm>
        </p:spPr>
      </p:pic>
      <p:pic>
        <p:nvPicPr>
          <p:cNvPr id="7" name="Picture 6">
            <a:extLst>
              <a:ext uri="{FF2B5EF4-FFF2-40B4-BE49-F238E27FC236}">
                <a16:creationId xmlns:a16="http://schemas.microsoft.com/office/drawing/2014/main" id="{DC50AB97-938E-4785-9AF2-13AF8EA016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450" y="1362075"/>
            <a:ext cx="4114800" cy="4133850"/>
          </a:xfrm>
          <a:prstGeom prst="rect">
            <a:avLst/>
          </a:prstGeom>
        </p:spPr>
      </p:pic>
    </p:spTree>
    <p:extLst>
      <p:ext uri="{BB962C8B-B14F-4D97-AF65-F5344CB8AC3E}">
        <p14:creationId xmlns:p14="http://schemas.microsoft.com/office/powerpoint/2010/main" val="839090783"/>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CL UPDATE v4 4x3">
  <a:themeElements>
    <a:clrScheme name="KCL">
      <a:dk1>
        <a:sysClr val="windowText" lastClr="000000"/>
      </a:dk1>
      <a:lt1>
        <a:sysClr val="window" lastClr="FFFFFF"/>
      </a:lt1>
      <a:dk2>
        <a:srgbClr val="0A2D50"/>
      </a:dk2>
      <a:lt2>
        <a:srgbClr val="CDD7DC"/>
      </a:lt2>
      <a:accent1>
        <a:srgbClr val="E2231A"/>
      </a:accent1>
      <a:accent2>
        <a:srgbClr val="FF5F05"/>
      </a:accent2>
      <a:accent3>
        <a:srgbClr val="F5B90F"/>
      </a:accent3>
      <a:accent4>
        <a:srgbClr val="C8E128"/>
      </a:accent4>
      <a:accent5>
        <a:srgbClr val="009EA0"/>
      </a:accent5>
      <a:accent6>
        <a:srgbClr val="005AD2"/>
      </a:accent6>
      <a:hlink>
        <a:srgbClr val="E2231A"/>
      </a:hlink>
      <a:folHlink>
        <a:srgbClr val="E2231A"/>
      </a:folHlink>
    </a:clrScheme>
    <a:fontScheme name="KCL-fonts">
      <a:majorFont>
        <a:latin typeface="Impact"/>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8081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 Template 4-3 2019" id="{054F1860-25E2-6F44-AE12-8195D715EB3D}" vid="{640721DF-088B-5542-A860-47ADBBBC869F}"/>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2718</Words>
  <Application>Microsoft Office PowerPoint</Application>
  <PresentationFormat>Widescreen</PresentationFormat>
  <Paragraphs>269</Paragraphs>
  <Slides>34</Slides>
  <Notes>16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34</vt:i4>
      </vt:variant>
    </vt:vector>
  </HeadingPairs>
  <TitlesOfParts>
    <vt:vector size="42" baseType="lpstr">
      <vt:lpstr>Arial</vt:lpstr>
      <vt:lpstr>Calibri</vt:lpstr>
      <vt:lpstr>Calibri Light</vt:lpstr>
      <vt:lpstr>Georgia</vt:lpstr>
      <vt:lpstr>Impact</vt:lpstr>
      <vt:lpstr>Office Theme</vt:lpstr>
      <vt:lpstr>KCL UPDATE v4 4x3</vt:lpstr>
      <vt:lpstr>1_Office Theme</vt:lpstr>
      <vt:lpstr>PowerPoint Presentation</vt:lpstr>
      <vt:lpstr>PowerPoint Presentation</vt:lpstr>
      <vt:lpstr>PowerPoint Presentation</vt:lpstr>
      <vt:lpstr>PowerPoint Presentation</vt:lpstr>
      <vt:lpstr>Professor Sally Everett</vt:lpstr>
      <vt:lpstr>Mentors and role models</vt:lpstr>
      <vt:lpstr>‘In the mix’</vt:lpstr>
      <vt:lpstr>Subject ‘leaping’: Tourism to learning and teaching</vt:lpstr>
      <vt:lpstr>‘Do it anyway’: risk and innovation</vt:lpstr>
      <vt:lpstr>One page summary of the application</vt:lpstr>
      <vt:lpstr>Write it all down. Keep the evidence safe! Plaudits file!</vt:lpstr>
      <vt:lpstr>Thinking about applying for a National Teaching Fellowship (NTF) Award?  </vt:lpstr>
      <vt:lpstr>The plan</vt:lpstr>
      <vt:lpstr>Background to NTFS</vt:lpstr>
      <vt:lpstr>Key things to note for 2020 </vt:lpstr>
      <vt:lpstr>What are the benefits to individuals?</vt:lpstr>
      <vt:lpstr>What are the benefits for institutions?</vt:lpstr>
      <vt:lpstr>Review process</vt:lpstr>
      <vt:lpstr>Nomination documents</vt:lpstr>
      <vt:lpstr>Context statement</vt:lpstr>
      <vt:lpstr>Three NTFS award criteria</vt:lpstr>
      <vt:lpstr>Reach, Value and Impact</vt:lpstr>
      <vt:lpstr>How will you evidence  your ‘Reach’?</vt:lpstr>
      <vt:lpstr>How will you evidence your ‘Value’?</vt:lpstr>
      <vt:lpstr>How will you evidence your ‘Impact’?</vt:lpstr>
      <vt:lpstr>Where is your impact felt?</vt:lpstr>
      <vt:lpstr>What types of evidence do you have that show impact?</vt:lpstr>
      <vt:lpstr>What kind of Evidence?  Open your heart</vt:lpstr>
      <vt:lpstr>What kinds of evidence are convincing? (ANTF advice)</vt:lpstr>
      <vt:lpstr>Collecting and using evidence  (ANTF advice)</vt:lpstr>
      <vt:lpstr>You need to demonstrate scholarship and commitment to reflection  (ANTF advice)</vt:lpstr>
      <vt:lpstr>Features of successful past Claims  (NB these are not a tick list!)</vt:lpstr>
      <vt:lpstr>ANTF advice for people thinking  of applying in future years</vt:lpstr>
      <vt:lpstr>Thank you!  Any queries, please contact your institutional link  or Advance HE </vt:lpstr>
    </vt:vector>
  </TitlesOfParts>
  <Company>Advance 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Earl Phillips</dc:creator>
  <cp:lastModifiedBy>Rocha, Margo L.</cp:lastModifiedBy>
  <cp:revision>3</cp:revision>
  <cp:lastPrinted>2020-01-14T10:46:57Z</cp:lastPrinted>
  <dcterms:created xsi:type="dcterms:W3CDTF">2020-01-14T10:20:23Z</dcterms:created>
  <dcterms:modified xsi:type="dcterms:W3CDTF">2020-01-27T16:14:17Z</dcterms:modified>
</cp:coreProperties>
</file>