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7" r:id="rId3"/>
    <p:sldId id="262" r:id="rId4"/>
    <p:sldId id="263" r:id="rId5"/>
    <p:sldId id="259" r:id="rId6"/>
    <p:sldId id="265" r:id="rId7"/>
    <p:sldId id="266" r:id="rId8"/>
    <p:sldId id="268" r:id="rId9"/>
    <p:sldId id="269" r:id="rId10"/>
    <p:sldId id="275" r:id="rId11"/>
    <p:sldId id="271" r:id="rId12"/>
    <p:sldId id="272" r:id="rId13"/>
    <p:sldId id="258" r:id="rId14"/>
    <p:sldId id="274" r:id="rId15"/>
    <p:sldId id="260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225"/>
    <a:srgbClr val="688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 showGuides="1">
      <p:cViewPr varScale="1">
        <p:scale>
          <a:sx n="100" d="100"/>
          <a:sy n="100" d="100"/>
        </p:scale>
        <p:origin x="-210" y="-84"/>
      </p:cViewPr>
      <p:guideLst>
        <p:guide orient="horz" pos="2160"/>
        <p:guide orient="horz" pos="890"/>
        <p:guide orient="horz" pos="1389"/>
        <p:guide orient="horz" pos="3748"/>
        <p:guide pos="5511"/>
        <p:guide pos="249"/>
      </p:guideLst>
    </p:cSldViewPr>
  </p:slideViewPr>
  <p:outlineViewPr>
    <p:cViewPr>
      <p:scale>
        <a:sx n="33" d="100"/>
        <a:sy n="33" d="100"/>
      </p:scale>
      <p:origin x="0" y="109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8B698-8FD5-4928-9654-D6B3D359DD86}" type="datetimeFigureOut">
              <a:rPr lang="en-GB" smtClean="0"/>
              <a:pPr/>
              <a:t>18/09/2014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DA93-A33E-4F99-A9BD-B58562D9EE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96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A93-A33E-4F99-A9BD-B58562D9EEF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A93-A33E-4F99-A9BD-B58562D9EEF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A93-A33E-4F99-A9BD-B58562D9EEF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A93-A33E-4F99-A9BD-B58562D9EEF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A93-A33E-4F99-A9BD-B58562D9EEF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A93-A33E-4F99-A9BD-B58562D9EEF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DA93-A33E-4F99-A9BD-B58562D9EEFF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Slid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636913"/>
            <a:ext cx="6317488" cy="648072"/>
          </a:xfrm>
          <a:solidFill>
            <a:srgbClr val="FF2225"/>
          </a:solidFill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6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149080"/>
            <a:ext cx="5669488" cy="460800"/>
          </a:xfrm>
          <a:solidFill>
            <a:srgbClr val="FF2225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24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581128"/>
            <a:ext cx="5669488" cy="309600"/>
          </a:xfrm>
          <a:solidFill>
            <a:srgbClr val="FF2225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GB" sz="14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GB" dirty="0" smtClean="0"/>
              <a:t>Title of Presenter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779912" y="1628920"/>
            <a:ext cx="5364088" cy="1080000"/>
          </a:xfrm>
          <a:prstGeom prst="rect">
            <a:avLst/>
          </a:prstGeom>
          <a:solidFill>
            <a:srgbClr val="FF2225"/>
          </a:solidFill>
        </p:spPr>
        <p:txBody>
          <a:bodyPr vert="horz" lIns="91440" tIns="45720" rIns="91440" bIns="45720" rtlCol="0" anchor="ctr"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None/>
              <a:defRPr lang="en-GB" sz="3600" b="1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GB" sz="54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rPr>
              <a:t>Come</a:t>
            </a:r>
            <a:r>
              <a:rPr lang="en-GB" dirty="0" smtClean="0"/>
              <a:t> </a:t>
            </a:r>
            <a:r>
              <a:rPr lang="en-GB" sz="54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rPr>
              <a:t>Here.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987824" y="2924944"/>
            <a:ext cx="6156176" cy="1080120"/>
          </a:xfrm>
          <a:prstGeom prst="rect">
            <a:avLst/>
          </a:prstGeom>
          <a:solidFill>
            <a:srgbClr val="FF2225"/>
          </a:solidFill>
        </p:spPr>
        <p:txBody>
          <a:bodyPr vert="horz" lIns="91440" tIns="45720" rIns="91440" bIns="45720" rtlCol="0" anchor="ctr"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None/>
              <a:defRPr lang="en-GB" sz="3600" b="1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pPr lvl="0"/>
            <a:r>
              <a:rPr lang="en-GB" sz="5400" dirty="0" smtClean="0"/>
              <a:t>Go Anywhere.</a:t>
            </a:r>
            <a:endParaRPr lang="en-GB" sz="5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45542" y="4653136"/>
            <a:ext cx="4608336" cy="432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indent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400" b="1" baseline="0" dirty="0" smtClean="0">
                <a:solidFill>
                  <a:srgbClr val="FF2225"/>
                </a:solidFill>
                <a:latin typeface="Arial" charset="0"/>
                <a:ea typeface="ヒラギノ角ゴ Pro W3" charset="-128"/>
                <a:cs typeface="Arial" charset="0"/>
                <a:sym typeface="Gill Sans" charset="0"/>
              </a:defRPr>
            </a:lvl1pPr>
            <a:lvl2pPr indent="0" algn="ctr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sz="2000" b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  <a:sym typeface="Gill Sans" charset="0"/>
              </a:defRPr>
            </a:lvl2pPr>
            <a:lvl3pPr indent="0" algn="ctr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b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  <a:sym typeface="Gill Sans" charset="0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That’s</a:t>
            </a:r>
            <a:r>
              <a:rPr lang="en-GB" baseline="0" dirty="0" smtClean="0"/>
              <a:t> the difference</a:t>
            </a:r>
            <a:endParaRPr lang="en-GB" dirty="0"/>
          </a:p>
        </p:txBody>
      </p:sp>
      <p:pic>
        <p:nvPicPr>
          <p:cNvPr id="5" name="Picture 2" descr="http://www.abdn.ac.uk/pgopenday/uploads/media/screen%20saver%20jpeg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r="30750" b="38973"/>
          <a:stretch/>
        </p:blipFill>
        <p:spPr bwMode="auto">
          <a:xfrm>
            <a:off x="-36512" y="4671250"/>
            <a:ext cx="3312368" cy="219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5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o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" y="1521360"/>
            <a:ext cx="6318000" cy="648000"/>
          </a:xfrm>
          <a:solidFill>
            <a:srgbClr val="FF2225"/>
          </a:solidFill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48" y="2276871"/>
            <a:ext cx="4053136" cy="3672409"/>
          </a:xfrm>
        </p:spPr>
        <p:txBody>
          <a:bodyPr>
            <a:normAutofit/>
          </a:bodyPr>
          <a:lstStyle>
            <a:lvl1pPr algn="l" rtl="0" eaLnBrk="0" fontAlgn="base" hangingPunct="0">
              <a:spcBef>
                <a:spcPts val="1600"/>
              </a:spcBef>
              <a:spcAft>
                <a:spcPct val="0"/>
              </a:spcAft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1pPr>
            <a:lvl2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20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2pPr>
            <a:lvl3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18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3pPr>
            <a:lvl4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4pPr>
            <a:lvl5pPr algn="l" rtl="0" eaLnBrk="0" fontAlgn="base" hangingPunct="0">
              <a:spcBef>
                <a:spcPts val="1600"/>
              </a:spcBef>
              <a:spcAft>
                <a:spcPct val="0"/>
              </a:spcAft>
              <a:defRPr lang="en-GB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5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  <a:p>
            <a:pPr lvl="3"/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Content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48" y="2276872"/>
            <a:ext cx="4053136" cy="3673078"/>
          </a:xfrm>
        </p:spPr>
        <p:txBody>
          <a:bodyPr>
            <a:normAutofit/>
          </a:bodyPr>
          <a:lstStyle>
            <a:lvl1pPr algn="l" rtl="0" eaLnBrk="0" fontAlgn="base" hangingPunct="0">
              <a:spcBef>
                <a:spcPts val="1600"/>
              </a:spcBef>
              <a:spcAft>
                <a:spcPct val="0"/>
              </a:spcAft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1pPr>
            <a:lvl2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20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2pPr>
            <a:lvl3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18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3pPr>
            <a:lvl4pPr algn="l" rtl="0" eaLnBrk="0" fontAlgn="base" hangingPunct="0">
              <a:spcBef>
                <a:spcPts val="1600"/>
              </a:spcBef>
              <a:spcAft>
                <a:spcPct val="0"/>
              </a:spcAft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4pPr>
            <a:lvl5pPr algn="l" rtl="0" eaLnBrk="0" fontAlgn="base" hangingPunct="0">
              <a:spcBef>
                <a:spcPts val="1600"/>
              </a:spcBef>
              <a:spcAft>
                <a:spcPct val="0"/>
              </a:spcAft>
              <a:defRPr lang="en-GB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5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5B213-507E-40C1-A5DD-EDC793B7635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3" descr="pic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150" y="2317750"/>
            <a:ext cx="440372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4" y="1521360"/>
            <a:ext cx="6318000" cy="648000"/>
          </a:xfrm>
          <a:solidFill>
            <a:srgbClr val="FF2225"/>
          </a:solidFill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ic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503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21360"/>
            <a:ext cx="6317488" cy="648000"/>
          </a:xfrm>
          <a:solidFill>
            <a:srgbClr val="FF2225"/>
          </a:solidFill>
        </p:spPr>
        <p:txBody>
          <a:bodyPr anchor="t"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" y="1521360"/>
            <a:ext cx="6318000" cy="648000"/>
          </a:xfrm>
          <a:solidFill>
            <a:srgbClr val="FF2225"/>
          </a:solidFill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48" y="2276872"/>
            <a:ext cx="4053136" cy="3673078"/>
          </a:xfrm>
        </p:spPr>
        <p:txBody>
          <a:bodyPr>
            <a:normAutofit/>
          </a:bodyPr>
          <a:lstStyle>
            <a:lvl1pPr algn="l" rtl="0" eaLnBrk="0" fontAlgn="base" hangingPunct="0">
              <a:spcBef>
                <a:spcPts val="1600"/>
              </a:spcBef>
              <a:spcAft>
                <a:spcPct val="0"/>
              </a:spcAft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1pPr>
            <a:lvl2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20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2pPr>
            <a:lvl3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18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3pPr>
            <a:lvl4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4pPr>
            <a:lvl5pPr algn="l" rtl="0" eaLnBrk="0" fontAlgn="base" hangingPunct="0">
              <a:spcBef>
                <a:spcPts val="1600"/>
              </a:spcBef>
              <a:spcAft>
                <a:spcPct val="0"/>
              </a:spcAft>
              <a:defRPr lang="en-GB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5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  <a:p>
            <a:pPr lvl="3"/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95328" y="2276872"/>
            <a:ext cx="4053385" cy="3673078"/>
          </a:xfrm>
        </p:spPr>
        <p:txBody>
          <a:bodyPr>
            <a:normAutofit/>
          </a:bodyPr>
          <a:lstStyle>
            <a:lvl1pPr algn="l" rtl="0" eaLnBrk="0" fontAlgn="base" hangingPunct="0">
              <a:spcBef>
                <a:spcPts val="1600"/>
              </a:spcBef>
              <a:spcAft>
                <a:spcPct val="0"/>
              </a:spcAft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1pPr>
            <a:lvl2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20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2pPr>
            <a:lvl3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18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3pPr>
            <a:lvl4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4pPr>
            <a:lvl5pPr algn="l" rtl="0" eaLnBrk="0" fontAlgn="base" hangingPunct="0">
              <a:spcBef>
                <a:spcPts val="1600"/>
              </a:spcBef>
              <a:spcAft>
                <a:spcPct val="0"/>
              </a:spcAft>
              <a:defRPr lang="en-GB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5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004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and Objec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" y="1521360"/>
            <a:ext cx="6318000" cy="648000"/>
          </a:xfrm>
          <a:solidFill>
            <a:srgbClr val="FF2225"/>
          </a:solidFill>
        </p:spPr>
        <p:txBody>
          <a:bodyPr>
            <a:norm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48" y="2780928"/>
            <a:ext cx="8229600" cy="3169022"/>
          </a:xfr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ts val="1600"/>
              </a:spcBef>
              <a:spcAft>
                <a:spcPct val="0"/>
              </a:spcAft>
              <a:buFontTx/>
              <a:buNone/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1pPr>
            <a:lvl2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20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2pPr>
            <a:lvl3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18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3pPr>
            <a:lvl4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4pPr>
            <a:lvl5pPr algn="l" rtl="0" eaLnBrk="0" fontAlgn="base" hangingPunct="0">
              <a:spcBef>
                <a:spcPts val="1600"/>
              </a:spcBef>
              <a:spcAft>
                <a:spcPct val="0"/>
              </a:spcAft>
              <a:defRPr lang="en-GB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5pPr>
          </a:lstStyle>
          <a:p>
            <a:pPr lvl="0"/>
            <a:r>
              <a:rPr lang="en-US" dirty="0" smtClean="0"/>
              <a:t>Object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-995" y="2176112"/>
            <a:ext cx="5669488" cy="460800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2400" b="1" kern="1200" baseline="0" dirty="0" smtClean="0">
                <a:solidFill>
                  <a:srgbClr val="FF2225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Object Caption</a:t>
            </a:r>
          </a:p>
        </p:txBody>
      </p:sp>
    </p:spTree>
    <p:extLst>
      <p:ext uri="{BB962C8B-B14F-4D97-AF65-F5344CB8AC3E}">
        <p14:creationId xmlns:p14="http://schemas.microsoft.com/office/powerpoint/2010/main" val="399572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4" y="1521360"/>
            <a:ext cx="6318000" cy="648000"/>
          </a:xfrm>
          <a:solidFill>
            <a:srgbClr val="FF2225"/>
          </a:solidFill>
        </p:spPr>
        <p:txBody>
          <a:bodyPr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3600" b="1" kern="1200" baseline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Arial" charset="0"/>
                <a:sym typeface="Arial" charset="0"/>
              </a:defRPr>
            </a:lvl1pPr>
          </a:lstStyle>
          <a:p>
            <a:r>
              <a:rPr lang="en-US" dirty="0" smtClean="0"/>
              <a:t>Slide Subject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848" y="1412875"/>
            <a:ext cx="8229600" cy="4537075"/>
          </a:xfrm>
        </p:spPr>
        <p:txBody>
          <a:bodyPr>
            <a:normAutofit/>
          </a:bodyPr>
          <a:lstStyle>
            <a:lvl1pPr marL="342900" indent="-342900" algn="l" defTabSz="914400" rtl="0" eaLnBrk="0" fontAlgn="base" latinLnBrk="0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1pPr>
            <a:lvl2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20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2pPr>
            <a:lvl3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Char char="•"/>
              <a:defRPr lang="en-US" sz="1800" b="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3pPr>
            <a:lvl4pPr algn="l" rtl="0" eaLnBrk="0" fontAlgn="base" hangingPunct="0"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4pPr>
            <a:lvl5pPr algn="l" rtl="0" eaLnBrk="0" fontAlgn="base" hangingPunct="0">
              <a:spcBef>
                <a:spcPts val="1600"/>
              </a:spcBef>
              <a:spcAft>
                <a:spcPct val="0"/>
              </a:spcAft>
              <a:defRPr lang="en-GB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  <a:sym typeface="Gill Sans" charset="0"/>
              </a:defRPr>
            </a:lvl5pPr>
          </a:lstStyle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</p:spTree>
    <p:extLst>
      <p:ext uri="{BB962C8B-B14F-4D97-AF65-F5344CB8AC3E}">
        <p14:creationId xmlns:p14="http://schemas.microsoft.com/office/powerpoint/2010/main" val="112636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16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8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21432"/>
            <a:ext cx="6317488" cy="648000"/>
          </a:xfrm>
          <a:prstGeom prst="rect">
            <a:avLst/>
          </a:prstGeom>
          <a:solidFill>
            <a:srgbClr val="FF222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Subject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2276872"/>
            <a:ext cx="4032696" cy="367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1"/>
            <a:r>
              <a:rPr lang="en-US" dirty="0" smtClean="0"/>
              <a:t>Bullet Point</a:t>
            </a:r>
          </a:p>
          <a:p>
            <a:pPr lvl="2"/>
            <a:r>
              <a:rPr lang="en-US" dirty="0" smtClean="0"/>
              <a:t>Sub-bullet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625" y="239713"/>
            <a:ext cx="21510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63" r:id="rId6"/>
    <p:sldLayoutId id="2147483664" r:id="rId7"/>
    <p:sldLayoutId id="2147483666" r:id="rId8"/>
    <p:sldLayoutId id="2147483662" r:id="rId9"/>
    <p:sldLayoutId id="2147483665" r:id="rId10"/>
  </p:sldLayoutIdLst>
  <p:txStyles>
    <p:titleStyle>
      <a:lvl1pPr algn="l" defTabSz="914400" rtl="0" eaLnBrk="1" fontAlgn="base" latinLnBrk="0" hangingPunct="1">
        <a:spcBef>
          <a:spcPct val="0"/>
        </a:spcBef>
        <a:spcAft>
          <a:spcPct val="0"/>
        </a:spcAft>
        <a:buNone/>
        <a:defRPr lang="en-GB" sz="3600" b="1" kern="1200" dirty="0" smtClean="0">
          <a:solidFill>
            <a:srgbClr val="FFFFFF"/>
          </a:solidFill>
          <a:latin typeface="Arial" charset="0"/>
          <a:ea typeface="+mj-ea"/>
          <a:cs typeface="Arial" charset="0"/>
          <a:sym typeface="Arial" charset="0"/>
        </a:defRPr>
      </a:lvl1pPr>
    </p:titleStyle>
    <p:bodyStyle>
      <a:lvl1pPr marL="342900" indent="-342900" algn="l" defTabSz="914400" rtl="0" eaLnBrk="1" fontAlgn="base" latinLnBrk="0" hangingPunct="1">
        <a:spcBef>
          <a:spcPts val="1600"/>
        </a:spcBef>
        <a:spcAft>
          <a:spcPct val="0"/>
        </a:spcAft>
        <a:buFont typeface="Arial" pitchFamily="34" charset="0"/>
        <a:buChar char="•"/>
        <a:defRPr lang="en-US" sz="2800" b="1" kern="1200" dirty="0" smtClean="0">
          <a:solidFill>
            <a:schemeClr val="bg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1pPr>
      <a:lvl2pPr marL="742950" indent="-285750" algn="l" defTabSz="914400" rtl="0" eaLnBrk="1" fontAlgn="base" latinLnBrk="0" hangingPunct="1">
        <a:spcBef>
          <a:spcPts val="1600"/>
        </a:spcBef>
        <a:spcAft>
          <a:spcPct val="0"/>
        </a:spcAft>
        <a:buFont typeface="Arial" pitchFamily="34" charset="0"/>
        <a:buChar char="•"/>
        <a:defRPr lang="en-US" sz="2000" b="0" kern="1200" dirty="0" smtClean="0">
          <a:solidFill>
            <a:schemeClr val="bg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2pPr>
      <a:lvl3pPr marL="1143000" indent="-228600" algn="l" defTabSz="914400" rtl="0" eaLnBrk="1" fontAlgn="base" latinLnBrk="0" hangingPunct="1">
        <a:spcBef>
          <a:spcPts val="1600"/>
        </a:spcBef>
        <a:spcAft>
          <a:spcPct val="0"/>
        </a:spcAft>
        <a:buFont typeface="Arial" pitchFamily="34" charset="0"/>
        <a:buChar char="•"/>
        <a:defRPr lang="en-US" sz="1800" b="0" kern="1200" dirty="0" smtClean="0">
          <a:solidFill>
            <a:schemeClr val="bg1"/>
          </a:solidFill>
          <a:latin typeface="Arial" pitchFamily="34" charset="0"/>
          <a:ea typeface="+mn-ea"/>
          <a:cs typeface="Arial" pitchFamily="34" charset="0"/>
          <a:sym typeface="Gill Sans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AUA Aberdeen Branch Meeting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2276871"/>
            <a:ext cx="7941568" cy="4392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/>
              <a:t>The Independence Debate and Scottish Higher Education: </a:t>
            </a:r>
            <a:endParaRPr lang="en-GB" sz="3600" dirty="0" smtClean="0"/>
          </a:p>
          <a:p>
            <a:pPr marL="0" indent="0">
              <a:buNone/>
            </a:pPr>
            <a:r>
              <a:rPr lang="en-GB" sz="3600" dirty="0"/>
              <a:t>	</a:t>
            </a:r>
            <a:r>
              <a:rPr lang="en-GB" sz="3600" dirty="0" smtClean="0"/>
              <a:t>What </a:t>
            </a:r>
            <a:r>
              <a:rPr lang="en-GB" sz="3600" dirty="0"/>
              <a:t>ifs, buts and maybes</a:t>
            </a:r>
            <a:r>
              <a:rPr lang="en-GB" sz="3600" dirty="0" smtClean="0"/>
              <a:t>? </a:t>
            </a:r>
            <a:endParaRPr lang="en-GB" sz="36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A </a:t>
            </a:r>
            <a:r>
              <a:rPr lang="en-GB" sz="1800" dirty="0"/>
              <a:t>Godfrey Brown (Public Affairs) and Bruce Purdon (Policy, Planning &amp; Governance)</a:t>
            </a:r>
          </a:p>
          <a:p>
            <a:pPr marL="0" indent="0">
              <a:buNone/>
            </a:pPr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336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Research </a:t>
            </a:r>
            <a:r>
              <a:rPr lang="en-GB" sz="2000" dirty="0"/>
              <a:t>Funding and the Single UK Research Area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2276871"/>
            <a:ext cx="7797552" cy="3672409"/>
          </a:xfrm>
        </p:spPr>
        <p:txBody>
          <a:bodyPr/>
          <a:lstStyle/>
          <a:p>
            <a:pPr marL="0" indent="0">
              <a:buNone/>
            </a:pPr>
            <a:endParaRPr lang="en-GB" sz="1200" dirty="0" smtClean="0"/>
          </a:p>
          <a:p>
            <a:endParaRPr lang="en-GB" sz="1200" dirty="0" smtClean="0"/>
          </a:p>
          <a:p>
            <a:pPr marL="0" indent="0">
              <a:buNone/>
            </a:pPr>
            <a:endParaRPr lang="en-GB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1560" y="2636912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UK Government Position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National funding agencies/research councils only fund research carried out in their own nation.</a:t>
            </a:r>
          </a:p>
          <a:p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The common research framework would diverge or be fragmented</a:t>
            </a:r>
          </a:p>
          <a:p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Scottish participation in any future REF is not guaranteed and there is no international precedent for two independent nations holding a joint peer review exercise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8113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Immigration </a:t>
            </a:r>
            <a:r>
              <a:rPr lang="en-GB" dirty="0"/>
              <a:t>Policy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780928"/>
            <a:ext cx="7653536" cy="367240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Independence would result in a new immigration system</a:t>
            </a:r>
          </a:p>
          <a:p>
            <a:r>
              <a:rPr lang="en-GB" sz="2000" dirty="0" smtClean="0"/>
              <a:t>Scottish Government would reintroduce the post-study work visa</a:t>
            </a:r>
          </a:p>
          <a:p>
            <a:r>
              <a:rPr lang="en-GB" sz="2000" dirty="0" smtClean="0"/>
              <a:t>Opportunities to address the perceived problems that current UK Government immigration policy causes for international student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397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Global </a:t>
            </a:r>
            <a:r>
              <a:rPr lang="en-GB" dirty="0"/>
              <a:t>Branding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7653536" cy="3672409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+mj-lt"/>
              </a:rPr>
              <a:t>What impact would Independence have on the global reputation and profile of Scotland’s universities?</a:t>
            </a:r>
          </a:p>
          <a:p>
            <a:r>
              <a:rPr lang="en-GB" sz="2000" dirty="0" smtClean="0">
                <a:latin typeface="+mj-lt"/>
              </a:rPr>
              <a:t>How far do international students differentiate between British and Scottish higher education, English or Scottish institutions or is  it down to individual institution or course reputation?</a:t>
            </a:r>
          </a:p>
          <a:p>
            <a:r>
              <a:rPr lang="en-GB" sz="2000" dirty="0" smtClean="0">
                <a:latin typeface="+mj-lt"/>
              </a:rPr>
              <a:t>To what extent would loss of access to UK established networks – Embassies, British Council – be an issue?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9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Further Issues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7941568" cy="465313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GB" sz="1600" u="sng" dirty="0" smtClean="0"/>
          </a:p>
          <a:p>
            <a:pPr lvl="0"/>
            <a:r>
              <a:rPr lang="en-GB" sz="1600" u="sng" dirty="0" smtClean="0"/>
              <a:t>Other </a:t>
            </a:r>
            <a:r>
              <a:rPr lang="en-GB" sz="1600" u="sng" dirty="0"/>
              <a:t>Public Funding Streams</a:t>
            </a:r>
            <a:r>
              <a:rPr lang="en-GB" sz="1600" dirty="0"/>
              <a:t>: </a:t>
            </a:r>
            <a:r>
              <a:rPr lang="en-GB" sz="1600" dirty="0" smtClean="0"/>
              <a:t>Will </a:t>
            </a:r>
            <a:r>
              <a:rPr lang="en-GB" sz="1600" dirty="0"/>
              <a:t>core SFC funding levels </a:t>
            </a:r>
            <a:r>
              <a:rPr lang="en-GB" sz="1600" dirty="0" smtClean="0"/>
              <a:t> continue?  </a:t>
            </a:r>
            <a:endParaRPr lang="en-GB" sz="1600" dirty="0"/>
          </a:p>
          <a:p>
            <a:pPr lvl="0"/>
            <a:r>
              <a:rPr lang="en-GB" sz="1600" u="sng" dirty="0"/>
              <a:t>UK Charities</a:t>
            </a:r>
            <a:r>
              <a:rPr lang="en-GB" sz="1600" dirty="0"/>
              <a:t>: Will the major UK based Charities continue to make awards to Scottish </a:t>
            </a:r>
            <a:r>
              <a:rPr lang="en-GB" sz="1600" dirty="0" smtClean="0"/>
              <a:t>universities? </a:t>
            </a:r>
          </a:p>
          <a:p>
            <a:r>
              <a:rPr lang="en-GB" sz="1600" u="sng" dirty="0"/>
              <a:t>Tax Incentives and </a:t>
            </a:r>
            <a:r>
              <a:rPr lang="en-GB" sz="1600" u="sng" dirty="0" smtClean="0"/>
              <a:t>Industry/Philanthropic</a:t>
            </a:r>
            <a:r>
              <a:rPr lang="en-GB" sz="1600" dirty="0" smtClean="0"/>
              <a:t>: Potentially </a:t>
            </a:r>
            <a:r>
              <a:rPr lang="en-GB" sz="1600" dirty="0"/>
              <a:t>UK Registered companies would need to relocate and register in Scotland rather than Companies House UK to receive tax relief on activities in </a:t>
            </a:r>
            <a:r>
              <a:rPr lang="en-GB" sz="1600" dirty="0" smtClean="0"/>
              <a:t>Scotland</a:t>
            </a:r>
            <a:endParaRPr lang="en-GB" sz="1600" u="sng" dirty="0"/>
          </a:p>
          <a:p>
            <a:pPr lvl="0"/>
            <a:r>
              <a:rPr lang="en-GB" sz="1600" u="sng" dirty="0"/>
              <a:t>UCAS:</a:t>
            </a:r>
            <a:r>
              <a:rPr lang="en-GB" sz="1600" dirty="0"/>
              <a:t> The White Paper </a:t>
            </a:r>
            <a:r>
              <a:rPr lang="en-GB" sz="1600" dirty="0" smtClean="0"/>
              <a:t>states Scottish </a:t>
            </a:r>
            <a:r>
              <a:rPr lang="en-GB" sz="1600" dirty="0"/>
              <a:t>Universities would be free to continue to use UCAS as the route for applicants.</a:t>
            </a:r>
          </a:p>
          <a:p>
            <a:pPr lvl="0"/>
            <a:r>
              <a:rPr lang="en-GB" sz="1600" u="sng" dirty="0"/>
              <a:t>Student ‘Customer Choice’ Data </a:t>
            </a:r>
            <a:r>
              <a:rPr lang="en-GB" sz="1600" u="sng" dirty="0" smtClean="0"/>
              <a:t>Sets:</a:t>
            </a:r>
            <a:r>
              <a:rPr lang="en-GB" sz="1600" dirty="0" smtClean="0"/>
              <a:t> Opportunity to replace data </a:t>
            </a:r>
            <a:r>
              <a:rPr lang="en-GB" sz="1600" dirty="0"/>
              <a:t>sets such as ‘Key Information Sets’ </a:t>
            </a:r>
            <a:r>
              <a:rPr lang="en-GB" sz="1600" dirty="0" smtClean="0"/>
              <a:t>with </a:t>
            </a:r>
            <a:r>
              <a:rPr lang="en-GB" sz="1600" dirty="0"/>
              <a:t>ones which better reflect the Scottish context.</a:t>
            </a:r>
          </a:p>
          <a:p>
            <a:pPr lvl="0"/>
            <a:r>
              <a:rPr lang="en-GB" sz="1600" u="sng" dirty="0"/>
              <a:t>Pay and Conditions of Staff:</a:t>
            </a:r>
            <a:r>
              <a:rPr lang="en-GB" sz="1600" dirty="0"/>
              <a:t> Will national pay bargaining arrangements continue at pan-UK level or Scottish </a:t>
            </a:r>
            <a:r>
              <a:rPr lang="en-GB" sz="1600" dirty="0" smtClean="0"/>
              <a:t>level? </a:t>
            </a:r>
            <a:endParaRPr lang="en-GB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903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Further Issues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7941568" cy="4653136"/>
          </a:xfrm>
        </p:spPr>
        <p:txBody>
          <a:bodyPr>
            <a:normAutofit/>
          </a:bodyPr>
          <a:lstStyle/>
          <a:p>
            <a:pPr lvl="0"/>
            <a:endParaRPr lang="en-GB" sz="1600" u="sng" dirty="0" smtClean="0"/>
          </a:p>
          <a:p>
            <a:pPr lvl="0"/>
            <a:r>
              <a:rPr lang="en-GB" sz="1600" u="sng" dirty="0" smtClean="0"/>
              <a:t>Currency </a:t>
            </a:r>
            <a:r>
              <a:rPr lang="en-GB" sz="1600" u="sng" dirty="0"/>
              <a:t>and Interest </a:t>
            </a:r>
            <a:r>
              <a:rPr lang="en-GB" sz="1600" u="sng" dirty="0" smtClean="0"/>
              <a:t>Rates</a:t>
            </a:r>
            <a:r>
              <a:rPr lang="en-GB" sz="1600" dirty="0" smtClean="0"/>
              <a:t>: A </a:t>
            </a:r>
            <a:r>
              <a:rPr lang="en-GB" sz="1600" dirty="0"/>
              <a:t>range of financial implications </a:t>
            </a:r>
            <a:r>
              <a:rPr lang="en-GB" sz="1600" dirty="0" smtClean="0"/>
              <a:t>depending </a:t>
            </a:r>
            <a:r>
              <a:rPr lang="en-GB" sz="1600" dirty="0"/>
              <a:t>on which currency an independent Scotland has and who sets interest rates. </a:t>
            </a:r>
            <a:endParaRPr lang="en-GB" sz="1600" dirty="0" smtClean="0"/>
          </a:p>
          <a:p>
            <a:pPr lvl="0"/>
            <a:r>
              <a:rPr lang="en-GB" sz="1600" u="sng" dirty="0" smtClean="0"/>
              <a:t>Procurement</a:t>
            </a:r>
            <a:r>
              <a:rPr lang="en-GB" sz="1600" u="sng" dirty="0"/>
              <a:t>:</a:t>
            </a:r>
            <a:r>
              <a:rPr lang="en-GB" sz="1600" dirty="0"/>
              <a:t> L</a:t>
            </a:r>
            <a:r>
              <a:rPr lang="en-GB" sz="1600" dirty="0" smtClean="0"/>
              <a:t>oss </a:t>
            </a:r>
            <a:r>
              <a:rPr lang="en-GB" sz="1600" dirty="0"/>
              <a:t>of access to collaborative purchasing schemes such as UK Government Procurement </a:t>
            </a:r>
            <a:r>
              <a:rPr lang="en-GB" sz="1600" dirty="0" smtClean="0"/>
              <a:t>Services.</a:t>
            </a:r>
            <a:endParaRPr lang="en-GB" sz="1600" dirty="0"/>
          </a:p>
          <a:p>
            <a:r>
              <a:rPr lang="en-GB" sz="1600" u="sng" dirty="0"/>
              <a:t>Pensions:</a:t>
            </a:r>
            <a:r>
              <a:rPr lang="en-GB" sz="1600" dirty="0"/>
              <a:t> </a:t>
            </a:r>
            <a:r>
              <a:rPr lang="en-GB" sz="1600" dirty="0" smtClean="0"/>
              <a:t>Will Scottish universities continue in USS or will a new scheme be required with Scottish share of USS assets and liabilities?</a:t>
            </a:r>
            <a:endParaRPr lang="en-GB" sz="1600" dirty="0"/>
          </a:p>
          <a:p>
            <a:r>
              <a:rPr lang="en-GB" sz="1600" b="1" u="sng" dirty="0" smtClean="0"/>
              <a:t>Character of Scottish Higher Education?</a:t>
            </a:r>
          </a:p>
        </p:txBody>
      </p:sp>
    </p:spTree>
    <p:extLst>
      <p:ext uri="{BB962C8B-B14F-4D97-AF65-F5344CB8AC3E}">
        <p14:creationId xmlns:p14="http://schemas.microsoft.com/office/powerpoint/2010/main" val="41486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cap="small" dirty="0"/>
              <a:t>What if </a:t>
            </a:r>
            <a:r>
              <a:rPr lang="en-GB" sz="2400" cap="small" dirty="0" smtClean="0"/>
              <a:t>it’s </a:t>
            </a:r>
            <a:r>
              <a:rPr lang="en-GB" sz="2400" cap="small" dirty="0"/>
              <a:t>a ‘No’ Vote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7941568" cy="4653136"/>
          </a:xfrm>
        </p:spPr>
        <p:txBody>
          <a:bodyPr>
            <a:normAutofit/>
          </a:bodyPr>
          <a:lstStyle/>
          <a:p>
            <a:pPr lvl="0"/>
            <a:endParaRPr lang="en-GB" sz="1600" dirty="0" smtClean="0"/>
          </a:p>
          <a:p>
            <a:pPr lvl="0"/>
            <a:r>
              <a:rPr lang="en-GB" sz="1600" dirty="0" smtClean="0"/>
              <a:t>Further </a:t>
            </a:r>
            <a:r>
              <a:rPr lang="en-GB" sz="1600" dirty="0"/>
              <a:t>reductions in UK </a:t>
            </a:r>
            <a:r>
              <a:rPr lang="en-GB" sz="1600" dirty="0" smtClean="0"/>
              <a:t>Government Spending</a:t>
            </a:r>
            <a:endParaRPr lang="en-GB" sz="1600" dirty="0"/>
          </a:p>
          <a:p>
            <a:pPr lvl="0"/>
            <a:r>
              <a:rPr lang="en-GB" sz="1600" dirty="0" smtClean="0"/>
              <a:t>Abolition </a:t>
            </a:r>
            <a:r>
              <a:rPr lang="en-GB" sz="1600" dirty="0"/>
              <a:t>of the Barnett Funding </a:t>
            </a:r>
            <a:r>
              <a:rPr lang="en-GB" sz="1600" dirty="0" smtClean="0"/>
              <a:t>formula? </a:t>
            </a:r>
            <a:endParaRPr lang="en-GB" sz="1600" dirty="0"/>
          </a:p>
          <a:p>
            <a:pPr lvl="0"/>
            <a:r>
              <a:rPr lang="en-GB" sz="1600" dirty="0" smtClean="0"/>
              <a:t>Further </a:t>
            </a:r>
            <a:r>
              <a:rPr lang="en-GB" sz="1600" dirty="0"/>
              <a:t>tightening of immigration </a:t>
            </a:r>
            <a:r>
              <a:rPr lang="en-GB" sz="1600" dirty="0" smtClean="0"/>
              <a:t>controls? </a:t>
            </a:r>
            <a:endParaRPr lang="en-GB" sz="1600" dirty="0"/>
          </a:p>
          <a:p>
            <a:pPr lvl="0"/>
            <a:r>
              <a:rPr lang="en-GB" sz="1600" dirty="0"/>
              <a:t>A UK referendum on membership of the </a:t>
            </a:r>
            <a:r>
              <a:rPr lang="en-GB" sz="1600" dirty="0" smtClean="0"/>
              <a:t>EU in next Parliament? </a:t>
            </a:r>
            <a:endParaRPr lang="en-GB" sz="1600" dirty="0"/>
          </a:p>
          <a:p>
            <a:endParaRPr lang="en-GB" sz="1000" dirty="0"/>
          </a:p>
          <a:p>
            <a:endParaRPr lang="en-GB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24177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8" y="692696"/>
            <a:ext cx="5509418" cy="33600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3258" y="4293096"/>
            <a:ext cx="3901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18 September 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892188" y="5157192"/>
            <a:ext cx="76956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"Should Scotland be an independent</a:t>
            </a:r>
          </a:p>
          <a:p>
            <a:r>
              <a:rPr lang="en-GB" sz="3200" b="1" dirty="0"/>
              <a:t> country?"</a:t>
            </a:r>
          </a:p>
        </p:txBody>
      </p:sp>
    </p:spTree>
    <p:extLst>
      <p:ext uri="{BB962C8B-B14F-4D97-AF65-F5344CB8AC3E}">
        <p14:creationId xmlns:p14="http://schemas.microsoft.com/office/powerpoint/2010/main" val="20998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Overview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36912"/>
            <a:ext cx="7941568" cy="465313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What are the questions for HE?</a:t>
            </a:r>
          </a:p>
          <a:p>
            <a:r>
              <a:rPr lang="en-GB" sz="2000" dirty="0" smtClean="0"/>
              <a:t>What are the answers? </a:t>
            </a:r>
          </a:p>
          <a:p>
            <a:r>
              <a:rPr lang="en-GB" sz="2000" b="1" dirty="0" smtClean="0"/>
              <a:t>Plenty of “what ifs”, “buts” and “maybes”</a:t>
            </a:r>
          </a:p>
          <a:p>
            <a:r>
              <a:rPr lang="en-GB" sz="2000" b="1" dirty="0" smtClean="0"/>
              <a:t>Personal </a:t>
            </a:r>
            <a:r>
              <a:rPr lang="en-GB" sz="2000" dirty="0"/>
              <a:t>v</a:t>
            </a:r>
            <a:r>
              <a:rPr lang="en-GB" sz="2000" b="1" dirty="0" smtClean="0"/>
              <a:t>iew of the </a:t>
            </a:r>
            <a:r>
              <a:rPr lang="en-GB" sz="2000" dirty="0" smtClean="0"/>
              <a:t>i</a:t>
            </a:r>
            <a:r>
              <a:rPr lang="en-GB" sz="2000" b="1" dirty="0" smtClean="0"/>
              <a:t>ssues</a:t>
            </a:r>
          </a:p>
          <a:p>
            <a:r>
              <a:rPr lang="en-GB" sz="2000" dirty="0"/>
              <a:t>University has a neutral position on the debate but is planning for the possible implications of a Yes vote</a:t>
            </a:r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305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Library for the Independence Debate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7941568" cy="4653136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The </a:t>
            </a:r>
            <a:r>
              <a:rPr lang="en-GB" sz="2000" dirty="0" smtClean="0"/>
              <a:t>Yes Campaign</a:t>
            </a:r>
          </a:p>
          <a:p>
            <a:pPr marL="0" indent="0">
              <a:buNone/>
            </a:pPr>
            <a:r>
              <a:rPr lang="en-GB" sz="1400" b="1" dirty="0" smtClean="0"/>
              <a:t>	“Scotland’s Future” aka the Scottish Government’s White Paper – Nov 2013</a:t>
            </a:r>
          </a:p>
          <a:p>
            <a:pPr marL="0" indent="0">
              <a:buNone/>
            </a:pPr>
            <a:r>
              <a:rPr lang="en-GB" sz="1400" dirty="0" smtClean="0"/>
              <a:t>	611 pages</a:t>
            </a:r>
          </a:p>
          <a:p>
            <a:pPr marL="0" indent="0">
              <a:buNone/>
            </a:pPr>
            <a:r>
              <a:rPr lang="en-GB" sz="1400" dirty="0" smtClean="0"/>
              <a:t>	Chapter 5 - Education, Skills and Employment: “Supporting Scotland’s 	Universities” and Q&amp;A section</a:t>
            </a:r>
          </a:p>
          <a:p>
            <a:r>
              <a:rPr lang="en-GB" sz="2000" b="1" dirty="0" smtClean="0"/>
              <a:t>The No Campaign</a:t>
            </a:r>
          </a:p>
          <a:p>
            <a:pPr marL="0" indent="0">
              <a:buNone/>
            </a:pPr>
            <a:r>
              <a:rPr lang="en-GB" sz="1400" dirty="0" smtClean="0"/>
              <a:t>	UK Government Briefings: “Science and Research” – Nov 2013</a:t>
            </a:r>
          </a:p>
          <a:p>
            <a:r>
              <a:rPr lang="en-GB" sz="2000" b="1" dirty="0" smtClean="0"/>
              <a:t>Universities Scotland</a:t>
            </a:r>
          </a:p>
          <a:p>
            <a:pPr marL="0" indent="0">
              <a:buNone/>
            </a:pPr>
            <a:r>
              <a:rPr lang="en-GB" sz="1400" dirty="0" smtClean="0"/>
              <a:t>	Universities Scotland: “Universities in A Dynamic Constitutional Environment: 	Policy Issues for Consideration” – Nov 2012</a:t>
            </a:r>
            <a:endParaRPr lang="en-GB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8000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Main Issues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7941568" cy="4653136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Fee </a:t>
            </a:r>
            <a:r>
              <a:rPr lang="en-GB" sz="2000" dirty="0"/>
              <a:t>Status of RUK Students and rest of EU </a:t>
            </a:r>
            <a:r>
              <a:rPr lang="en-GB" sz="2000" dirty="0" smtClean="0"/>
              <a:t>Students</a:t>
            </a:r>
          </a:p>
          <a:p>
            <a:r>
              <a:rPr lang="en-GB" sz="2000" dirty="0" smtClean="0"/>
              <a:t>Research </a:t>
            </a:r>
            <a:r>
              <a:rPr lang="en-GB" sz="2000" dirty="0"/>
              <a:t>Funding and </a:t>
            </a:r>
            <a:r>
              <a:rPr lang="en-GB" sz="2000" dirty="0" smtClean="0"/>
              <a:t>the Single </a:t>
            </a:r>
            <a:r>
              <a:rPr lang="en-GB" sz="2000" dirty="0"/>
              <a:t>UK Research </a:t>
            </a:r>
            <a:r>
              <a:rPr lang="en-GB" sz="2000" dirty="0" smtClean="0"/>
              <a:t>Area</a:t>
            </a:r>
          </a:p>
          <a:p>
            <a:r>
              <a:rPr lang="en-GB" sz="2000" dirty="0"/>
              <a:t>Immigration </a:t>
            </a:r>
            <a:r>
              <a:rPr lang="en-GB" sz="2000" dirty="0" smtClean="0"/>
              <a:t>Policy</a:t>
            </a:r>
          </a:p>
          <a:p>
            <a:r>
              <a:rPr lang="en-GB" sz="2000" dirty="0"/>
              <a:t>Global </a:t>
            </a:r>
            <a:r>
              <a:rPr lang="en-GB" sz="2000" dirty="0" smtClean="0"/>
              <a:t>Branding</a:t>
            </a:r>
          </a:p>
          <a:p>
            <a:pPr marL="0" indent="0">
              <a:buNone/>
            </a:pPr>
            <a:endParaRPr lang="en-GB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28381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Students and Tuition Fees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8800" y="56519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Q Will </a:t>
            </a:r>
            <a:r>
              <a:rPr lang="en-GB" b="1" dirty="0"/>
              <a:t>the position for International students change– non-EU, non-RUK?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360" y="60212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SG Answer: No </a:t>
            </a:r>
          </a:p>
          <a:p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5966" y="2882891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Q Independent </a:t>
            </a:r>
            <a:r>
              <a:rPr lang="en-GB" b="1" dirty="0"/>
              <a:t>Scotland in the EU: Can we still charge £9k fees to RUK?</a:t>
            </a:r>
          </a:p>
          <a:p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7287" y="348305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SG Answer: Yes</a:t>
            </a:r>
          </a:p>
          <a:p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0649" y="3806221"/>
            <a:ext cx="571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Q Would </a:t>
            </a:r>
            <a:r>
              <a:rPr lang="en-GB" b="1" dirty="0"/>
              <a:t>charging RUK students continue to be legal?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3270" y="417555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SG Answer: </a:t>
            </a:r>
            <a:r>
              <a:rPr lang="en-GB" b="1" dirty="0" smtClean="0"/>
              <a:t>Yes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0649" y="4625989"/>
            <a:ext cx="771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Q Will </a:t>
            </a:r>
            <a:r>
              <a:rPr lang="en-GB" b="1" dirty="0"/>
              <a:t>students from parts of the EU other than the rest of the UK pay tuition fees</a:t>
            </a:r>
            <a:r>
              <a:rPr lang="en-GB" b="1" dirty="0" smtClean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6185" y="5208972"/>
            <a:ext cx="7298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SG Answer: No change. They will pay the same as Scots domicile - £1820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649" y="2268541"/>
            <a:ext cx="656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Q Will the position for Scots students change?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8030" y="25649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SG Answer: No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5976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Students and Tuition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2276871"/>
            <a:ext cx="7797552" cy="3672409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/>
              <a:t>BUT!</a:t>
            </a:r>
          </a:p>
          <a:p>
            <a:pPr marL="0" indent="0">
              <a:buNone/>
            </a:pPr>
            <a:r>
              <a:rPr lang="en-GB" sz="1600" dirty="0" smtClean="0"/>
              <a:t>Debate as to whether the Scottish Government’s  proposals will be legal</a:t>
            </a:r>
            <a:r>
              <a:rPr lang="en-GB" sz="1600" dirty="0"/>
              <a:t>.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Will </a:t>
            </a:r>
            <a:r>
              <a:rPr lang="en-GB" sz="1600" dirty="0"/>
              <a:t>S</a:t>
            </a:r>
            <a:r>
              <a:rPr lang="en-GB" sz="1600" dirty="0" smtClean="0"/>
              <a:t>cottish Universities also need to charge rest of EU students the same fee, in order to “carry on charging RUK”?</a:t>
            </a:r>
            <a:endParaRPr lang="en-GB" sz="16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3600" dirty="0" smtClean="0"/>
              <a:t>What if…</a:t>
            </a:r>
          </a:p>
          <a:p>
            <a:pPr marL="0" indent="0">
              <a:buNone/>
            </a:pPr>
            <a:r>
              <a:rPr lang="en-GB" sz="1600" dirty="0" smtClean="0"/>
              <a:t>…….Scotland is independent but is not a member of the EU?</a:t>
            </a:r>
          </a:p>
        </p:txBody>
      </p:sp>
    </p:spTree>
    <p:extLst>
      <p:ext uri="{BB962C8B-B14F-4D97-AF65-F5344CB8AC3E}">
        <p14:creationId xmlns:p14="http://schemas.microsoft.com/office/powerpoint/2010/main" val="28300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Research </a:t>
            </a:r>
            <a:r>
              <a:rPr lang="en-GB" sz="2000" dirty="0"/>
              <a:t>Funding and the Single UK Research Area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2276871"/>
            <a:ext cx="7797552" cy="2016225"/>
          </a:xfrm>
        </p:spPr>
        <p:txBody>
          <a:bodyPr>
            <a:normAutofit/>
          </a:bodyPr>
          <a:lstStyle/>
          <a:p>
            <a:r>
              <a:rPr lang="en-GB" sz="1700" dirty="0" smtClean="0">
                <a:latin typeface="+mn-lt"/>
              </a:rPr>
              <a:t>What would happen to UK Research Councils? </a:t>
            </a:r>
          </a:p>
          <a:p>
            <a:r>
              <a:rPr lang="en-GB" sz="1700" dirty="0" smtClean="0">
                <a:latin typeface="+mn-lt"/>
              </a:rPr>
              <a:t>Would there still be a common research area through which  Scottish universities could collaborate in joint research grants with other UK universities, access shared facilities?</a:t>
            </a:r>
          </a:p>
          <a:p>
            <a:r>
              <a:rPr lang="en-GB" sz="1700" dirty="0" smtClean="0">
                <a:latin typeface="+mn-lt"/>
              </a:rPr>
              <a:t>What about peer review and the REF?</a:t>
            </a:r>
          </a:p>
          <a:p>
            <a:pPr marL="0" indent="0">
              <a:buNone/>
            </a:pPr>
            <a:endParaRPr lang="en-GB" sz="1200" dirty="0" smtClean="0"/>
          </a:p>
          <a:p>
            <a:endParaRPr lang="en-GB" sz="1200" dirty="0" smtClean="0"/>
          </a:p>
          <a:p>
            <a:pPr marL="0" indent="0">
              <a:buNone/>
            </a:pPr>
            <a:endParaRPr lang="en-GB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4509120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Maintain </a:t>
            </a:r>
            <a:r>
              <a:rPr lang="en-GB" b="1" dirty="0"/>
              <a:t>current UK Common Research area – access to shared facilities and peer review </a:t>
            </a:r>
            <a:r>
              <a:rPr lang="en-GB" b="1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Retain UK Research Councils – Scotland  would ‘buy in</a:t>
            </a:r>
            <a:r>
              <a:rPr lang="en-GB" b="1" dirty="0" smtClean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Scotland better placed to access EU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077072"/>
            <a:ext cx="1419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SG Answers: 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1996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Research </a:t>
            </a:r>
            <a:r>
              <a:rPr lang="en-GB" sz="2000" dirty="0"/>
              <a:t>Funding and the Single UK Research Area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2276871"/>
            <a:ext cx="7797552" cy="3672409"/>
          </a:xfrm>
        </p:spPr>
        <p:txBody>
          <a:bodyPr/>
          <a:lstStyle/>
          <a:p>
            <a:pPr marL="0" indent="0">
              <a:buNone/>
            </a:pPr>
            <a:endParaRPr lang="en-GB" sz="1200" dirty="0" smtClean="0"/>
          </a:p>
          <a:p>
            <a:endParaRPr lang="en-GB" sz="1200" dirty="0" smtClean="0"/>
          </a:p>
          <a:p>
            <a:pPr marL="0" indent="0">
              <a:buNone/>
            </a:pPr>
            <a:endParaRPr lang="en-GB" sz="12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583264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&amp;DCourt slides Oct 2013">
  <a:themeElements>
    <a:clrScheme name="UoA">
      <a:dk1>
        <a:srgbClr val="FFFFFF"/>
      </a:dk1>
      <a:lt1>
        <a:srgbClr val="FFFFFF"/>
      </a:lt1>
      <a:dk2>
        <a:srgbClr val="688791"/>
      </a:dk2>
      <a:lt2>
        <a:srgbClr val="688791"/>
      </a:lt2>
      <a:accent1>
        <a:srgbClr val="3F3F3F"/>
      </a:accent1>
      <a:accent2>
        <a:srgbClr val="D80002"/>
      </a:accent2>
      <a:accent3>
        <a:srgbClr val="FF2225"/>
      </a:accent3>
      <a:accent4>
        <a:srgbClr val="900001"/>
      </a:accent4>
      <a:accent5>
        <a:srgbClr val="A3B7BD"/>
      </a:accent5>
      <a:accent6>
        <a:srgbClr val="C2CFD3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745</Words>
  <Application>Microsoft Office PowerPoint</Application>
  <PresentationFormat>On-screen Show (4:3)</PresentationFormat>
  <Paragraphs>105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E&amp;DCourt slides Oct 2013</vt:lpstr>
      <vt:lpstr>AUA Aberdeen Branch Meeting</vt:lpstr>
      <vt:lpstr>PowerPoint Presentation</vt:lpstr>
      <vt:lpstr>Overview</vt:lpstr>
      <vt:lpstr>The Library for the Independence Debate</vt:lpstr>
      <vt:lpstr>Main Issues</vt:lpstr>
      <vt:lpstr>Students and Tuition Fees</vt:lpstr>
      <vt:lpstr>Students and Tuition Fees</vt:lpstr>
      <vt:lpstr>  Research Funding and the Single UK Research Area </vt:lpstr>
      <vt:lpstr>  Research Funding and the Single UK Research Area </vt:lpstr>
      <vt:lpstr>  Research Funding and the Single UK Research Area </vt:lpstr>
      <vt:lpstr> Immigration Policy </vt:lpstr>
      <vt:lpstr>  Global Branding  </vt:lpstr>
      <vt:lpstr>Further Issues</vt:lpstr>
      <vt:lpstr>Further Issues</vt:lpstr>
      <vt:lpstr>What if it’s a ‘No’ Vote</vt:lpstr>
    </vt:vector>
  </TitlesOfParts>
  <Company>University of Aberdeen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and Diversity</dc:title>
  <dc:creator>Purdon, Bruce W.</dc:creator>
  <cp:keywords>University of Aberdeen, PowerPoint Template, External</cp:keywords>
  <dc:description>Created: November 2011
This version: November 2011</dc:description>
  <cp:lastModifiedBy>adf136</cp:lastModifiedBy>
  <cp:revision>55</cp:revision>
  <cp:lastPrinted>2014-03-18T11:33:48Z</cp:lastPrinted>
  <dcterms:created xsi:type="dcterms:W3CDTF">2013-11-13T10:23:33Z</dcterms:created>
  <dcterms:modified xsi:type="dcterms:W3CDTF">2014-09-18T12:57:09Z</dcterms:modified>
</cp:coreProperties>
</file>