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0" r:id="rId4"/>
  </p:sldMasterIdLst>
  <p:notesMasterIdLst>
    <p:notesMasterId r:id="rId34"/>
  </p:notesMasterIdLst>
  <p:handoutMasterIdLst>
    <p:handoutMasterId r:id="rId35"/>
  </p:handoutMasterIdLst>
  <p:sldIdLst>
    <p:sldId id="256" r:id="rId5"/>
    <p:sldId id="283" r:id="rId6"/>
    <p:sldId id="279" r:id="rId7"/>
    <p:sldId id="284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299" r:id="rId22"/>
    <p:sldId id="300" r:id="rId23"/>
    <p:sldId id="301" r:id="rId24"/>
    <p:sldId id="302" r:id="rId25"/>
    <p:sldId id="303" r:id="rId26"/>
    <p:sldId id="304" r:id="rId27"/>
    <p:sldId id="305" r:id="rId28"/>
    <p:sldId id="306" r:id="rId29"/>
    <p:sldId id="307" r:id="rId30"/>
    <p:sldId id="308" r:id="rId31"/>
    <p:sldId id="309" r:id="rId32"/>
    <p:sldId id="261" r:id="rId3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385" userDrawn="1">
          <p15:clr>
            <a:srgbClr val="A4A3A4"/>
          </p15:clr>
        </p15:guide>
        <p15:guide id="4" pos="537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22AB"/>
    <a:srgbClr val="DD781D"/>
    <a:srgbClr val="2635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319"/>
    <p:restoredTop sz="67555" autoAdjust="0"/>
  </p:normalViewPr>
  <p:slideViewPr>
    <p:cSldViewPr snapToGrid="0" snapToObjects="1">
      <p:cViewPr varScale="1">
        <p:scale>
          <a:sx n="49" d="100"/>
          <a:sy n="49" d="100"/>
        </p:scale>
        <p:origin x="642" y="42"/>
      </p:cViewPr>
      <p:guideLst>
        <p:guide orient="horz" pos="2160"/>
        <p:guide pos="2880"/>
        <p:guide pos="385"/>
        <p:guide pos="53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9983A1-B1B2-4E67-A044-4969A3B7532C}" type="datetimeFigureOut">
              <a:rPr lang="en-GB" smtClean="0"/>
              <a:t>06/07/2017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smtClean="0"/>
              <a:t>\\domain.local\applications\actsys\As\Schemes\2002946 (Uni of Aberdeen)\Trustee meetings\2017\2017 06 06\Working papers\AGM - 6 June 2017 - QandA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6225D-20BF-419D-B76D-E2613BAD08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503153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D427B4-0B4C-6342-99A2-276AC1A1F25D}" type="datetimeFigureOut">
              <a:rPr lang="en-US" smtClean="0"/>
              <a:pPr/>
              <a:t>7/6/2017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smtClean="0"/>
              <a:t>\\domain.local\applications\actsys\As\Schemes\2002946 (Uni of Aberdeen)\Trustee meetings\2017\2017 06 06\Working papers\AGM - 6 June 2017 - QandA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0274C7-46BE-7542-8B10-D606CA6CF4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9523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274C7-46BE-7542-8B10-D606CA6CF496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\\domain.local\applications\actsys\As\Schemes\2002946 (Uni of Aberdeen)\Trustee meetings\2017\2017 06 06\Working papers\AGM - 6 June 2017 - QandA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6072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\\domain.local\applications\actsys\As\Schemes\2002946 (Uni of Aberdeen)\Trustee meetings\2017\2017 06 06\Working papers\AGM - 6 June 2017 - QandA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0274C7-46BE-7542-8B10-D606CA6CF49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4277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274C7-46BE-7542-8B10-D606CA6CF49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\\domain.local\applications\actsys\As\Schemes\2002946 (Uni of Aberdeen)\Trustee meetings\2017\2017 06 06\Working papers\AGM - 6 June 2017 - QandA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4049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\\domain.local\applications\actsys\As\Schemes\2002946 (Uni of Aberdeen)\Trustee meetings\2017\2017 06 06\Working papers\AGM - 6 June 2017 - QandA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0274C7-46BE-7542-8B10-D606CA6CF49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0625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274C7-46BE-7542-8B10-D606CA6CF496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\\domain.local\applications\actsys\As\Schemes\2002946 (Uni of Aberdeen)\Trustee meetings\2017\2017 06 06\Working papers\AGM - 6 June 2017 - QandA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4049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\\domain.local\applications\actsys\As\Schemes\2002946 (Uni of Aberdeen)\Trustee meetings\2017\2017 06 06\Working papers\AGM - 6 June 2017 - QandA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0274C7-46BE-7542-8B10-D606CA6CF49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9104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274C7-46BE-7542-8B10-D606CA6CF496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\\domain.local\applications\actsys\As\Schemes\2002946 (Uni of Aberdeen)\Trustee meetings\2017\2017 06 06\Working papers\AGM - 6 June 2017 - QandA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4049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\\domain.local\applications\actsys\As\Schemes\2002946 (Uni of Aberdeen)\Trustee meetings\2017\2017 06 06\Working papers\AGM - 6 June 2017 - QandA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0274C7-46BE-7542-8B10-D606CA6CF49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2858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274C7-46BE-7542-8B10-D606CA6CF496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\\domain.local\applications\actsys\As\Schemes\2002946 (Uni of Aberdeen)\Trustee meetings\2017\2017 06 06\Working papers\AGM - 6 June 2017 - QandA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4049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\\domain.local\applications\actsys\As\Schemes\2002946 (Uni of Aberdeen)\Trustee meetings\2017\2017 06 06\Working papers\AGM - 6 June 2017 - QandA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0274C7-46BE-7542-8B10-D606CA6CF49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565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274C7-46BE-7542-8B10-D606CA6CF496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\\domain.local\applications\actsys\As\Schemes\2002946 (Uni of Aberdeen)\Trustee meetings\2017\2017 06 06\Working papers\AGM - 6 June 2017 - QandA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404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\\domain.local\applications\actsys\As\Schemes\2002946 (Uni of Aberdeen)\Trustee meetings\2017\2017 06 06\Working papers\AGM - 6 June 2017 - QandA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0274C7-46BE-7542-8B10-D606CA6CF49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20829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\\domain.local\applications\actsys\As\Schemes\2002946 (Uni of Aberdeen)\Trustee meetings\2017\2017 06 06\Working papers\AGM - 6 June 2017 - QandA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0274C7-46BE-7542-8B10-D606CA6CF49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48628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274C7-46BE-7542-8B10-D606CA6CF496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\\domain.local\applications\actsys\As\Schemes\2002946 (Uni of Aberdeen)\Trustee meetings\2017\2017 06 06\Working papers\AGM - 6 June 2017 - QandA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40490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\\domain.local\applications\actsys\As\Schemes\2002946 (Uni of Aberdeen)\Trustee meetings\2017\2017 06 06\Working papers\AGM - 6 June 2017 - QandA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0274C7-46BE-7542-8B10-D606CA6CF496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24344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274C7-46BE-7542-8B10-D606CA6CF496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\\domain.local\applications\actsys\As\Schemes\2002946 (Uni of Aberdeen)\Trustee meetings\2017\2017 06 06\Working papers\AGM - 6 June 2017 - QandA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40490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\\domain.local\applications\actsys\As\Schemes\2002946 (Uni of Aberdeen)\Trustee meetings\2017\2017 06 06\Working papers\AGM - 6 June 2017 - QandA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0274C7-46BE-7542-8B10-D606CA6CF496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68884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274C7-46BE-7542-8B10-D606CA6CF496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\\domain.local\applications\actsys\As\Schemes\2002946 (Uni of Aberdeen)\Trustee meetings\2017\2017 06 06\Working papers\AGM - 6 June 2017 - QandA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40490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\\domain.local\applications\actsys\As\Schemes\2002946 (Uni of Aberdeen)\Trustee meetings\2017\2017 06 06\Working papers\AGM - 6 June 2017 - QandA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0274C7-46BE-7542-8B10-D606CA6CF496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55369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274C7-46BE-7542-8B10-D606CA6CF496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\\domain.local\applications\actsys\As\Schemes\2002946 (Uni of Aberdeen)\Trustee meetings\2017\2017 06 06\Working papers\AGM - 6 June 2017 - QandA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40490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\\domain.local\applications\actsys\As\Schemes\2002946 (Uni of Aberdeen)\Trustee meetings\2017\2017 06 06\Working papers\AGM - 6 June 2017 - QandA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0274C7-46BE-7542-8B10-D606CA6CF496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41336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274C7-46BE-7542-8B10-D606CA6CF496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\\domain.local\applications\actsys\As\Schemes\2002946 (Uni of Aberdeen)\Trustee meetings\2017\2017 06 06\Working papers\AGM - 6 June 2017 - QandA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674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274C7-46BE-7542-8B10-D606CA6CF49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\\domain.local\applications\actsys\As\Schemes\2002946 (Uni of Aberdeen)\Trustee meetings\2017\2017 06 06\Working papers\AGM - 6 June 2017 - QandA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4049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\\domain.local\applications\actsys\As\Schemes\2002946 (Uni of Aberdeen)\Trustee meetings\2017\2017 06 06\Working papers\AGM - 6 June 2017 - QandA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0274C7-46BE-7542-8B10-D606CA6CF49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0279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274C7-46BE-7542-8B10-D606CA6CF49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\\domain.local\applications\actsys\As\Schemes\2002946 (Uni of Aberdeen)\Trustee meetings\2017\2017 06 06\Working papers\AGM - 6 June 2017 - QandA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4049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\\domain.local\applications\actsys\As\Schemes\2002946 (Uni of Aberdeen)\Trustee meetings\2017\2017 06 06\Working papers\AGM - 6 June 2017 - QandA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0274C7-46BE-7542-8B10-D606CA6CF49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4271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274C7-46BE-7542-8B10-D606CA6CF49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\\domain.local\applications\actsys\As\Schemes\2002946 (Uni of Aberdeen)\Trustee meetings\2017\2017 06 06\Working papers\AGM - 6 June 2017 - QandA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4049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\\domain.local\applications\actsys\As\Schemes\2002946 (Uni of Aberdeen)\Trustee meetings\2017\2017 06 06\Working papers\AGM - 6 June 2017 - QandA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0274C7-46BE-7542-8B10-D606CA6CF49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2877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274C7-46BE-7542-8B10-D606CA6CF496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\\domain.local\applications\actsys\As\Schemes\2002946 (Uni of Aberdeen)\Trustee meetings\2017\2017 06 06\Working papers\AGM - 6 June 2017 - QandA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404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Xafinity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611188" y="6372727"/>
            <a:ext cx="246221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500" b="1" baseline="0" dirty="0" smtClean="0">
                <a:solidFill>
                  <a:srgbClr val="26355E"/>
                </a:solidFill>
              </a:rPr>
              <a:t>Making Sense of Pensions</a:t>
            </a:r>
            <a:endParaRPr lang="en-US" sz="1500" b="1" baseline="0" dirty="0">
              <a:solidFill>
                <a:srgbClr val="26355E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6807200" y="6372727"/>
            <a:ext cx="1725613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500" b="1" baseline="0" dirty="0" smtClean="0">
                <a:solidFill>
                  <a:srgbClr val="26355E"/>
                </a:solidFill>
              </a:rPr>
              <a:t>www.xafinity.com</a:t>
            </a:r>
            <a:endParaRPr lang="en-US" sz="1500" b="1" baseline="0" dirty="0">
              <a:solidFill>
                <a:srgbClr val="26355E"/>
              </a:solidFill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ctrTitle" hasCustomPrompt="1"/>
          </p:nvPr>
        </p:nvSpPr>
        <p:spPr>
          <a:xfrm>
            <a:off x="611188" y="2235200"/>
            <a:ext cx="7921625" cy="1041399"/>
          </a:xfrm>
        </p:spPr>
        <p:txBody>
          <a:bodyPr lIns="0" tIns="0" rIns="0" bIns="0" anchor="t" anchorCtr="0">
            <a:noAutofit/>
          </a:bodyPr>
          <a:lstStyle>
            <a:lvl1pPr algn="l">
              <a:defRPr sz="4000" spc="-150" baseline="0">
                <a:solidFill>
                  <a:srgbClr val="26355E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611188" y="3716338"/>
            <a:ext cx="7601479" cy="1075795"/>
          </a:xfrm>
        </p:spPr>
        <p:txBody>
          <a:bodyPr lIns="0" tIns="0" rIns="0" bIns="0">
            <a:normAutofit/>
          </a:bodyPr>
          <a:lstStyle>
            <a:lvl1pPr marL="0" indent="0">
              <a:buFontTx/>
              <a:buNone/>
              <a:defRPr sz="2800">
                <a:solidFill>
                  <a:srgbClr val="26355E"/>
                </a:solidFill>
              </a:defRPr>
            </a:lvl1pPr>
          </a:lstStyle>
          <a:p>
            <a:pPr lvl="0"/>
            <a:r>
              <a:rPr lang="en-US" dirty="0" smtClean="0"/>
              <a:t>Click to edit subtitle</a:t>
            </a:r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  <p15:guide id="3" pos="385">
          <p15:clr>
            <a:srgbClr val="FBAE40"/>
          </p15:clr>
        </p15:guide>
        <p15:guide id="4" pos="5375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Xafinity 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5127"/>
            <a:ext cx="7886700" cy="904874"/>
          </a:xfrm>
        </p:spPr>
        <p:txBody>
          <a:bodyPr lIns="0" tIns="0" rIns="0" bIns="0" anchor="t" anchorCtr="0"/>
          <a:lstStyle>
            <a:lvl1pPr>
              <a:defRPr spc="-100" baseline="0">
                <a:solidFill>
                  <a:srgbClr val="26355E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1825625"/>
            <a:ext cx="7886700" cy="4122169"/>
          </a:xfrm>
        </p:spPr>
        <p:txBody>
          <a:bodyPr lIns="0" tIns="0" rIns="0" bIns="0"/>
          <a:lstStyle>
            <a:lvl1pPr>
              <a:lnSpc>
                <a:spcPct val="100000"/>
              </a:lnSpc>
              <a:spcAft>
                <a:spcPts val="900"/>
              </a:spcAft>
              <a:buClr>
                <a:schemeClr val="accent1"/>
              </a:buClr>
              <a:defRPr baseline="0">
                <a:solidFill>
                  <a:srgbClr val="26355E"/>
                </a:solidFill>
              </a:defRPr>
            </a:lvl1pPr>
            <a:lvl2pPr marL="806450" indent="-349250">
              <a:lnSpc>
                <a:spcPct val="100000"/>
              </a:lnSpc>
              <a:spcAft>
                <a:spcPts val="900"/>
              </a:spcAft>
              <a:buClr>
                <a:srgbClr val="747373"/>
              </a:buClr>
              <a:buFont typeface="Calibri" panose="020F0502020204030204" pitchFamily="34" charset="0"/>
              <a:buChar char="→"/>
              <a:defRPr baseline="0">
                <a:solidFill>
                  <a:srgbClr val="26355E"/>
                </a:solidFill>
              </a:defRPr>
            </a:lvl2pPr>
            <a:lvl3pPr marL="1143000" indent="-228600">
              <a:lnSpc>
                <a:spcPct val="100000"/>
              </a:lnSpc>
              <a:spcAft>
                <a:spcPts val="900"/>
              </a:spcAft>
              <a:buClr>
                <a:srgbClr val="D3741C"/>
              </a:buClr>
              <a:buFont typeface="Calibri" panose="020F0502020204030204" pitchFamily="34" charset="0"/>
              <a:buChar char="−"/>
              <a:defRPr baseline="0">
                <a:solidFill>
                  <a:srgbClr val="26355E"/>
                </a:solidFill>
              </a:defRPr>
            </a:lvl3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084652" y="6356351"/>
            <a:ext cx="974696" cy="365125"/>
          </a:xfrm>
        </p:spPr>
        <p:txBody>
          <a:bodyPr anchor="t" anchorCtr="0"/>
          <a:lstStyle>
            <a:lvl1pPr algn="ctr">
              <a:defRPr sz="1300" baseline="0">
                <a:solidFill>
                  <a:srgbClr val="26355E"/>
                </a:solidFill>
                <a:latin typeface="Calibri" charset="0"/>
              </a:defRPr>
            </a:lvl1pPr>
          </a:lstStyle>
          <a:p>
            <a:r>
              <a:rPr lang="en-US" smtClean="0"/>
              <a:t>– </a:t>
            </a:r>
            <a:fld id="{98D1D837-52A5-3C43-9FBA-6B14FA9AC41C}" type="slidenum">
              <a:rPr lang="en-US" smtClean="0"/>
              <a:pPr/>
              <a:t>‹#›</a:t>
            </a:fld>
            <a:r>
              <a:rPr lang="en-US" smtClean="0"/>
              <a:t> –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60" y="6310794"/>
            <a:ext cx="1215553" cy="385248"/>
          </a:xfrm>
          <a:prstGeom prst="rect">
            <a:avLst/>
          </a:prstGeom>
        </p:spPr>
      </p:pic>
      <p:sp>
        <p:nvSpPr>
          <p:cNvPr id="14" name="TextBox 13"/>
          <p:cNvSpPr txBox="1"/>
          <p:nvPr userDrawn="1"/>
        </p:nvSpPr>
        <p:spPr>
          <a:xfrm>
            <a:off x="611188" y="6372727"/>
            <a:ext cx="246221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500" b="1" baseline="0" dirty="0" smtClean="0">
                <a:solidFill>
                  <a:srgbClr val="26355E"/>
                </a:solidFill>
              </a:rPr>
              <a:t>Making Sense of Pensions</a:t>
            </a:r>
            <a:endParaRPr lang="en-US" sz="1500" b="1" baseline="0" dirty="0">
              <a:solidFill>
                <a:srgbClr val="26355E"/>
              </a:solidFill>
            </a:endParaRPr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  <p15:guide id="4" pos="385">
          <p15:clr>
            <a:srgbClr val="FBAE40"/>
          </p15:clr>
        </p15:guide>
        <p15:guide id="5" pos="5375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Xafinity genera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611188" y="6372727"/>
            <a:ext cx="246221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500" b="1" baseline="0" dirty="0" smtClean="0">
                <a:solidFill>
                  <a:srgbClr val="26355E"/>
                </a:solidFill>
              </a:rPr>
              <a:t>Making Sense of Pensions</a:t>
            </a:r>
            <a:endParaRPr lang="en-US" sz="1500" b="1" baseline="0" dirty="0">
              <a:solidFill>
                <a:srgbClr val="26355E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5127"/>
            <a:ext cx="7886700" cy="904874"/>
          </a:xfrm>
        </p:spPr>
        <p:txBody>
          <a:bodyPr lIns="0" tIns="0" rIns="0" bIns="0" anchor="t" anchorCtr="0"/>
          <a:lstStyle>
            <a:lvl1pPr>
              <a:defRPr spc="-100" baseline="0">
                <a:solidFill>
                  <a:srgbClr val="26355E"/>
                </a:solidFill>
                <a:latin typeface="Calibri" charset="0"/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084652" y="6356351"/>
            <a:ext cx="974696" cy="365125"/>
          </a:xfrm>
        </p:spPr>
        <p:txBody>
          <a:bodyPr anchor="t" anchorCtr="0"/>
          <a:lstStyle>
            <a:lvl1pPr algn="ctr">
              <a:defRPr sz="1300" baseline="0">
                <a:solidFill>
                  <a:srgbClr val="26355E"/>
                </a:solidFill>
                <a:latin typeface="Calibri" charset="0"/>
              </a:defRPr>
            </a:lvl1pPr>
          </a:lstStyle>
          <a:p>
            <a:r>
              <a:rPr lang="en-US" smtClean="0"/>
              <a:t>– </a:t>
            </a:r>
            <a:fld id="{98D1D837-52A5-3C43-9FBA-6B14FA9AC41C}" type="slidenum">
              <a:rPr lang="en-US" smtClean="0"/>
              <a:pPr/>
              <a:t>‹#›</a:t>
            </a:fld>
            <a:r>
              <a:rPr lang="en-US" smtClean="0"/>
              <a:t> –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1825625"/>
            <a:ext cx="7886700" cy="4122169"/>
          </a:xfrm>
        </p:spPr>
        <p:txBody>
          <a:bodyPr lIns="0" tIns="0" rIns="0" bIns="0"/>
          <a:lstStyle>
            <a:lvl1pPr marL="0" indent="0">
              <a:lnSpc>
                <a:spcPct val="100000"/>
              </a:lnSpc>
              <a:spcAft>
                <a:spcPts val="900"/>
              </a:spcAft>
              <a:buClr>
                <a:schemeClr val="accent1"/>
              </a:buClr>
              <a:buNone/>
              <a:defRPr>
                <a:solidFill>
                  <a:srgbClr val="26355E"/>
                </a:solidFill>
              </a:defRPr>
            </a:lvl1pPr>
            <a:lvl2pPr marL="457200" indent="0">
              <a:lnSpc>
                <a:spcPct val="100000"/>
              </a:lnSpc>
              <a:spcAft>
                <a:spcPts val="900"/>
              </a:spcAft>
              <a:buClr>
                <a:srgbClr val="747373"/>
              </a:buClr>
              <a:buFont typeface="Calibri" panose="020F0502020204030204" pitchFamily="34" charset="0"/>
              <a:buNone/>
              <a:defRPr>
                <a:solidFill>
                  <a:schemeClr val="tx2"/>
                </a:solidFill>
              </a:defRPr>
            </a:lvl2pPr>
            <a:lvl3pPr marL="914400" indent="0">
              <a:lnSpc>
                <a:spcPct val="100000"/>
              </a:lnSpc>
              <a:spcAft>
                <a:spcPts val="900"/>
              </a:spcAft>
              <a:buClr>
                <a:schemeClr val="accent1"/>
              </a:buClr>
              <a:buNone/>
              <a:defRPr>
                <a:solidFill>
                  <a:schemeClr val="tx2"/>
                </a:solidFill>
              </a:defRPr>
            </a:lvl3pPr>
          </a:lstStyle>
          <a:p>
            <a:pPr lvl="0"/>
            <a:r>
              <a:rPr lang="en-US" dirty="0" smtClean="0"/>
              <a:t>Click to edit text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60" y="6310794"/>
            <a:ext cx="1215553" cy="385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8237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  <p15:guide id="3" pos="385">
          <p15:clr>
            <a:srgbClr val="FBAE40"/>
          </p15:clr>
        </p15:guide>
        <p15:guide id="4" pos="5375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Xafinity graph/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11188" y="6372727"/>
            <a:ext cx="246221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500" b="1" baseline="0" dirty="0" smtClean="0">
                <a:solidFill>
                  <a:srgbClr val="26355E"/>
                </a:solidFill>
              </a:rPr>
              <a:t>Making Sense of Pensions</a:t>
            </a:r>
            <a:endParaRPr lang="en-US" sz="1500" b="1" baseline="0" dirty="0">
              <a:solidFill>
                <a:srgbClr val="26355E"/>
              </a:solidFill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5127"/>
            <a:ext cx="7886700" cy="904874"/>
          </a:xfrm>
        </p:spPr>
        <p:txBody>
          <a:bodyPr lIns="0" tIns="0" rIns="0" bIns="0" anchor="t" anchorCtr="0"/>
          <a:lstStyle>
            <a:lvl1pPr>
              <a:defRPr spc="-100" baseline="0">
                <a:solidFill>
                  <a:srgbClr val="26355E"/>
                </a:solidFill>
                <a:latin typeface="Calibri" charset="0"/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60" y="6310794"/>
            <a:ext cx="1215553" cy="385248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084652" y="6356351"/>
            <a:ext cx="974696" cy="365125"/>
          </a:xfrm>
        </p:spPr>
        <p:txBody>
          <a:bodyPr anchor="t" anchorCtr="0"/>
          <a:lstStyle>
            <a:lvl1pPr algn="ctr">
              <a:defRPr sz="1300" baseline="0">
                <a:solidFill>
                  <a:srgbClr val="26355E"/>
                </a:solidFill>
                <a:latin typeface="Calibri" charset="0"/>
              </a:defRPr>
            </a:lvl1pPr>
          </a:lstStyle>
          <a:p>
            <a:r>
              <a:rPr lang="en-US" smtClean="0"/>
              <a:t>– </a:t>
            </a:r>
            <a:fld id="{98D1D837-52A5-3C43-9FBA-6B14FA9AC41C}" type="slidenum">
              <a:rPr lang="en-US" smtClean="0"/>
              <a:pPr/>
              <a:t>‹#›</a:t>
            </a:fld>
            <a:r>
              <a:rPr lang="en-US" smtClean="0"/>
              <a:t> –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628650" y="1185333"/>
            <a:ext cx="7886700" cy="4775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1825625"/>
            <a:ext cx="7886700" cy="4122169"/>
          </a:xfrm>
        </p:spPr>
        <p:txBody>
          <a:bodyPr lIns="0" tIns="0" rIns="0" bIns="0"/>
          <a:lstStyle>
            <a:lvl1pPr marL="0" indent="0">
              <a:lnSpc>
                <a:spcPct val="100000"/>
              </a:lnSpc>
              <a:spcAft>
                <a:spcPts val="900"/>
              </a:spcAft>
              <a:buClr>
                <a:schemeClr val="accent1"/>
              </a:buClr>
              <a:buNone/>
              <a:defRPr>
                <a:solidFill>
                  <a:srgbClr val="26355E"/>
                </a:solidFill>
              </a:defRPr>
            </a:lvl1pPr>
            <a:lvl2pPr marL="457200" indent="0">
              <a:lnSpc>
                <a:spcPct val="100000"/>
              </a:lnSpc>
              <a:spcAft>
                <a:spcPts val="900"/>
              </a:spcAft>
              <a:buClr>
                <a:srgbClr val="747373"/>
              </a:buClr>
              <a:buFont typeface="Calibri" panose="020F0502020204030204" pitchFamily="34" charset="0"/>
              <a:buNone/>
              <a:defRPr>
                <a:solidFill>
                  <a:schemeClr val="tx2"/>
                </a:solidFill>
              </a:defRPr>
            </a:lvl2pPr>
            <a:lvl3pPr marL="914400" indent="0">
              <a:lnSpc>
                <a:spcPct val="100000"/>
              </a:lnSpc>
              <a:spcAft>
                <a:spcPts val="900"/>
              </a:spcAft>
              <a:buClr>
                <a:schemeClr val="accent1"/>
              </a:buClr>
              <a:buNone/>
              <a:defRPr>
                <a:solidFill>
                  <a:schemeClr val="tx2"/>
                </a:solidFill>
              </a:defRPr>
            </a:lvl3pPr>
          </a:lstStyle>
          <a:p>
            <a:pPr lvl="0"/>
            <a:r>
              <a:rPr lang="en-US" dirty="0" smtClean="0"/>
              <a:t>Click to edit text</a:t>
            </a:r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  <p15:guide id="3" pos="385">
          <p15:clr>
            <a:srgbClr val="FBAE40"/>
          </p15:clr>
        </p15:guide>
        <p15:guide id="4" pos="5375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Xafinity divider/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611188" y="6372727"/>
            <a:ext cx="246221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500" b="1" baseline="0" dirty="0" smtClean="0">
                <a:solidFill>
                  <a:srgbClr val="26355E"/>
                </a:solidFill>
              </a:rPr>
              <a:t>Making Sense of Pensions</a:t>
            </a:r>
            <a:endParaRPr lang="en-US" sz="1500" b="1" baseline="0" dirty="0">
              <a:solidFill>
                <a:srgbClr val="26355E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60" y="6310794"/>
            <a:ext cx="1215553" cy="385247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084652" y="6356351"/>
            <a:ext cx="974696" cy="365125"/>
          </a:xfrm>
        </p:spPr>
        <p:txBody>
          <a:bodyPr anchor="t" anchorCtr="0"/>
          <a:lstStyle>
            <a:lvl1pPr algn="ctr">
              <a:defRPr sz="1300" baseline="0">
                <a:solidFill>
                  <a:srgbClr val="26355E"/>
                </a:solidFill>
                <a:latin typeface="Calibri" charset="0"/>
              </a:defRPr>
            </a:lvl1pPr>
          </a:lstStyle>
          <a:p>
            <a:r>
              <a:rPr lang="en-US" smtClean="0"/>
              <a:t>– </a:t>
            </a:r>
            <a:fld id="{98D1D837-52A5-3C43-9FBA-6B14FA9AC41C}" type="slidenum">
              <a:rPr lang="en-US" smtClean="0"/>
              <a:pPr/>
              <a:t>‹#›</a:t>
            </a:fld>
            <a:r>
              <a:rPr lang="en-US" smtClean="0"/>
              <a:t> –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ctrTitle" hasCustomPrompt="1"/>
          </p:nvPr>
        </p:nvSpPr>
        <p:spPr>
          <a:xfrm>
            <a:off x="611188" y="2235200"/>
            <a:ext cx="7921625" cy="1041399"/>
          </a:xfrm>
        </p:spPr>
        <p:txBody>
          <a:bodyPr lIns="0" tIns="0" rIns="0" bIns="0" anchor="t" anchorCtr="0">
            <a:noAutofit/>
          </a:bodyPr>
          <a:lstStyle>
            <a:lvl1pPr algn="l">
              <a:defRPr sz="4000" spc="-150" baseline="0">
                <a:solidFill>
                  <a:srgbClr val="26355E"/>
                </a:solidFill>
              </a:defRPr>
            </a:lvl1pPr>
          </a:lstStyle>
          <a:p>
            <a:r>
              <a:rPr lang="en-US" dirty="0" smtClean="0"/>
              <a:t>Click to edit section head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784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Xafinity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611188" y="6372727"/>
            <a:ext cx="246221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500" b="1" baseline="0" dirty="0" smtClean="0">
                <a:solidFill>
                  <a:srgbClr val="26355E"/>
                </a:solidFill>
              </a:rPr>
              <a:t>Making Sense of Pensions</a:t>
            </a:r>
            <a:endParaRPr lang="en-US" sz="1500" b="1" baseline="0" dirty="0">
              <a:solidFill>
                <a:srgbClr val="26355E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6807200" y="6372727"/>
            <a:ext cx="1725613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500" b="1" baseline="0" dirty="0" smtClean="0">
                <a:solidFill>
                  <a:srgbClr val="26355E"/>
                </a:solidFill>
              </a:rPr>
              <a:t>www.xafinity.com</a:t>
            </a:r>
            <a:endParaRPr lang="en-US" sz="1500" b="1" baseline="0" dirty="0">
              <a:solidFill>
                <a:srgbClr val="26355E"/>
              </a:solidFill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ctrTitle" hasCustomPrompt="1"/>
          </p:nvPr>
        </p:nvSpPr>
        <p:spPr>
          <a:xfrm>
            <a:off x="611188" y="2235200"/>
            <a:ext cx="7921625" cy="1041399"/>
          </a:xfrm>
        </p:spPr>
        <p:txBody>
          <a:bodyPr lIns="0" tIns="0" rIns="0" bIns="0" anchor="t" anchorCtr="0">
            <a:noAutofit/>
          </a:bodyPr>
          <a:lstStyle>
            <a:lvl1pPr algn="l">
              <a:defRPr sz="4000" spc="-150" baseline="0">
                <a:solidFill>
                  <a:srgbClr val="26355E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611188" y="3716338"/>
            <a:ext cx="7601479" cy="1075795"/>
          </a:xfrm>
        </p:spPr>
        <p:txBody>
          <a:bodyPr lIns="0" tIns="0" rIns="0" bIns="0">
            <a:normAutofit/>
          </a:bodyPr>
          <a:lstStyle>
            <a:lvl1pPr marL="0" indent="0">
              <a:buFontTx/>
              <a:buNone/>
              <a:defRPr sz="2800">
                <a:solidFill>
                  <a:srgbClr val="26355E"/>
                </a:solidFill>
              </a:defRPr>
            </a:lvl1pPr>
          </a:lstStyle>
          <a:p>
            <a:pPr lvl="0"/>
            <a:r>
              <a:rPr lang="en-US" dirty="0" smtClean="0"/>
              <a:t>Click to edit subtitle</a:t>
            </a:r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  <p15:guide id="3" pos="385">
          <p15:clr>
            <a:srgbClr val="FBAE40"/>
          </p15:clr>
        </p15:guide>
        <p15:guide id="4" pos="5375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Xafinity genera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611188" y="6372727"/>
            <a:ext cx="246221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500" b="1" baseline="0" dirty="0" smtClean="0">
                <a:solidFill>
                  <a:srgbClr val="26355E"/>
                </a:solidFill>
              </a:rPr>
              <a:t>Making Sense of Pensions</a:t>
            </a:r>
            <a:endParaRPr lang="en-US" sz="1500" b="1" baseline="0" dirty="0">
              <a:solidFill>
                <a:srgbClr val="26355E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5127"/>
            <a:ext cx="7886700" cy="904874"/>
          </a:xfrm>
        </p:spPr>
        <p:txBody>
          <a:bodyPr lIns="0" tIns="0" rIns="0" bIns="0" anchor="t" anchorCtr="0"/>
          <a:lstStyle>
            <a:lvl1pPr>
              <a:defRPr spc="-100" baseline="0">
                <a:solidFill>
                  <a:srgbClr val="26355E"/>
                </a:solidFill>
                <a:latin typeface="Calibri" charset="0"/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60" y="6310794"/>
            <a:ext cx="1215553" cy="385248"/>
          </a:xfrm>
          <a:prstGeom prst="rect">
            <a:avLst/>
          </a:prstGeom>
        </p:spPr>
      </p:pic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084652" y="6356351"/>
            <a:ext cx="974696" cy="365125"/>
          </a:xfrm>
        </p:spPr>
        <p:txBody>
          <a:bodyPr anchor="t" anchorCtr="0"/>
          <a:lstStyle>
            <a:lvl1pPr algn="ctr">
              <a:defRPr sz="1300" baseline="0">
                <a:solidFill>
                  <a:srgbClr val="26355E"/>
                </a:solidFill>
                <a:latin typeface="Calibri" charset="0"/>
              </a:defRPr>
            </a:lvl1pPr>
          </a:lstStyle>
          <a:p>
            <a:r>
              <a:rPr lang="en-US" smtClean="0"/>
              <a:t>– </a:t>
            </a:r>
            <a:fld id="{98D1D837-52A5-3C43-9FBA-6B14FA9AC41C}" type="slidenum">
              <a:rPr lang="en-US" smtClean="0"/>
              <a:pPr/>
              <a:t>‹#›</a:t>
            </a:fld>
            <a:r>
              <a:rPr lang="en-US" smtClean="0"/>
              <a:t> –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1825625"/>
            <a:ext cx="7886700" cy="4122169"/>
          </a:xfrm>
        </p:spPr>
        <p:txBody>
          <a:bodyPr lIns="0" tIns="0" rIns="0" bIns="0"/>
          <a:lstStyle>
            <a:lvl1pPr marL="0" indent="0">
              <a:lnSpc>
                <a:spcPct val="100000"/>
              </a:lnSpc>
              <a:spcAft>
                <a:spcPts val="900"/>
              </a:spcAft>
              <a:buClr>
                <a:schemeClr val="accent1"/>
              </a:buClr>
              <a:buNone/>
              <a:defRPr>
                <a:solidFill>
                  <a:srgbClr val="26355E"/>
                </a:solidFill>
              </a:defRPr>
            </a:lvl1pPr>
            <a:lvl2pPr marL="457200" indent="0">
              <a:lnSpc>
                <a:spcPct val="100000"/>
              </a:lnSpc>
              <a:spcAft>
                <a:spcPts val="900"/>
              </a:spcAft>
              <a:buClr>
                <a:srgbClr val="747373"/>
              </a:buClr>
              <a:buFont typeface="Calibri" panose="020F0502020204030204" pitchFamily="34" charset="0"/>
              <a:buNone/>
              <a:defRPr>
                <a:solidFill>
                  <a:schemeClr val="tx2"/>
                </a:solidFill>
              </a:defRPr>
            </a:lvl2pPr>
            <a:lvl3pPr marL="914400" indent="0">
              <a:lnSpc>
                <a:spcPct val="100000"/>
              </a:lnSpc>
              <a:spcAft>
                <a:spcPts val="900"/>
              </a:spcAft>
              <a:buClr>
                <a:schemeClr val="accent1"/>
              </a:buClr>
              <a:buNone/>
              <a:defRPr>
                <a:solidFill>
                  <a:schemeClr val="tx2"/>
                </a:solidFill>
              </a:defRPr>
            </a:lvl3pPr>
          </a:lstStyle>
          <a:p>
            <a:pPr lvl="0"/>
            <a:r>
              <a:rPr lang="en-US" dirty="0" smtClean="0"/>
              <a:t>Click to edit text</a:t>
            </a:r>
          </a:p>
        </p:txBody>
      </p:sp>
    </p:spTree>
    <p:extLst>
      <p:ext uri="{BB962C8B-B14F-4D97-AF65-F5344CB8AC3E}">
        <p14:creationId xmlns:p14="http://schemas.microsoft.com/office/powerpoint/2010/main" val="15268237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  <p15:guide id="3" pos="385">
          <p15:clr>
            <a:srgbClr val="FBAE40"/>
          </p15:clr>
        </p15:guide>
        <p15:guide id="4" pos="5375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Xafinity graph/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 userDrawn="1"/>
        </p:nvSpPr>
        <p:spPr>
          <a:xfrm>
            <a:off x="611188" y="6372727"/>
            <a:ext cx="246221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500" b="1" baseline="0" dirty="0" smtClean="0">
                <a:solidFill>
                  <a:srgbClr val="26355E"/>
                </a:solidFill>
              </a:rPr>
              <a:t>Making Sense of Pensions</a:t>
            </a:r>
            <a:endParaRPr lang="en-US" sz="1500" b="1" baseline="0" dirty="0">
              <a:solidFill>
                <a:srgbClr val="26355E"/>
              </a:solidFill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5127"/>
            <a:ext cx="7886700" cy="904874"/>
          </a:xfrm>
        </p:spPr>
        <p:txBody>
          <a:bodyPr lIns="0" tIns="0" rIns="0" bIns="0" anchor="t" anchorCtr="0"/>
          <a:lstStyle>
            <a:lvl1pPr>
              <a:defRPr spc="-100" baseline="0">
                <a:solidFill>
                  <a:srgbClr val="26355E"/>
                </a:solidFill>
                <a:latin typeface="Calibri" charset="0"/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60" y="6310794"/>
            <a:ext cx="1215553" cy="385248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084652" y="6356351"/>
            <a:ext cx="974696" cy="365125"/>
          </a:xfrm>
        </p:spPr>
        <p:txBody>
          <a:bodyPr anchor="t" anchorCtr="0"/>
          <a:lstStyle>
            <a:lvl1pPr algn="ctr">
              <a:defRPr sz="1300" baseline="0">
                <a:solidFill>
                  <a:srgbClr val="26355E"/>
                </a:solidFill>
                <a:latin typeface="Calibri" charset="0"/>
              </a:defRPr>
            </a:lvl1pPr>
          </a:lstStyle>
          <a:p>
            <a:r>
              <a:rPr lang="en-US" smtClean="0"/>
              <a:t>– </a:t>
            </a:r>
            <a:fld id="{98D1D837-52A5-3C43-9FBA-6B14FA9AC41C}" type="slidenum">
              <a:rPr lang="en-US" smtClean="0"/>
              <a:pPr/>
              <a:t>‹#›</a:t>
            </a:fld>
            <a:r>
              <a:rPr lang="en-US" smtClean="0"/>
              <a:t> –</a:t>
            </a:r>
            <a:endParaRPr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628650" y="1185333"/>
            <a:ext cx="7886700" cy="4775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1825625"/>
            <a:ext cx="7886700" cy="4122169"/>
          </a:xfrm>
        </p:spPr>
        <p:txBody>
          <a:bodyPr lIns="0" tIns="0" rIns="0" bIns="0"/>
          <a:lstStyle>
            <a:lvl1pPr marL="0" indent="0">
              <a:lnSpc>
                <a:spcPct val="100000"/>
              </a:lnSpc>
              <a:spcAft>
                <a:spcPts val="900"/>
              </a:spcAft>
              <a:buClr>
                <a:schemeClr val="accent1"/>
              </a:buClr>
              <a:buNone/>
              <a:defRPr>
                <a:solidFill>
                  <a:srgbClr val="26355E"/>
                </a:solidFill>
              </a:defRPr>
            </a:lvl1pPr>
            <a:lvl2pPr marL="457200" indent="0">
              <a:lnSpc>
                <a:spcPct val="100000"/>
              </a:lnSpc>
              <a:spcAft>
                <a:spcPts val="900"/>
              </a:spcAft>
              <a:buClr>
                <a:srgbClr val="747373"/>
              </a:buClr>
              <a:buFont typeface="Calibri" panose="020F0502020204030204" pitchFamily="34" charset="0"/>
              <a:buNone/>
              <a:defRPr>
                <a:solidFill>
                  <a:schemeClr val="tx2"/>
                </a:solidFill>
              </a:defRPr>
            </a:lvl2pPr>
            <a:lvl3pPr marL="914400" indent="0">
              <a:lnSpc>
                <a:spcPct val="100000"/>
              </a:lnSpc>
              <a:spcAft>
                <a:spcPts val="900"/>
              </a:spcAft>
              <a:buClr>
                <a:schemeClr val="accent1"/>
              </a:buClr>
              <a:buNone/>
              <a:defRPr>
                <a:solidFill>
                  <a:schemeClr val="tx2"/>
                </a:solidFill>
              </a:defRPr>
            </a:lvl3pPr>
          </a:lstStyle>
          <a:p>
            <a:pPr lvl="0"/>
            <a:r>
              <a:rPr lang="en-US" dirty="0" smtClean="0"/>
              <a:t>Click to edit text</a:t>
            </a:r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  <p15:guide id="3" pos="385">
          <p15:clr>
            <a:srgbClr val="FBAE40"/>
          </p15:clr>
        </p15:guide>
        <p15:guide id="4" pos="5375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Xafinity divider/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611188" y="6372727"/>
            <a:ext cx="246221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500" b="1" baseline="0" dirty="0" smtClean="0">
                <a:solidFill>
                  <a:srgbClr val="26355E"/>
                </a:solidFill>
              </a:rPr>
              <a:t>Making Sense of Pensions</a:t>
            </a:r>
            <a:endParaRPr lang="en-US" sz="1500" b="1" baseline="0" dirty="0">
              <a:solidFill>
                <a:srgbClr val="26355E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60" y="6310794"/>
            <a:ext cx="1215553" cy="385247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084652" y="6356351"/>
            <a:ext cx="974696" cy="365125"/>
          </a:xfrm>
        </p:spPr>
        <p:txBody>
          <a:bodyPr anchor="t" anchorCtr="0"/>
          <a:lstStyle>
            <a:lvl1pPr algn="ctr">
              <a:defRPr sz="1300" baseline="0">
                <a:solidFill>
                  <a:srgbClr val="26355E"/>
                </a:solidFill>
                <a:latin typeface="Calibri" charset="0"/>
              </a:defRPr>
            </a:lvl1pPr>
          </a:lstStyle>
          <a:p>
            <a:r>
              <a:rPr lang="en-US" smtClean="0"/>
              <a:t>– </a:t>
            </a:r>
            <a:fld id="{98D1D837-52A5-3C43-9FBA-6B14FA9AC41C}" type="slidenum">
              <a:rPr lang="en-US" smtClean="0"/>
              <a:pPr/>
              <a:t>‹#›</a:t>
            </a:fld>
            <a:r>
              <a:rPr lang="en-US" smtClean="0"/>
              <a:t> –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ctrTitle" hasCustomPrompt="1"/>
          </p:nvPr>
        </p:nvSpPr>
        <p:spPr>
          <a:xfrm>
            <a:off x="611188" y="2235200"/>
            <a:ext cx="7921625" cy="1041399"/>
          </a:xfrm>
        </p:spPr>
        <p:txBody>
          <a:bodyPr lIns="0" tIns="0" rIns="0" bIns="0" anchor="t" anchorCtr="0">
            <a:noAutofit/>
          </a:bodyPr>
          <a:lstStyle>
            <a:lvl1pPr algn="l">
              <a:defRPr sz="4000" spc="-150" baseline="0">
                <a:solidFill>
                  <a:srgbClr val="26355E"/>
                </a:solidFill>
              </a:defRPr>
            </a:lvl1pPr>
          </a:lstStyle>
          <a:p>
            <a:r>
              <a:rPr lang="en-US" dirty="0" smtClean="0"/>
              <a:t>Click to edit section head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784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91CC4-7411-774E-B9EF-486C3085B75E}" type="datetime1">
              <a:rPr lang="en-GB" smtClean="0"/>
              <a:pPr/>
              <a:t>06/07/2017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1D837-52A5-3C43-9FBA-6B14FA9AC4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602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67" r:id="rId6"/>
    <p:sldLayoutId id="2147483668" r:id="rId7"/>
    <p:sldLayoutId id="2147483666" r:id="rId8"/>
    <p:sldLayoutId id="2147483669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University of Aberdeen </a:t>
            </a:r>
            <a:r>
              <a:rPr lang="en-GB" dirty="0"/>
              <a:t>Superannuation and Life Assurance Scheme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11188" y="3716338"/>
            <a:ext cx="7601479" cy="1815782"/>
          </a:xfrm>
        </p:spPr>
        <p:txBody>
          <a:bodyPr>
            <a:noAutofit/>
          </a:bodyPr>
          <a:lstStyle/>
          <a:p>
            <a:r>
              <a:rPr lang="en-US" dirty="0"/>
              <a:t>Member presentation </a:t>
            </a:r>
            <a:r>
              <a:rPr lang="en-US" dirty="0" smtClean="0"/>
              <a:t>– Questions and Answers</a:t>
            </a:r>
          </a:p>
          <a:p>
            <a:r>
              <a:rPr lang="en-US" dirty="0" smtClean="0"/>
              <a:t>6 June 2017</a:t>
            </a:r>
          </a:p>
          <a:p>
            <a:endParaRPr lang="en-US" dirty="0"/>
          </a:p>
        </p:txBody>
      </p:sp>
      <p:pic>
        <p:nvPicPr>
          <p:cNvPr id="4" name="Picture 2" descr="http://upload.wikimedia.org/wikipedia/en/thumb/3/3d/University_of_Aberdeen_Logo_Full.svg/1280px-University_of_Aberdeen_Logo_Full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640" y="205740"/>
            <a:ext cx="3027680" cy="1166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88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58241"/>
            <a:ext cx="7886700" cy="4789554"/>
          </a:xfrm>
        </p:spPr>
        <p:txBody>
          <a:bodyPr>
            <a:normAutofit/>
          </a:bodyPr>
          <a:lstStyle/>
          <a:p>
            <a:r>
              <a:rPr lang="en-GB" dirty="0" smtClean="0"/>
              <a:t>The Pensions Office worked on simplifying </a:t>
            </a:r>
            <a:r>
              <a:rPr lang="en-GB" dirty="0"/>
              <a:t>the benefit statements this </a:t>
            </a:r>
            <a:r>
              <a:rPr lang="en-GB" dirty="0" smtClean="0"/>
              <a:t>year.</a:t>
            </a:r>
          </a:p>
          <a:p>
            <a:r>
              <a:rPr lang="en-GB" dirty="0" smtClean="0"/>
              <a:t>We don’t </a:t>
            </a:r>
            <a:r>
              <a:rPr lang="en-GB" dirty="0"/>
              <a:t>think there is anything we can do to make them </a:t>
            </a:r>
            <a:r>
              <a:rPr lang="en-GB" dirty="0" smtClean="0"/>
              <a:t>simpler.</a:t>
            </a:r>
          </a:p>
          <a:p>
            <a:r>
              <a:rPr lang="en-GB" dirty="0" smtClean="0"/>
              <a:t>We tested this out by showing it to someone who knows nothing about pensions to check they could understand it.  </a:t>
            </a:r>
          </a:p>
          <a:p>
            <a:r>
              <a:rPr lang="en-GB" dirty="0" smtClean="0"/>
              <a:t>So hopefully this year they will be easier to understand than in previous years!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– </a:t>
            </a:r>
            <a:fld id="{98D1D837-52A5-3C43-9FBA-6B14FA9AC41C}" type="slidenum">
              <a:rPr lang="en-US" smtClean="0"/>
              <a:pPr/>
              <a:t>10</a:t>
            </a:fld>
            <a:r>
              <a:rPr lang="en-US" smtClean="0"/>
              <a:t> –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8143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– </a:t>
            </a:r>
            <a:fld id="{98D1D837-52A5-3C43-9FBA-6B14FA9AC41C}" type="slidenum">
              <a:rPr lang="en-US" smtClean="0"/>
              <a:pPr/>
              <a:t>11</a:t>
            </a:fld>
            <a:r>
              <a:rPr lang="en-US" smtClean="0"/>
              <a:t> –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11188" y="2235200"/>
            <a:ext cx="7921625" cy="2641600"/>
          </a:xfrm>
        </p:spPr>
        <p:txBody>
          <a:bodyPr/>
          <a:lstStyle/>
          <a:p>
            <a:r>
              <a:rPr lang="en-GB" dirty="0" smtClean="0"/>
              <a:t>Q5 - </a:t>
            </a:r>
            <a:r>
              <a:rPr lang="en-GB" dirty="0"/>
              <a:t>How do we get the </a:t>
            </a:r>
            <a:r>
              <a:rPr lang="en-GB" dirty="0" smtClean="0"/>
              <a:t>Scheme </a:t>
            </a:r>
            <a:r>
              <a:rPr lang="en-GB" dirty="0"/>
              <a:t>to remain attractive to lower paid staff? (Perhaps reducing contributions for reduced benefits)</a:t>
            </a:r>
          </a:p>
        </p:txBody>
      </p:sp>
      <p:pic>
        <p:nvPicPr>
          <p:cNvPr id="5" name="Picture 2" descr="http://upload.wikimedia.org/wikipedia/en/thumb/3/3d/University_of_Aberdeen_Logo_Full.svg/1280px-University_of_Aberdeen_Logo_Full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1" y="552709"/>
            <a:ext cx="1674812" cy="645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17296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58241"/>
            <a:ext cx="7886700" cy="4789554"/>
          </a:xfrm>
        </p:spPr>
        <p:txBody>
          <a:bodyPr>
            <a:normAutofit/>
          </a:bodyPr>
          <a:lstStyle/>
          <a:p>
            <a:r>
              <a:rPr lang="en-GB" dirty="0" smtClean="0"/>
              <a:t>In </a:t>
            </a:r>
            <a:r>
              <a:rPr lang="en-GB" dirty="0"/>
              <a:t>principle, it would be possible to offer a lower cost/lower benefit version of the Scheme to lower paid staff. </a:t>
            </a:r>
            <a:endParaRPr lang="en-GB" dirty="0" smtClean="0"/>
          </a:p>
          <a:p>
            <a:r>
              <a:rPr lang="en-GB" dirty="0" smtClean="0"/>
              <a:t>However</a:t>
            </a:r>
            <a:r>
              <a:rPr lang="en-GB" dirty="0"/>
              <a:t>, this would require agreement from the University and would involve significant work in terms </a:t>
            </a:r>
            <a:r>
              <a:rPr lang="en-GB" dirty="0" smtClean="0"/>
              <a:t>of:</a:t>
            </a:r>
          </a:p>
          <a:p>
            <a:pPr lvl="1"/>
            <a:r>
              <a:rPr lang="en-GB" dirty="0" smtClean="0"/>
              <a:t>communicating </a:t>
            </a:r>
            <a:r>
              <a:rPr lang="en-GB" dirty="0"/>
              <a:t>with affected </a:t>
            </a:r>
            <a:r>
              <a:rPr lang="en-GB" dirty="0" smtClean="0"/>
              <a:t>employees</a:t>
            </a:r>
          </a:p>
          <a:p>
            <a:pPr lvl="1"/>
            <a:r>
              <a:rPr lang="en-GB" dirty="0" smtClean="0"/>
              <a:t>making </a:t>
            </a:r>
            <a:r>
              <a:rPr lang="en-GB" dirty="0"/>
              <a:t>changes to the Scheme </a:t>
            </a:r>
            <a:r>
              <a:rPr lang="en-GB" dirty="0" smtClean="0"/>
              <a:t>documentation</a:t>
            </a:r>
          </a:p>
          <a:p>
            <a:pPr lvl="1"/>
            <a:r>
              <a:rPr lang="en-GB" dirty="0"/>
              <a:t>m</a:t>
            </a:r>
            <a:r>
              <a:rPr lang="en-GB" dirty="0" smtClean="0"/>
              <a:t>aking changes to payroll and administration systems </a:t>
            </a:r>
            <a:r>
              <a:rPr lang="en-GB" dirty="0"/>
              <a:t>and processes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– </a:t>
            </a:r>
            <a:fld id="{98D1D837-52A5-3C43-9FBA-6B14FA9AC41C}" type="slidenum">
              <a:rPr lang="en-US" smtClean="0"/>
              <a:pPr/>
              <a:t>12</a:t>
            </a:fld>
            <a:r>
              <a:rPr lang="en-US" smtClean="0"/>
              <a:t> –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8143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– </a:t>
            </a:r>
            <a:fld id="{98D1D837-52A5-3C43-9FBA-6B14FA9AC41C}" type="slidenum">
              <a:rPr lang="en-US" smtClean="0"/>
              <a:pPr/>
              <a:t>13</a:t>
            </a:fld>
            <a:r>
              <a:rPr lang="en-US" smtClean="0"/>
              <a:t> –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11188" y="2235200"/>
            <a:ext cx="7921625" cy="2001520"/>
          </a:xfrm>
        </p:spPr>
        <p:txBody>
          <a:bodyPr/>
          <a:lstStyle/>
          <a:p>
            <a:r>
              <a:rPr lang="en-GB" dirty="0" smtClean="0"/>
              <a:t>Q6 - </a:t>
            </a:r>
            <a:r>
              <a:rPr lang="en-GB" dirty="0"/>
              <a:t>If more eligible staff join </a:t>
            </a:r>
            <a:r>
              <a:rPr lang="en-GB" dirty="0" smtClean="0"/>
              <a:t>the Scheme</a:t>
            </a:r>
            <a:r>
              <a:rPr lang="en-GB" dirty="0"/>
              <a:t>, what impact will that have </a:t>
            </a:r>
            <a:r>
              <a:rPr lang="en-GB" dirty="0" smtClean="0"/>
              <a:t>on the </a:t>
            </a:r>
            <a:r>
              <a:rPr lang="en-GB" dirty="0"/>
              <a:t>scheme’s liabilities</a:t>
            </a:r>
            <a:r>
              <a:rPr lang="en-GB" dirty="0" smtClean="0"/>
              <a:t>?</a:t>
            </a:r>
            <a:endParaRPr lang="en-GB" dirty="0"/>
          </a:p>
        </p:txBody>
      </p:sp>
      <p:pic>
        <p:nvPicPr>
          <p:cNvPr id="5" name="Picture 2" descr="http://upload.wikimedia.org/wikipedia/en/thumb/3/3d/University_of_Aberdeen_Logo_Full.svg/1280px-University_of_Aberdeen_Logo_Full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1" y="552709"/>
            <a:ext cx="1674812" cy="645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17296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6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58241"/>
            <a:ext cx="7886700" cy="4789554"/>
          </a:xfrm>
        </p:spPr>
        <p:txBody>
          <a:bodyPr>
            <a:normAutofit/>
          </a:bodyPr>
          <a:lstStyle/>
          <a:p>
            <a:r>
              <a:rPr lang="en-GB" dirty="0" smtClean="0"/>
              <a:t>There </a:t>
            </a:r>
            <a:r>
              <a:rPr lang="en-GB" dirty="0"/>
              <a:t>will be no change to the liabilities initially. </a:t>
            </a:r>
            <a:endParaRPr lang="en-GB" dirty="0" smtClean="0"/>
          </a:p>
          <a:p>
            <a:r>
              <a:rPr lang="en-GB" dirty="0" smtClean="0"/>
              <a:t>Over time, however, </a:t>
            </a:r>
            <a:r>
              <a:rPr lang="en-GB" dirty="0"/>
              <a:t>the liabilities will increase slightly more quickly </a:t>
            </a:r>
            <a:r>
              <a:rPr lang="en-GB" dirty="0" smtClean="0"/>
              <a:t>as </a:t>
            </a:r>
            <a:r>
              <a:rPr lang="en-GB" dirty="0"/>
              <a:t>the new joiners start to build up benefits in the Scheme. </a:t>
            </a:r>
            <a:endParaRPr lang="en-GB" dirty="0" smtClean="0"/>
          </a:p>
          <a:p>
            <a:r>
              <a:rPr lang="en-GB" dirty="0" smtClean="0"/>
              <a:t>It </a:t>
            </a:r>
            <a:r>
              <a:rPr lang="en-GB" dirty="0"/>
              <a:t>is </a:t>
            </a:r>
            <a:r>
              <a:rPr lang="en-GB" dirty="0" smtClean="0"/>
              <a:t>important </a:t>
            </a:r>
            <a:r>
              <a:rPr lang="en-GB" dirty="0"/>
              <a:t>to note that the assets </a:t>
            </a:r>
            <a:r>
              <a:rPr lang="en-GB" dirty="0" smtClean="0"/>
              <a:t>would </a:t>
            </a:r>
            <a:r>
              <a:rPr lang="en-GB" b="1" dirty="0" smtClean="0"/>
              <a:t>also</a:t>
            </a:r>
            <a:r>
              <a:rPr lang="en-GB" dirty="0" smtClean="0"/>
              <a:t> grow </a:t>
            </a:r>
            <a:r>
              <a:rPr lang="en-GB" dirty="0"/>
              <a:t>slightly more quickly if there are more new joiners </a:t>
            </a:r>
            <a:r>
              <a:rPr lang="en-GB" dirty="0" smtClean="0"/>
              <a:t>(due to </a:t>
            </a:r>
            <a:r>
              <a:rPr lang="en-GB" dirty="0"/>
              <a:t>additional contributions </a:t>
            </a:r>
            <a:r>
              <a:rPr lang="en-GB" dirty="0" smtClean="0"/>
              <a:t>being paid </a:t>
            </a:r>
            <a:r>
              <a:rPr lang="en-GB" dirty="0"/>
              <a:t>into the </a:t>
            </a:r>
            <a:r>
              <a:rPr lang="en-GB" dirty="0" smtClean="0"/>
              <a:t>Scheme).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– </a:t>
            </a:r>
            <a:fld id="{98D1D837-52A5-3C43-9FBA-6B14FA9AC41C}" type="slidenum">
              <a:rPr lang="en-US" smtClean="0"/>
              <a:pPr/>
              <a:t>14</a:t>
            </a:fld>
            <a:r>
              <a:rPr lang="en-US" smtClean="0"/>
              <a:t> –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8143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– </a:t>
            </a:r>
            <a:fld id="{98D1D837-52A5-3C43-9FBA-6B14FA9AC41C}" type="slidenum">
              <a:rPr lang="en-US" smtClean="0"/>
              <a:pPr/>
              <a:t>15</a:t>
            </a:fld>
            <a:r>
              <a:rPr lang="en-US" smtClean="0"/>
              <a:t> –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11188" y="2235200"/>
            <a:ext cx="7921625" cy="1742440"/>
          </a:xfrm>
        </p:spPr>
        <p:txBody>
          <a:bodyPr/>
          <a:lstStyle/>
          <a:p>
            <a:r>
              <a:rPr lang="en-GB" dirty="0" smtClean="0"/>
              <a:t>Q7 </a:t>
            </a:r>
            <a:r>
              <a:rPr lang="en-GB" dirty="0"/>
              <a:t>- What options are there for the CARE proportion at retirement (e.g. amount of lump sum)?</a:t>
            </a:r>
            <a:br>
              <a:rPr lang="en-GB" dirty="0"/>
            </a:br>
            <a:endParaRPr lang="en-GB" dirty="0"/>
          </a:p>
        </p:txBody>
      </p:sp>
      <p:pic>
        <p:nvPicPr>
          <p:cNvPr id="5" name="Picture 2" descr="http://upload.wikimedia.org/wikipedia/en/thumb/3/3d/University_of_Aberdeen_Logo_Full.svg/1280px-University_of_Aberdeen_Logo_Full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1" y="552709"/>
            <a:ext cx="1674812" cy="645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17296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7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58241"/>
            <a:ext cx="7886700" cy="4789554"/>
          </a:xfrm>
        </p:spPr>
        <p:txBody>
          <a:bodyPr>
            <a:normAutofit/>
          </a:bodyPr>
          <a:lstStyle/>
          <a:p>
            <a:r>
              <a:rPr lang="en-GB" dirty="0" smtClean="0"/>
              <a:t>The </a:t>
            </a:r>
            <a:r>
              <a:rPr lang="en-GB" dirty="0"/>
              <a:t>amount of lump sum that can be taken at retirement is limited by the Government (HMRC). </a:t>
            </a:r>
            <a:endParaRPr lang="en-GB" dirty="0" smtClean="0"/>
          </a:p>
          <a:p>
            <a:r>
              <a:rPr lang="en-GB" dirty="0" smtClean="0"/>
              <a:t>However</a:t>
            </a:r>
            <a:r>
              <a:rPr lang="en-GB" dirty="0"/>
              <a:t>, members are able to increase their lump sum by exchanging part of their pension for an additional lump sum</a:t>
            </a:r>
            <a:r>
              <a:rPr lang="en-GB" dirty="0" smtClean="0"/>
              <a:t>.</a:t>
            </a:r>
          </a:p>
          <a:p>
            <a:r>
              <a:rPr lang="en-GB" dirty="0" smtClean="0"/>
              <a:t>This is called ‘commutation’.</a:t>
            </a:r>
          </a:p>
          <a:p>
            <a:r>
              <a:rPr lang="en-GB" dirty="0" smtClean="0"/>
              <a:t>Details </a:t>
            </a:r>
            <a:r>
              <a:rPr lang="en-GB" dirty="0"/>
              <a:t>and quotations can be obtained from the Scheme administrators.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– </a:t>
            </a:r>
            <a:fld id="{98D1D837-52A5-3C43-9FBA-6B14FA9AC41C}" type="slidenum">
              <a:rPr lang="en-US" smtClean="0"/>
              <a:pPr/>
              <a:t>16</a:t>
            </a:fld>
            <a:r>
              <a:rPr lang="en-US" smtClean="0"/>
              <a:t> –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8143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– </a:t>
            </a:r>
            <a:fld id="{98D1D837-52A5-3C43-9FBA-6B14FA9AC41C}" type="slidenum">
              <a:rPr lang="en-US" smtClean="0"/>
              <a:pPr/>
              <a:t>17</a:t>
            </a:fld>
            <a:r>
              <a:rPr lang="en-US" smtClean="0"/>
              <a:t> –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11188" y="2235200"/>
            <a:ext cx="7921625" cy="1910080"/>
          </a:xfrm>
        </p:spPr>
        <p:txBody>
          <a:bodyPr/>
          <a:lstStyle/>
          <a:p>
            <a:r>
              <a:rPr lang="en-GB" dirty="0" smtClean="0"/>
              <a:t>Q8 </a:t>
            </a:r>
            <a:r>
              <a:rPr lang="en-GB" dirty="0"/>
              <a:t>- Given any possible government or scheme changes, are we given the same level of protection</a:t>
            </a:r>
            <a:r>
              <a:rPr lang="en-GB" dirty="0" smtClean="0"/>
              <a:t>?</a:t>
            </a:r>
            <a:endParaRPr lang="en-GB" dirty="0"/>
          </a:p>
        </p:txBody>
      </p:sp>
      <p:pic>
        <p:nvPicPr>
          <p:cNvPr id="5" name="Picture 2" descr="http://upload.wikimedia.org/wikipedia/en/thumb/3/3d/University_of_Aberdeen_Logo_Full.svg/1280px-University_of_Aberdeen_Logo_Full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1" y="552709"/>
            <a:ext cx="1674812" cy="645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17296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8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58241"/>
            <a:ext cx="7886700" cy="4789554"/>
          </a:xfrm>
        </p:spPr>
        <p:txBody>
          <a:bodyPr>
            <a:normAutofit/>
          </a:bodyPr>
          <a:lstStyle/>
          <a:p>
            <a:r>
              <a:rPr lang="en-GB" dirty="0" smtClean="0"/>
              <a:t>The </a:t>
            </a:r>
            <a:r>
              <a:rPr lang="en-GB" dirty="0"/>
              <a:t>assets held by the Scheme and the contributions paid by the University provide a very high degree of protection for members and their benefits. </a:t>
            </a:r>
            <a:endParaRPr lang="en-GB" dirty="0" smtClean="0"/>
          </a:p>
          <a:p>
            <a:r>
              <a:rPr lang="en-GB" dirty="0" smtClean="0"/>
              <a:t>The </a:t>
            </a:r>
            <a:r>
              <a:rPr lang="en-GB" dirty="0"/>
              <a:t>University provides additional security if further contributions are required beyond those already being paid</a:t>
            </a:r>
            <a:r>
              <a:rPr lang="en-GB" dirty="0" smtClean="0"/>
              <a:t>.</a:t>
            </a:r>
          </a:p>
          <a:p>
            <a:r>
              <a:rPr lang="en-GB" dirty="0" smtClean="0"/>
              <a:t>As </a:t>
            </a:r>
            <a:r>
              <a:rPr lang="en-GB" dirty="0"/>
              <a:t>a last resort, the Government Lifeboat scheme the Pension Protection Fund provides a high level of protection for any pension scheme, including UASLAS, if the sponsoring employer fails.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– </a:t>
            </a:r>
            <a:fld id="{98D1D837-52A5-3C43-9FBA-6B14FA9AC41C}" type="slidenum">
              <a:rPr lang="en-US" smtClean="0"/>
              <a:pPr/>
              <a:t>18</a:t>
            </a:fld>
            <a:r>
              <a:rPr lang="en-US" smtClean="0"/>
              <a:t> –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8143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– </a:t>
            </a:r>
            <a:fld id="{98D1D837-52A5-3C43-9FBA-6B14FA9AC41C}" type="slidenum">
              <a:rPr lang="en-US" smtClean="0"/>
              <a:pPr/>
              <a:t>19</a:t>
            </a:fld>
            <a:r>
              <a:rPr lang="en-US" smtClean="0"/>
              <a:t> –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11188" y="2235200"/>
            <a:ext cx="7921625" cy="2473960"/>
          </a:xfrm>
        </p:spPr>
        <p:txBody>
          <a:bodyPr/>
          <a:lstStyle/>
          <a:p>
            <a:r>
              <a:rPr lang="en-GB" dirty="0" smtClean="0"/>
              <a:t>Q9 </a:t>
            </a:r>
            <a:r>
              <a:rPr lang="en-GB" dirty="0"/>
              <a:t>- </a:t>
            </a:r>
            <a:r>
              <a:rPr lang="en-GB" dirty="0" smtClean="0"/>
              <a:t>Could </a:t>
            </a:r>
            <a:r>
              <a:rPr lang="en-GB" dirty="0"/>
              <a:t>we have the percentage of </a:t>
            </a:r>
            <a:r>
              <a:rPr lang="en-GB" dirty="0" smtClean="0"/>
              <a:t>uptake, and the numbers </a:t>
            </a:r>
            <a:r>
              <a:rPr lang="en-GB" dirty="0"/>
              <a:t>of </a:t>
            </a:r>
            <a:r>
              <a:rPr lang="en-GB" dirty="0" smtClean="0"/>
              <a:t>active, deferred and pensioner members</a:t>
            </a:r>
            <a:r>
              <a:rPr lang="en-GB" dirty="0"/>
              <a:t>?</a:t>
            </a:r>
          </a:p>
        </p:txBody>
      </p:sp>
      <p:pic>
        <p:nvPicPr>
          <p:cNvPr id="5" name="Picture 2" descr="http://upload.wikimedia.org/wikipedia/en/thumb/3/3d/University_of_Aberdeen_Logo_Full.svg/1280px-University_of_Aberdeen_Logo_Full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1" y="552709"/>
            <a:ext cx="1674812" cy="645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1729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Please note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Responses are necessarily general in some cases</a:t>
            </a:r>
          </a:p>
          <a:p>
            <a:r>
              <a:rPr lang="en-GB" dirty="0"/>
              <a:t>If you require a specific response to a query, please contact the Pensions Office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– </a:t>
            </a:r>
            <a:fld id="{98D1D837-52A5-3C43-9FBA-6B14FA9AC41C}" type="slidenum">
              <a:rPr lang="en-US" smtClean="0"/>
              <a:pPr/>
              <a:t>2</a:t>
            </a:fld>
            <a:r>
              <a:rPr lang="en-US" smtClean="0"/>
              <a:t> –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1992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9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58241"/>
            <a:ext cx="7886700" cy="4789554"/>
          </a:xfrm>
        </p:spPr>
        <p:txBody>
          <a:bodyPr>
            <a:normAutofit/>
          </a:bodyPr>
          <a:lstStyle/>
          <a:p>
            <a:r>
              <a:rPr lang="en-GB" dirty="0" smtClean="0"/>
              <a:t>As at 31 July 2016:</a:t>
            </a:r>
          </a:p>
          <a:p>
            <a:pPr lvl="1"/>
            <a:r>
              <a:rPr lang="en-GB" dirty="0" smtClean="0"/>
              <a:t>Actives – 612</a:t>
            </a:r>
          </a:p>
          <a:p>
            <a:pPr lvl="1"/>
            <a:r>
              <a:rPr lang="en-GB" dirty="0" smtClean="0"/>
              <a:t>Deferreds – 690</a:t>
            </a:r>
          </a:p>
          <a:p>
            <a:pPr lvl="1"/>
            <a:r>
              <a:rPr lang="en-GB" dirty="0" smtClean="0"/>
              <a:t>Pensioners - 977</a:t>
            </a:r>
          </a:p>
          <a:p>
            <a:r>
              <a:rPr lang="en-GB" dirty="0" smtClean="0"/>
              <a:t>On </a:t>
            </a:r>
            <a:r>
              <a:rPr lang="en-GB" dirty="0"/>
              <a:t>average, 10% of employees eligible to join the Scheme </a:t>
            </a:r>
            <a:r>
              <a:rPr lang="en-GB" dirty="0" smtClean="0"/>
              <a:t>choose to opt </a:t>
            </a:r>
            <a:r>
              <a:rPr lang="en-GB" dirty="0"/>
              <a:t>out</a:t>
            </a:r>
            <a:r>
              <a:rPr lang="en-GB" dirty="0" smtClean="0"/>
              <a:t>.</a:t>
            </a:r>
          </a:p>
          <a:p>
            <a:r>
              <a:rPr lang="en-GB" dirty="0" smtClean="0"/>
              <a:t>On average 90% choose to remain in the Scheme.</a:t>
            </a:r>
          </a:p>
          <a:p>
            <a:r>
              <a:rPr lang="en-GB" dirty="0"/>
              <a:t>The exact number of members in the Scheme is shown in the Short Report.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– </a:t>
            </a:r>
            <a:fld id="{98D1D837-52A5-3C43-9FBA-6B14FA9AC41C}" type="slidenum">
              <a:rPr lang="en-US" smtClean="0"/>
              <a:pPr/>
              <a:t>20</a:t>
            </a:fld>
            <a:r>
              <a:rPr lang="en-US" smtClean="0"/>
              <a:t> –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8143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– </a:t>
            </a:r>
            <a:fld id="{98D1D837-52A5-3C43-9FBA-6B14FA9AC41C}" type="slidenum">
              <a:rPr lang="en-US" smtClean="0"/>
              <a:pPr/>
              <a:t>21</a:t>
            </a:fld>
            <a:r>
              <a:rPr lang="en-US" smtClean="0"/>
              <a:t> –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Q10 </a:t>
            </a:r>
            <a:r>
              <a:rPr lang="en-GB" dirty="0"/>
              <a:t>- </a:t>
            </a:r>
            <a:r>
              <a:rPr lang="en-GB" dirty="0" smtClean="0"/>
              <a:t>Is </a:t>
            </a:r>
            <a:r>
              <a:rPr lang="en-GB" dirty="0"/>
              <a:t>the </a:t>
            </a:r>
            <a:r>
              <a:rPr lang="en-GB" dirty="0" smtClean="0"/>
              <a:t>Scheme </a:t>
            </a:r>
            <a:r>
              <a:rPr lang="en-GB" dirty="0"/>
              <a:t>still healthy</a:t>
            </a:r>
            <a:r>
              <a:rPr lang="en-GB" dirty="0" smtClean="0"/>
              <a:t>?</a:t>
            </a:r>
            <a:endParaRPr lang="en-GB" dirty="0"/>
          </a:p>
        </p:txBody>
      </p:sp>
      <p:pic>
        <p:nvPicPr>
          <p:cNvPr id="5" name="Picture 2" descr="http://upload.wikimedia.org/wikipedia/en/thumb/3/3d/University_of_Aberdeen_Logo_Full.svg/1280px-University_of_Aberdeen_Logo_Full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1" y="552709"/>
            <a:ext cx="1674812" cy="645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17296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10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58241"/>
            <a:ext cx="7886700" cy="4789554"/>
          </a:xfrm>
        </p:spPr>
        <p:txBody>
          <a:bodyPr>
            <a:normAutofit/>
          </a:bodyPr>
          <a:lstStyle/>
          <a:p>
            <a:r>
              <a:rPr lang="en-GB" dirty="0" smtClean="0"/>
              <a:t>Yes!</a:t>
            </a:r>
          </a:p>
          <a:p>
            <a:r>
              <a:rPr lang="en-GB" dirty="0" smtClean="0"/>
              <a:t>The valuation is currently underway.</a:t>
            </a:r>
          </a:p>
          <a:p>
            <a:r>
              <a:rPr lang="en-GB" dirty="0" smtClean="0"/>
              <a:t>Initial results show a funding level of approximately 93%.</a:t>
            </a:r>
          </a:p>
          <a:p>
            <a:r>
              <a:rPr lang="en-GB" dirty="0" smtClean="0"/>
              <a:t>This means the Scheme currently has around 93% of the total value of money it needs in order to meet expected future pension payments.</a:t>
            </a:r>
          </a:p>
          <a:p>
            <a:r>
              <a:rPr lang="en-GB" dirty="0" smtClean="0"/>
              <a:t>There is a plan in place for the University to pay ‘deficit recovery’ contributions over time to close this gap.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– </a:t>
            </a:r>
            <a:fld id="{98D1D837-52A5-3C43-9FBA-6B14FA9AC41C}" type="slidenum">
              <a:rPr lang="en-US" smtClean="0"/>
              <a:pPr/>
              <a:t>22</a:t>
            </a:fld>
            <a:r>
              <a:rPr lang="en-US" smtClean="0"/>
              <a:t> –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8143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– </a:t>
            </a:r>
            <a:fld id="{98D1D837-52A5-3C43-9FBA-6B14FA9AC41C}" type="slidenum">
              <a:rPr lang="en-US" smtClean="0"/>
              <a:pPr/>
              <a:t>23</a:t>
            </a:fld>
            <a:r>
              <a:rPr lang="en-US" smtClean="0"/>
              <a:t> –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11188" y="2235200"/>
            <a:ext cx="7921625" cy="3053080"/>
          </a:xfrm>
        </p:spPr>
        <p:txBody>
          <a:bodyPr/>
          <a:lstStyle/>
          <a:p>
            <a:r>
              <a:rPr lang="en-GB" dirty="0" smtClean="0"/>
              <a:t>Q11 </a:t>
            </a:r>
            <a:r>
              <a:rPr lang="en-GB" dirty="0"/>
              <a:t>- Could you please include in your statement that the </a:t>
            </a:r>
            <a:r>
              <a:rPr lang="en-GB" dirty="0" smtClean="0"/>
              <a:t>Scheme </a:t>
            </a:r>
            <a:r>
              <a:rPr lang="en-GB" dirty="0"/>
              <a:t>also includes people who have been promoted since 2016, but have elected to remain with UASLAS</a:t>
            </a:r>
            <a:r>
              <a:rPr lang="en-GB" dirty="0" smtClean="0"/>
              <a:t>?</a:t>
            </a:r>
            <a:endParaRPr lang="en-GB" dirty="0"/>
          </a:p>
        </p:txBody>
      </p:sp>
      <p:pic>
        <p:nvPicPr>
          <p:cNvPr id="5" name="Picture 2" descr="http://upload.wikimedia.org/wikipedia/en/thumb/3/3d/University_of_Aberdeen_Logo_Full.svg/1280px-University_of_Aberdeen_Logo_Full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1" y="552709"/>
            <a:ext cx="1674812" cy="645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17296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11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58241"/>
            <a:ext cx="7886700" cy="4789554"/>
          </a:xfrm>
        </p:spPr>
        <p:txBody>
          <a:bodyPr>
            <a:normAutofit/>
          </a:bodyPr>
          <a:lstStyle/>
          <a:p>
            <a:r>
              <a:rPr lang="en-GB" dirty="0"/>
              <a:t> Staff promoted since April 2016 could elect to remain in UASLAS rather than join USS. </a:t>
            </a:r>
            <a:endParaRPr lang="en-GB" dirty="0" smtClean="0"/>
          </a:p>
          <a:p>
            <a:r>
              <a:rPr lang="en-GB" dirty="0" smtClean="0"/>
              <a:t>In </a:t>
            </a:r>
            <a:r>
              <a:rPr lang="en-GB" dirty="0"/>
              <a:t>the period to July 2016 no one </a:t>
            </a:r>
            <a:r>
              <a:rPr lang="en-GB" dirty="0" smtClean="0"/>
              <a:t>did.</a:t>
            </a:r>
          </a:p>
          <a:p>
            <a:r>
              <a:rPr lang="en-GB" dirty="0" smtClean="0"/>
              <a:t>Since then, </a:t>
            </a:r>
            <a:r>
              <a:rPr lang="en-GB" dirty="0"/>
              <a:t>only two have done so.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– </a:t>
            </a:r>
            <a:fld id="{98D1D837-52A5-3C43-9FBA-6B14FA9AC41C}" type="slidenum">
              <a:rPr lang="en-US" smtClean="0"/>
              <a:pPr/>
              <a:t>24</a:t>
            </a:fld>
            <a:r>
              <a:rPr lang="en-US" smtClean="0"/>
              <a:t> –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8143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– </a:t>
            </a:r>
            <a:fld id="{98D1D837-52A5-3C43-9FBA-6B14FA9AC41C}" type="slidenum">
              <a:rPr lang="en-US" smtClean="0"/>
              <a:pPr/>
              <a:t>25</a:t>
            </a:fld>
            <a:r>
              <a:rPr lang="en-US" smtClean="0"/>
              <a:t> –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11188" y="2235200"/>
            <a:ext cx="7921625" cy="2656840"/>
          </a:xfrm>
        </p:spPr>
        <p:txBody>
          <a:bodyPr/>
          <a:lstStyle/>
          <a:p>
            <a:r>
              <a:rPr lang="en-GB" dirty="0" smtClean="0"/>
              <a:t>Q12 </a:t>
            </a:r>
            <a:r>
              <a:rPr lang="en-GB" dirty="0"/>
              <a:t>- </a:t>
            </a:r>
            <a:r>
              <a:rPr lang="en-GB" dirty="0" smtClean="0"/>
              <a:t>Given </a:t>
            </a:r>
            <a:r>
              <a:rPr lang="en-GB" dirty="0"/>
              <a:t>that I am a European citizen, I would like to know if I need to permanent residency in order to safeguard my pension?</a:t>
            </a:r>
          </a:p>
        </p:txBody>
      </p:sp>
      <p:pic>
        <p:nvPicPr>
          <p:cNvPr id="5" name="Picture 2" descr="http://upload.wikimedia.org/wikipedia/en/thumb/3/3d/University_of_Aberdeen_Logo_Full.svg/1280px-University_of_Aberdeen_Logo_Full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1" y="552709"/>
            <a:ext cx="1674812" cy="645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17296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12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58241"/>
            <a:ext cx="7886700" cy="4789554"/>
          </a:xfrm>
        </p:spPr>
        <p:txBody>
          <a:bodyPr>
            <a:normAutofit/>
          </a:bodyPr>
          <a:lstStyle/>
          <a:p>
            <a:r>
              <a:rPr lang="en-GB" dirty="0"/>
              <a:t> Provided the individual is a member of the scheme </a:t>
            </a:r>
            <a:r>
              <a:rPr lang="en-GB" dirty="0" smtClean="0"/>
              <a:t>their </a:t>
            </a:r>
            <a:r>
              <a:rPr lang="en-GB" dirty="0"/>
              <a:t>benefits are protected to the same level as benefits for UK citizens.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– </a:t>
            </a:r>
            <a:fld id="{98D1D837-52A5-3C43-9FBA-6B14FA9AC41C}" type="slidenum">
              <a:rPr lang="en-US" smtClean="0"/>
              <a:pPr/>
              <a:t>26</a:t>
            </a:fld>
            <a:r>
              <a:rPr lang="en-US" smtClean="0"/>
              <a:t> –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8143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– </a:t>
            </a:r>
            <a:fld id="{98D1D837-52A5-3C43-9FBA-6B14FA9AC41C}" type="slidenum">
              <a:rPr lang="en-US" smtClean="0"/>
              <a:pPr/>
              <a:t>27</a:t>
            </a:fld>
            <a:r>
              <a:rPr lang="en-US" smtClean="0"/>
              <a:t> –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11188" y="2235200"/>
            <a:ext cx="7921625" cy="2931160"/>
          </a:xfrm>
        </p:spPr>
        <p:txBody>
          <a:bodyPr/>
          <a:lstStyle/>
          <a:p>
            <a:r>
              <a:rPr lang="en-GB" dirty="0" smtClean="0"/>
              <a:t>Q13 – If I </a:t>
            </a:r>
            <a:r>
              <a:rPr lang="en-GB" dirty="0"/>
              <a:t>were to leave the UK and </a:t>
            </a:r>
            <a:r>
              <a:rPr lang="en-GB" dirty="0" smtClean="0"/>
              <a:t>lose </a:t>
            </a:r>
            <a:r>
              <a:rPr lang="en-GB" dirty="0"/>
              <a:t>residency, would there be any financial implications with regards to my pension</a:t>
            </a:r>
            <a:r>
              <a:rPr lang="en-GB" dirty="0" smtClean="0"/>
              <a:t>?</a:t>
            </a:r>
            <a:endParaRPr lang="en-GB" dirty="0"/>
          </a:p>
        </p:txBody>
      </p:sp>
      <p:pic>
        <p:nvPicPr>
          <p:cNvPr id="5" name="Picture 2" descr="http://upload.wikimedia.org/wikipedia/en/thumb/3/3d/University_of_Aberdeen_Logo_Full.svg/1280px-University_of_Aberdeen_Logo_Full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1" y="552709"/>
            <a:ext cx="1674812" cy="645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17296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13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58241"/>
            <a:ext cx="7886700" cy="4789554"/>
          </a:xfrm>
        </p:spPr>
        <p:txBody>
          <a:bodyPr>
            <a:normAutofit/>
          </a:bodyPr>
          <a:lstStyle/>
          <a:p>
            <a:r>
              <a:rPr lang="en-GB" dirty="0" smtClean="0"/>
              <a:t>There </a:t>
            </a:r>
            <a:r>
              <a:rPr lang="en-GB" dirty="0"/>
              <a:t>may be tax implications when benefits are taken. </a:t>
            </a:r>
            <a:endParaRPr lang="en-GB" dirty="0" smtClean="0"/>
          </a:p>
          <a:p>
            <a:r>
              <a:rPr lang="en-GB" dirty="0" smtClean="0"/>
              <a:t>These </a:t>
            </a:r>
            <a:r>
              <a:rPr lang="en-GB" dirty="0"/>
              <a:t>would depend on the tax regime in the country of residence and any arrangements between the UK and the country of residence.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– </a:t>
            </a:r>
            <a:fld id="{98D1D837-52A5-3C43-9FBA-6B14FA9AC41C}" type="slidenum">
              <a:rPr lang="en-US" smtClean="0"/>
              <a:pPr/>
              <a:t>28</a:t>
            </a:fld>
            <a:r>
              <a:rPr lang="en-US" smtClean="0"/>
              <a:t> –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8143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– </a:t>
            </a:r>
            <a:fld id="{98D1D837-52A5-3C43-9FBA-6B14FA9AC41C}" type="slidenum">
              <a:rPr lang="en-US" smtClean="0"/>
              <a:pPr/>
              <a:t>29</a:t>
            </a:fld>
            <a:r>
              <a:rPr lang="en-US" smtClean="0"/>
              <a:t> –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Thank you – any further questions?</a:t>
            </a:r>
            <a:endParaRPr lang="en-GB" dirty="0"/>
          </a:p>
        </p:txBody>
      </p:sp>
      <p:pic>
        <p:nvPicPr>
          <p:cNvPr id="5" name="Picture 2" descr="http://upload.wikimedia.org/wikipedia/en/thumb/3/3d/University_of_Aberdeen_Logo_Full.svg/1280px-University_of_Aberdeen_Logo_Full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1" y="552709"/>
            <a:ext cx="1674812" cy="645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161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– </a:t>
            </a:r>
            <a:fld id="{98D1D837-52A5-3C43-9FBA-6B14FA9AC41C}" type="slidenum">
              <a:rPr lang="en-US" smtClean="0"/>
              <a:pPr/>
              <a:t>3</a:t>
            </a:fld>
            <a:r>
              <a:rPr lang="en-US" smtClean="0"/>
              <a:t> –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Q1 </a:t>
            </a:r>
            <a:r>
              <a:rPr lang="en-GB" dirty="0"/>
              <a:t>- How much does the scheme cost to administer</a:t>
            </a:r>
            <a:r>
              <a:rPr lang="en-GB" dirty="0" smtClean="0"/>
              <a:t>?</a:t>
            </a:r>
            <a:endParaRPr lang="en-GB" dirty="0"/>
          </a:p>
        </p:txBody>
      </p:sp>
      <p:pic>
        <p:nvPicPr>
          <p:cNvPr id="5" name="Picture 2" descr="http://upload.wikimedia.org/wikipedia/en/thumb/3/3d/University_of_Aberdeen_Logo_Full.svg/1280px-University_of_Aberdeen_Logo_Full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1" y="552709"/>
            <a:ext cx="1674812" cy="645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5639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58241"/>
            <a:ext cx="7886700" cy="4789554"/>
          </a:xfrm>
        </p:spPr>
        <p:txBody>
          <a:bodyPr>
            <a:normAutofit/>
          </a:bodyPr>
          <a:lstStyle/>
          <a:p>
            <a:r>
              <a:rPr lang="en-GB" dirty="0" smtClean="0"/>
              <a:t>That’s a complex question!</a:t>
            </a:r>
          </a:p>
          <a:p>
            <a:r>
              <a:rPr lang="en-GB" dirty="0" smtClean="0"/>
              <a:t>The amount that gets paid into the Scheme each year can change from time to time</a:t>
            </a:r>
          </a:p>
          <a:p>
            <a:r>
              <a:rPr lang="en-GB" dirty="0" smtClean="0"/>
              <a:t>For now, it’s:</a:t>
            </a:r>
          </a:p>
          <a:p>
            <a:pPr lvl="1"/>
            <a:r>
              <a:rPr lang="en-GB" dirty="0" smtClean="0"/>
              <a:t>7.05% of member’s salaries (paid either by the member or on behalf of the members who use salary sacrifice)</a:t>
            </a:r>
          </a:p>
          <a:p>
            <a:pPr lvl="1"/>
            <a:r>
              <a:rPr lang="en-GB" dirty="0" smtClean="0"/>
              <a:t>11.7% of member’s salaries paid by the University</a:t>
            </a:r>
          </a:p>
          <a:p>
            <a:pPr lvl="1"/>
            <a:r>
              <a:rPr lang="en-GB" dirty="0" smtClean="0"/>
              <a:t>A further 5.8% of member’s salaries paid by the University to help pay off the ‘short fall’ in the Scheme.</a:t>
            </a:r>
          </a:p>
          <a:p>
            <a:r>
              <a:rPr lang="en-GB" dirty="0" smtClean="0"/>
              <a:t>This information is available in the short report.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– </a:t>
            </a:r>
            <a:fld id="{98D1D837-52A5-3C43-9FBA-6B14FA9AC41C}" type="slidenum">
              <a:rPr lang="en-US" smtClean="0"/>
              <a:pPr/>
              <a:t>4</a:t>
            </a:fld>
            <a:r>
              <a:rPr lang="en-US" smtClean="0"/>
              <a:t> –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428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– </a:t>
            </a:r>
            <a:fld id="{98D1D837-52A5-3C43-9FBA-6B14FA9AC41C}" type="slidenum">
              <a:rPr lang="en-US" smtClean="0"/>
              <a:pPr/>
              <a:t>5</a:t>
            </a:fld>
            <a:r>
              <a:rPr lang="en-US" smtClean="0"/>
              <a:t> –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11188" y="2235200"/>
            <a:ext cx="7921625" cy="3098800"/>
          </a:xfrm>
        </p:spPr>
        <p:txBody>
          <a:bodyPr/>
          <a:lstStyle/>
          <a:p>
            <a:r>
              <a:rPr lang="en-GB" dirty="0" smtClean="0"/>
              <a:t>Q2 </a:t>
            </a:r>
            <a:r>
              <a:rPr lang="en-GB" dirty="0"/>
              <a:t>- Is the scheme still giving us what we purchased?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Can </a:t>
            </a:r>
            <a:r>
              <a:rPr lang="en-GB" dirty="0"/>
              <a:t>we have clarification that protection of the final salary proportion is still in place at point of retirement?</a:t>
            </a:r>
            <a:br>
              <a:rPr lang="en-GB" dirty="0"/>
            </a:br>
            <a:endParaRPr lang="en-GB" dirty="0"/>
          </a:p>
        </p:txBody>
      </p:sp>
      <p:pic>
        <p:nvPicPr>
          <p:cNvPr id="5" name="Picture 2" descr="http://upload.wikimedia.org/wikipedia/en/thumb/3/3d/University_of_Aberdeen_Logo_Full.svg/1280px-University_of_Aberdeen_Logo_Full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1" y="552709"/>
            <a:ext cx="1674812" cy="645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2548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58241"/>
            <a:ext cx="7886700" cy="519811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Yes</a:t>
            </a:r>
            <a:r>
              <a:rPr lang="en-GB" dirty="0"/>
              <a:t>, benefits earned before 1 August 2011 remain linked to final salary. </a:t>
            </a:r>
            <a:endParaRPr lang="en-GB" dirty="0" smtClean="0"/>
          </a:p>
          <a:p>
            <a:r>
              <a:rPr lang="en-GB" dirty="0" smtClean="0"/>
              <a:t>For </a:t>
            </a:r>
            <a:r>
              <a:rPr lang="en-GB" dirty="0"/>
              <a:t>service from 1 August 2011, members continue to earn a pension </a:t>
            </a:r>
            <a:r>
              <a:rPr lang="en-GB" dirty="0" smtClean="0"/>
              <a:t>of:</a:t>
            </a:r>
          </a:p>
          <a:p>
            <a:pPr lvl="1"/>
            <a:r>
              <a:rPr lang="en-GB" dirty="0" smtClean="0"/>
              <a:t>1/80th </a:t>
            </a:r>
            <a:r>
              <a:rPr lang="en-GB" dirty="0"/>
              <a:t>of salary </a:t>
            </a:r>
            <a:r>
              <a:rPr lang="en-GB" dirty="0" smtClean="0"/>
              <a:t>for each year; </a:t>
            </a:r>
            <a:r>
              <a:rPr lang="en-GB" dirty="0"/>
              <a:t>and </a:t>
            </a:r>
            <a:endParaRPr lang="en-GB" dirty="0" smtClean="0"/>
          </a:p>
          <a:p>
            <a:pPr lvl="1"/>
            <a:r>
              <a:rPr lang="en-GB" dirty="0" smtClean="0"/>
              <a:t>a </a:t>
            </a:r>
            <a:r>
              <a:rPr lang="en-GB" dirty="0"/>
              <a:t>lump sum of 3/80th of </a:t>
            </a:r>
            <a:r>
              <a:rPr lang="en-GB" dirty="0" smtClean="0"/>
              <a:t>salary at retirement. </a:t>
            </a:r>
          </a:p>
          <a:p>
            <a:r>
              <a:rPr lang="en-GB" dirty="0" smtClean="0"/>
              <a:t>These </a:t>
            </a:r>
            <a:r>
              <a:rPr lang="en-GB" dirty="0"/>
              <a:t>benefits are revalued each year in line with </a:t>
            </a:r>
            <a:r>
              <a:rPr lang="en-GB" dirty="0" smtClean="0"/>
              <a:t>Consumer Price Inflation</a:t>
            </a:r>
            <a:r>
              <a:rPr lang="en-GB" dirty="0"/>
              <a:t>, to maintain the purchasing power of your benefits. </a:t>
            </a:r>
            <a:endParaRPr lang="en-GB" dirty="0" smtClean="0"/>
          </a:p>
          <a:p>
            <a:r>
              <a:rPr lang="en-GB" dirty="0" smtClean="0"/>
              <a:t>Before </a:t>
            </a:r>
            <a:r>
              <a:rPr lang="en-GB" dirty="0"/>
              <a:t>making any changes to the benefits you currently earn each year, the University would need to consult with all affected employees.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– </a:t>
            </a:r>
            <a:fld id="{98D1D837-52A5-3C43-9FBA-6B14FA9AC41C}" type="slidenum">
              <a:rPr lang="en-US" smtClean="0"/>
              <a:pPr/>
              <a:t>6</a:t>
            </a:fld>
            <a:r>
              <a:rPr lang="en-US" smtClean="0"/>
              <a:t> –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175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– </a:t>
            </a:r>
            <a:fld id="{98D1D837-52A5-3C43-9FBA-6B14FA9AC41C}" type="slidenum">
              <a:rPr lang="en-US" smtClean="0"/>
              <a:pPr/>
              <a:t>7</a:t>
            </a:fld>
            <a:r>
              <a:rPr lang="en-US" smtClean="0"/>
              <a:t> –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Q3 </a:t>
            </a:r>
            <a:r>
              <a:rPr lang="en-GB" dirty="0"/>
              <a:t>- No short report has come </a:t>
            </a:r>
            <a:r>
              <a:rPr lang="en-GB" dirty="0" smtClean="0"/>
              <a:t>out, why has this been delayed?</a:t>
            </a:r>
            <a:endParaRPr lang="en-GB" dirty="0"/>
          </a:p>
        </p:txBody>
      </p:sp>
      <p:pic>
        <p:nvPicPr>
          <p:cNvPr id="5" name="Picture 2" descr="http://upload.wikimedia.org/wikipedia/en/thumb/3/3d/University_of_Aberdeen_Logo_Full.svg/1280px-University_of_Aberdeen_Logo_Full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1" y="552709"/>
            <a:ext cx="1674812" cy="645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1729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58241"/>
            <a:ext cx="7886700" cy="4789554"/>
          </a:xfrm>
        </p:spPr>
        <p:txBody>
          <a:bodyPr>
            <a:normAutofit/>
          </a:bodyPr>
          <a:lstStyle/>
          <a:p>
            <a:r>
              <a:rPr lang="en-GB" dirty="0" smtClean="0"/>
              <a:t>This </a:t>
            </a:r>
            <a:r>
              <a:rPr lang="en-GB" dirty="0"/>
              <a:t>year we had to obtain information on the </a:t>
            </a:r>
            <a:r>
              <a:rPr lang="en-GB" dirty="0" smtClean="0"/>
              <a:t>annuities, </a:t>
            </a:r>
            <a:r>
              <a:rPr lang="en-GB" dirty="0"/>
              <a:t>which pay for some of the pensions, and include this in the full Trustee Report and Accounts. </a:t>
            </a:r>
            <a:endParaRPr lang="en-GB" dirty="0" smtClean="0"/>
          </a:p>
          <a:p>
            <a:r>
              <a:rPr lang="en-GB" dirty="0" smtClean="0"/>
              <a:t>This </a:t>
            </a:r>
            <a:r>
              <a:rPr lang="en-GB" dirty="0"/>
              <a:t>is the first year the Accounting Regulations required this to be done and it took longer than anticipated to obtain and check the information. </a:t>
            </a:r>
            <a:endParaRPr lang="en-GB" dirty="0" smtClean="0"/>
          </a:p>
          <a:p>
            <a:r>
              <a:rPr lang="en-GB" dirty="0" smtClean="0"/>
              <a:t>In </a:t>
            </a:r>
            <a:r>
              <a:rPr lang="en-GB" dirty="0"/>
              <a:t>future years this information will be available sooner and issuing </a:t>
            </a:r>
            <a:r>
              <a:rPr lang="en-GB" dirty="0" smtClean="0"/>
              <a:t>the Short </a:t>
            </a:r>
            <a:r>
              <a:rPr lang="en-GB" dirty="0"/>
              <a:t>Report will not be delayed.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– </a:t>
            </a:r>
            <a:fld id="{98D1D837-52A5-3C43-9FBA-6B14FA9AC41C}" type="slidenum">
              <a:rPr lang="en-US" smtClean="0"/>
              <a:pPr/>
              <a:t>8</a:t>
            </a:fld>
            <a:r>
              <a:rPr lang="en-US" smtClean="0"/>
              <a:t> –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814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– </a:t>
            </a:r>
            <a:fld id="{98D1D837-52A5-3C43-9FBA-6B14FA9AC41C}" type="slidenum">
              <a:rPr lang="en-US" smtClean="0"/>
              <a:pPr/>
              <a:t>9</a:t>
            </a:fld>
            <a:r>
              <a:rPr lang="en-US" smtClean="0"/>
              <a:t> –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11188" y="2235200"/>
            <a:ext cx="7921625" cy="3220720"/>
          </a:xfrm>
        </p:spPr>
        <p:txBody>
          <a:bodyPr/>
          <a:lstStyle/>
          <a:p>
            <a:r>
              <a:rPr lang="en-GB" dirty="0" smtClean="0"/>
              <a:t>Q4 </a:t>
            </a:r>
            <a:r>
              <a:rPr lang="en-GB" dirty="0"/>
              <a:t>- Is there any way that individual member’s report can be simplified </a:t>
            </a:r>
            <a:r>
              <a:rPr lang="en-GB" dirty="0" smtClean="0"/>
              <a:t>so that it is made </a:t>
            </a:r>
            <a:r>
              <a:rPr lang="en-GB" dirty="0"/>
              <a:t>easier to understand how CARE is calculated and where the University’s proportion </a:t>
            </a:r>
            <a:r>
              <a:rPr lang="en-GB" dirty="0" smtClean="0"/>
              <a:t>goes?</a:t>
            </a:r>
            <a:endParaRPr lang="en-GB" dirty="0"/>
          </a:p>
        </p:txBody>
      </p:sp>
      <p:pic>
        <p:nvPicPr>
          <p:cNvPr id="5" name="Picture 2" descr="http://upload.wikimedia.org/wikipedia/en/thumb/3/3d/University_of_Aberdeen_Logo_Full.svg/1280px-University_of_Aberdeen_Logo_Full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1" y="552709"/>
            <a:ext cx="1674812" cy="645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1729630"/>
      </p:ext>
    </p:extLst>
  </p:cSld>
  <p:clrMapOvr>
    <a:masterClrMapping/>
  </p:clrMapOvr>
</p:sld>
</file>

<file path=ppt/theme/theme1.xml><?xml version="1.0" encoding="utf-8"?>
<a:theme xmlns:a="http://schemas.openxmlformats.org/drawingml/2006/main" name="Xafinity PowerPoint Model_Jan 2017">
  <a:themeElements>
    <a:clrScheme name="Xafinity 1">
      <a:dk1>
        <a:srgbClr val="3C3C3C"/>
      </a:dk1>
      <a:lt1>
        <a:srgbClr val="FFFFFF"/>
      </a:lt1>
      <a:dk2>
        <a:srgbClr val="26345E"/>
      </a:dk2>
      <a:lt2>
        <a:srgbClr val="E6E6E6"/>
      </a:lt2>
      <a:accent1>
        <a:srgbClr val="00A3E0"/>
      </a:accent1>
      <a:accent2>
        <a:srgbClr val="D3741C"/>
      </a:accent2>
      <a:accent3>
        <a:srgbClr val="B8CA30"/>
      </a:accent3>
      <a:accent4>
        <a:srgbClr val="F8FAED"/>
      </a:accent4>
      <a:accent5>
        <a:srgbClr val="26345E"/>
      </a:accent5>
      <a:accent6>
        <a:srgbClr val="B0D1F1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Xone_x0020_Sub_x0020_Areas xmlns="758bb7c5-9e15-469a-bb0a-6c6fb6c100ec">
      <Value>Xafinity Consulting</Value>
    </Xone_x0020_Sub_x0020_Areas>
    <Xone_x0020_Category xmlns="758bb7c5-9e15-469a-bb0a-6c6fb6c100ec">
      <Value>Business Area Xafinity Templates</Value>
    </Xone_x0020_Category>
    <Xone_x0020_Areas xmlns="758bb7c5-9e15-469a-bb0a-6c6fb6c100ec">
      <Value>Business Areas</Value>
      <Value>Marketing &amp; Sales</Value>
    </Xone_x0020_Area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7F4579B8DFE3F4E98A63BB51F5AC8B4" ma:contentTypeVersion="3" ma:contentTypeDescription="Create a new document." ma:contentTypeScope="" ma:versionID="a7d212b94ac14380b783a2fedd4dce0c">
  <xsd:schema xmlns:xsd="http://www.w3.org/2001/XMLSchema" xmlns:p="http://schemas.microsoft.com/office/2006/metadata/properties" xmlns:ns2="758bb7c5-9e15-469a-bb0a-6c6fb6c100ec" targetNamespace="http://schemas.microsoft.com/office/2006/metadata/properties" ma:root="true" ma:fieldsID="9a7aaf7922d49d60301709b20468f130" ns2:_="">
    <xsd:import namespace="758bb7c5-9e15-469a-bb0a-6c6fb6c100ec"/>
    <xsd:element name="properties">
      <xsd:complexType>
        <xsd:sequence>
          <xsd:element name="documentManagement">
            <xsd:complexType>
              <xsd:all>
                <xsd:element ref="ns2:Xone_x0020_Areas" minOccurs="0"/>
                <xsd:element ref="ns2:Xone_x0020_Sub_x0020_Areas" minOccurs="0"/>
                <xsd:element ref="ns2:Xone_x0020_Category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758bb7c5-9e15-469a-bb0a-6c6fb6c100ec" elementFormDefault="qualified">
    <xsd:import namespace="http://schemas.microsoft.com/office/2006/documentManagement/types"/>
    <xsd:element name="Xone_x0020_Areas" ma:index="8" nillable="true" ma:displayName="Xone Areas" ma:internalName="Xone_x0020_Areas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Company Information"/>
                    <xsd:enumeration value="Business Areas"/>
                    <xsd:enumeration value="HR Matters"/>
                    <xsd:enumeration value="Information Technology"/>
                    <xsd:enumeration value="Finance &amp; Audit"/>
                    <xsd:enumeration value="Legal and Compliance"/>
                    <xsd:enumeration value="Marketing &amp; Sales"/>
                    <xsd:enumeration value="Business Services"/>
                    <xsd:enumeration value="Testing"/>
                  </xsd:restriction>
                </xsd:simpleType>
              </xsd:element>
            </xsd:sequence>
          </xsd:extension>
        </xsd:complexContent>
      </xsd:complexType>
    </xsd:element>
    <xsd:element name="Xone_x0020_Sub_x0020_Areas" ma:index="9" nillable="true" ma:displayName="Xone Sub Areas" ma:internalName="Xone_x0020_Sub_x0020_Areas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Company Publications"/>
                    <xsd:enumeration value="HR Trustees Publications"/>
                    <xsd:enumeration value="HR Trustees"/>
                    <xsd:enumeration value="Xafinity"/>
                    <xsd:enumeration value="Xafinity Consulting"/>
                    <xsd:enumeration value="Xafinity SIPP"/>
                    <xsd:enumeration value="Hazell Carr"/>
                    <xsd:enumeration value="Testing"/>
                    <xsd:enumeration value="Health and Safety"/>
                  </xsd:restriction>
                </xsd:simpleType>
              </xsd:element>
            </xsd:sequence>
          </xsd:extension>
        </xsd:complexContent>
      </xsd:complexType>
    </xsd:element>
    <xsd:element name="Xone_x0020_Category" ma:index="10" nillable="true" ma:displayName="Xone Category" ma:internalName="Xone_x0020_Category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ctuarial Consulting Group"/>
                    <xsd:enumeration value="Access Control"/>
                    <xsd:enumeration value="Acturial Practice Committee"/>
                    <xsd:enumeration value="Actuarial Procedures"/>
                    <xsd:enumeration value="Actuarial_Miscellaneous Info"/>
                    <xsd:enumeration value="Actuarial Templates"/>
                    <xsd:enumeration value="Agresso documents"/>
                    <xsd:enumeration value="ARC Team"/>
                    <xsd:enumeration value="Associated Legislation"/>
                    <xsd:enumeration value="Apprenticeship Scheme"/>
                    <xsd:enumeration value="Be Healthy Portal"/>
                    <xsd:enumeration value="Bid Templates"/>
                    <xsd:enumeration value="Bonus Scheme"/>
                    <xsd:enumeration value="Budget 2014"/>
                    <xsd:enumeration value="Business Area - Balanced Scorecard"/>
                    <xsd:enumeration value="Business Area Xafinity Templates"/>
                    <xsd:enumeration value="Business Area Consulting Templates"/>
                    <xsd:enumeration value="Business Area HR Trustees Templates"/>
                    <xsd:enumeration value="Business Area HRT Templates"/>
                    <xsd:enumeration value="Business Area SIPP Templates"/>
                    <xsd:enumeration value="Business Area XSIPPSSAS Templates"/>
                    <xsd:enumeration value="Business Office"/>
                    <xsd:enumeration value="Business Services - Hospitality"/>
                    <xsd:enumeration value="Business Services_Health and Safety"/>
                    <xsd:enumeration value="Business Updates"/>
                    <xsd:enumeration value="Brochures"/>
                    <xsd:enumeration value="Brand Fact Sheets"/>
                    <xsd:enumeration value="Business Information"/>
                    <xsd:enumeration value="Business Initiatives"/>
                    <xsd:enumeration value="Children In Need"/>
                    <xsd:enumeration value="Civil Liability Insurance"/>
                    <xsd:enumeration value="Company Information Templates"/>
                    <xsd:enumeration value="Company Information Company Publications"/>
                    <xsd:enumeration value="Compliance Induction"/>
                    <xsd:enumeration value="Compliance Policies"/>
                    <xsd:enumeration value="Compliance_Xafinity Consulting"/>
                    <xsd:enumeration value="Computer Misuse"/>
                    <xsd:enumeration value="Contact Centre"/>
                    <xsd:enumeration value="Corporate Events"/>
                    <xsd:enumeration value="Corporate Governance"/>
                    <xsd:enumeration value="Corporate Overview"/>
                    <xsd:enumeration value="Course Details"/>
                    <xsd:enumeration value="Cost Centres and Expense Codes"/>
                    <xsd:enumeration value="Customer User Guides"/>
                    <xsd:enumeration value="Data Protection"/>
                    <xsd:enumeration value="Data Protection Induction"/>
                    <xsd:enumeration value="DC &amp; DB Administration Compliance Document"/>
                    <xsd:enumeration value="DC Spotlight"/>
                    <xsd:enumeration value="Delegation of Authority"/>
                    <xsd:enumeration value="Discounted Cars"/>
                    <xsd:enumeration value="Dun &amp; Bradsheet"/>
                    <xsd:enumeration value="EBT"/>
                    <xsd:enumeration value="Editors &amp; Authors"/>
                    <xsd:enumeration value="Electronic Communications"/>
                    <xsd:enumeration value="Enquiries and Reporting"/>
                    <xsd:enumeration value="Enterprise Risk Management"/>
                    <xsd:enumeration value="ERM"/>
                    <xsd:enumeration value="ERM_Management Information"/>
                    <xsd:enumeration value="ERM_Update"/>
                    <xsd:enumeration value="Finance_Statutory Accounts"/>
                    <xsd:enumeration value="Finance_General Documents"/>
                    <xsd:enumeration value="Financials"/>
                    <xsd:enumeration value="Forms"/>
                    <xsd:enumeration value="General Documents"/>
                    <xsd:enumeration value="Guides"/>
                    <xsd:enumeration value="Guidance from the ICO"/>
                    <xsd:enumeration value="HealthSafety_Codesofpractice"/>
                    <xsd:enumeration value="HealthSafety_Guidance"/>
                    <xsd:enumeration value="HealthSafety_Forms"/>
                    <xsd:enumeration value="HealthSafety_Eyesight_testing"/>
                    <xsd:enumeration value="HealthSafety_FireSafety"/>
                    <xsd:enumeration value="HealthSafety_FirstAid"/>
                    <xsd:enumeration value="HealthSafety_Managers"/>
                    <xsd:enumeration value="HealthSafety_Committee"/>
                    <xsd:enumeration value="Help and Guidance"/>
                    <xsd:enumeration value="Human Resources"/>
                    <xsd:enumeration value="HR Matters Induction"/>
                    <xsd:enumeration value="HR Matters Induction - Induction Documents"/>
                    <xsd:enumeration value="HR_Bonus"/>
                    <xsd:enumeration value="HR General Docs"/>
                    <xsd:enumeration value="HR_Payroll_Forms"/>
                    <xsd:enumeration value="HR_Payroll_P11D"/>
                    <xsd:enumeration value="HR_Payroll_P11D Car Charges"/>
                    <xsd:enumeration value="HR_Policies and Procedures"/>
                    <xsd:enumeration value="HR_Reward &amp; Recognition_Bonus"/>
                    <xsd:enumeration value="HR_Recruitment"/>
                    <xsd:enumeration value="HR_Recruitment Mgrs Guide"/>
                    <xsd:enumeration value="HR_Recruitment_Forms"/>
                    <xsd:enumeration value="HR_Recruitment_XC"/>
                    <xsd:enumeration value="HR_Recruitment_X"/>
                    <xsd:enumeration value="HR_Benefits_Pension"/>
                    <xsd:enumeration value="HR_Benefits_Pension_1"/>
                    <xsd:enumeration value="HR_Benefits_Pension_L and G"/>
                    <xsd:enumeration value="HR_Benefits_Pension_Q and A"/>
                    <xsd:enumeration value="HR_Benefits_Pension_Forms"/>
                    <xsd:enumeration value="HR_Benefits_Flex Ben_FAQs"/>
                    <xsd:enumeration value="HR_Benefits_Flex Ben_Policy"/>
                    <xsd:enumeration value="HR_Benefits_Flex_Ben_User Guide"/>
                    <xsd:enumeration value="HR_Benefits_Flex Ben_Details"/>
                    <xsd:enumeration value="HR_Benefits_Xaf_Additions"/>
                    <xsd:enumeration value="HR_Benefits_Company Car"/>
                    <xsd:enumeration value="HR_Benefits_Company Car_Forms"/>
                    <xsd:enumeration value="HR_Benefits_Season Ticket Loan"/>
                    <xsd:enumeration value="HR Forms"/>
                    <xsd:enumeration value="HR_Example PDR Form"/>
                    <xsd:enumeration value="HR Trustees_Corporate Brochure"/>
                    <xsd:enumeration value="HR Trustees Templates"/>
                    <xsd:enumeration value="IIP Documents"/>
                    <xsd:enumeration value="Images"/>
                    <xsd:enumeration value="infoburst"/>
                    <xsd:enumeration value="Information Security Policies"/>
                    <xsd:enumeration value="Information Classification Scheme"/>
                    <xsd:enumeration value="Invitation"/>
                    <xsd:enumeration value="In Touch"/>
                    <xsd:enumeration value="In Touch_Archive"/>
                    <xsd:enumeration value="In Touch_Articles"/>
                    <xsd:enumeration value="Internal Audit - Policies and Procedures"/>
                    <xsd:enumeration value="Internal Audit - Organisation Charts"/>
                    <xsd:enumeration value="ISMS Scope"/>
                    <xsd:enumeration value="ISMS Strategy-Obejectives"/>
                    <xsd:enumeration value="IT Awareness and Training - Annual Awareness Week"/>
                    <xsd:enumeration value="IT Awareness and Training - BCM Training"/>
                    <xsd:enumeration value="IT Business Areas - BCM for Sales and Bids"/>
                    <xsd:enumeration value="IT Business Areas - BCM Policy"/>
                    <xsd:enumeration value="IT Business Areas - Contingency Tests"/>
                    <xsd:enumeration value="IT Business Areas - Xafintiy Consulting"/>
                    <xsd:enumeration value="IT Business Areas - Marketing, Sales and Bids"/>
                    <xsd:enumeration value="IT Business Areas - Systems development and testing"/>
                    <xsd:enumeration value="IT Forms"/>
                    <xsd:enumeration value="IT Microsoft Employee Benefits"/>
                    <xsd:enumeration value="IT Policies and Procedures"/>
                    <xsd:enumeration value="IT Policies and Procedures - Incident Control Procedure"/>
                    <xsd:enumeration value="IT Policies and Procedures - New Business Procedures"/>
                    <xsd:enumeration value="IT PPMO Best Practice - Lifecycle"/>
                    <xsd:enumeration value="IT PPMO Best Practice - Planning"/>
                    <xsd:enumeration value="IT PPMO Best Practice - Implementation"/>
                    <xsd:enumeration value="IT PPMO Why Project Portfolio Mgmt"/>
                    <xsd:enumeration value="IT PPMO The value of a good PPMO"/>
                    <xsd:enumeration value="IT PPMO Project List"/>
                    <xsd:enumeration value="IT PPMO Project Priorities"/>
                    <xsd:enumeration value="IT PPMO Xafinity PPMO"/>
                    <xsd:enumeration value="IT Procedures - Data Protection Officer"/>
                    <xsd:enumeration value="IT Procedures - Staff Access Control System"/>
                    <xsd:enumeration value="IT Procedures - Visitor Express System"/>
                    <xsd:enumeration value="IT Procedures - New Business Procedures"/>
                    <xsd:enumeration value="IT Projects - Avian Flu Updates"/>
                    <xsd:enumeration value="IT Projects - Pandemic Flu"/>
                    <xsd:enumeration value="IT Training - Date Protection Briefings"/>
                    <xsd:enumeration value="IT Training - ICO good practice notes"/>
                    <xsd:enumeration value="IT - Your Rights"/>
                    <xsd:enumeration value="Legal and Compliance"/>
                    <xsd:enumeration value="Legal and Compliance_Department docs_Compliance Manual"/>
                    <xsd:enumeration value="Legal and Compliance_Department docs_Compliance Newsletters"/>
                    <xsd:enumeration value="Legal and Compliance_Department docs_Financial Crime Training"/>
                    <xsd:enumeration value="Legal and Compliance_Department docs_Compliance Training"/>
                    <xsd:enumeration value="Legal and Compliance_Links"/>
                    <xsd:enumeration value="Legal and Complaince_Legal information"/>
                    <xsd:enumeration value="Legal and Compliance_Legal Monthly Report"/>
                    <xsd:enumeration value="Location Maps"/>
                    <xsd:enumeration value="Logistics"/>
                    <xsd:enumeration value="Market Watch Report"/>
                    <xsd:enumeration value="Miscellaneous"/>
                    <xsd:enumeration value="Mobile Services"/>
                    <xsd:enumeration value="NPT Shared Docs"/>
                    <xsd:enumeration value="Organisation Charts"/>
                    <xsd:enumeration value="Other"/>
                    <xsd:enumeration value="Our Brand"/>
                    <xsd:enumeration value="Life Assurance"/>
                    <xsd:enumeration value="Pension Consultancy - Total Reward_Salary sacrifice"/>
                    <xsd:enumeration value="Pension Consultancy - Total Reward statements"/>
                    <xsd:enumeration value="Pension Consultancy - Total Reward_Flexible benefits"/>
                    <xsd:enumeration value="Pension Consultancy - Legal and documentation"/>
                    <xsd:enumeration value="Pension Consultancy - Actuarial_PDF Levy Review"/>
                    <xsd:enumeration value="Pension Consultancy - Actuarial_Accounting work"/>
                    <xsd:enumeration value="Pension Consultancy - Actuarial_Quarterly Evaluations"/>
                    <xsd:enumeration value="Pension Consultancy - Actuarial_Risk Benefits"/>
                    <xsd:enumeration value="Pension Consultancy - Actuarial_Private Medical Insurance"/>
                    <xsd:enumeration value="Pension Consultancy - Actuarial_DB Buy Our Training"/>
                    <xsd:enumeration value="Pension Consultancy - Investments"/>
                    <xsd:enumeration value="Pension Consultancy - Conflict of Interest"/>
                    <xsd:enumeration value="Pension Consultancy - DC Services"/>
                    <xsd:enumeration value="Pension Consultancy - Contract based DC"/>
                    <xsd:enumeration value="Pension Consultancy - Personal Accounts"/>
                    <xsd:enumeration value="Pension Consultancy - Trustee Training"/>
                    <xsd:enumeration value="Pension Consultancy - Admin"/>
                    <xsd:enumeration value="Pension Consultancy - Admin_Compendia"/>
                    <xsd:enumeration value="Pension Consultancy - Admin_DC Standard Forms"/>
                    <xsd:enumeration value="Pension Consultancy - Admin_DB Standard Forms"/>
                    <xsd:enumeration value="Pension Consultancy - DC Contract Governance"/>
                    <xsd:enumeration value="Pensions Liberation"/>
                    <xsd:enumeration value="Pillar 1"/>
                    <xsd:enumeration value="Pillar 2"/>
                    <xsd:enumeration value="Pillar 3"/>
                    <xsd:enumeration value="Pillar 4"/>
                    <xsd:enumeration value="Policies and Procedures"/>
                    <xsd:enumeration value="PPF Policies"/>
                    <xsd:enumeration value="Presentations"/>
                    <xsd:enumeration value="Procedures"/>
                    <xsd:enumeration value="Research &amp; Surveys"/>
                    <xsd:enumeration value="Risk Benefit - Group Income Protector"/>
                    <xsd:enumeration value="Risk Benefit - S255 Life Assurance"/>
                    <xsd:enumeration value="Risk Management"/>
                    <xsd:enumeration value="Sales Events"/>
                    <xsd:enumeration value="Sales Templates"/>
                    <xsd:enumeration value="Sales Toolkit"/>
                    <xsd:enumeration value="SIPPandSSAS_brochure"/>
                    <xsd:enumeration value="Social Media"/>
                    <xsd:enumeration value="ISMS Scope"/>
                    <xsd:enumeration value="ISMS Strategy-Objectives"/>
                    <xsd:enumeration value="Security Awareness"/>
                    <xsd:enumeration value="Statement of Applicability"/>
                    <xsd:enumeration value="Seminar Invites"/>
                    <xsd:enumeration value="SSAS &amp; SIPP Compliance Documents"/>
                    <xsd:enumeration value="SSAS_Templates"/>
                    <xsd:enumeration value="Stationery"/>
                    <xsd:enumeration value="Stationery Suppliers"/>
                    <xsd:enumeration value="SPC Newsletter"/>
                    <xsd:enumeration value="Systems Administration"/>
                    <xsd:enumeration value="Templates"/>
                    <xsd:enumeration value="Travel"/>
                    <xsd:enumeration value="Trust News"/>
                    <xsd:enumeration value="Versions and Services Packs"/>
                    <xsd:enumeration value="Webinars_Internal"/>
                    <xsd:enumeration value="Webinars_External"/>
                    <xsd:enumeration value="Whos Who_Portfolio 2"/>
                    <xsd:enumeration value="Whos Who_Portfolio 4"/>
                    <xsd:enumeration value="Whos Who_Portfolio 5"/>
                    <xsd:enumeration value="Whos Who_Business Office"/>
                    <xsd:enumeration value="Xafinity Consulting_New Entrants DC"/>
                    <xsd:enumeration value="Xafinity Consulting_TV in DC"/>
                    <xsd:enumeration value="Xafinity Consulting_Early leaver DC"/>
                    <xsd:enumeration value="Xafinity Consulting_Transfers out DC"/>
                    <xsd:enumeration value="Xafinity Consulting_Retirment DC"/>
                    <xsd:enumeration value="Xafinity Consulting_Deaths DC"/>
                    <xsd:enumeration value="Xafinity Consulting_New Entrant DB"/>
                    <xsd:enumeration value="Xafinity Consulting_Transfers DB"/>
                    <xsd:enumeration value="Xafinity Consulting_Leavers DB"/>
                    <xsd:enumeration value="Xafinity Consulting_Retirements DB"/>
                    <xsd:enumeration value="Xafinity Consulting_Deaths DB"/>
                    <xsd:enumeration value="Xafinity Consulting_Control Sheets DB and DC"/>
                    <xsd:enumeration value="Xafinity Consulting_DC Control Sheets"/>
                    <xsd:enumeration value="Xafinity Consulting_System Support Forms"/>
                    <xsd:enumeration value="Xafinity Consulting_Internal Controls Docs"/>
                    <xsd:enumeration value="Xafinity Consulting_Documents and Presentations"/>
                    <xsd:enumeration value="Xafinity Consulting_Standard DC Booklet"/>
                    <xsd:enumeration value="Xafinity Consulting_Standard DB Booklet"/>
                    <xsd:enumeration value="Xafinity Consulting_DC Quarterly Newsletter"/>
                    <xsd:enumeration value="Xafinity Consulting_Abridged Report and Accounts"/>
                    <xsd:enumeration value="Xafinity Consulting_Summary Funding Statements"/>
                    <xsd:enumeration value="Xafinity Consulting_DC Risk Calculator"/>
                    <xsd:enumeration value="Xafinity Templates"/>
                    <xsd:enumeration value="Xafinity Consulting Templates"/>
                    <xsd:enumeration value="Xafinity SIPP_Templates"/>
                    <xsd:enumeration value="Xafinity SIPP_brochures"/>
                    <xsd:enumeration value="Xone how to"/>
                    <xsd:enumeration value="Xafinity Pension Trust_Internal Presentations"/>
                    <xsd:enumeration value="Xafinity Pension Trust_Client Presentations"/>
                    <xsd:enumeration value="Xafinity Pension Trust_Booklets"/>
                    <xsd:enumeration value="Xafinity Pension Trust_Investment Guidelines"/>
                    <xsd:enumeration value="Xafinity Pension Trust_Forms"/>
                    <xsd:enumeration value="Xafinity Pension Trust_Administration Manual"/>
                    <xsd:enumeration value="Xafinity Pension Trust_Employer Management Information"/>
                    <xsd:enumeration value="Xafinity Pension Trust_Trust Documentation"/>
                    <xsd:enumeration value="Xafinity Pension Trust_Brochure"/>
                    <xsd:enumeration value="Xafinity Pension Trust_Costings"/>
                    <xsd:enumeration value="Xafinity PLC Trading Shares"/>
                  </xsd:restriction>
                </xsd:simple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866E435E-3AF9-404B-99CB-BBED42A3208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0E5F5B3-9E1A-4EA4-B0A6-F8640D013069}">
  <ds:schemaRefs>
    <ds:schemaRef ds:uri="http://purl.org/dc/dcmitype/"/>
    <ds:schemaRef ds:uri="http://schemas.microsoft.com/office/2006/documentManagement/types"/>
    <ds:schemaRef ds:uri="http://purl.org/dc/elements/1.1/"/>
    <ds:schemaRef ds:uri="http://purl.org/dc/terms/"/>
    <ds:schemaRef ds:uri="http://schemas.microsoft.com/office/2006/metadata/properties"/>
    <ds:schemaRef ds:uri="http://schemas.openxmlformats.org/package/2006/metadata/core-properties"/>
    <ds:schemaRef ds:uri="758bb7c5-9e15-469a-bb0a-6c6fb6c100ec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D72033E-8181-4C9A-BF04-A9E4FBCFD9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8bb7c5-9e15-469a-bb0a-6c6fb6c100ec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Xafinity PowerPoint Model_Jan 2017</Template>
  <TotalTime>1484</TotalTime>
  <Words>1772</Words>
  <Application>Microsoft Office PowerPoint</Application>
  <PresentationFormat>On-screen Show (4:3)</PresentationFormat>
  <Paragraphs>172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Arial</vt:lpstr>
      <vt:lpstr>Calibri</vt:lpstr>
      <vt:lpstr>Xafinity PowerPoint Model_Jan 2017</vt:lpstr>
      <vt:lpstr>University of Aberdeen Superannuation and Life Assurance Scheme</vt:lpstr>
      <vt:lpstr>Please note</vt:lpstr>
      <vt:lpstr>Q1 - How much does the scheme cost to administer?</vt:lpstr>
      <vt:lpstr>Question 1</vt:lpstr>
      <vt:lpstr>Q2 - Is the scheme still giving us what we purchased?  Can we have clarification that protection of the final salary proportion is still in place at point of retirement? </vt:lpstr>
      <vt:lpstr>Question 2</vt:lpstr>
      <vt:lpstr>Q3 - No short report has come out, why has this been delayed?</vt:lpstr>
      <vt:lpstr>Question 3</vt:lpstr>
      <vt:lpstr>Q4 - Is there any way that individual member’s report can be simplified so that it is made easier to understand how CARE is calculated and where the University’s proportion goes?</vt:lpstr>
      <vt:lpstr>Question 4</vt:lpstr>
      <vt:lpstr>Q5 - How do we get the Scheme to remain attractive to lower paid staff? (Perhaps reducing contributions for reduced benefits)</vt:lpstr>
      <vt:lpstr>Question 5</vt:lpstr>
      <vt:lpstr>Q6 - If more eligible staff join the Scheme, what impact will that have on the scheme’s liabilities?</vt:lpstr>
      <vt:lpstr>Question 6</vt:lpstr>
      <vt:lpstr>Q7 - What options are there for the CARE proportion at retirement (e.g. amount of lump sum)? </vt:lpstr>
      <vt:lpstr>Question 7</vt:lpstr>
      <vt:lpstr>Q8 - Given any possible government or scheme changes, are we given the same level of protection?</vt:lpstr>
      <vt:lpstr>Question 8</vt:lpstr>
      <vt:lpstr>Q9 - Could we have the percentage of uptake, and the numbers of active, deferred and pensioner members?</vt:lpstr>
      <vt:lpstr>Question 9</vt:lpstr>
      <vt:lpstr>Q10 - Is the Scheme still healthy?</vt:lpstr>
      <vt:lpstr>Question 10</vt:lpstr>
      <vt:lpstr>Q11 - Could you please include in your statement that the Scheme also includes people who have been promoted since 2016, but have elected to remain with UASLAS?</vt:lpstr>
      <vt:lpstr>Question 11</vt:lpstr>
      <vt:lpstr>Q12 - Given that I am a European citizen, I would like to know if I need to permanent residency in order to safeguard my pension?</vt:lpstr>
      <vt:lpstr>Question 12</vt:lpstr>
      <vt:lpstr>Q13 – If I were to leave the UK and lose residency, would there be any financial implications with regards to my pension?</vt:lpstr>
      <vt:lpstr>Question 13</vt:lpstr>
      <vt:lpstr>Thank you – any further 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Xafinity PowerPoint Template</dc:title>
  <dc:creator>Leigh Trowbridge</dc:creator>
  <cp:lastModifiedBy>Pirie, Catriona</cp:lastModifiedBy>
  <cp:revision>134</cp:revision>
  <cp:lastPrinted>2017-06-05T15:00:02Z</cp:lastPrinted>
  <dcterms:created xsi:type="dcterms:W3CDTF">2016-11-07T18:31:21Z</dcterms:created>
  <dcterms:modified xsi:type="dcterms:W3CDTF">2017-07-06T10:19:46Z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0x010100E7F4579B8DFE3F4E98A63BB51F5AC8B4</vt:lpwstr>
  </property>
</Properties>
</file>