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9"/>
    <p:restoredTop sz="94178"/>
  </p:normalViewPr>
  <p:slideViewPr>
    <p:cSldViewPr snapToGrid="0">
      <p:cViewPr varScale="1">
        <p:scale>
          <a:sx n="115" d="100"/>
          <a:sy n="115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7C0F-62F9-C94F-BEC1-0461C5E3CC06}" type="datetimeFigureOut">
              <a:rPr lang="en-US" smtClean="0"/>
              <a:t>10/4/24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6E1F8-14A1-5247-A002-EC0801638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4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0E0DB-32E6-4892-8DCB-8D19795589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30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08EE-A51B-5BA8-8424-2D329F63B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F134A-9CF1-F0CA-1442-A782B6AD0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CBBD-B7BB-67D8-CE36-91C88884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9BFA-5BD4-BF4F-B7A1-A516430FFB45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51AC4-F626-6727-3BC6-792BE150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D2AFE-9579-1AE9-97CE-2EE42DB9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157D-CCE6-8A47-A11C-5C8306B40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D202-6384-01BB-37B4-207CBA06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F03D7-6D9C-E8A5-8C0A-41F53CDDC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47618-EE68-DFAC-0824-68C94FC4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9BFA-5BD4-BF4F-B7A1-A516430FFB45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E779C-6D05-836E-D0AF-37178A1E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102AE-3E40-BB71-1D8B-853C3CA9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157D-CCE6-8A47-A11C-5C8306B40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9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06DF4-1012-E57D-30A6-BB4F1C779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3A070-3F42-DF09-A08D-1A289C296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91043-3E0B-368A-7321-7BA467624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9BFA-5BD4-BF4F-B7A1-A516430FFB45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B8182-9748-C1A4-9265-7EFA6D77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6E190-E9BF-AB58-DCB3-B0A4F589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157D-CCE6-8A47-A11C-5C8306B40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8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15CB-C887-29FE-B1A9-5DD98D3A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7F85-ADD1-1592-9046-266FF794E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AFCCD-B82A-B14C-1279-E6E5C58D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9BFA-5BD4-BF4F-B7A1-A516430FFB45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11C7B-EC3D-4844-397A-88A43D3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2CC50-D0F6-A011-9620-1EA19D43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157D-CCE6-8A47-A11C-5C8306B40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9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6CAF-0FB7-D95E-30AB-C1219846D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007C3-7F20-366D-85AC-710E1DE3B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607A3-45DF-C8AD-6710-6E7F3237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9BFA-5BD4-BF4F-B7A1-A516430FFB45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9E627-4172-9AB5-71F1-C628A2FA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E396-6942-059E-AAB9-AB3C755F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157D-CCE6-8A47-A11C-5C8306B40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5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29F95-1FF4-B308-0F26-2A5FE135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8EC59-1A01-777A-8D42-B40BA39E5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6B9FF-1B48-662B-F953-B0613A538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EBC45-DA30-6E84-DCAB-E58C2ED3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9BFA-5BD4-BF4F-B7A1-A516430FFB45}" type="datetimeFigureOut">
              <a:rPr lang="en-US" smtClean="0"/>
              <a:t>10/4/24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12D3F-179F-5404-5317-1213DD0A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A51D1-377F-29A8-2E35-7485817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157D-CCE6-8A47-A11C-5C8306B40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7A40-D017-6B72-F600-A2E06270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9DF1B-4F82-78B8-8259-C880C424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68749-AC35-67CE-0694-B95F6184A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B3C83-D049-912D-F624-3F7CD4A8F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4A226-9563-B42E-6B24-614DE4692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A95D9-3D87-1986-D0EF-472CF4CB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9BFA-5BD4-BF4F-B7A1-A516430FFB45}" type="datetimeFigureOut">
              <a:rPr lang="en-US" smtClean="0"/>
              <a:t>10/4/24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808FC-0B5D-A0CF-A68F-107D4A71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F9A484-9E31-1075-2CB6-C3C3F219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157D-CCE6-8A47-A11C-5C8306B40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811EF-7282-6956-EC56-C550ECE3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82E1D-E490-DB3B-F98E-988F947D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9BFA-5BD4-BF4F-B7A1-A516430FFB45}" type="datetimeFigureOut">
              <a:rPr lang="en-US" smtClean="0"/>
              <a:t>10/4/24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13928-B575-1C89-81F6-E0CA919F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21E0E-56C6-3BCC-A59F-67054742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157D-CCE6-8A47-A11C-5C8306B40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3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90ED0-DD8E-12B2-BF0B-A5C8F59B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9BFA-5BD4-BF4F-B7A1-A516430FFB45}" type="datetimeFigureOut">
              <a:rPr lang="en-US" smtClean="0"/>
              <a:t>10/4/24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57FE5E-313B-1661-EC76-B87CD426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653BD-82CF-E1BF-0E6D-6A84B042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157D-CCE6-8A47-A11C-5C8306B40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9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35EE-D725-1FC6-0C23-EE0B420A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FABE1-CE00-2230-08F6-324AAAB2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04161-77E0-0001-3E55-10B66CCA5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F31D3-E844-86EE-DF7B-CB3A7F1C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9BFA-5BD4-BF4F-B7A1-A516430FFB45}" type="datetimeFigureOut">
              <a:rPr lang="en-US" smtClean="0"/>
              <a:t>10/4/24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6685F-B6EF-748F-4F42-7575AAC5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675B0-B1F4-8709-6E83-E8F90B97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157D-CCE6-8A47-A11C-5C8306B40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1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5757-A8C4-3B2A-A171-868A6A9B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ECF88-FA6F-6108-7D13-C076ABADC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C5823-0DFE-A0A4-3669-7077BF7FA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1A929-3E61-654E-FEEC-B2D7F4E9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9BFA-5BD4-BF4F-B7A1-A516430FFB45}" type="datetimeFigureOut">
              <a:rPr lang="en-US" smtClean="0"/>
              <a:t>10/4/24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F3273-9101-8613-28D3-EF6B520A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CF9C6-6633-5098-9CC0-FC05DDF4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1157D-CCE6-8A47-A11C-5C8306B40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4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BE734-A0C4-FB5D-A261-70D431E6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E057D-C851-1115-85CE-DF1D2F925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B7E06-3BD1-6D1C-09EE-8AA7A3AAB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C59BFA-5BD4-BF4F-B7A1-A516430FFB45}" type="datetimeFigureOut">
              <a:rPr lang="en-US" smtClean="0"/>
              <a:t>10/4/24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7929-A5DA-DF8D-642C-900998A22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F42E8-A54B-65B1-B3E7-F8F5DCBA1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F1157D-CCE6-8A47-A11C-5C8306B40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26" Type="http://schemas.openxmlformats.org/officeDocument/2006/relationships/image" Target="../media/image22.svg"/><Relationship Id="rId39" Type="http://schemas.openxmlformats.org/officeDocument/2006/relationships/image" Target="../media/image35.png"/><Relationship Id="rId21" Type="http://schemas.openxmlformats.org/officeDocument/2006/relationships/image" Target="../media/image17.png"/><Relationship Id="rId34" Type="http://schemas.openxmlformats.org/officeDocument/2006/relationships/image" Target="../media/image30.svg"/><Relationship Id="rId42" Type="http://schemas.openxmlformats.org/officeDocument/2006/relationships/image" Target="../media/image38.svg"/><Relationship Id="rId7" Type="http://schemas.openxmlformats.org/officeDocument/2006/relationships/image" Target="../media/image3.png"/><Relationship Id="rId2" Type="http://schemas.openxmlformats.org/officeDocument/2006/relationships/hyperlink" Target="mailto:kathrin.thomas@abdn.ac.uk" TargetMode="External"/><Relationship Id="rId16" Type="http://schemas.openxmlformats.org/officeDocument/2006/relationships/image" Target="../media/image12.sv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20.svg"/><Relationship Id="rId32" Type="http://schemas.openxmlformats.org/officeDocument/2006/relationships/image" Target="../media/image28.svg"/><Relationship Id="rId37" Type="http://schemas.openxmlformats.org/officeDocument/2006/relationships/image" Target="../media/image33.png"/><Relationship Id="rId40" Type="http://schemas.openxmlformats.org/officeDocument/2006/relationships/image" Target="../media/image36.svg"/><Relationship Id="rId45" Type="http://schemas.openxmlformats.org/officeDocument/2006/relationships/image" Target="../media/image41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svg"/><Relationship Id="rId36" Type="http://schemas.openxmlformats.org/officeDocument/2006/relationships/image" Target="../media/image32.svg"/><Relationship Id="rId10" Type="http://schemas.openxmlformats.org/officeDocument/2006/relationships/image" Target="../media/image6.sv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4" Type="http://schemas.openxmlformats.org/officeDocument/2006/relationships/image" Target="../media/image40.svg"/><Relationship Id="rId4" Type="http://schemas.openxmlformats.org/officeDocument/2006/relationships/hyperlink" Target="https://www.abdn.ac.uk/socsci/EDI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svg"/><Relationship Id="rId22" Type="http://schemas.openxmlformats.org/officeDocument/2006/relationships/image" Target="../media/image18.svg"/><Relationship Id="rId27" Type="http://schemas.openxmlformats.org/officeDocument/2006/relationships/image" Target="../media/image23.png"/><Relationship Id="rId30" Type="http://schemas.openxmlformats.org/officeDocument/2006/relationships/image" Target="../media/image26.svg"/><Relationship Id="rId35" Type="http://schemas.openxmlformats.org/officeDocument/2006/relationships/image" Target="../media/image31.png"/><Relationship Id="rId43" Type="http://schemas.openxmlformats.org/officeDocument/2006/relationships/image" Target="../media/image39.png"/><Relationship Id="rId8" Type="http://schemas.openxmlformats.org/officeDocument/2006/relationships/image" Target="../media/image4.png"/><Relationship Id="rId3" Type="http://schemas.openxmlformats.org/officeDocument/2006/relationships/hyperlink" Target="mailto:s.erikainen@abdn.ac.uk" TargetMode="External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image" Target="../media/image34.svg"/><Relationship Id="rId46" Type="http://schemas.openxmlformats.org/officeDocument/2006/relationships/image" Target="../media/image42.svg"/><Relationship Id="rId20" Type="http://schemas.openxmlformats.org/officeDocument/2006/relationships/image" Target="../media/image16.svg"/><Relationship Id="rId4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kathrin.thomas@abdn.ac.uk" TargetMode="External"/><Relationship Id="rId3" Type="http://schemas.openxmlformats.org/officeDocument/2006/relationships/image" Target="../media/image43.png"/><Relationship Id="rId7" Type="http://schemas.openxmlformats.org/officeDocument/2006/relationships/hyperlink" Target="mailto:r.vij@abdn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acenetwork@abdn.ac.uk" TargetMode="External"/><Relationship Id="rId5" Type="http://schemas.openxmlformats.org/officeDocument/2006/relationships/hyperlink" Target="mailto:edi@abdn.ac.uk" TargetMode="External"/><Relationship Id="rId10" Type="http://schemas.openxmlformats.org/officeDocument/2006/relationships/image" Target="../media/image44.jpeg"/><Relationship Id="rId4" Type="http://schemas.openxmlformats.org/officeDocument/2006/relationships/hyperlink" Target="mailto:student.support@abdn.ac.uk" TargetMode="External"/><Relationship Id="rId9" Type="http://schemas.openxmlformats.org/officeDocument/2006/relationships/hyperlink" Target="mailto:s.erikainen@abdn.ac.u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mailto:a.whitehouse@abn.ac.uk" TargetMode="External"/><Relationship Id="rId7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udent.support@abdn.ac.uk" TargetMode="External"/><Relationship Id="rId5" Type="http://schemas.openxmlformats.org/officeDocument/2006/relationships/hyperlink" Target="mailto:s.erikainen@abdn.ac.uk" TargetMode="External"/><Relationship Id="rId4" Type="http://schemas.openxmlformats.org/officeDocument/2006/relationships/hyperlink" Target="mailto:kathrin.thomas@abdn.ac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.erikainen@abdn.ac.uk" TargetMode="External"/><Relationship Id="rId4" Type="http://schemas.openxmlformats.org/officeDocument/2006/relationships/hyperlink" Target="mailto:kathrin.thomas@abdn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90F929C-9E27-1ED9-D986-64B7BDE32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038B52-4482-3D06-5A4F-E2433827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8CA0AD-46F8-25E3-1198-E753BB431A61}"/>
              </a:ext>
            </a:extLst>
          </p:cNvPr>
          <p:cNvSpPr/>
          <p:nvPr/>
        </p:nvSpPr>
        <p:spPr>
          <a:xfrm>
            <a:off x="-27091" y="-107787"/>
            <a:ext cx="12216680" cy="7073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3E5101-0E79-3C3A-1460-6FE27C82D98E}"/>
              </a:ext>
            </a:extLst>
          </p:cNvPr>
          <p:cNvSpPr txBox="1"/>
          <p:nvPr/>
        </p:nvSpPr>
        <p:spPr>
          <a:xfrm>
            <a:off x="6130973" y="5243591"/>
            <a:ext cx="629256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School EDI Leads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Dr Kathrin Thomas: </a:t>
            </a:r>
            <a:r>
              <a:rPr lang="en-US" sz="15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kathrin.thomas@abdn.ac.uk</a:t>
            </a:r>
            <a:r>
              <a:rPr lang="en-US" sz="15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</a:p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Dr Sone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Erikainen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5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s.erikainen@abdn.ac.uk</a:t>
            </a:r>
            <a:r>
              <a:rPr lang="en-US" sz="15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EDI Drop-in session: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Thursdays, 12:00-13:00, F18, Edward Wright Building</a:t>
            </a:r>
          </a:p>
          <a:p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School EDI Homepage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5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https://www.abdn.ac.uk/socsci/EDI</a:t>
            </a:r>
            <a:r>
              <a:rPr lang="en-US" sz="15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6F95BB4-DEDB-CDDA-89F6-F1C3EB4EB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581" y="5143312"/>
            <a:ext cx="1394392" cy="14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CF1DBA5-5902-6CCE-B3F2-4D56AA13C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830" y="5108628"/>
            <a:ext cx="2202492" cy="162564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531E490-3942-037E-BD30-7283DC18F5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546" y="5154903"/>
            <a:ext cx="1440000" cy="1440000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B6AB6A09-3A4B-75AE-D0AE-4AD57403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5" y="484791"/>
            <a:ext cx="7249162" cy="477837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quality, </a:t>
            </a:r>
            <a:r>
              <a:rPr lang="en-US" sz="3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iversity, and </a:t>
            </a:r>
            <a:r>
              <a:rPr lang="en-US" sz="3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nclusion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50A6DC72-C7CF-A9DC-A2DC-AD308D76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5" y="1076400"/>
            <a:ext cx="7739734" cy="427349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9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of Social Science</a:t>
            </a:r>
            <a:r>
              <a:rPr lang="en-US" sz="19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is committed to creating an </a:t>
            </a:r>
            <a:r>
              <a:rPr lang="en-US" sz="19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inclusive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9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supportive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environment for all students and staff. 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We are committed to </a:t>
            </a:r>
            <a:r>
              <a:rPr lang="en-US" sz="19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safeguarding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19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protected characteristics</a:t>
            </a:r>
            <a:r>
              <a:rPr lang="en-US" sz="19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under  the Equality Act 2010: age, disability, gender reassignment, marriage and civil partnership, pregnancy and maternity, race, religion and belief, sex, and sexual orientation. But we also go beyond this to </a:t>
            </a:r>
            <a:r>
              <a:rPr lang="en-US" sz="19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9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embrace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many manifestations of </a:t>
            </a:r>
            <a:r>
              <a:rPr lang="en-US" sz="19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within our Community.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9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EDI Committee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is actively working to promote EDI across all aspects of university life. You are encouraged to reach out with any EDI related concerns or questions. 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5EA80DF-B98B-6106-DD13-B65A494AC0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8885" y="5386488"/>
            <a:ext cx="1556053" cy="1080000"/>
          </a:xfrm>
          <a:prstGeom prst="rect">
            <a:avLst/>
          </a:prstGeom>
        </p:spPr>
      </p:pic>
      <p:pic>
        <p:nvPicPr>
          <p:cNvPr id="54" name="Graphic 53" descr="Little Girl With Balloon with solid fill">
            <a:extLst>
              <a:ext uri="{FF2B5EF4-FFF2-40B4-BE49-F238E27FC236}">
                <a16:creationId xmlns:a16="http://schemas.microsoft.com/office/drawing/2014/main" id="{8E67E6A8-D3CF-444F-4297-F46190F00F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80434" y="1240136"/>
            <a:ext cx="914400" cy="914400"/>
          </a:xfrm>
          <a:prstGeom prst="rect">
            <a:avLst/>
          </a:prstGeom>
        </p:spPr>
      </p:pic>
      <p:pic>
        <p:nvPicPr>
          <p:cNvPr id="56" name="Graphic 55" descr="Man With Pram with solid fill">
            <a:extLst>
              <a:ext uri="{FF2B5EF4-FFF2-40B4-BE49-F238E27FC236}">
                <a16:creationId xmlns:a16="http://schemas.microsoft.com/office/drawing/2014/main" id="{D63E7728-70CC-42F4-FEB6-892DBF7E58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04262" y="4247840"/>
            <a:ext cx="914400" cy="914400"/>
          </a:xfrm>
          <a:prstGeom prst="rect">
            <a:avLst/>
          </a:prstGeom>
        </p:spPr>
      </p:pic>
      <p:pic>
        <p:nvPicPr>
          <p:cNvPr id="58" name="Graphic 57" descr="Woman with cane with solid fill">
            <a:extLst>
              <a:ext uri="{FF2B5EF4-FFF2-40B4-BE49-F238E27FC236}">
                <a16:creationId xmlns:a16="http://schemas.microsoft.com/office/drawing/2014/main" id="{C86D0285-9FA1-B2B5-6D7C-7B6AB332FD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78950" y="4426101"/>
            <a:ext cx="914400" cy="914400"/>
          </a:xfrm>
          <a:prstGeom prst="rect">
            <a:avLst/>
          </a:prstGeom>
        </p:spPr>
      </p:pic>
      <p:pic>
        <p:nvPicPr>
          <p:cNvPr id="60" name="Graphic 59" descr="Woman with kid with solid fill">
            <a:extLst>
              <a:ext uri="{FF2B5EF4-FFF2-40B4-BE49-F238E27FC236}">
                <a16:creationId xmlns:a16="http://schemas.microsoft.com/office/drawing/2014/main" id="{A2922BBE-DF44-53BA-EC66-46838465E9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25996" y="2844258"/>
            <a:ext cx="1147306" cy="1147306"/>
          </a:xfrm>
          <a:prstGeom prst="rect">
            <a:avLst/>
          </a:prstGeom>
        </p:spPr>
      </p:pic>
      <p:pic>
        <p:nvPicPr>
          <p:cNvPr id="62" name="Graphic 61" descr="Woman Shrugging with solid fill">
            <a:extLst>
              <a:ext uri="{FF2B5EF4-FFF2-40B4-BE49-F238E27FC236}">
                <a16:creationId xmlns:a16="http://schemas.microsoft.com/office/drawing/2014/main" id="{A8C550E9-52CF-6337-9409-8D2916F4F4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645830" y="3754664"/>
            <a:ext cx="914400" cy="914400"/>
          </a:xfrm>
          <a:prstGeom prst="rect">
            <a:avLst/>
          </a:prstGeom>
        </p:spPr>
      </p:pic>
      <p:pic>
        <p:nvPicPr>
          <p:cNvPr id="64" name="Graphic 63" descr="Man with solid fill">
            <a:extLst>
              <a:ext uri="{FF2B5EF4-FFF2-40B4-BE49-F238E27FC236}">
                <a16:creationId xmlns:a16="http://schemas.microsoft.com/office/drawing/2014/main" id="{06F31445-6E84-D502-0CBA-4A6EAB5EF0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368788" y="1090755"/>
            <a:ext cx="914400" cy="755699"/>
          </a:xfrm>
          <a:prstGeom prst="rect">
            <a:avLst/>
          </a:prstGeom>
        </p:spPr>
      </p:pic>
      <p:pic>
        <p:nvPicPr>
          <p:cNvPr id="66" name="Graphic 65" descr="Confused person with solid fill">
            <a:extLst>
              <a:ext uri="{FF2B5EF4-FFF2-40B4-BE49-F238E27FC236}">
                <a16:creationId xmlns:a16="http://schemas.microsoft.com/office/drawing/2014/main" id="{F0C3F375-8C55-80E2-73E0-DC7A0271FD0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794899" y="1804698"/>
            <a:ext cx="914400" cy="914400"/>
          </a:xfrm>
          <a:prstGeom prst="rect">
            <a:avLst/>
          </a:prstGeom>
        </p:spPr>
      </p:pic>
      <p:pic>
        <p:nvPicPr>
          <p:cNvPr id="68" name="Graphic 67" descr="Mum with stroller with solid fill">
            <a:extLst>
              <a:ext uri="{FF2B5EF4-FFF2-40B4-BE49-F238E27FC236}">
                <a16:creationId xmlns:a16="http://schemas.microsoft.com/office/drawing/2014/main" id="{A2A21AC2-284A-CECA-4C5A-36C483A0737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508446" y="2573443"/>
            <a:ext cx="914400" cy="914400"/>
          </a:xfrm>
          <a:prstGeom prst="rect">
            <a:avLst/>
          </a:prstGeom>
        </p:spPr>
      </p:pic>
      <p:pic>
        <p:nvPicPr>
          <p:cNvPr id="70" name="Graphic 69" descr="Woman with solid fill">
            <a:extLst>
              <a:ext uri="{FF2B5EF4-FFF2-40B4-BE49-F238E27FC236}">
                <a16:creationId xmlns:a16="http://schemas.microsoft.com/office/drawing/2014/main" id="{C038D799-FDA8-D51A-5E57-2BCAE358E5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386283" y="2888245"/>
            <a:ext cx="914400" cy="914400"/>
          </a:xfrm>
          <a:prstGeom prst="rect">
            <a:avLst/>
          </a:prstGeom>
        </p:spPr>
      </p:pic>
      <p:pic>
        <p:nvPicPr>
          <p:cNvPr id="72" name="Graphic 71" descr="Pregnant lady with solid fill">
            <a:extLst>
              <a:ext uri="{FF2B5EF4-FFF2-40B4-BE49-F238E27FC236}">
                <a16:creationId xmlns:a16="http://schemas.microsoft.com/office/drawing/2014/main" id="{06E68D24-315D-3D12-F868-317BB71E5D4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974780" y="3352698"/>
            <a:ext cx="914400" cy="914400"/>
          </a:xfrm>
          <a:prstGeom prst="rect">
            <a:avLst/>
          </a:prstGeom>
        </p:spPr>
      </p:pic>
      <p:pic>
        <p:nvPicPr>
          <p:cNvPr id="74" name="Graphic 73" descr="Hero Male with solid fill">
            <a:extLst>
              <a:ext uri="{FF2B5EF4-FFF2-40B4-BE49-F238E27FC236}">
                <a16:creationId xmlns:a16="http://schemas.microsoft.com/office/drawing/2014/main" id="{B6B0EAA7-9117-944B-7333-E1C6BA2720F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690245" y="1977553"/>
            <a:ext cx="914400" cy="914400"/>
          </a:xfrm>
          <a:prstGeom prst="rect">
            <a:avLst/>
          </a:prstGeom>
        </p:spPr>
      </p:pic>
      <p:pic>
        <p:nvPicPr>
          <p:cNvPr id="76" name="Graphic 75" descr="Hero Female with solid fill">
            <a:extLst>
              <a:ext uri="{FF2B5EF4-FFF2-40B4-BE49-F238E27FC236}">
                <a16:creationId xmlns:a16="http://schemas.microsoft.com/office/drawing/2014/main" id="{27D66E2B-DB7C-012F-6C6C-56A56794A16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386670" y="5058518"/>
            <a:ext cx="914400" cy="914400"/>
          </a:xfrm>
          <a:prstGeom prst="rect">
            <a:avLst/>
          </a:prstGeom>
        </p:spPr>
      </p:pic>
      <p:pic>
        <p:nvPicPr>
          <p:cNvPr id="78" name="Graphic 77" descr="Person in wheelchair with solid fill">
            <a:extLst>
              <a:ext uri="{FF2B5EF4-FFF2-40B4-BE49-F238E27FC236}">
                <a16:creationId xmlns:a16="http://schemas.microsoft.com/office/drawing/2014/main" id="{B9680B98-FF21-8DAC-B216-F19ED74655C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714388" y="3617572"/>
            <a:ext cx="914400" cy="914400"/>
          </a:xfrm>
          <a:prstGeom prst="rect">
            <a:avLst/>
          </a:prstGeom>
        </p:spPr>
      </p:pic>
      <p:pic>
        <p:nvPicPr>
          <p:cNvPr id="80" name="Graphic 79" descr="Social distancing with solid fill">
            <a:extLst>
              <a:ext uri="{FF2B5EF4-FFF2-40B4-BE49-F238E27FC236}">
                <a16:creationId xmlns:a16="http://schemas.microsoft.com/office/drawing/2014/main" id="{667C90DD-1BE9-D430-5E54-2F1479AFD13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355159" y="860356"/>
            <a:ext cx="859168" cy="859168"/>
          </a:xfrm>
          <a:prstGeom prst="rect">
            <a:avLst/>
          </a:prstGeom>
        </p:spPr>
      </p:pic>
      <p:pic>
        <p:nvPicPr>
          <p:cNvPr id="82" name="Graphic 81" descr="Two women with solid fill">
            <a:extLst>
              <a:ext uri="{FF2B5EF4-FFF2-40B4-BE49-F238E27FC236}">
                <a16:creationId xmlns:a16="http://schemas.microsoft.com/office/drawing/2014/main" id="{71ECAA65-40EB-9251-883B-A642F4D6737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301070" y="4348880"/>
            <a:ext cx="914400" cy="914400"/>
          </a:xfrm>
          <a:prstGeom prst="rect">
            <a:avLst/>
          </a:prstGeom>
        </p:spPr>
      </p:pic>
      <p:pic>
        <p:nvPicPr>
          <p:cNvPr id="84" name="Graphic 83" descr="Man and woman with solid fill">
            <a:extLst>
              <a:ext uri="{FF2B5EF4-FFF2-40B4-BE49-F238E27FC236}">
                <a16:creationId xmlns:a16="http://schemas.microsoft.com/office/drawing/2014/main" id="{E5553C9A-1467-75E4-19BE-4695209957DA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606654" y="1850709"/>
            <a:ext cx="845599" cy="845599"/>
          </a:xfrm>
          <a:prstGeom prst="rect">
            <a:avLst/>
          </a:prstGeom>
        </p:spPr>
      </p:pic>
      <p:pic>
        <p:nvPicPr>
          <p:cNvPr id="86" name="Graphic 85" descr="Two Men with solid fill">
            <a:extLst>
              <a:ext uri="{FF2B5EF4-FFF2-40B4-BE49-F238E27FC236}">
                <a16:creationId xmlns:a16="http://schemas.microsoft.com/office/drawing/2014/main" id="{4DC38804-3048-4B73-7D8B-C69832531FA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791612" y="-40447"/>
            <a:ext cx="914400" cy="914400"/>
          </a:xfrm>
          <a:prstGeom prst="rect">
            <a:avLst/>
          </a:prstGeom>
        </p:spPr>
      </p:pic>
      <p:pic>
        <p:nvPicPr>
          <p:cNvPr id="88" name="Graphic 87" descr="Child with balloon with solid fill">
            <a:extLst>
              <a:ext uri="{FF2B5EF4-FFF2-40B4-BE49-F238E27FC236}">
                <a16:creationId xmlns:a16="http://schemas.microsoft.com/office/drawing/2014/main" id="{92CF2511-C6EA-8309-6207-E13A85372025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8796652" y="502456"/>
            <a:ext cx="914400" cy="914400"/>
          </a:xfrm>
          <a:prstGeom prst="rect">
            <a:avLst/>
          </a:prstGeom>
        </p:spPr>
      </p:pic>
      <p:pic>
        <p:nvPicPr>
          <p:cNvPr id="90" name="Graphic 89" descr="Man with cane with solid fill">
            <a:extLst>
              <a:ext uri="{FF2B5EF4-FFF2-40B4-BE49-F238E27FC236}">
                <a16:creationId xmlns:a16="http://schemas.microsoft.com/office/drawing/2014/main" id="{ED4CA054-66D6-3003-7773-F2757F9FF5BA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094280" y="107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AF04-29F4-8684-D522-680259FC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8" y="168345"/>
            <a:ext cx="2961800" cy="531906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2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 </a:t>
            </a:r>
            <a:r>
              <a:rPr lang="en-GB" sz="3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8BF8DB-B615-B191-F53D-FB6DC8AD8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25254" y="5097812"/>
            <a:ext cx="1475360" cy="1530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66E8A-F0DF-A9FB-52E2-F299CA13CC59}"/>
              </a:ext>
            </a:extLst>
          </p:cNvPr>
          <p:cNvSpPr txBox="1"/>
          <p:nvPr/>
        </p:nvSpPr>
        <p:spPr>
          <a:xfrm>
            <a:off x="6613958" y="2925469"/>
            <a:ext cx="53866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you experience any issues around race and racism in the School, the Race Champion and the EDI committee is here to support you.  You can also contact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Student Support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student.support@abdn.ac.uk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a member of the </a:t>
            </a:r>
            <a:r>
              <a:rPr lang="en-US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EDI team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edi@abdn.ac.uk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To exchange ideas and resources, contact the </a:t>
            </a:r>
            <a:r>
              <a:rPr lang="en-GB" sz="1600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Race Equality Network for staff and PGRs</a:t>
            </a:r>
            <a:r>
              <a:rPr lang="en-GB" sz="1600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sz="1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1600" b="0" i="0" u="sng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racenetwork@abdn.ac.uk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41D0F3-65E1-29A2-E314-9253EA99866E}"/>
              </a:ext>
            </a:extLst>
          </p:cNvPr>
          <p:cNvSpPr txBox="1"/>
          <p:nvPr/>
        </p:nvSpPr>
        <p:spPr>
          <a:xfrm>
            <a:off x="6584320" y="4958706"/>
            <a:ext cx="420272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Race Champion: </a:t>
            </a:r>
            <a:b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Ritu Vij: </a:t>
            </a:r>
            <a:r>
              <a:rPr lang="en-US" sz="1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r.vij@abdn.ac.uk</a:t>
            </a:r>
            <a:r>
              <a:rPr lang="en-US" sz="1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School EDI Leads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Kathrin Thomas: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kathrin.thomas@abdn.ac.uk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Erikainen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s.erikainen@abdn.ac.uk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EDI Drop-in session: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Thursdays, 12:00-13:00, F18, Edward Wright Building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2C89E9-B01B-D1DA-AB32-599009BC1C16}"/>
              </a:ext>
            </a:extLst>
          </p:cNvPr>
          <p:cNvSpPr txBox="1"/>
          <p:nvPr/>
        </p:nvSpPr>
        <p:spPr>
          <a:xfrm>
            <a:off x="322099" y="711389"/>
            <a:ext cx="6262221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We recognize that </a:t>
            </a:r>
            <a:r>
              <a:rPr lang="en-GB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racism in the everyday life </a:t>
            </a:r>
            <a:r>
              <a:rPr lang="en-GB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 our racialised community members, and the </a:t>
            </a:r>
            <a:r>
              <a:rPr lang="en-GB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institutional racism </a:t>
            </a:r>
            <a:r>
              <a:rPr lang="en-GB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which they have to navigate, poses many challenges for our Black, Asian, and Other Minority Ethnic members. </a:t>
            </a:r>
            <a:endParaRPr lang="en-US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As a School, we are committed to taking </a:t>
            </a:r>
            <a:r>
              <a:rPr lang="en-GB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proactive action </a:t>
            </a:r>
            <a:r>
              <a:rPr lang="en-GB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 create a learning, working and social environment, to </a:t>
            </a:r>
            <a:r>
              <a:rPr lang="en-GB" b="1" i="0" dirty="0">
                <a:solidFill>
                  <a:schemeClr val="accent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foster a sense of safety and belonging</a:t>
            </a:r>
            <a:r>
              <a:rPr lang="en-GB" b="1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 racialised members of our community.</a:t>
            </a:r>
            <a:endParaRPr lang="en-GB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Make classrooms, workspaces, and social spaces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free from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discrimination, micro-aggressions, and exclusion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 that students and staff from racialised groups can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thrive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Avoid making presumptions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about people’s ethnicities or race, and respect and embrace cultural, religious and racial differences. 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 an ally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proactively support people subject to racism; speak up if you witness discrimination.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 an active bystander: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speak up and challenge antisocial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 descr="Multi-ethnic Group of People. Seamless Pattern. Multi-ethnic Group of People. Stop racism. Seamless pattern. racial equality stock illustrations">
            <a:extLst>
              <a:ext uri="{FF2B5EF4-FFF2-40B4-BE49-F238E27FC236}">
                <a16:creationId xmlns:a16="http://schemas.microsoft.com/office/drawing/2014/main" id="{EDB355A2-E855-BA18-2736-012C9ACE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51" y="229959"/>
            <a:ext cx="5180549" cy="25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2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AF04-29F4-8684-D522-680259FC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619" y="540878"/>
            <a:ext cx="3385158" cy="712308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isability Inclusion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8BF8DB-B615-B191-F53D-FB6DC8AD8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1924" y="4866648"/>
            <a:ext cx="1475360" cy="1530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66E8A-F0DF-A9FB-52E2-F299CA13CC59}"/>
              </a:ext>
            </a:extLst>
          </p:cNvPr>
          <p:cNvSpPr txBox="1"/>
          <p:nvPr/>
        </p:nvSpPr>
        <p:spPr>
          <a:xfrm>
            <a:off x="6591924" y="4123357"/>
            <a:ext cx="54775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you experience any issues around disability inclusion in the School, the EDI committee is here to support you: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41D0F3-65E1-29A2-E314-9253EA99866E}"/>
              </a:ext>
            </a:extLst>
          </p:cNvPr>
          <p:cNvSpPr txBox="1"/>
          <p:nvPr/>
        </p:nvSpPr>
        <p:spPr>
          <a:xfrm>
            <a:off x="8067284" y="4796439"/>
            <a:ext cx="560007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Inclusion Officer: 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Andrew Whitehous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e:  </a:t>
            </a:r>
            <a:r>
              <a:rPr lang="en-US" sz="1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a.whitehouse@abn.ac.uk</a:t>
            </a:r>
            <a:endParaRPr lang="en-US" sz="14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School EDI Leads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Kathrin Thomas: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kathrin.thomas@abdn.ac.uk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Erikainen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s.erikainen@abdn.ac.uk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EDI Drop-in session: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Thursdays, 12:00-13:00, F18, Edward Wright </a:t>
            </a: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uilding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2C89E9-B01B-D1DA-AB32-599009BC1C16}"/>
              </a:ext>
            </a:extLst>
          </p:cNvPr>
          <p:cNvSpPr txBox="1"/>
          <p:nvPr/>
        </p:nvSpPr>
        <p:spPr>
          <a:xfrm>
            <a:off x="437035" y="1670015"/>
            <a:ext cx="6034233" cy="482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marR="0" lvl="0" indent="-17621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 are committed to fostering an environment that is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respectful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inclusive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all disabled members in our School community.  Everyone should play their part in this.</a:t>
            </a:r>
          </a:p>
          <a:p>
            <a:pPr marL="185738" marR="0" lvl="0" indent="-17621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38" marR="0" lvl="0" indent="-17621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Educate yourself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 issues affecting people with disabilities</a:t>
            </a:r>
          </a:p>
          <a:p>
            <a:pPr marL="185738" marR="0" lvl="0" indent="-17621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38" marR="0" lvl="0" indent="-17621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Make classrooms, workspaces, and social spaces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free from discrimination, harassment and exclusion </a:t>
            </a:r>
          </a:p>
          <a:p>
            <a:pPr marL="185738" marR="0" lvl="0" indent="-17621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38" marR="0" lvl="0" indent="-17621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Avoid making presumptions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about people’s disabilities, and respect and embrace differences. Remember that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many disabilities are invisible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85738" marR="0" lvl="0" indent="-17621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38" marR="0" lvl="0" indent="-17621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 an ally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proactively support disabled people; speak up if you witness discrimination </a:t>
            </a:r>
          </a:p>
          <a:p>
            <a:pPr marL="185738" marR="0" lvl="0" indent="-176213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738" indent="-176213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you have a disability or think you might have, and would like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support with your studies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contact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Student Support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student.support@abdn.ac.uk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944DC-3DF4-C989-1448-41DADD77E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003" y="287363"/>
            <a:ext cx="1304867" cy="1219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7BC10-F9D8-3265-DCC3-DBC297E249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0346" y="303652"/>
            <a:ext cx="4484255" cy="3738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0CADC6-BD18-90E0-A21A-8365AD7F8F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3678" y="2680173"/>
            <a:ext cx="1304867" cy="12193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F18575-8309-1D8F-BBF6-44DA45739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0784" y="1670015"/>
            <a:ext cx="916176" cy="856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8AC7D2-C3A0-A976-04F7-6D11734566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5814" y="560041"/>
            <a:ext cx="799141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3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5A1C5-5AEC-73B3-D549-353C6274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07057"/>
            <a:ext cx="5738949" cy="834848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LGBTIQ+ I</a:t>
            </a:r>
            <a:r>
              <a:rPr lang="en-US" sz="28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nclusion</a:t>
            </a:r>
          </a:p>
        </p:txBody>
      </p:sp>
      <p:pic>
        <p:nvPicPr>
          <p:cNvPr id="4" name="Content Placeholder 3" descr="A rainbow flag with symbols and words&#10;&#10;Description automatically generated">
            <a:extLst>
              <a:ext uri="{FF2B5EF4-FFF2-40B4-BE49-F238E27FC236}">
                <a16:creationId xmlns:a16="http://schemas.microsoft.com/office/drawing/2014/main" id="{3B2D9444-0DD0-5B9C-2E66-97168E77F7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12" r="35665" b="2"/>
          <a:stretch/>
        </p:blipFill>
        <p:spPr>
          <a:xfrm>
            <a:off x="8200531" y="10"/>
            <a:ext cx="398842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0F8F48-36B1-F2CA-3053-64FDB044355A}"/>
              </a:ext>
            </a:extLst>
          </p:cNvPr>
          <p:cNvSpPr/>
          <p:nvPr/>
        </p:nvSpPr>
        <p:spPr>
          <a:xfrm>
            <a:off x="383229" y="2208466"/>
            <a:ext cx="4116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2596F9-DBEB-C179-802C-AD6610EA4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09" y="1004271"/>
            <a:ext cx="7290339" cy="40995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We are committed to fostering an environment that is </a:t>
            </a:r>
            <a:r>
              <a:rPr lang="en-US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</a:t>
            </a: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respectful</a:t>
            </a: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inclusive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of all LGBTIQ+ members in our School community.  Everyone should do their part in this.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Educate yourself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on issues affecting the LGBTIQ+ community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respectful</a:t>
            </a:r>
            <a:r>
              <a:rPr lang="en-US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inclusive language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address people by their correct pronouns and names, use gender neutral terms, e.g., person, partner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Make classrooms, workspaces, and social spaces </a:t>
            </a:r>
            <a:r>
              <a:rPr lang="en-US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from discrimination, harassment and exclusion 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making presumptions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about people’s gender or sexuality, and respect and embrace differences  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an ally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proactively support the LGBTIQ+ community, speak up if you witness discrimination </a:t>
            </a:r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B05F025-7F3C-1705-50F1-CE75131F6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4781992"/>
            <a:ext cx="1761901" cy="1819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BB5FEA-81BE-36A2-FB2E-7BCD8CC4CBA4}"/>
              </a:ext>
            </a:extLst>
          </p:cNvPr>
          <p:cNvSpPr txBox="1"/>
          <p:nvPr/>
        </p:nvSpPr>
        <p:spPr>
          <a:xfrm>
            <a:off x="2420185" y="479126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If you experience any issues around LGBTIQ+ inclusion in the School, the EDI committee is here to support you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6AC65-30BA-A0BC-FD0B-F13054392B06}"/>
              </a:ext>
            </a:extLst>
          </p:cNvPr>
          <p:cNvSpPr txBox="1"/>
          <p:nvPr/>
        </p:nvSpPr>
        <p:spPr>
          <a:xfrm>
            <a:off x="2420185" y="5365948"/>
            <a:ext cx="62925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School EDI Leads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Kathrin Thomas: </a:t>
            </a:r>
            <a:r>
              <a:rPr lang="en-US" sz="1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kathrin.thomas@abdn.ac.uk</a:t>
            </a:r>
            <a:r>
              <a:rPr lang="en-US" sz="1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Sone Erikainen: </a:t>
            </a:r>
            <a:r>
              <a:rPr lang="en-US" sz="1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s.erikainen@abdn.ac.uk</a:t>
            </a:r>
            <a:r>
              <a:rPr lang="en-US" sz="1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EDI Drop-in session: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Thursdays, 12:00-13:00, F18, Edward Wright 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66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852</Words>
  <Application>Microsoft Macintosh PowerPoint</Application>
  <PresentationFormat>Widescreen</PresentationFormat>
  <Paragraphs>57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Equality, Diversity, and Inclusion</vt:lpstr>
      <vt:lpstr>Race Equality</vt:lpstr>
      <vt:lpstr>Disability Inclusion</vt:lpstr>
      <vt:lpstr>LGBTIQ+ Inclusion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Reviewer</dc:creator>
  <cp:lastModifiedBy>Reviewer</cp:lastModifiedBy>
  <cp:revision>7</cp:revision>
  <dcterms:created xsi:type="dcterms:W3CDTF">2024-09-20T07:59:19Z</dcterms:created>
  <dcterms:modified xsi:type="dcterms:W3CDTF">2024-10-04T14:37:36Z</dcterms:modified>
</cp:coreProperties>
</file>