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4"/>
  </p:normalViewPr>
  <p:slideViewPr>
    <p:cSldViewPr snapToGrid="0" snapToObjects="1">
      <p:cViewPr varScale="1">
        <p:scale>
          <a:sx n="159" d="100"/>
          <a:sy n="159" d="100"/>
        </p:scale>
        <p:origin x="82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n-lt"/>
        <a:ea typeface="+mn-ea"/>
        <a:cs typeface="+mn-cs"/>
        <a:sym typeface="Calibri"/>
      </a:defRPr>
    </a:lvl1pPr>
    <a:lvl2pPr indent="228600" defTabSz="457200" latinLnBrk="0">
      <a:defRPr sz="1200">
        <a:latin typeface="+mn-lt"/>
        <a:ea typeface="+mn-ea"/>
        <a:cs typeface="+mn-cs"/>
        <a:sym typeface="Calibri"/>
      </a:defRPr>
    </a:lvl2pPr>
    <a:lvl3pPr indent="457200" defTabSz="457200" latinLnBrk="0">
      <a:defRPr sz="1200">
        <a:latin typeface="+mn-lt"/>
        <a:ea typeface="+mn-ea"/>
        <a:cs typeface="+mn-cs"/>
        <a:sym typeface="Calibri"/>
      </a:defRPr>
    </a:lvl3pPr>
    <a:lvl4pPr indent="685800" defTabSz="457200" latinLnBrk="0">
      <a:defRPr sz="1200">
        <a:latin typeface="+mn-lt"/>
        <a:ea typeface="+mn-ea"/>
        <a:cs typeface="+mn-cs"/>
        <a:sym typeface="Calibri"/>
      </a:defRPr>
    </a:lvl4pPr>
    <a:lvl5pPr indent="914400" defTabSz="457200" latinLnBrk="0">
      <a:defRPr sz="1200">
        <a:latin typeface="+mn-lt"/>
        <a:ea typeface="+mn-ea"/>
        <a:cs typeface="+mn-cs"/>
        <a:sym typeface="Calibri"/>
      </a:defRPr>
    </a:lvl5pPr>
    <a:lvl6pPr indent="1143000" defTabSz="457200" latinLnBrk="0">
      <a:defRPr sz="1200">
        <a:latin typeface="+mn-lt"/>
        <a:ea typeface="+mn-ea"/>
        <a:cs typeface="+mn-cs"/>
        <a:sym typeface="Calibri"/>
      </a:defRPr>
    </a:lvl6pPr>
    <a:lvl7pPr indent="1371600" defTabSz="457200" latinLnBrk="0">
      <a:defRPr sz="1200">
        <a:latin typeface="+mn-lt"/>
        <a:ea typeface="+mn-ea"/>
        <a:cs typeface="+mn-cs"/>
        <a:sym typeface="Calibri"/>
      </a:defRPr>
    </a:lvl7pPr>
    <a:lvl8pPr indent="1600200" defTabSz="457200" latinLnBrk="0">
      <a:defRPr sz="1200">
        <a:latin typeface="+mn-lt"/>
        <a:ea typeface="+mn-ea"/>
        <a:cs typeface="+mn-cs"/>
        <a:sym typeface="Calibri"/>
      </a:defRPr>
    </a:lvl8pPr>
    <a:lvl9pPr indent="1828800" defTabSz="4572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t>The magnitude of the Tohoku seismic event was 9.0, the world’s 4th largest recorded earthquake. Economic damage has been assessed at between 16 -25 trillion Japanese yen (160 -250 billion US dollars/188-294 billion NZ dollars). Just under 19 thousand (18,877) people were killed. The cause of most deaths was the tsunami, which was more than 10 meters high, and reached 40 meters in places. The number of evacuees just after the quake was 400 thousand people. As of 30 September 2014, around 243 thousand people were still in temporary housing.</a:t>
            </a:r>
          </a:p>
          <a:p>
            <a:r>
              <a:t>The disaster was a triple event, consisting of an earthquake, tsunami, and the nuclear power plant explosions. At this workshop, we will only be dealing with the impact of the tsunami. As a disaster, the tsunami from the Tohoku earthquake had some unique features: firstly, it caused huge loss of life, houses and other buildings in coastal regions; secondly, it was captured on film as it was happening, and broadcast life to the world via internet and TV.</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prstGeom prst="rect">
            <a:avLst/>
          </a:prstGeom>
        </p:spPr>
        <p:txBody>
          <a:bodyPr/>
          <a:lstStyle/>
          <a:p>
            <a:endParaRPr/>
          </a:p>
        </p:txBody>
      </p:sp>
      <p:sp>
        <p:nvSpPr>
          <p:cNvPr id="138" name="Shape 138"/>
          <p:cNvSpPr>
            <a:spLocks noGrp="1"/>
          </p:cNvSpPr>
          <p:nvPr>
            <p:ph type="body" sz="quarter" idx="1"/>
          </p:nvPr>
        </p:nvSpPr>
        <p:spPr>
          <a:prstGeom prst="rect">
            <a:avLst/>
          </a:prstGeom>
        </p:spPr>
        <p:txBody>
          <a:bodyPr/>
          <a:lstStyle/>
          <a:p>
            <a:r>
              <a:t>The tsunami brings into focus the huge geographical scale of the disaster, which sharply contrasts to the Kobe earthquake in 1995 that was an on-site or urban disaster. The affected regions were in 6 prefectures along a 800 km stretch of the pacific coastline of Japan. They included only one mega-city with more than one million (Sendai), two middle sized cities 160,00-300,000  (Iwaki and Ishinomaki), many small towns with less than 100,000 and lots of villages with less than 10,000. The key industries of these regions are fishing and agriculture. In other words, these are not urban areas! </a:t>
            </a:r>
          </a:p>
          <a:p>
            <a:r>
              <a:t>Non-urban/Rural and semi-rural is a key for the understanding the tsunami disaster both in social reality and in discourse. Small populations, aging communities, no highly marketable companies, small enterprises and profitable small scale agriculture and fishing are typical of Japanese rural and fishing communities.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a:spLocks noGrp="1" noRot="1" noChangeAspect="1"/>
          </p:cNvSpPr>
          <p:nvPr>
            <p:ph type="sldImg"/>
          </p:nvPr>
        </p:nvSpPr>
        <p:spPr>
          <a:prstGeom prst="rect">
            <a:avLst/>
          </a:prstGeom>
        </p:spPr>
        <p:txBody>
          <a:bodyPr/>
          <a:lstStyle/>
          <a:p>
            <a:endParaRPr/>
          </a:p>
        </p:txBody>
      </p:sp>
      <p:sp>
        <p:nvSpPr>
          <p:cNvPr id="148" name="Shape 148"/>
          <p:cNvSpPr>
            <a:spLocks noGrp="1"/>
          </p:cNvSpPr>
          <p:nvPr>
            <p:ph type="body" sz="quarter" idx="1"/>
          </p:nvPr>
        </p:nvSpPr>
        <p:spPr>
          <a:prstGeom prst="rect">
            <a:avLst/>
          </a:prstGeom>
        </p:spPr>
        <p:txBody>
          <a:bodyPr/>
          <a:lstStyle/>
          <a:p>
            <a:r>
              <a:t>http://dl.ndl.go.jp/view/download/digidepo_6008618_po_03_p17-22.pdf?contentNo=4&amp;alternativeNo=</a:t>
            </a:r>
          </a:p>
          <a:p>
            <a:endParaRPr/>
          </a:p>
          <a:p>
            <a:r>
              <a:t>2 Tohoku Tsunami Disaster and the Damaged Fishery </a:t>
            </a:r>
          </a:p>
          <a:p>
            <a:r>
              <a:t>Many of you here already know how the destructive tsunami attacked the Tohoku Pacific coast in 2011 and killed many peoples and destroyed the houses and facilities. I don’t show the detail but here are some dates of damaged fishery. Here are the number of destroyed vessels and boats, ports, etc and the amount of economic damage according to prefecture. My focus is Miyagi prefecture; the economic loss was 604 million EURO.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noRot="1" noChangeAspect="1"/>
          </p:cNvSpPr>
          <p:nvPr>
            <p:ph type="sldImg"/>
          </p:nvPr>
        </p:nvSpPr>
        <p:spPr>
          <a:prstGeom prst="rect">
            <a:avLst/>
          </a:prstGeom>
        </p:spPr>
        <p:txBody>
          <a:bodyPr/>
          <a:lstStyle/>
          <a:p>
            <a:endParaRPr/>
          </a:p>
        </p:txBody>
      </p:sp>
      <p:sp>
        <p:nvSpPr>
          <p:cNvPr id="170" name="Shape 170"/>
          <p:cNvSpPr>
            <a:spLocks noGrp="1"/>
          </p:cNvSpPr>
          <p:nvPr>
            <p:ph type="body" sz="quarter" idx="1"/>
          </p:nvPr>
        </p:nvSpPr>
        <p:spPr>
          <a:prstGeom prst="rect">
            <a:avLst/>
          </a:prstGeom>
        </p:spPr>
        <p:txBody>
          <a:bodyPr/>
          <a:lstStyle/>
          <a:p>
            <a:r>
              <a:t>What is happing in these dispersed rural-coastal local communities after the disaster?　How are the survivors facing and overcoming the difficulties, and recovering their normal daily lives? </a:t>
            </a:r>
          </a:p>
          <a:p>
            <a:r>
              <a:t> </a:t>
            </a:r>
          </a:p>
          <a:p>
            <a:r>
              <a:t>While key difficulties are in the areas of food, housing, employment, and education, we focus on“culture”, in particular, cultural heritage. Although this may appear to be somewhat removed from the practicalities of disaster recovery, this focus provides unique points of view for understanding the process of recovery in the affected communities and among survivors.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11" name="タイトルテキスト"/>
          <p:cNvSpPr txBox="1">
            <a:spLocks noGrp="1"/>
          </p:cNvSpPr>
          <p:nvPr>
            <p:ph type="title"/>
          </p:nvPr>
        </p:nvSpPr>
        <p:spPr>
          <a:xfrm>
            <a:off x="685800" y="2130425"/>
            <a:ext cx="7772400" cy="1470025"/>
          </a:xfrm>
          <a:prstGeom prst="rect">
            <a:avLst/>
          </a:prstGeom>
        </p:spPr>
        <p:txBody>
          <a:bodyPr/>
          <a:lstStyle/>
          <a:p>
            <a:r>
              <a:t>タイトルテキスト</a:t>
            </a:r>
          </a:p>
        </p:txBody>
      </p:sp>
      <p:sp>
        <p:nvSpPr>
          <p:cNvPr id="12" name="本文レベル1…"/>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本文レベル1</a:t>
            </a:r>
          </a:p>
          <a:p>
            <a:pPr lvl="1"/>
            <a:r>
              <a:t>本文レベル2</a:t>
            </a:r>
          </a:p>
          <a:p>
            <a:pPr lvl="2"/>
            <a:r>
              <a:t>本文レベル3</a:t>
            </a:r>
          </a:p>
          <a:p>
            <a:pPr lvl="3"/>
            <a:r>
              <a:t>本文レベル4</a:t>
            </a:r>
          </a:p>
          <a:p>
            <a:pPr lvl="4"/>
            <a:r>
              <a:t>本文レベル5</a:t>
            </a:r>
          </a:p>
        </p:txBody>
      </p:sp>
      <p:sp>
        <p:nvSpPr>
          <p:cNvPr id="13"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タイトルと縦書きテキスト">
    <p:spTree>
      <p:nvGrpSpPr>
        <p:cNvPr id="1" name=""/>
        <p:cNvGrpSpPr/>
        <p:nvPr/>
      </p:nvGrpSpPr>
      <p:grpSpPr>
        <a:xfrm>
          <a:off x="0" y="0"/>
          <a:ext cx="0" cy="0"/>
          <a:chOff x="0" y="0"/>
          <a:chExt cx="0" cy="0"/>
        </a:xfrm>
      </p:grpSpPr>
      <p:sp>
        <p:nvSpPr>
          <p:cNvPr id="92" name="タイトルテキスト"/>
          <p:cNvSpPr txBox="1">
            <a:spLocks noGrp="1"/>
          </p:cNvSpPr>
          <p:nvPr>
            <p:ph type="title"/>
          </p:nvPr>
        </p:nvSpPr>
        <p:spPr>
          <a:prstGeom prst="rect">
            <a:avLst/>
          </a:prstGeom>
        </p:spPr>
        <p:txBody>
          <a:bodyPr/>
          <a:lstStyle/>
          <a:p>
            <a:r>
              <a:t>タイトルテキスト</a:t>
            </a:r>
          </a:p>
        </p:txBody>
      </p:sp>
      <p:sp>
        <p:nvSpPr>
          <p:cNvPr id="93" name="本文レベル1…"/>
          <p:cNvSpPr txBox="1">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94"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縦書きタイトルと縦書きテキスト">
    <p:spTree>
      <p:nvGrpSpPr>
        <p:cNvPr id="1" name=""/>
        <p:cNvGrpSpPr/>
        <p:nvPr/>
      </p:nvGrpSpPr>
      <p:grpSpPr>
        <a:xfrm>
          <a:off x="0" y="0"/>
          <a:ext cx="0" cy="0"/>
          <a:chOff x="0" y="0"/>
          <a:chExt cx="0" cy="0"/>
        </a:xfrm>
      </p:grpSpPr>
      <p:sp>
        <p:nvSpPr>
          <p:cNvPr id="101" name="タイトルテキスト"/>
          <p:cNvSpPr txBox="1">
            <a:spLocks noGrp="1"/>
          </p:cNvSpPr>
          <p:nvPr>
            <p:ph type="title"/>
          </p:nvPr>
        </p:nvSpPr>
        <p:spPr>
          <a:xfrm>
            <a:off x="6629400" y="274638"/>
            <a:ext cx="2057400" cy="5851526"/>
          </a:xfrm>
          <a:prstGeom prst="rect">
            <a:avLst/>
          </a:prstGeom>
        </p:spPr>
        <p:txBody>
          <a:bodyPr/>
          <a:lstStyle/>
          <a:p>
            <a:r>
              <a:t>タイトルテキスト</a:t>
            </a:r>
          </a:p>
        </p:txBody>
      </p:sp>
      <p:sp>
        <p:nvSpPr>
          <p:cNvPr id="102" name="本文レベル1…"/>
          <p:cNvSpPr txBox="1">
            <a:spLocks noGrp="1"/>
          </p:cNvSpPr>
          <p:nvPr>
            <p:ph type="body" idx="1"/>
          </p:nvPr>
        </p:nvSpPr>
        <p:spPr>
          <a:xfrm>
            <a:off x="457200" y="274638"/>
            <a:ext cx="6019800" cy="5851526"/>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103"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タイトルとコンテンツ">
    <p:spTree>
      <p:nvGrpSpPr>
        <p:cNvPr id="1" name=""/>
        <p:cNvGrpSpPr/>
        <p:nvPr/>
      </p:nvGrpSpPr>
      <p:grpSpPr>
        <a:xfrm>
          <a:off x="0" y="0"/>
          <a:ext cx="0" cy="0"/>
          <a:chOff x="0" y="0"/>
          <a:chExt cx="0" cy="0"/>
        </a:xfrm>
      </p:grpSpPr>
      <p:sp>
        <p:nvSpPr>
          <p:cNvPr id="20" name="タイトルテキスト"/>
          <p:cNvSpPr txBox="1">
            <a:spLocks noGrp="1"/>
          </p:cNvSpPr>
          <p:nvPr>
            <p:ph type="title"/>
          </p:nvPr>
        </p:nvSpPr>
        <p:spPr>
          <a:prstGeom prst="rect">
            <a:avLst/>
          </a:prstGeom>
        </p:spPr>
        <p:txBody>
          <a:bodyPr/>
          <a:lstStyle/>
          <a:p>
            <a:r>
              <a:t>タイトルテキスト</a:t>
            </a:r>
          </a:p>
        </p:txBody>
      </p:sp>
      <p:sp>
        <p:nvSpPr>
          <p:cNvPr id="21" name="本文レベル1…"/>
          <p:cNvSpPr txBox="1">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22"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セクション見出し">
    <p:spTree>
      <p:nvGrpSpPr>
        <p:cNvPr id="1" name=""/>
        <p:cNvGrpSpPr/>
        <p:nvPr/>
      </p:nvGrpSpPr>
      <p:grpSpPr>
        <a:xfrm>
          <a:off x="0" y="0"/>
          <a:ext cx="0" cy="0"/>
          <a:chOff x="0" y="0"/>
          <a:chExt cx="0" cy="0"/>
        </a:xfrm>
      </p:grpSpPr>
      <p:sp>
        <p:nvSpPr>
          <p:cNvPr id="29" name="タイトルテキスト"/>
          <p:cNvSpPr txBox="1">
            <a:spLocks noGrp="1"/>
          </p:cNvSpPr>
          <p:nvPr>
            <p:ph type="title"/>
          </p:nvPr>
        </p:nvSpPr>
        <p:spPr>
          <a:xfrm>
            <a:off x="722312" y="4406900"/>
            <a:ext cx="7772401" cy="1362075"/>
          </a:xfrm>
          <a:prstGeom prst="rect">
            <a:avLst/>
          </a:prstGeom>
        </p:spPr>
        <p:txBody>
          <a:bodyPr anchor="t"/>
          <a:lstStyle>
            <a:lvl1pPr algn="l">
              <a:defRPr sz="4000" b="1" cap="all"/>
            </a:lvl1pPr>
          </a:lstStyle>
          <a:p>
            <a:r>
              <a:t>タイトルテキスト</a:t>
            </a:r>
          </a:p>
        </p:txBody>
      </p:sp>
      <p:sp>
        <p:nvSpPr>
          <p:cNvPr id="30" name="本文レベル1…"/>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本文レベル1</a:t>
            </a:r>
          </a:p>
          <a:p>
            <a:pPr lvl="1"/>
            <a:r>
              <a:t>本文レベル2</a:t>
            </a:r>
          </a:p>
          <a:p>
            <a:pPr lvl="2"/>
            <a:r>
              <a:t>本文レベル3</a:t>
            </a:r>
          </a:p>
          <a:p>
            <a:pPr lvl="3"/>
            <a:r>
              <a:t>本文レベル4</a:t>
            </a:r>
          </a:p>
          <a:p>
            <a:pPr lvl="4"/>
            <a:r>
              <a:t>本文レベル5</a:t>
            </a:r>
          </a:p>
        </p:txBody>
      </p:sp>
      <p:sp>
        <p:nvSpPr>
          <p:cNvPr id="31"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2 つのコンテンツ">
    <p:spTree>
      <p:nvGrpSpPr>
        <p:cNvPr id="1" name=""/>
        <p:cNvGrpSpPr/>
        <p:nvPr/>
      </p:nvGrpSpPr>
      <p:grpSpPr>
        <a:xfrm>
          <a:off x="0" y="0"/>
          <a:ext cx="0" cy="0"/>
          <a:chOff x="0" y="0"/>
          <a:chExt cx="0" cy="0"/>
        </a:xfrm>
      </p:grpSpPr>
      <p:sp>
        <p:nvSpPr>
          <p:cNvPr id="38" name="タイトルテキスト"/>
          <p:cNvSpPr txBox="1">
            <a:spLocks noGrp="1"/>
          </p:cNvSpPr>
          <p:nvPr>
            <p:ph type="title"/>
          </p:nvPr>
        </p:nvSpPr>
        <p:spPr>
          <a:prstGeom prst="rect">
            <a:avLst/>
          </a:prstGeom>
        </p:spPr>
        <p:txBody>
          <a:bodyPr/>
          <a:lstStyle/>
          <a:p>
            <a:r>
              <a:t>タイトルテキスト</a:t>
            </a:r>
          </a:p>
        </p:txBody>
      </p:sp>
      <p:sp>
        <p:nvSpPr>
          <p:cNvPr id="39" name="本文レベル1…"/>
          <p:cNvSpPr txBox="1">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本文レベル1</a:t>
            </a:r>
          </a:p>
          <a:p>
            <a:pPr lvl="1"/>
            <a:r>
              <a:t>本文レベル2</a:t>
            </a:r>
          </a:p>
          <a:p>
            <a:pPr lvl="2"/>
            <a:r>
              <a:t>本文レベル3</a:t>
            </a:r>
          </a:p>
          <a:p>
            <a:pPr lvl="3"/>
            <a:r>
              <a:t>本文レベル4</a:t>
            </a:r>
          </a:p>
          <a:p>
            <a:pPr lvl="4"/>
            <a:r>
              <a:t>本文レベル5</a:t>
            </a:r>
          </a:p>
        </p:txBody>
      </p:sp>
      <p:sp>
        <p:nvSpPr>
          <p:cNvPr id="40"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較">
    <p:spTree>
      <p:nvGrpSpPr>
        <p:cNvPr id="1" name=""/>
        <p:cNvGrpSpPr/>
        <p:nvPr/>
      </p:nvGrpSpPr>
      <p:grpSpPr>
        <a:xfrm>
          <a:off x="0" y="0"/>
          <a:ext cx="0" cy="0"/>
          <a:chOff x="0" y="0"/>
          <a:chExt cx="0" cy="0"/>
        </a:xfrm>
      </p:grpSpPr>
      <p:sp>
        <p:nvSpPr>
          <p:cNvPr id="47" name="タイトルテキスト"/>
          <p:cNvSpPr txBox="1">
            <a:spLocks noGrp="1"/>
          </p:cNvSpPr>
          <p:nvPr>
            <p:ph type="title"/>
          </p:nvPr>
        </p:nvSpPr>
        <p:spPr>
          <a:prstGeom prst="rect">
            <a:avLst/>
          </a:prstGeom>
        </p:spPr>
        <p:txBody>
          <a:bodyPr/>
          <a:lstStyle/>
          <a:p>
            <a:r>
              <a:t>タイトルテキスト</a:t>
            </a:r>
          </a:p>
        </p:txBody>
      </p:sp>
      <p:sp>
        <p:nvSpPr>
          <p:cNvPr id="48" name="本文レベル1…"/>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本文レベル1</a:t>
            </a:r>
          </a:p>
          <a:p>
            <a:pPr lvl="1"/>
            <a:r>
              <a:t>本文レベル2</a:t>
            </a:r>
          </a:p>
          <a:p>
            <a:pPr lvl="2"/>
            <a:r>
              <a:t>本文レベル3</a:t>
            </a:r>
          </a:p>
          <a:p>
            <a:pPr lvl="3"/>
            <a:r>
              <a:t>本文レベル4</a:t>
            </a:r>
          </a:p>
          <a:p>
            <a:pPr lvl="4"/>
            <a:r>
              <a:t>本文レベル5</a:t>
            </a:r>
          </a:p>
        </p:txBody>
      </p:sp>
      <p:sp>
        <p:nvSpPr>
          <p:cNvPr id="49" name="テキスト プレースホルダー 4"/>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タイトルのみ">
    <p:spTree>
      <p:nvGrpSpPr>
        <p:cNvPr id="1" name=""/>
        <p:cNvGrpSpPr/>
        <p:nvPr/>
      </p:nvGrpSpPr>
      <p:grpSpPr>
        <a:xfrm>
          <a:off x="0" y="0"/>
          <a:ext cx="0" cy="0"/>
          <a:chOff x="0" y="0"/>
          <a:chExt cx="0" cy="0"/>
        </a:xfrm>
      </p:grpSpPr>
      <p:sp>
        <p:nvSpPr>
          <p:cNvPr id="57" name="タイトルテキスト"/>
          <p:cNvSpPr txBox="1">
            <a:spLocks noGrp="1"/>
          </p:cNvSpPr>
          <p:nvPr>
            <p:ph type="title"/>
          </p:nvPr>
        </p:nvSpPr>
        <p:spPr>
          <a:prstGeom prst="rect">
            <a:avLst/>
          </a:prstGeom>
        </p:spPr>
        <p:txBody>
          <a:bodyPr/>
          <a:lstStyle/>
          <a:p>
            <a:r>
              <a:t>タイトルテキスト</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白紙">
    <p:spTree>
      <p:nvGrpSpPr>
        <p:cNvPr id="1" name=""/>
        <p:cNvGrpSpPr/>
        <p:nvPr/>
      </p:nvGrpSpPr>
      <p:grpSpPr>
        <a:xfrm>
          <a:off x="0" y="0"/>
          <a:ext cx="0" cy="0"/>
          <a:chOff x="0" y="0"/>
          <a:chExt cx="0" cy="0"/>
        </a:xfrm>
      </p:grpSpPr>
      <p:sp>
        <p:nvSpPr>
          <p:cNvPr id="65"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タイトル付きのコンテンツ">
    <p:spTree>
      <p:nvGrpSpPr>
        <p:cNvPr id="1" name=""/>
        <p:cNvGrpSpPr/>
        <p:nvPr/>
      </p:nvGrpSpPr>
      <p:grpSpPr>
        <a:xfrm>
          <a:off x="0" y="0"/>
          <a:ext cx="0" cy="0"/>
          <a:chOff x="0" y="0"/>
          <a:chExt cx="0" cy="0"/>
        </a:xfrm>
      </p:grpSpPr>
      <p:sp>
        <p:nvSpPr>
          <p:cNvPr id="72" name="タイトルテキスト"/>
          <p:cNvSpPr txBox="1">
            <a:spLocks noGrp="1"/>
          </p:cNvSpPr>
          <p:nvPr>
            <p:ph type="title"/>
          </p:nvPr>
        </p:nvSpPr>
        <p:spPr>
          <a:xfrm>
            <a:off x="457200" y="273050"/>
            <a:ext cx="3008314" cy="1162050"/>
          </a:xfrm>
          <a:prstGeom prst="rect">
            <a:avLst/>
          </a:prstGeom>
        </p:spPr>
        <p:txBody>
          <a:bodyPr anchor="b"/>
          <a:lstStyle>
            <a:lvl1pPr algn="l">
              <a:defRPr sz="2000" b="1"/>
            </a:lvl1pPr>
          </a:lstStyle>
          <a:p>
            <a:r>
              <a:t>タイトルテキスト</a:t>
            </a:r>
          </a:p>
        </p:txBody>
      </p:sp>
      <p:sp>
        <p:nvSpPr>
          <p:cNvPr id="73" name="本文レベル1…"/>
          <p:cNvSpPr txBox="1">
            <a:spLocks noGrp="1"/>
          </p:cNvSpPr>
          <p:nvPr>
            <p:ph type="body" idx="1"/>
          </p:nvPr>
        </p:nvSpPr>
        <p:spPr>
          <a:xfrm>
            <a:off x="3575050" y="273050"/>
            <a:ext cx="5111750" cy="5853113"/>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74" name="テキスト プレースホルダー 3"/>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タイトル付きの図">
    <p:spTree>
      <p:nvGrpSpPr>
        <p:cNvPr id="1" name=""/>
        <p:cNvGrpSpPr/>
        <p:nvPr/>
      </p:nvGrpSpPr>
      <p:grpSpPr>
        <a:xfrm>
          <a:off x="0" y="0"/>
          <a:ext cx="0" cy="0"/>
          <a:chOff x="0" y="0"/>
          <a:chExt cx="0" cy="0"/>
        </a:xfrm>
      </p:grpSpPr>
      <p:sp>
        <p:nvSpPr>
          <p:cNvPr id="82" name="タイトルテキスト"/>
          <p:cNvSpPr txBox="1">
            <a:spLocks noGrp="1"/>
          </p:cNvSpPr>
          <p:nvPr>
            <p:ph type="title"/>
          </p:nvPr>
        </p:nvSpPr>
        <p:spPr>
          <a:xfrm>
            <a:off x="1792288" y="4800600"/>
            <a:ext cx="5486401" cy="566738"/>
          </a:xfrm>
          <a:prstGeom prst="rect">
            <a:avLst/>
          </a:prstGeom>
        </p:spPr>
        <p:txBody>
          <a:bodyPr anchor="b"/>
          <a:lstStyle>
            <a:lvl1pPr algn="l">
              <a:defRPr sz="2000" b="1"/>
            </a:lvl1pPr>
          </a:lstStyle>
          <a:p>
            <a:r>
              <a:t>タイトルテキスト</a:t>
            </a:r>
          </a:p>
        </p:txBody>
      </p:sp>
      <p:sp>
        <p:nvSpPr>
          <p:cNvPr id="83" name="図プレースホルダー 2"/>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本文レベル1…"/>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本文レベル1</a:t>
            </a:r>
          </a:p>
          <a:p>
            <a:pPr lvl="1"/>
            <a:r>
              <a:t>本文レベル2</a:t>
            </a:r>
          </a:p>
          <a:p>
            <a:pPr lvl="2"/>
            <a:r>
              <a:t>本文レベル3</a:t>
            </a:r>
          </a:p>
          <a:p>
            <a:pPr lvl="3"/>
            <a:r>
              <a:t>本文レベル4</a:t>
            </a:r>
          </a:p>
          <a:p>
            <a:pPr lvl="4"/>
            <a:r>
              <a:t>本文レベル5</a:t>
            </a:r>
          </a:p>
        </p:txBody>
      </p:sp>
      <p:sp>
        <p:nvSpPr>
          <p:cNvPr id="85"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タイトルテキスト"/>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タイトルテキスト</a:t>
            </a:r>
          </a:p>
        </p:txBody>
      </p:sp>
      <p:sp>
        <p:nvSpPr>
          <p:cNvPr id="3" name="本文レベル1…"/>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本文レベル1</a:t>
            </a:r>
          </a:p>
          <a:p>
            <a:pPr lvl="1"/>
            <a:r>
              <a:t>本文レベル2</a:t>
            </a:r>
          </a:p>
          <a:p>
            <a:pPr lvl="2"/>
            <a:r>
              <a:t>本文レベル3</a:t>
            </a:r>
          </a:p>
          <a:p>
            <a:pPr lvl="3"/>
            <a:r>
              <a:t>本文レベル4</a:t>
            </a:r>
          </a:p>
          <a:p>
            <a:pPr lvl="4"/>
            <a:r>
              <a:t>本文レベル5</a:t>
            </a:r>
          </a:p>
        </p:txBody>
      </p:sp>
      <p:sp>
        <p:nvSpPr>
          <p:cNvPr id="4" name="スライド番号"/>
          <p:cNvSpPr txBox="1">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tif"/><Relationship Id="rId4" Type="http://schemas.openxmlformats.org/officeDocument/2006/relationships/image" Target="../media/image10.t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Disaster Studies from the Perspective of Political Ecology"/>
          <p:cNvSpPr txBox="1">
            <a:spLocks noGrp="1"/>
          </p:cNvSpPr>
          <p:nvPr>
            <p:ph type="ctrTitle"/>
          </p:nvPr>
        </p:nvSpPr>
        <p:spPr>
          <a:prstGeom prst="rect">
            <a:avLst/>
          </a:prstGeom>
        </p:spPr>
        <p:txBody>
          <a:bodyPr/>
          <a:lstStyle>
            <a:lvl1pPr defTabSz="448055">
              <a:defRPr sz="4312"/>
            </a:lvl1pPr>
          </a:lstStyle>
          <a:p>
            <a:r>
              <a:t>Disaster Studies from the Perspective of Political Ecology </a:t>
            </a:r>
          </a:p>
        </p:txBody>
      </p:sp>
      <p:sp>
        <p:nvSpPr>
          <p:cNvPr id="113" name="TAKAKURA Hiroki…"/>
          <p:cNvSpPr txBox="1">
            <a:spLocks noGrp="1"/>
          </p:cNvSpPr>
          <p:nvPr>
            <p:ph type="subTitle" sz="quarter" idx="1"/>
          </p:nvPr>
        </p:nvSpPr>
        <p:spPr>
          <a:prstGeom prst="rect">
            <a:avLst/>
          </a:prstGeom>
        </p:spPr>
        <p:txBody>
          <a:bodyPr/>
          <a:lstStyle/>
          <a:p>
            <a:r>
              <a:t>TAKAKURA Hiroki</a:t>
            </a:r>
          </a:p>
          <a:p>
            <a:r>
              <a:t>(Tohoku University)</a:t>
            </a:r>
          </a:p>
        </p:txBody>
      </p:sp>
      <p:sp>
        <p:nvSpPr>
          <p:cNvPr id="114" name="スライド番号"/>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タイトル 1"/>
          <p:cNvSpPr txBox="1">
            <a:spLocks noGrp="1"/>
          </p:cNvSpPr>
          <p:nvPr>
            <p:ph type="title"/>
          </p:nvPr>
        </p:nvSpPr>
        <p:spPr>
          <a:prstGeom prst="rect">
            <a:avLst/>
          </a:prstGeom>
        </p:spPr>
        <p:txBody>
          <a:bodyPr/>
          <a:lstStyle>
            <a:lvl1pPr defTabSz="397763">
              <a:defRPr sz="3828"/>
            </a:lvl1pPr>
          </a:lstStyle>
          <a:p>
            <a:r>
              <a:t>Political ecology and Disaster studies</a:t>
            </a:r>
          </a:p>
        </p:txBody>
      </p:sp>
      <p:sp>
        <p:nvSpPr>
          <p:cNvPr id="117" name="コンテンツ プレースホルダー 2"/>
          <p:cNvSpPr txBox="1">
            <a:spLocks noGrp="1"/>
          </p:cNvSpPr>
          <p:nvPr>
            <p:ph type="body" idx="1"/>
          </p:nvPr>
        </p:nvSpPr>
        <p:spPr>
          <a:xfrm>
            <a:off x="217140" y="1281013"/>
            <a:ext cx="8709720" cy="5532736"/>
          </a:xfrm>
          <a:prstGeom prst="rect">
            <a:avLst/>
          </a:prstGeom>
        </p:spPr>
        <p:txBody>
          <a:bodyPr anchor="ctr"/>
          <a:lstStyle/>
          <a:p>
            <a:pPr>
              <a:spcBef>
                <a:spcPts val="600"/>
              </a:spcBef>
              <a:defRPr sz="2900"/>
            </a:pPr>
            <a:r>
              <a:rPr>
                <a:solidFill>
                  <a:schemeClr val="accent1"/>
                </a:solidFill>
              </a:rPr>
              <a:t>Political ecology</a:t>
            </a:r>
            <a:r>
              <a:t>: the study of the relationships between political, economic and social factors with environmental issues and changes.</a:t>
            </a:r>
          </a:p>
          <a:p>
            <a:pPr>
              <a:spcBef>
                <a:spcPts val="600"/>
              </a:spcBef>
              <a:defRPr sz="2900"/>
            </a:pPr>
            <a:r>
              <a:rPr>
                <a:solidFill>
                  <a:schemeClr val="accent6"/>
                </a:solidFill>
              </a:rPr>
              <a:t>(Natural) Disaster</a:t>
            </a:r>
            <a:r>
              <a:t>: The process and result when hazard exceeds the capacity of society/culture</a:t>
            </a:r>
          </a:p>
          <a:p>
            <a:pPr>
              <a:spcBef>
                <a:spcPts val="600"/>
              </a:spcBef>
              <a:defRPr sz="2800" i="1"/>
            </a:pPr>
            <a:r>
              <a:t>Disaster provides a rare opportunity for </a:t>
            </a:r>
            <a:r>
              <a:rPr>
                <a:solidFill>
                  <a:schemeClr val="accent2"/>
                </a:solidFill>
              </a:rPr>
              <a:t>observing resistance and resilience in society</a:t>
            </a:r>
            <a:r>
              <a:t> in the face of chaos, and as such it sometimes reveals the essence of social mechanisms in a given community (Hoffman and Oliver-Smith 2002). </a:t>
            </a:r>
          </a:p>
        </p:txBody>
      </p:sp>
      <p:sp>
        <p:nvSpPr>
          <p:cNvPr id="118" name="スライド番号プレースホルダー 3"/>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スライド番号プレースホルダー 3"/>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121" name="タイトル 1"/>
          <p:cNvSpPr txBox="1"/>
          <p:nvPr/>
        </p:nvSpPr>
        <p:spPr>
          <a:xfrm>
            <a:off x="136038" y="59511"/>
            <a:ext cx="8229601" cy="8244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algn="ctr">
              <a:defRPr sz="4200"/>
            </a:lvl1pPr>
          </a:lstStyle>
          <a:p>
            <a:r>
              <a:t>Tohoku Disaster</a:t>
            </a:r>
          </a:p>
        </p:txBody>
      </p:sp>
      <p:sp>
        <p:nvSpPr>
          <p:cNvPr id="122" name="テキスト ボックス 6"/>
          <p:cNvSpPr txBox="1"/>
          <p:nvPr/>
        </p:nvSpPr>
        <p:spPr>
          <a:xfrm>
            <a:off x="140916" y="4873625"/>
            <a:ext cx="1895566" cy="3073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500"/>
            </a:lvl1pPr>
          </a:lstStyle>
          <a:p>
            <a:r>
              <a:t>Photo by Ueda Kyoko</a:t>
            </a:r>
          </a:p>
        </p:txBody>
      </p:sp>
      <p:pic>
        <p:nvPicPr>
          <p:cNvPr id="123" name="IMG_0034.JPG" descr="IMG_0034.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695857" y="4549772"/>
            <a:ext cx="4442875" cy="2307583"/>
          </a:xfrm>
          <a:prstGeom prst="rect">
            <a:avLst/>
          </a:prstGeom>
          <a:ln w="12700">
            <a:miter lim="400000"/>
          </a:ln>
        </p:spPr>
      </p:pic>
      <p:sp>
        <p:nvSpPr>
          <p:cNvPr id="124" name="- Reconstruction in progress at Fukushima Daiichi Plant in 2017"/>
          <p:cNvSpPr txBox="1"/>
          <p:nvPr/>
        </p:nvSpPr>
        <p:spPr>
          <a:xfrm>
            <a:off x="852488" y="5446142"/>
            <a:ext cx="3775620" cy="891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endParaRPr/>
          </a:p>
          <a:p>
            <a:r>
              <a:t>- Reconstruction in progress at Fukushima Daiichi Plant in 2017</a:t>
            </a:r>
          </a:p>
        </p:txBody>
      </p:sp>
      <p:pic>
        <p:nvPicPr>
          <p:cNvPr id="125" name="図 4" descr="図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624" y="1803285"/>
            <a:ext cx="5261348" cy="3507566"/>
          </a:xfrm>
          <a:prstGeom prst="rect">
            <a:avLst/>
          </a:prstGeom>
          <a:ln w="12700">
            <a:miter lim="400000"/>
          </a:ln>
        </p:spPr>
      </p:pic>
      <p:sp>
        <p:nvSpPr>
          <p:cNvPr id="126" name="正方形/長方形 7"/>
          <p:cNvSpPr txBox="1"/>
          <p:nvPr/>
        </p:nvSpPr>
        <p:spPr>
          <a:xfrm>
            <a:off x="0" y="883919"/>
            <a:ext cx="9144000" cy="1259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00526" indent="-200526">
              <a:buSzPct val="100000"/>
              <a:buChar char="-"/>
              <a:defRPr sz="2000">
                <a:solidFill>
                  <a:srgbClr val="0D0D0D"/>
                </a:solidFill>
              </a:defRPr>
            </a:pPr>
            <a:r>
              <a:t>Magnitude 9.0,  the world’s 4</a:t>
            </a:r>
            <a:r>
              <a:rPr baseline="30000"/>
              <a:t>th</a:t>
            </a:r>
            <a:r>
              <a:t> largest recorded earthquake; Damage 16 -25 trillion Japanese yen; 18,877 persons killed; </a:t>
            </a:r>
          </a:p>
          <a:p>
            <a:pPr marL="200526" indent="-200526">
              <a:buSzPct val="100000"/>
              <a:buChar char="-"/>
              <a:defRPr sz="2000">
                <a:solidFill>
                  <a:srgbClr val="0D0D0D"/>
                </a:solidFill>
              </a:defRPr>
            </a:pPr>
            <a:r>
              <a:t>More than 10m high tsunami </a:t>
            </a:r>
          </a:p>
          <a:p>
            <a:pPr marL="200526" indent="-200526">
              <a:buSzPct val="100000"/>
              <a:buChar char="-"/>
              <a:defRPr sz="2000">
                <a:solidFill>
                  <a:srgbClr val="0D0D0D"/>
                </a:solidFill>
              </a:defRPr>
            </a:pPr>
            <a:r>
              <a:t>Explosion of Nuclear Power plant and Nuclear Radiation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 name="図 4" descr="図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00" y="2727438"/>
            <a:ext cx="4828683" cy="3219123"/>
          </a:xfrm>
          <a:prstGeom prst="rect">
            <a:avLst/>
          </a:prstGeom>
          <a:ln w="12700">
            <a:miter lim="400000"/>
          </a:ln>
        </p:spPr>
      </p:pic>
      <p:sp>
        <p:nvSpPr>
          <p:cNvPr id="131" name="タイトル 1"/>
          <p:cNvSpPr txBox="1">
            <a:spLocks noGrp="1"/>
          </p:cNvSpPr>
          <p:nvPr>
            <p:ph type="title"/>
          </p:nvPr>
        </p:nvSpPr>
        <p:spPr>
          <a:xfrm>
            <a:off x="457200" y="148212"/>
            <a:ext cx="8229600" cy="713144"/>
          </a:xfrm>
          <a:prstGeom prst="rect">
            <a:avLst/>
          </a:prstGeom>
        </p:spPr>
        <p:txBody>
          <a:bodyPr/>
          <a:lstStyle/>
          <a:p>
            <a:pPr>
              <a:defRPr sz="3900"/>
            </a:pPr>
            <a:r>
              <a:t>Tsunami disaster –　non-urban areas </a:t>
            </a:r>
          </a:p>
        </p:txBody>
      </p:sp>
      <p:sp>
        <p:nvSpPr>
          <p:cNvPr id="132" name="コンテンツ プレースホルダー 2"/>
          <p:cNvSpPr txBox="1">
            <a:spLocks noGrp="1"/>
          </p:cNvSpPr>
          <p:nvPr>
            <p:ph type="body" sz="half" idx="1"/>
          </p:nvPr>
        </p:nvSpPr>
        <p:spPr>
          <a:xfrm>
            <a:off x="102632" y="1089225"/>
            <a:ext cx="8916284" cy="1410344"/>
          </a:xfrm>
          <a:prstGeom prst="rect">
            <a:avLst/>
          </a:prstGeom>
        </p:spPr>
        <p:txBody>
          <a:bodyPr/>
          <a:lstStyle/>
          <a:p>
            <a:pPr marL="270890" indent="-270890" defTabSz="361188">
              <a:spcBef>
                <a:spcPts val="600"/>
              </a:spcBef>
              <a:defRPr sz="2528"/>
            </a:pPr>
            <a:r>
              <a:t>Huge geographical scale of the disaster - more than 400km coasts, vs. Kobe earthquake in 1995 as a urban disaster. </a:t>
            </a:r>
          </a:p>
          <a:p>
            <a:pPr marL="270890" indent="-270890" defTabSz="361188">
              <a:spcBef>
                <a:spcPts val="600"/>
              </a:spcBef>
              <a:defRPr sz="2528"/>
            </a:pPr>
            <a:r>
              <a:t>small town and village – fishing and agriculture</a:t>
            </a:r>
          </a:p>
        </p:txBody>
      </p:sp>
      <p:sp>
        <p:nvSpPr>
          <p:cNvPr id="133" name="スライド番号プレースホルダー 3"/>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pic>
        <p:nvPicPr>
          <p:cNvPr id="134" name="IMG_1699.JPG" descr="IMG_1699.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47531" y="2637616"/>
            <a:ext cx="4470996" cy="3628577"/>
          </a:xfrm>
          <a:prstGeom prst="rect">
            <a:avLst/>
          </a:prstGeom>
          <a:ln w="12700">
            <a:miter lim="400000"/>
          </a:ln>
        </p:spPr>
      </p:pic>
      <p:sp>
        <p:nvSpPr>
          <p:cNvPr id="135" name="Tentative package of radiation contaminated soil on roads in 2013"/>
          <p:cNvSpPr txBox="1"/>
          <p:nvPr/>
        </p:nvSpPr>
        <p:spPr>
          <a:xfrm>
            <a:off x="4645441" y="6277292"/>
            <a:ext cx="4470798" cy="523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500"/>
            </a:lvl1pPr>
          </a:lstStyle>
          <a:p>
            <a:r>
              <a:t>Tentative package of radiation contaminated soil on roads in 2013</a:t>
            </a:r>
          </a:p>
        </p:txBody>
      </p:sp>
      <p:sp>
        <p:nvSpPr>
          <p:cNvPr id="136" name="Remain base of house devoted byTsunami in 2011"/>
          <p:cNvSpPr txBox="1"/>
          <p:nvPr/>
        </p:nvSpPr>
        <p:spPr>
          <a:xfrm>
            <a:off x="153835" y="6034730"/>
            <a:ext cx="4372997"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500"/>
            </a:lvl1pPr>
          </a:lstStyle>
          <a:p>
            <a:r>
              <a:t>Remain base of house devoted byTsunami in 2011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 name="図 4" descr="図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10" y="-23487"/>
            <a:ext cx="4457633" cy="5509887"/>
          </a:xfrm>
          <a:prstGeom prst="rect">
            <a:avLst/>
          </a:prstGeom>
          <a:ln w="12700">
            <a:miter lim="400000"/>
          </a:ln>
        </p:spPr>
      </p:pic>
      <p:pic>
        <p:nvPicPr>
          <p:cNvPr id="141" name="図 5" descr="図 5"/>
          <p:cNvPicPr>
            <a:picLocks noChangeAspect="1"/>
          </p:cNvPicPr>
          <p:nvPr/>
        </p:nvPicPr>
        <p:blipFill>
          <a:blip r:embed="rId4">
            <a:extLst/>
          </a:blip>
          <a:stretch>
            <a:fillRect/>
          </a:stretch>
        </p:blipFill>
        <p:spPr>
          <a:xfrm>
            <a:off x="4428696" y="980332"/>
            <a:ext cx="4689904" cy="2988781"/>
          </a:xfrm>
          <a:prstGeom prst="rect">
            <a:avLst/>
          </a:prstGeom>
          <a:ln w="12700">
            <a:miter lim="400000"/>
          </a:ln>
        </p:spPr>
      </p:pic>
      <p:sp>
        <p:nvSpPr>
          <p:cNvPr id="142" name="テキスト ボックス 6"/>
          <p:cNvSpPr txBox="1"/>
          <p:nvPr/>
        </p:nvSpPr>
        <p:spPr>
          <a:xfrm>
            <a:off x="5728801" y="238117"/>
            <a:ext cx="3320387" cy="624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r>
              <a:t>Japan. Gov. report of damage to fisheries 2011</a:t>
            </a:r>
          </a:p>
        </p:txBody>
      </p:sp>
      <p:pic>
        <p:nvPicPr>
          <p:cNvPr id="143" name="図 8" descr="図 8"/>
          <p:cNvPicPr>
            <a:picLocks noChangeAspect="1"/>
          </p:cNvPicPr>
          <p:nvPr/>
        </p:nvPicPr>
        <p:blipFill>
          <a:blip r:embed="rId5">
            <a:extLst/>
          </a:blip>
          <a:stretch>
            <a:fillRect/>
          </a:stretch>
        </p:blipFill>
        <p:spPr>
          <a:xfrm>
            <a:off x="2565448" y="4720418"/>
            <a:ext cx="6445640" cy="2064921"/>
          </a:xfrm>
          <a:prstGeom prst="rect">
            <a:avLst/>
          </a:prstGeom>
          <a:ln w="12700">
            <a:miter lim="400000"/>
          </a:ln>
        </p:spPr>
      </p:pic>
      <p:sp>
        <p:nvSpPr>
          <p:cNvPr id="144" name="テキスト ボックス 9"/>
          <p:cNvSpPr txBox="1"/>
          <p:nvPr/>
        </p:nvSpPr>
        <p:spPr>
          <a:xfrm>
            <a:off x="6817759" y="6491439"/>
            <a:ext cx="1651432" cy="358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r>
              <a:t>(Wilhelm 2018)</a:t>
            </a:r>
          </a:p>
        </p:txBody>
      </p:sp>
      <p:sp>
        <p:nvSpPr>
          <p:cNvPr id="145" name="テキスト ボックス 1"/>
          <p:cNvSpPr txBox="1"/>
          <p:nvPr/>
        </p:nvSpPr>
        <p:spPr>
          <a:xfrm>
            <a:off x="3430870" y="3221600"/>
            <a:ext cx="1356393" cy="269241"/>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a:lvl1pPr>
          </a:lstStyle>
          <a:p>
            <a:r>
              <a:t>Damaged Vessels</a:t>
            </a:r>
          </a:p>
        </p:txBody>
      </p:sp>
      <p:sp>
        <p:nvSpPr>
          <p:cNvPr id="146" name="円/楕円 2"/>
          <p:cNvSpPr/>
          <p:nvPr/>
        </p:nvSpPr>
        <p:spPr>
          <a:xfrm>
            <a:off x="2533258" y="3498598"/>
            <a:ext cx="824473" cy="797927"/>
          </a:xfrm>
          <a:prstGeom prst="ellipse">
            <a:avLst/>
          </a:prstGeom>
          <a:ln w="38100">
            <a:solidFill>
              <a:schemeClr val="accent2"/>
            </a:solidFill>
          </a:ln>
          <a:effectLst>
            <a:outerShdw blurRad="38100" dist="23000" dir="5400000" rotWithShape="0">
              <a:srgbClr val="000000">
                <a:alpha val="35000"/>
              </a:srgbClr>
            </a:outerShdw>
          </a:effectLst>
        </p:spPr>
        <p:txBody>
          <a:bodyPr lIns="45719" rIns="45719" anchor="ctr"/>
          <a:lstStyle/>
          <a:p>
            <a:pPr algn="ctr">
              <a:defRPr>
                <a:solidFill>
                  <a:srgbClr val="FFFFFF"/>
                </a:solidFill>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スライド番号"/>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pic>
        <p:nvPicPr>
          <p:cNvPr id="151" name="スクリーンショット 2019-06-14 15.52.50.png" descr="スクリーンショット 2019-06-14 15.52.50.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64" y="4496133"/>
            <a:ext cx="3084288" cy="2076550"/>
          </a:xfrm>
          <a:prstGeom prst="rect">
            <a:avLst/>
          </a:prstGeom>
          <a:ln w="12700">
            <a:miter lim="400000"/>
          </a:ln>
        </p:spPr>
      </p:pic>
      <p:pic>
        <p:nvPicPr>
          <p:cNvPr id="152" name="スクリーンショット 2019-06-14 15.52.59.png" descr="スクリーンショット 2019-06-14 15.52.59.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5064" y="4394914"/>
            <a:ext cx="3352078" cy="2278989"/>
          </a:xfrm>
          <a:prstGeom prst="rect">
            <a:avLst/>
          </a:prstGeom>
          <a:ln w="12700">
            <a:miter lim="400000"/>
          </a:ln>
        </p:spPr>
      </p:pic>
      <p:sp>
        <p:nvSpPr>
          <p:cNvPr id="153" name="https://jp.reuters.com/article/wider-image-jp-sea-walls-idJPKCN1GL182"/>
          <p:cNvSpPr txBox="1"/>
          <p:nvPr/>
        </p:nvSpPr>
        <p:spPr>
          <a:xfrm>
            <a:off x="481472" y="6615430"/>
            <a:ext cx="3084288" cy="205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700"/>
            </a:lvl1pPr>
          </a:lstStyle>
          <a:p>
            <a:r>
              <a:t>https://jp.reuters.com/article/wider-image-jp-sea-walls-idJPKCN1GL182</a:t>
            </a:r>
          </a:p>
        </p:txBody>
      </p:sp>
      <p:pic>
        <p:nvPicPr>
          <p:cNvPr id="154" name="イメージ" descr="イメージ"/>
          <p:cNvPicPr>
            <a:picLocks noChangeAspect="1"/>
          </p:cNvPicPr>
          <p:nvPr/>
        </p:nvPicPr>
        <p:blipFill>
          <a:blip r:embed="rId4">
            <a:extLst/>
          </a:blip>
          <a:stretch>
            <a:fillRect/>
          </a:stretch>
        </p:blipFill>
        <p:spPr>
          <a:xfrm>
            <a:off x="6527055" y="1585559"/>
            <a:ext cx="2373089" cy="4563632"/>
          </a:xfrm>
          <a:prstGeom prst="rect">
            <a:avLst/>
          </a:prstGeom>
          <a:ln w="12700">
            <a:miter lim="400000"/>
          </a:ln>
        </p:spPr>
      </p:pic>
      <p:sp>
        <p:nvSpPr>
          <p:cNvPr id="155" name="Infrastructure such as Sea-wall against tsunami - Separation of livelihood from sea"/>
          <p:cNvSpPr txBox="1"/>
          <p:nvPr/>
        </p:nvSpPr>
        <p:spPr>
          <a:xfrm>
            <a:off x="170688" y="510970"/>
            <a:ext cx="7475163" cy="624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r>
              <a:t>Infrastructure such as Sea-wall against tsunami - Separation of livelihood from sea</a:t>
            </a:r>
          </a:p>
        </p:txBody>
      </p:sp>
      <p:sp>
        <p:nvSpPr>
          <p:cNvPr id="156" name="Revision of Fishing Law since 1949 - from the democratic to net-liberalism (2018)"/>
          <p:cNvSpPr txBox="1"/>
          <p:nvPr/>
        </p:nvSpPr>
        <p:spPr>
          <a:xfrm>
            <a:off x="136357" y="1448063"/>
            <a:ext cx="6662736" cy="624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r>
              <a:t>Revision of Fishing Law since 1949 - from the democratic to net-liberalism (2018)</a:t>
            </a:r>
          </a:p>
        </p:txBody>
      </p:sp>
      <p:pic>
        <p:nvPicPr>
          <p:cNvPr id="157" name="イメージ" descr="イメージ"/>
          <p:cNvPicPr>
            <a:picLocks noChangeAspect="1"/>
          </p:cNvPicPr>
          <p:nvPr/>
        </p:nvPicPr>
        <p:blipFill>
          <a:blip r:embed="rId5">
            <a:extLst/>
          </a:blip>
          <a:stretch>
            <a:fillRect/>
          </a:stretch>
        </p:blipFill>
        <p:spPr>
          <a:xfrm>
            <a:off x="154048" y="2384181"/>
            <a:ext cx="6127470" cy="1788559"/>
          </a:xfrm>
          <a:prstGeom prst="rect">
            <a:avLst/>
          </a:prstGeom>
          <a:ln w="12700">
            <a:miter lim="400000"/>
          </a:ln>
        </p:spPr>
      </p:pic>
      <p:sp>
        <p:nvSpPr>
          <p:cNvPr id="158" name="http://www.pa.thr.mlit.go.jp/kakyoin/disaster/4th.html"/>
          <p:cNvSpPr txBox="1"/>
          <p:nvPr/>
        </p:nvSpPr>
        <p:spPr>
          <a:xfrm>
            <a:off x="197706" y="4234946"/>
            <a:ext cx="3042064" cy="218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900"/>
            </a:lvl1pPr>
          </a:lstStyle>
          <a:p>
            <a:r>
              <a:t>http://www.pa.thr.mlit.go.jp/kakyoin/disaster/4th.html</a:t>
            </a:r>
          </a:p>
        </p:txBody>
      </p:sp>
      <p:sp>
        <p:nvSpPr>
          <p:cNvPr id="159" name="https://www.asahi.com/articles/ASLCV74C0LCVULZU019.html"/>
          <p:cNvSpPr txBox="1"/>
          <p:nvPr/>
        </p:nvSpPr>
        <p:spPr>
          <a:xfrm>
            <a:off x="6729140" y="6461442"/>
            <a:ext cx="2245331" cy="180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600"/>
            </a:lvl1pPr>
          </a:lstStyle>
          <a:p>
            <a:r>
              <a:t>https://www.asahi.com/articles/ASLCV74C0LCVULZU019.html</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ituation in progress and the approach"/>
          <p:cNvSpPr txBox="1">
            <a:spLocks noGrp="1"/>
          </p:cNvSpPr>
          <p:nvPr>
            <p:ph type="title"/>
          </p:nvPr>
        </p:nvSpPr>
        <p:spPr>
          <a:prstGeom prst="rect">
            <a:avLst/>
          </a:prstGeom>
        </p:spPr>
        <p:txBody>
          <a:bodyPr/>
          <a:lstStyle>
            <a:lvl1pPr defTabSz="393192">
              <a:defRPr sz="3784"/>
            </a:lvl1pPr>
          </a:lstStyle>
          <a:p>
            <a:r>
              <a:t>Situation in progress and the approach</a:t>
            </a:r>
          </a:p>
        </p:txBody>
      </p:sp>
      <p:sp>
        <p:nvSpPr>
          <p:cNvPr id="162" name="Coastal societies - Changing relationships between political, economic and social factors with environmental changes.…"/>
          <p:cNvSpPr txBox="1">
            <a:spLocks noGrp="1"/>
          </p:cNvSpPr>
          <p:nvPr>
            <p:ph type="body" idx="1"/>
          </p:nvPr>
        </p:nvSpPr>
        <p:spPr>
          <a:xfrm>
            <a:off x="457200" y="1283553"/>
            <a:ext cx="8229600" cy="5168752"/>
          </a:xfrm>
          <a:prstGeom prst="rect">
            <a:avLst/>
          </a:prstGeom>
        </p:spPr>
        <p:txBody>
          <a:bodyPr/>
          <a:lstStyle/>
          <a:p>
            <a:pPr marL="216027" indent="-216027" defTabSz="288036">
              <a:spcBef>
                <a:spcPts val="400"/>
              </a:spcBef>
              <a:defRPr sz="2016">
                <a:solidFill>
                  <a:schemeClr val="accent1">
                    <a:satOff val="-4409"/>
                    <a:lumOff val="-10509"/>
                  </a:schemeClr>
                </a:solidFill>
              </a:defRPr>
            </a:pPr>
            <a:r>
              <a:t>Coastal societies - Changing relationships between political, economic and social factors with environmental changes.</a:t>
            </a:r>
          </a:p>
          <a:p>
            <a:pPr marL="216027" indent="-216027" defTabSz="288036">
              <a:spcBef>
                <a:spcPts val="400"/>
              </a:spcBef>
              <a:defRPr sz="2016">
                <a:solidFill>
                  <a:schemeClr val="accent2">
                    <a:satOff val="-4966"/>
                    <a:lumOff val="-10549"/>
                  </a:schemeClr>
                </a:solidFill>
              </a:defRPr>
            </a:pPr>
            <a:r>
              <a:t>Two key concepts- vulnerability and resilience</a:t>
            </a:r>
          </a:p>
          <a:p>
            <a:pPr marL="504062" lvl="1" indent="-216027" defTabSz="288036">
              <a:spcBef>
                <a:spcPts val="400"/>
              </a:spcBef>
              <a:buChar char="•"/>
              <a:defRPr sz="2016"/>
            </a:pPr>
            <a:r>
              <a:t>The concept of </a:t>
            </a:r>
            <a:r>
              <a:rPr>
                <a:solidFill>
                  <a:schemeClr val="accent2"/>
                </a:solidFill>
              </a:rPr>
              <a:t>vulnerability </a:t>
            </a:r>
            <a:r>
              <a:t>challenges us to address those identifiable social features that lead to damages and deaths from hazards (Oliver-Smith 2013:1)</a:t>
            </a:r>
          </a:p>
          <a:p>
            <a:pPr marL="504062" lvl="1" indent="-216027" defTabSz="288036">
              <a:spcBef>
                <a:spcPts val="400"/>
              </a:spcBef>
              <a:buChar char="•"/>
              <a:defRPr sz="2016"/>
            </a:pPr>
            <a:r>
              <a:rPr>
                <a:solidFill>
                  <a:schemeClr val="accent2"/>
                </a:solidFill>
              </a:rPr>
              <a:t>Resilience</a:t>
            </a:r>
            <a:r>
              <a:t> provides the capacity to absorb shocks while maintaining function. When change occurs, resilience provides the components for renewal and reorganisation (Folke et al 2002)</a:t>
            </a:r>
          </a:p>
          <a:p>
            <a:pPr marL="216027" indent="-216027" defTabSz="288036">
              <a:spcBef>
                <a:spcPts val="400"/>
              </a:spcBef>
              <a:defRPr sz="2016">
                <a:solidFill>
                  <a:schemeClr val="accent6"/>
                </a:solidFill>
              </a:defRPr>
            </a:pPr>
            <a:r>
              <a:t>Policy oriented research - Political ecology and Disaster</a:t>
            </a:r>
          </a:p>
          <a:p>
            <a:pPr marL="504062" lvl="1" indent="-216027" defTabSz="288036">
              <a:spcBef>
                <a:spcPts val="400"/>
              </a:spcBef>
              <a:buChar char="•"/>
              <a:defRPr sz="2016"/>
            </a:pPr>
            <a:r>
              <a:t>Policy provides the practical framework of the expression of political message and the achievement of social goals…“</a:t>
            </a:r>
            <a:r>
              <a:rPr>
                <a:solidFill>
                  <a:schemeClr val="accent6">
                    <a:satOff val="-35873"/>
                    <a:lumOff val="-12431"/>
                  </a:schemeClr>
                </a:solidFill>
              </a:rPr>
              <a:t>Culture,” however, remains problematic</a:t>
            </a:r>
            <a:r>
              <a:t> to many within social policy, who reject its utility because of it is associated with everything or nothing (Hodgson and Irving 2007)</a:t>
            </a:r>
          </a:p>
        </p:txBody>
      </p:sp>
      <p:sp>
        <p:nvSpPr>
          <p:cNvPr id="163" name="スライド番号"/>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 name="図 3" descr="図 3"/>
          <p:cNvPicPr>
            <a:picLocks noChangeAspect="1"/>
          </p:cNvPicPr>
          <p:nvPr/>
        </p:nvPicPr>
        <p:blipFill>
          <a:blip r:embed="rId3">
            <a:extLst/>
          </a:blip>
          <a:stretch>
            <a:fillRect/>
          </a:stretch>
        </p:blipFill>
        <p:spPr>
          <a:xfrm>
            <a:off x="95250" y="825500"/>
            <a:ext cx="9048750" cy="6032500"/>
          </a:xfrm>
          <a:prstGeom prst="rect">
            <a:avLst/>
          </a:prstGeom>
          <a:ln w="12700">
            <a:miter lim="400000"/>
          </a:ln>
        </p:spPr>
      </p:pic>
      <p:sp>
        <p:nvSpPr>
          <p:cNvPr id="166" name="タイトル 1"/>
          <p:cNvSpPr txBox="1">
            <a:spLocks noGrp="1"/>
          </p:cNvSpPr>
          <p:nvPr>
            <p:ph type="title"/>
          </p:nvPr>
        </p:nvSpPr>
        <p:spPr>
          <a:xfrm>
            <a:off x="95250" y="0"/>
            <a:ext cx="6426200" cy="825500"/>
          </a:xfrm>
          <a:prstGeom prst="rect">
            <a:avLst/>
          </a:prstGeom>
        </p:spPr>
        <p:txBody>
          <a:bodyPr/>
          <a:lstStyle>
            <a:lvl1pPr>
              <a:defRPr>
                <a:solidFill>
                  <a:srgbClr val="800000"/>
                </a:solidFill>
              </a:defRPr>
            </a:lvl1pPr>
          </a:lstStyle>
          <a:p>
            <a:r>
              <a:t>Disaster and Culture </a:t>
            </a:r>
          </a:p>
        </p:txBody>
      </p:sp>
      <p:sp>
        <p:nvSpPr>
          <p:cNvPr id="167" name="コンテンツ プレースホルダー 2"/>
          <p:cNvSpPr txBox="1">
            <a:spLocks noGrp="1"/>
          </p:cNvSpPr>
          <p:nvPr>
            <p:ph type="body" sz="half" idx="1"/>
          </p:nvPr>
        </p:nvSpPr>
        <p:spPr>
          <a:xfrm>
            <a:off x="200616" y="4780769"/>
            <a:ext cx="8742769" cy="1925901"/>
          </a:xfrm>
          <a:prstGeom prst="rect">
            <a:avLst/>
          </a:prstGeom>
        </p:spPr>
        <p:txBody>
          <a:bodyPr>
            <a:normAutofit lnSpcReduction="10000"/>
          </a:bodyPr>
          <a:lstStyle/>
          <a:p>
            <a:pPr marL="253745" indent="-253745" defTabSz="338327">
              <a:spcBef>
                <a:spcPts val="500"/>
              </a:spcBef>
              <a:defRPr sz="2368">
                <a:solidFill>
                  <a:srgbClr val="FFFFFF"/>
                </a:solidFill>
              </a:defRPr>
            </a:pPr>
            <a:r>
              <a:t>To explore the socio-cultural process of recovery and discuss the role of culture focusing on coastal communities in changing environments and social conditions</a:t>
            </a:r>
          </a:p>
          <a:p>
            <a:pPr marL="253745" indent="-253745" defTabSz="338327">
              <a:spcBef>
                <a:spcPts val="500"/>
              </a:spcBef>
              <a:defRPr sz="2368">
                <a:solidFill>
                  <a:srgbClr val="FFFFFF"/>
                </a:solidFill>
              </a:defRPr>
            </a:pPr>
            <a:r>
              <a:t>To formulate the research results familiar to Disaster risk reduction policy</a:t>
            </a:r>
          </a:p>
        </p:txBody>
      </p:sp>
      <p:sp>
        <p:nvSpPr>
          <p:cNvPr id="168" name="スライド番号プレースホルダー 4"/>
          <p:cNvSpPr txBox="1">
            <a:spLocks noGrp="1"/>
          </p:cNvSpPr>
          <p:nvPr>
            <p:ph type="sldNum" sz="quarter" idx="2"/>
          </p:nvPr>
        </p:nvSpPr>
        <p:spPr>
          <a:xfrm>
            <a:off x="8502739" y="6404292"/>
            <a:ext cx="184061" cy="2692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theme/theme1.xml><?xml version="1.0" encoding="utf-8"?>
<a:theme xmlns:a="http://schemas.openxmlformats.org/drawingml/2006/main" name="ホワイト">
  <a:themeElements>
    <a:clrScheme name="ホワイト">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ホワイト">
      <a:majorFont>
        <a:latin typeface="Helvetica"/>
        <a:ea typeface="Helvetica"/>
        <a:cs typeface="Helvetica"/>
      </a:majorFont>
      <a:minorFont>
        <a:latin typeface="Calibri"/>
        <a:ea typeface="Calibri"/>
        <a:cs typeface="Calibri"/>
      </a:minorFont>
    </a:fontScheme>
    <a:fmtScheme name="ホワイ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ホワイト">
  <a:themeElements>
    <a:clrScheme name="ホワイト">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ホワイト">
      <a:majorFont>
        <a:latin typeface="Helvetica"/>
        <a:ea typeface="Helvetica"/>
        <a:cs typeface="Helvetica"/>
      </a:majorFont>
      <a:minorFont>
        <a:latin typeface="Calibri"/>
        <a:ea typeface="Calibri"/>
        <a:cs typeface="Calibri"/>
      </a:minorFont>
    </a:fontScheme>
    <a:fmtScheme name="ホワイト">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961</Words>
  <Application>Microsoft Macintosh PowerPoint</Application>
  <PresentationFormat>画面に合わせる (4:3)</PresentationFormat>
  <Paragraphs>55</Paragraphs>
  <Slides>8</Slides>
  <Notes>4</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8</vt:i4>
      </vt:variant>
    </vt:vector>
  </HeadingPairs>
  <TitlesOfParts>
    <vt:vector size="11" baseType="lpstr">
      <vt:lpstr>Arial</vt:lpstr>
      <vt:lpstr>Calibri</vt:lpstr>
      <vt:lpstr>ホワイト</vt:lpstr>
      <vt:lpstr>Disaster Studies from the Perspective of Political Ecology </vt:lpstr>
      <vt:lpstr>Political ecology and Disaster studies</vt:lpstr>
      <vt:lpstr>PowerPoint プレゼンテーション</vt:lpstr>
      <vt:lpstr>Tsunami disaster –　non-urban areas </vt:lpstr>
      <vt:lpstr>PowerPoint プレゼンテーション</vt:lpstr>
      <vt:lpstr>PowerPoint プレゼンテーション</vt:lpstr>
      <vt:lpstr>Situation in progress and the approach</vt:lpstr>
      <vt:lpstr>Disaster and Culture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Disaster Studies from the Perspective of Political Ecology </dc:title>
  <cp:lastModifiedBy>高倉浩樹Hiroki Takakura</cp:lastModifiedBy>
  <cp:revision>1</cp:revision>
  <dcterms:modified xsi:type="dcterms:W3CDTF">2019-06-14T08:32:48Z</dcterms:modified>
</cp:coreProperties>
</file>