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notesMasterIdLst>
    <p:notesMasterId r:id="rId9"/>
  </p:notesMasterIdLst>
  <p:sldIdLst>
    <p:sldId id="256" r:id="rId4"/>
    <p:sldId id="264" r:id="rId5"/>
    <p:sldId id="258" r:id="rId6"/>
    <p:sldId id="263" r:id="rId7"/>
    <p:sldId id="265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uller" panose="020B0604020202020204" charset="-18"/>
      <p:regular r:id="rId14"/>
    </p:embeddedFont>
    <p:embeddedFont>
      <p:font typeface="Muller Bold" panose="020B0604020202020204" charset="-18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DB3190-4B4A-4F78-8FE1-B6D25DA0475B}" v="96" dt="2022-11-04T11:29:00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1" autoAdjust="0"/>
    <p:restoredTop sz="86388" autoAdjust="0"/>
  </p:normalViewPr>
  <p:slideViewPr>
    <p:cSldViewPr>
      <p:cViewPr varScale="1">
        <p:scale>
          <a:sx n="48" d="100"/>
          <a:sy n="48" d="100"/>
        </p:scale>
        <p:origin x="22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8B740-526E-4DD2-87F7-41AE61FF5EC0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5553A-CACB-44F9-8A76-490A5606E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4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5553A-CACB-44F9-8A76-490A5606E7B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435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5553A-CACB-44F9-8A76-490A5606E7B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368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5553A-CACB-44F9-8A76-490A5606E7B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089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5553A-CACB-44F9-8A76-490A5606E7B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50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5553A-CACB-44F9-8A76-490A5606E7B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6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33410" y="0"/>
            <a:ext cx="18288001" cy="3543301"/>
          </a:xfrm>
          <a:prstGeom prst="rect">
            <a:avLst/>
          </a:prstGeom>
        </p:spPr>
      </p:pic>
      <p:pic>
        <p:nvPicPr>
          <p:cNvPr id="10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70429"/>
            <a:ext cx="5629887" cy="1473540"/>
          </a:xfrm>
          <a:prstGeom prst="rect">
            <a:avLst/>
          </a:prstGeom>
        </p:spPr>
      </p:pic>
      <p:sp>
        <p:nvSpPr>
          <p:cNvPr id="13" name="TextBox 13"/>
          <p:cNvSpPr txBox="1">
            <a:spLocks noGrp="1"/>
          </p:cNvSpPr>
          <p:nvPr>
            <p:ph type="title" idx="4294967295"/>
          </p:nvPr>
        </p:nvSpPr>
        <p:spPr>
          <a:xfrm>
            <a:off x="511725" y="2073455"/>
            <a:ext cx="8351560" cy="328448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9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8037"/>
                </a:solidFill>
                <a:effectLst/>
                <a:uLnTx/>
                <a:uFillTx/>
                <a:latin typeface="Muller Bold"/>
                <a:ea typeface="+mn-ea"/>
                <a:cs typeface="+mn-cs"/>
              </a:rPr>
              <a:t>Transforming the UK Food System 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8037"/>
                </a:solidFill>
                <a:effectLst/>
                <a:uLnTx/>
                <a:uFillTx/>
                <a:latin typeface="Muller Bold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8037"/>
                </a:solidFill>
                <a:effectLst/>
                <a:uLnTx/>
                <a:uFillTx/>
                <a:latin typeface="Muller Bold"/>
                <a:ea typeface="+mn-ea"/>
                <a:cs typeface="+mn-cs"/>
              </a:rPr>
              <a:t>Programme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8037"/>
                </a:solidFill>
                <a:effectLst/>
                <a:uLnTx/>
                <a:uFillTx/>
                <a:latin typeface="Muller Bold"/>
                <a:ea typeface="+mn-ea"/>
                <a:cs typeface="+mn-cs"/>
              </a:rPr>
              <a:t> Meeting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8037"/>
                </a:solidFill>
                <a:effectLst/>
                <a:uLnTx/>
                <a:uFillTx/>
                <a:latin typeface="Muller Bold"/>
                <a:ea typeface="+mn-ea"/>
                <a:cs typeface="+mn-cs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8037"/>
              </a:solidFill>
              <a:effectLst/>
              <a:uLnTx/>
              <a:uFillTx/>
              <a:latin typeface="Muller Bol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37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35" dirty="0">
                <a:solidFill>
                  <a:srgbClr val="000000"/>
                </a:solidFill>
                <a:latin typeface="Muller Bold"/>
                <a:ea typeface="+mn-ea"/>
                <a:cs typeface="+mn-cs"/>
              </a:rPr>
              <a:t>Dietary Inequalities/Food Insecurity Discussion Session</a:t>
            </a:r>
            <a:endParaRPr kumimoji="0" lang="en-US" sz="34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ller Bold"/>
              <a:ea typeface="+mn-ea"/>
              <a:cs typeface="+mn-cs"/>
            </a:endParaRPr>
          </a:p>
        </p:txBody>
      </p:sp>
      <p:sp>
        <p:nvSpPr>
          <p:cNvPr id="14" name="TextBox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79949" y="5352507"/>
            <a:ext cx="8215112" cy="2465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9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3229"/>
              </a:lnSpc>
              <a:spcBef>
                <a:spcPct val="0"/>
              </a:spcBef>
            </a:pPr>
            <a:r>
              <a:rPr lang="en-US" sz="2935" dirty="0" err="1">
                <a:solidFill>
                  <a:srgbClr val="000000"/>
                </a:solidFill>
                <a:latin typeface="Muller"/>
              </a:rPr>
              <a:t>Organised</a:t>
            </a:r>
            <a:r>
              <a:rPr lang="en-US" sz="2935" dirty="0">
                <a:solidFill>
                  <a:srgbClr val="000000"/>
                </a:solidFill>
                <a:latin typeface="Muller"/>
              </a:rPr>
              <a:t> by </a:t>
            </a:r>
          </a:p>
          <a:p>
            <a:pPr algn="ctr">
              <a:lnSpc>
                <a:spcPts val="3229"/>
              </a:lnSpc>
              <a:spcBef>
                <a:spcPct val="0"/>
              </a:spcBef>
            </a:pPr>
            <a:r>
              <a:rPr lang="en-US" sz="2935" dirty="0">
                <a:solidFill>
                  <a:srgbClr val="000000"/>
                </a:solidFill>
                <a:latin typeface="Muller"/>
              </a:rPr>
              <a:t>Dr Charlotte Hardman and Dr Rachel </a:t>
            </a:r>
            <a:r>
              <a:rPr lang="en-US" sz="2935" dirty="0" err="1">
                <a:solidFill>
                  <a:srgbClr val="000000"/>
                </a:solidFill>
                <a:latin typeface="Muller"/>
              </a:rPr>
              <a:t>Loopstra</a:t>
            </a:r>
            <a:endParaRPr lang="en-US" sz="2935" dirty="0">
              <a:solidFill>
                <a:srgbClr val="000000"/>
              </a:solidFill>
              <a:latin typeface="Muller"/>
            </a:endParaRPr>
          </a:p>
          <a:p>
            <a:pPr algn="ctr">
              <a:lnSpc>
                <a:spcPts val="3229"/>
              </a:lnSpc>
              <a:spcBef>
                <a:spcPct val="0"/>
              </a:spcBef>
            </a:pPr>
            <a:endParaRPr lang="en-US" sz="2935" dirty="0">
              <a:solidFill>
                <a:srgbClr val="000000"/>
              </a:solidFill>
              <a:latin typeface="Muller"/>
            </a:endParaRPr>
          </a:p>
          <a:p>
            <a:pPr algn="ctr">
              <a:lnSpc>
                <a:spcPts val="3229"/>
              </a:lnSpc>
              <a:spcBef>
                <a:spcPct val="0"/>
              </a:spcBef>
            </a:pPr>
            <a:endParaRPr lang="en-US" sz="2935" dirty="0">
              <a:solidFill>
                <a:srgbClr val="000000"/>
              </a:solidFill>
              <a:latin typeface="Muller"/>
            </a:endParaRPr>
          </a:p>
          <a:p>
            <a:pPr algn="ctr">
              <a:lnSpc>
                <a:spcPts val="3229"/>
              </a:lnSpc>
              <a:spcBef>
                <a:spcPct val="0"/>
              </a:spcBef>
            </a:pPr>
            <a:endParaRPr lang="en-US" sz="2935" dirty="0">
              <a:solidFill>
                <a:srgbClr val="000000"/>
              </a:solidFill>
              <a:latin typeface="Muller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79949" y="7404351"/>
            <a:ext cx="8351560" cy="41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9"/>
              </a:lnSpc>
              <a:spcBef>
                <a:spcPct val="0"/>
              </a:spcBef>
            </a:pPr>
            <a:r>
              <a:rPr lang="en-US" sz="2935" dirty="0">
                <a:solidFill>
                  <a:srgbClr val="000000"/>
                </a:solidFill>
                <a:latin typeface="Muller"/>
              </a:rPr>
              <a:t>12</a:t>
            </a:r>
            <a:r>
              <a:rPr lang="en-US" sz="2935" baseline="30000" dirty="0">
                <a:solidFill>
                  <a:srgbClr val="000000"/>
                </a:solidFill>
                <a:latin typeface="Muller"/>
              </a:rPr>
              <a:t>th</a:t>
            </a:r>
            <a:r>
              <a:rPr lang="en-US" sz="2935" dirty="0">
                <a:solidFill>
                  <a:srgbClr val="000000"/>
                </a:solidFill>
                <a:latin typeface="Muller"/>
              </a:rPr>
              <a:t> September 2022, Sheffield</a:t>
            </a:r>
          </a:p>
        </p:txBody>
      </p:sp>
      <p:pic>
        <p:nvPicPr>
          <p:cNvPr id="7" name="Picture 7" descr="University of Aberdeen logo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11725" y="9064842"/>
            <a:ext cx="5867688" cy="831641"/>
          </a:xfrm>
          <a:prstGeom prst="rect">
            <a:avLst/>
          </a:prstGeom>
        </p:spPr>
      </p:pic>
      <p:pic>
        <p:nvPicPr>
          <p:cNvPr id="17" name="Picture 16" descr="A picture containing person, marketplace, sale">
            <a:extLst>
              <a:ext uri="{FF2B5EF4-FFF2-40B4-BE49-F238E27FC236}">
                <a16:creationId xmlns:a16="http://schemas.microsoft.com/office/drawing/2014/main" id="{EF289205-9FAF-8FBF-0AEB-A84A1A6509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82" y="0"/>
            <a:ext cx="9366653" cy="7353300"/>
          </a:xfrm>
          <a:prstGeom prst="teardrop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BC3A78D-8868-C9B9-C661-A61EC07C95BF}"/>
              </a:ext>
            </a:extLst>
          </p:cNvPr>
          <p:cNvSpPr txBox="1"/>
          <p:nvPr/>
        </p:nvSpPr>
        <p:spPr>
          <a:xfrm rot="16200000">
            <a:off x="16460963" y="5675411"/>
            <a:ext cx="304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Image</a:t>
            </a:r>
            <a:r>
              <a:rPr lang="en-GB" sz="1400" dirty="0"/>
              <a:t>: ECPO, </a:t>
            </a:r>
            <a:r>
              <a:rPr lang="en-GB" sz="1400" dirty="0" err="1"/>
              <a:t>Mikuláš</a:t>
            </a:r>
            <a:r>
              <a:rPr lang="en-GB" sz="1400" dirty="0"/>
              <a:t> </a:t>
            </a:r>
            <a:r>
              <a:rPr lang="en-GB" sz="1400" dirty="0" err="1"/>
              <a:t>Bartal</a:t>
            </a:r>
            <a:endParaRPr lang="en-GB" sz="1400" dirty="0"/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3D170427-FC17-DB5A-DAB4-5EA48E02F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413938" y="7284867"/>
            <a:ext cx="3417136" cy="2195795"/>
            <a:chOff x="0" y="0"/>
            <a:chExt cx="17970111" cy="2927726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FCDD5352-7E35-D4E2-0AEA-3D6718BB08C0}"/>
                </a:ext>
              </a:extLst>
            </p:cNvPr>
            <p:cNvSpPr txBox="1"/>
            <p:nvPr/>
          </p:nvSpPr>
          <p:spPr>
            <a:xfrm>
              <a:off x="218450" y="-85725"/>
              <a:ext cx="17533211" cy="649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31"/>
                </a:lnSpc>
              </a:pPr>
              <a:r>
                <a:rPr lang="en-US" sz="2799">
                  <a:solidFill>
                    <a:srgbClr val="008037"/>
                  </a:solidFill>
                  <a:latin typeface="Muller Bold"/>
                </a:rPr>
                <a:t>Contact</a:t>
              </a:r>
            </a:p>
          </p:txBody>
        </p: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AEEE9B5E-8CA7-8AF5-879F-70491F63816E}"/>
                </a:ext>
              </a:extLst>
            </p:cNvPr>
            <p:cNvSpPr txBox="1"/>
            <p:nvPr/>
          </p:nvSpPr>
          <p:spPr>
            <a:xfrm>
              <a:off x="0" y="649981"/>
              <a:ext cx="17970111" cy="2277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399" dirty="0">
                  <a:solidFill>
                    <a:srgbClr val="494F56"/>
                  </a:solidFill>
                  <a:latin typeface="Muller"/>
                </a:rPr>
                <a:t>The FIO Food Project</a:t>
              </a:r>
            </a:p>
            <a:p>
              <a:pPr algn="ctr">
                <a:lnSpc>
                  <a:spcPts val="3359"/>
                </a:lnSpc>
              </a:pPr>
              <a:r>
                <a:rPr lang="en-US" sz="2399" u="sng" dirty="0">
                  <a:solidFill>
                    <a:srgbClr val="494F56"/>
                  </a:solidFill>
                  <a:latin typeface="Muller"/>
                </a:rPr>
                <a:t>Website</a:t>
              </a:r>
              <a:r>
                <a:rPr lang="en-US" sz="2399" dirty="0">
                  <a:solidFill>
                    <a:srgbClr val="494F56"/>
                  </a:solidFill>
                  <a:latin typeface="Muller"/>
                </a:rPr>
                <a:t> </a:t>
              </a:r>
            </a:p>
            <a:p>
              <a:pPr algn="ctr">
                <a:lnSpc>
                  <a:spcPts val="3359"/>
                </a:lnSpc>
              </a:pPr>
              <a:r>
                <a:rPr lang="en-US" sz="2399" dirty="0">
                  <a:solidFill>
                    <a:srgbClr val="494F56"/>
                  </a:solidFill>
                  <a:latin typeface="Muller"/>
                </a:rPr>
                <a:t>Twitter: </a:t>
              </a:r>
              <a:r>
                <a:rPr lang="pl-PL" sz="2399" dirty="0">
                  <a:solidFill>
                    <a:srgbClr val="494F56"/>
                  </a:solidFill>
                  <a:latin typeface="Muller"/>
                </a:rPr>
                <a:t>@</a:t>
              </a:r>
              <a:r>
                <a:rPr lang="en-US" sz="2399" dirty="0" err="1">
                  <a:solidFill>
                    <a:srgbClr val="494F56"/>
                  </a:solidFill>
                  <a:latin typeface="Muller"/>
                </a:rPr>
                <a:t>FIOFood</a:t>
              </a:r>
              <a:endParaRPr lang="en-US" sz="2399" dirty="0">
                <a:solidFill>
                  <a:srgbClr val="494F56"/>
                </a:solidFill>
                <a:latin typeface="Muller"/>
              </a:endParaRPr>
            </a:p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 lang="en-US" sz="2399" dirty="0">
                <a:solidFill>
                  <a:srgbClr val="494F56"/>
                </a:solidFill>
                <a:latin typeface="Muller"/>
              </a:endParaRPr>
            </a:p>
          </p:txBody>
        </p:sp>
      </p:grpSp>
      <p:sp>
        <p:nvSpPr>
          <p:cNvPr id="22" name="TextBox 15">
            <a:extLst>
              <a:ext uri="{FF2B5EF4-FFF2-40B4-BE49-F238E27FC236}">
                <a16:creationId xmlns:a16="http://schemas.microsoft.com/office/drawing/2014/main" id="{66CBEC86-881E-DB81-6F53-D23AB71A1AE9}"/>
              </a:ext>
            </a:extLst>
          </p:cNvPr>
          <p:cNvSpPr txBox="1"/>
          <p:nvPr/>
        </p:nvSpPr>
        <p:spPr>
          <a:xfrm>
            <a:off x="14164263" y="9198791"/>
            <a:ext cx="3907234" cy="1088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9"/>
              </a:lnSpc>
              <a:spcBef>
                <a:spcPct val="0"/>
              </a:spcBef>
            </a:pPr>
            <a:r>
              <a:rPr lang="en-US" sz="2435" dirty="0">
                <a:solidFill>
                  <a:srgbClr val="545454"/>
                </a:solidFill>
                <a:latin typeface="Muller Bold"/>
              </a:rPr>
              <a:t>Professor Alex Johnstone </a:t>
            </a:r>
          </a:p>
          <a:p>
            <a:pPr algn="ctr">
              <a:lnSpc>
                <a:spcPts val="2679"/>
              </a:lnSpc>
              <a:spcBef>
                <a:spcPct val="0"/>
              </a:spcBef>
            </a:pPr>
            <a:r>
              <a:rPr lang="en-US" sz="2435" dirty="0">
                <a:solidFill>
                  <a:srgbClr val="545454"/>
                </a:solidFill>
                <a:latin typeface="Muller"/>
              </a:rPr>
              <a:t>alex.johnstone@abdn.ac.uk</a:t>
            </a:r>
          </a:p>
          <a:p>
            <a:pPr algn="ctr">
              <a:lnSpc>
                <a:spcPts val="2679"/>
              </a:lnSpc>
              <a:spcBef>
                <a:spcPct val="0"/>
              </a:spcBef>
            </a:pPr>
            <a:r>
              <a:rPr lang="en-US" sz="2435" dirty="0">
                <a:solidFill>
                  <a:srgbClr val="545454"/>
                </a:solidFill>
                <a:latin typeface="Muller"/>
              </a:rPr>
              <a:t>University of Aberdeen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E40CE1-3CB0-9D04-BA39-3AC1C80D23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l-PL" dirty="0"/>
              <a:t>How to </a:t>
            </a:r>
            <a:r>
              <a:rPr lang="pl-PL" dirty="0" err="1"/>
              <a:t>engage</a:t>
            </a:r>
            <a:r>
              <a:rPr lang="pl-PL" dirty="0"/>
              <a:t> and </a:t>
            </a:r>
            <a:r>
              <a:rPr lang="pl-PL" dirty="0" err="1"/>
              <a:t>collaborate</a:t>
            </a:r>
            <a:r>
              <a:rPr lang="pl-PL" dirty="0"/>
              <a:t> with </a:t>
            </a:r>
            <a:r>
              <a:rPr lang="pl-PL" dirty="0" err="1"/>
              <a:t>people</a:t>
            </a:r>
            <a:r>
              <a:rPr lang="pl-PL" dirty="0"/>
              <a:t> with </a:t>
            </a:r>
            <a:r>
              <a:rPr lang="pl-PL" dirty="0" err="1"/>
              <a:t>lived</a:t>
            </a:r>
            <a:r>
              <a:rPr lang="pl-PL" dirty="0"/>
              <a:t> </a:t>
            </a:r>
            <a:r>
              <a:rPr lang="pl-PL" dirty="0" err="1"/>
              <a:t>experience</a:t>
            </a:r>
            <a:r>
              <a:rPr lang="pl-PL" dirty="0"/>
              <a:t> of food </a:t>
            </a:r>
            <a:r>
              <a:rPr lang="pl-PL" dirty="0" err="1"/>
              <a:t>insecurity</a:t>
            </a:r>
            <a:endParaRPr lang="en-GB" dirty="0"/>
          </a:p>
        </p:txBody>
      </p:sp>
      <p:pic>
        <p:nvPicPr>
          <p:cNvPr id="6" name="Picture 5" descr="Infogaphic presenting ways to engage and collaborate with people with lived experience of dietary inequalities. These include: ways to engage, participatory methods, potential challenges, use of the community and examples">
            <a:extLst>
              <a:ext uri="{FF2B5EF4-FFF2-40B4-BE49-F238E27FC236}">
                <a16:creationId xmlns:a16="http://schemas.microsoft.com/office/drawing/2014/main" id="{A884391C-0966-4C2C-BA87-BAD96CC22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43" y="858404"/>
            <a:ext cx="15999714" cy="8999839"/>
          </a:xfrm>
          <a:prstGeom prst="rect">
            <a:avLst/>
          </a:prstGeom>
        </p:spPr>
      </p:pic>
      <p:pic>
        <p:nvPicPr>
          <p:cNvPr id="13" name="Picture 13" descr="Fio Food 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018607" y="428757"/>
            <a:ext cx="1827221" cy="116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64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DFC56-84B2-67A6-66CC-31DDB3164C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l-PL" dirty="0"/>
              <a:t>How to </a:t>
            </a:r>
            <a:r>
              <a:rPr lang="pl-PL" dirty="0" err="1"/>
              <a:t>collect</a:t>
            </a:r>
            <a:r>
              <a:rPr lang="pl-PL" dirty="0"/>
              <a:t> </a:t>
            </a:r>
            <a:r>
              <a:rPr lang="pl-PL" dirty="0" err="1"/>
              <a:t>robust</a:t>
            </a:r>
            <a:r>
              <a:rPr lang="pl-PL" dirty="0"/>
              <a:t> data to monitor the </a:t>
            </a:r>
            <a:r>
              <a:rPr lang="pl-PL" dirty="0" err="1"/>
              <a:t>extent</a:t>
            </a:r>
            <a:r>
              <a:rPr lang="pl-PL" dirty="0"/>
              <a:t> of </a:t>
            </a:r>
            <a:r>
              <a:rPr lang="pl-PL" dirty="0" err="1"/>
              <a:t>dietary</a:t>
            </a:r>
            <a:r>
              <a:rPr lang="pl-PL" dirty="0"/>
              <a:t> </a:t>
            </a:r>
            <a:r>
              <a:rPr lang="pl-PL" dirty="0" err="1"/>
              <a:t>inequalities</a:t>
            </a:r>
            <a:endParaRPr lang="en-GB" dirty="0"/>
          </a:p>
        </p:txBody>
      </p:sp>
      <p:pic>
        <p:nvPicPr>
          <p:cNvPr id="13" name="Picture 13" descr="Fio Food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52160" y="0"/>
            <a:ext cx="1827221" cy="1162315"/>
          </a:xfrm>
          <a:prstGeom prst="rect">
            <a:avLst/>
          </a:prstGeom>
        </p:spPr>
      </p:pic>
      <p:pic>
        <p:nvPicPr>
          <p:cNvPr id="3" name="Picture 2" descr="Infographic on how to collect robust data to monitor the extent of dietary inequalities">
            <a:extLst>
              <a:ext uri="{FF2B5EF4-FFF2-40B4-BE49-F238E27FC236}">
                <a16:creationId xmlns:a16="http://schemas.microsoft.com/office/drawing/2014/main" id="{8D86E866-76B4-D81F-16E1-095256C7B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021"/>
            <a:ext cx="7271924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A918-DAEA-9B18-342F-8D473C9036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interventions</a:t>
            </a:r>
            <a:r>
              <a:rPr lang="pl-PL" dirty="0"/>
              <a:t> </a:t>
            </a:r>
            <a:r>
              <a:rPr lang="pl-PL" dirty="0" err="1"/>
              <a:t>currently</a:t>
            </a:r>
            <a:r>
              <a:rPr lang="pl-PL" dirty="0"/>
              <a:t> </a:t>
            </a:r>
            <a:r>
              <a:rPr lang="pl-PL" dirty="0" err="1"/>
              <a:t>exist</a:t>
            </a:r>
            <a:r>
              <a:rPr lang="pl-PL" dirty="0"/>
              <a:t> to </a:t>
            </a:r>
            <a:r>
              <a:rPr lang="pl-PL" dirty="0" err="1"/>
              <a:t>tackle</a:t>
            </a:r>
            <a:r>
              <a:rPr lang="pl-PL" dirty="0"/>
              <a:t> </a:t>
            </a:r>
            <a:r>
              <a:rPr lang="pl-PL" dirty="0" err="1"/>
              <a:t>household</a:t>
            </a:r>
            <a:r>
              <a:rPr lang="pl-PL" dirty="0"/>
              <a:t> food </a:t>
            </a:r>
            <a:r>
              <a:rPr lang="pl-PL" dirty="0" err="1"/>
              <a:t>insecurity</a:t>
            </a:r>
            <a:r>
              <a:rPr lang="pl-PL" dirty="0"/>
              <a:t> in the UK</a:t>
            </a:r>
            <a:endParaRPr lang="en-GB" dirty="0"/>
          </a:p>
        </p:txBody>
      </p:sp>
      <p:pic>
        <p:nvPicPr>
          <p:cNvPr id="3" name="Picture 2" descr="Infographic on currently existing interventions to tackle household food insecurity in the UK">
            <a:extLst>
              <a:ext uri="{FF2B5EF4-FFF2-40B4-BE49-F238E27FC236}">
                <a16:creationId xmlns:a16="http://schemas.microsoft.com/office/drawing/2014/main" id="{F592D216-120F-4103-A724-D1C3A06D0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00" y="81783"/>
            <a:ext cx="16851829" cy="10111097"/>
          </a:xfrm>
          <a:prstGeom prst="rect">
            <a:avLst/>
          </a:prstGeom>
        </p:spPr>
      </p:pic>
      <p:pic>
        <p:nvPicPr>
          <p:cNvPr id="13" name="Picture 13" descr="Fio Food 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60779" y="94120"/>
            <a:ext cx="1827221" cy="116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F7B4D-921E-83B4-39E4-2739A962FE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l-PL" dirty="0"/>
              <a:t>How </a:t>
            </a:r>
            <a:r>
              <a:rPr lang="pl-PL" dirty="0" err="1"/>
              <a:t>can</a:t>
            </a:r>
            <a:r>
              <a:rPr lang="pl-PL" dirty="0"/>
              <a:t> the TUKFS </a:t>
            </a:r>
            <a:r>
              <a:rPr lang="pl-PL" dirty="0" err="1"/>
              <a:t>projects</a:t>
            </a:r>
            <a:r>
              <a:rPr lang="pl-PL" dirty="0"/>
              <a:t> </a:t>
            </a:r>
            <a:r>
              <a:rPr lang="pl-PL" dirty="0" err="1"/>
              <a:t>best</a:t>
            </a:r>
            <a:r>
              <a:rPr lang="pl-PL" dirty="0"/>
              <a:t> </a:t>
            </a:r>
            <a:r>
              <a:rPr lang="pl-PL" dirty="0" err="1"/>
              <a:t>work</a:t>
            </a:r>
            <a:r>
              <a:rPr lang="pl-PL" dirty="0"/>
              <a:t> </a:t>
            </a:r>
            <a:r>
              <a:rPr lang="pl-PL" dirty="0" err="1"/>
              <a:t>together</a:t>
            </a:r>
            <a:r>
              <a:rPr lang="pl-PL" dirty="0"/>
              <a:t> to </a:t>
            </a:r>
            <a:r>
              <a:rPr lang="pl-PL" dirty="0" err="1"/>
              <a:t>create</a:t>
            </a:r>
            <a:r>
              <a:rPr lang="pl-PL" dirty="0"/>
              <a:t> </a:t>
            </a:r>
            <a:r>
              <a:rPr lang="pl-PL" dirty="0" err="1"/>
              <a:t>join</a:t>
            </a:r>
            <a:r>
              <a:rPr lang="pl-PL" dirty="0"/>
              <a:t> </a:t>
            </a:r>
            <a:r>
              <a:rPr lang="pl-PL" dirty="0" err="1"/>
              <a:t>up</a:t>
            </a:r>
            <a:r>
              <a:rPr lang="pl-PL" dirty="0"/>
              <a:t> </a:t>
            </a:r>
            <a:r>
              <a:rPr lang="pl-PL" dirty="0" err="1"/>
              <a:t>impact</a:t>
            </a:r>
            <a:endParaRPr lang="en-GB" dirty="0"/>
          </a:p>
        </p:txBody>
      </p:sp>
      <p:pic>
        <p:nvPicPr>
          <p:cNvPr id="4" name="Picture 3" descr="Infographic on the ways to work together within the TUKFS network to impact delivery">
            <a:extLst>
              <a:ext uri="{FF2B5EF4-FFF2-40B4-BE49-F238E27FC236}">
                <a16:creationId xmlns:a16="http://schemas.microsoft.com/office/drawing/2014/main" id="{BE52F478-8038-45C5-B8BF-65F1623AF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4" y="438471"/>
            <a:ext cx="16728993" cy="9410058"/>
          </a:xfrm>
          <a:prstGeom prst="rect">
            <a:avLst/>
          </a:prstGeom>
        </p:spPr>
      </p:pic>
      <p:pic>
        <p:nvPicPr>
          <p:cNvPr id="6" name="Picture 13" descr="Fio Food logo">
            <a:extLst>
              <a:ext uri="{FF2B5EF4-FFF2-40B4-BE49-F238E27FC236}">
                <a16:creationId xmlns:a16="http://schemas.microsoft.com/office/drawing/2014/main" id="{172D7234-5E18-4497-B1CF-19908B0D99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362507" y="94120"/>
            <a:ext cx="1827221" cy="1162315"/>
          </a:xfrm>
          <a:prstGeom prst="rect">
            <a:avLst/>
          </a:prstGeom>
        </p:spPr>
      </p:pic>
      <p:pic>
        <p:nvPicPr>
          <p:cNvPr id="13" name="Picture 13" descr="Fio Food 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60779" y="94120"/>
            <a:ext cx="1827221" cy="116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96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10FB621BD8444185391A65F52718F5" ma:contentTypeVersion="7" ma:contentTypeDescription="Create a new document." ma:contentTypeScope="" ma:versionID="68747c30dd2b9dca48aaf0c57eb01c5d">
  <xsd:schema xmlns:xsd="http://www.w3.org/2001/XMLSchema" xmlns:xs="http://www.w3.org/2001/XMLSchema" xmlns:p="http://schemas.microsoft.com/office/2006/metadata/properties" xmlns:ns2="7912d4b5-5d7f-4bc2-8ef5-6b373359d16e" targetNamespace="http://schemas.microsoft.com/office/2006/metadata/properties" ma:root="true" ma:fieldsID="e2ee4496c6b79f3f016a6368a2e53f47" ns2:_="">
    <xsd:import namespace="7912d4b5-5d7f-4bc2-8ef5-6b373359d1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12d4b5-5d7f-4bc2-8ef5-6b373359d1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507c90d-3ac7-4967-848a-ba06276b17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872B55-ACB8-4B45-95C5-B7E26A54C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12d4b5-5d7f-4bc2-8ef5-6b373359d1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BF8664-020D-4534-AAA3-CDA6FE1C0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116</Words>
  <Application>Microsoft Office PowerPoint</Application>
  <PresentationFormat>Custom</PresentationFormat>
  <Paragraphs>24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Muller Bold</vt:lpstr>
      <vt:lpstr>Muller</vt:lpstr>
      <vt:lpstr>Arial</vt:lpstr>
      <vt:lpstr>Office Theme</vt:lpstr>
      <vt:lpstr>Transforming the UK Food System  Programme Meeting  Dietary Inequalities/Food Insecurity Discussion Session</vt:lpstr>
      <vt:lpstr>How to engage and collaborate with people with lived experience of food insecurity</vt:lpstr>
      <vt:lpstr>How to collect robust data to monitor the extent of dietary inequalities</vt:lpstr>
      <vt:lpstr>What interventions currently exist to tackle household food insecurity in the UK</vt:lpstr>
      <vt:lpstr>How can the TUKFS projects best work together to create join up impact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Vignette PPI</dc:title>
  <dc:creator>Stone, Rebecca [ras]</dc:creator>
  <cp:lastModifiedBy>Lonnie, Marta</cp:lastModifiedBy>
  <cp:revision>6</cp:revision>
  <dcterms:created xsi:type="dcterms:W3CDTF">2006-08-16T00:00:00Z</dcterms:created>
  <dcterms:modified xsi:type="dcterms:W3CDTF">2022-12-15T12:06:01Z</dcterms:modified>
  <dc:identifier>DAFQ5V_OLhw</dc:identifier>
</cp:coreProperties>
</file>