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8" r:id="rId6"/>
    <p:sldId id="262" r:id="rId7"/>
    <p:sldId id="261" r:id="rId8"/>
    <p:sldId id="260" r:id="rId9"/>
    <p:sldId id="263" r:id="rId10"/>
    <p:sldId id="270" r:id="rId11"/>
    <p:sldId id="271" r:id="rId12"/>
    <p:sldId id="269" r:id="rId13"/>
    <p:sldId id="265"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D7EE"/>
    <a:srgbClr val="4472C4"/>
    <a:srgbClr val="FFF3D8"/>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62" d="100"/>
          <a:sy n="62" d="100"/>
        </p:scale>
        <p:origin x="7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99AA565-F62B-48D7-A4F9-704D7DA1B66E}" type="datetimeFigureOut">
              <a:rPr lang="en-GB" smtClean="0"/>
              <a:t>26/04/2024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B075B95-831B-45A2-BCC8-5E0440619117}" type="slidenum">
              <a:rPr lang="en-GB" smtClean="0"/>
              <a:t>‹#›</a:t>
            </a:fld>
            <a:endParaRPr lang="en-GB"/>
          </a:p>
        </p:txBody>
      </p:sp>
    </p:spTree>
    <p:extLst>
      <p:ext uri="{BB962C8B-B14F-4D97-AF65-F5344CB8AC3E}">
        <p14:creationId xmlns:p14="http://schemas.microsoft.com/office/powerpoint/2010/main" val="3739104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tabLst>
                <a:tab pos="3330575"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B075B95-831B-45A2-BCC8-5E0440619117}" type="slidenum">
              <a:rPr lang="en-GB" smtClean="0"/>
              <a:t>2</a:t>
            </a:fld>
            <a:endParaRPr lang="en-GB"/>
          </a:p>
        </p:txBody>
      </p:sp>
    </p:spTree>
    <p:extLst>
      <p:ext uri="{BB962C8B-B14F-4D97-AF65-F5344CB8AC3E}">
        <p14:creationId xmlns:p14="http://schemas.microsoft.com/office/powerpoint/2010/main" val="1712682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075B95-831B-45A2-BCC8-5E0440619117}" type="slidenum">
              <a:rPr lang="en-GB" smtClean="0"/>
              <a:t>11</a:t>
            </a:fld>
            <a:endParaRPr lang="en-GB"/>
          </a:p>
        </p:txBody>
      </p:sp>
    </p:spTree>
    <p:extLst>
      <p:ext uri="{BB962C8B-B14F-4D97-AF65-F5344CB8AC3E}">
        <p14:creationId xmlns:p14="http://schemas.microsoft.com/office/powerpoint/2010/main" val="4125577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075B95-831B-45A2-BCC8-5E0440619117}" type="slidenum">
              <a:rPr lang="en-GB" smtClean="0"/>
              <a:t>12</a:t>
            </a:fld>
            <a:endParaRPr lang="en-GB"/>
          </a:p>
        </p:txBody>
      </p:sp>
    </p:spTree>
    <p:extLst>
      <p:ext uri="{BB962C8B-B14F-4D97-AF65-F5344CB8AC3E}">
        <p14:creationId xmlns:p14="http://schemas.microsoft.com/office/powerpoint/2010/main" val="2857363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075B95-831B-45A2-BCC8-5E0440619117}" type="slidenum">
              <a:rPr lang="en-GB" smtClean="0"/>
              <a:t>13</a:t>
            </a:fld>
            <a:endParaRPr lang="en-GB"/>
          </a:p>
        </p:txBody>
      </p:sp>
    </p:spTree>
    <p:extLst>
      <p:ext uri="{BB962C8B-B14F-4D97-AF65-F5344CB8AC3E}">
        <p14:creationId xmlns:p14="http://schemas.microsoft.com/office/powerpoint/2010/main" val="4178904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075B95-831B-45A2-BCC8-5E0440619117}" type="slidenum">
              <a:rPr lang="en-GB" smtClean="0"/>
              <a:t>3</a:t>
            </a:fld>
            <a:endParaRPr lang="en-GB"/>
          </a:p>
        </p:txBody>
      </p:sp>
    </p:spTree>
    <p:extLst>
      <p:ext uri="{BB962C8B-B14F-4D97-AF65-F5344CB8AC3E}">
        <p14:creationId xmlns:p14="http://schemas.microsoft.com/office/powerpoint/2010/main" val="2089118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B075B95-831B-45A2-BCC8-5E0440619117}" type="slidenum">
              <a:rPr lang="en-GB" smtClean="0"/>
              <a:t>4</a:t>
            </a:fld>
            <a:endParaRPr lang="en-GB"/>
          </a:p>
        </p:txBody>
      </p:sp>
    </p:spTree>
    <p:extLst>
      <p:ext uri="{BB962C8B-B14F-4D97-AF65-F5344CB8AC3E}">
        <p14:creationId xmlns:p14="http://schemas.microsoft.com/office/powerpoint/2010/main" val="2578022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B075B95-831B-45A2-BCC8-5E0440619117}" type="slidenum">
              <a:rPr lang="en-GB" smtClean="0"/>
              <a:t>5</a:t>
            </a:fld>
            <a:endParaRPr lang="en-GB"/>
          </a:p>
        </p:txBody>
      </p:sp>
    </p:spTree>
    <p:extLst>
      <p:ext uri="{BB962C8B-B14F-4D97-AF65-F5344CB8AC3E}">
        <p14:creationId xmlns:p14="http://schemas.microsoft.com/office/powerpoint/2010/main" val="2747686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mj-lt"/>
              <a:buNone/>
              <a:tabLst>
                <a:tab pos="3330575" algn="l"/>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B075B95-831B-45A2-BCC8-5E0440619117}" type="slidenum">
              <a:rPr lang="en-GB" smtClean="0"/>
              <a:t>6</a:t>
            </a:fld>
            <a:endParaRPr lang="en-GB"/>
          </a:p>
        </p:txBody>
      </p:sp>
    </p:spTree>
    <p:extLst>
      <p:ext uri="{BB962C8B-B14F-4D97-AF65-F5344CB8AC3E}">
        <p14:creationId xmlns:p14="http://schemas.microsoft.com/office/powerpoint/2010/main" val="342661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0215">
              <a:lnSpc>
                <a:spcPct val="107000"/>
              </a:lnSpc>
              <a:spcAft>
                <a:spcPts val="800"/>
              </a:spcAft>
              <a:tabLst>
                <a:tab pos="3330575"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6B075B95-831B-45A2-BCC8-5E0440619117}" type="slidenum">
              <a:rPr lang="en-GB" smtClean="0"/>
              <a:t>7</a:t>
            </a:fld>
            <a:endParaRPr lang="en-GB"/>
          </a:p>
        </p:txBody>
      </p:sp>
    </p:spTree>
    <p:extLst>
      <p:ext uri="{BB962C8B-B14F-4D97-AF65-F5344CB8AC3E}">
        <p14:creationId xmlns:p14="http://schemas.microsoft.com/office/powerpoint/2010/main" val="3682165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075B95-831B-45A2-BCC8-5E0440619117}" type="slidenum">
              <a:rPr lang="en-GB" smtClean="0"/>
              <a:t>8</a:t>
            </a:fld>
            <a:endParaRPr lang="en-GB"/>
          </a:p>
        </p:txBody>
      </p:sp>
    </p:spTree>
    <p:extLst>
      <p:ext uri="{BB962C8B-B14F-4D97-AF65-F5344CB8AC3E}">
        <p14:creationId xmlns:p14="http://schemas.microsoft.com/office/powerpoint/2010/main" val="15709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075B95-831B-45A2-BCC8-5E0440619117}" type="slidenum">
              <a:rPr lang="en-GB" smtClean="0"/>
              <a:t>9</a:t>
            </a:fld>
            <a:endParaRPr lang="en-GB"/>
          </a:p>
        </p:txBody>
      </p:sp>
    </p:spTree>
    <p:extLst>
      <p:ext uri="{BB962C8B-B14F-4D97-AF65-F5344CB8AC3E}">
        <p14:creationId xmlns:p14="http://schemas.microsoft.com/office/powerpoint/2010/main" val="2637268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075B95-831B-45A2-BCC8-5E0440619117}" type="slidenum">
              <a:rPr lang="en-GB" smtClean="0"/>
              <a:t>10</a:t>
            </a:fld>
            <a:endParaRPr lang="en-GB"/>
          </a:p>
        </p:txBody>
      </p:sp>
    </p:spTree>
    <p:extLst>
      <p:ext uri="{BB962C8B-B14F-4D97-AF65-F5344CB8AC3E}">
        <p14:creationId xmlns:p14="http://schemas.microsoft.com/office/powerpoint/2010/main" val="102555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17EF0-E584-9DF4-CE79-F758C7C85A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14CFBEE-5DC9-F233-1154-5F678670B1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12E6FCA-812D-6E91-F698-64BA182B0B18}"/>
              </a:ext>
            </a:extLst>
          </p:cNvPr>
          <p:cNvSpPr>
            <a:spLocks noGrp="1"/>
          </p:cNvSpPr>
          <p:nvPr>
            <p:ph type="dt" sz="half" idx="10"/>
          </p:nvPr>
        </p:nvSpPr>
        <p:spPr/>
        <p:txBody>
          <a:bodyPr/>
          <a:lstStyle/>
          <a:p>
            <a:fld id="{4D6B6268-FE1F-4711-96D7-B3EC4040BDAC}" type="datetimeFigureOut">
              <a:rPr lang="en-GB" smtClean="0"/>
              <a:t>26/04/2024</a:t>
            </a:fld>
            <a:endParaRPr lang="en-GB"/>
          </a:p>
        </p:txBody>
      </p:sp>
      <p:sp>
        <p:nvSpPr>
          <p:cNvPr id="5" name="Footer Placeholder 4">
            <a:extLst>
              <a:ext uri="{FF2B5EF4-FFF2-40B4-BE49-F238E27FC236}">
                <a16:creationId xmlns:a16="http://schemas.microsoft.com/office/drawing/2014/main" id="{EE0A2C14-12D7-DCC2-E698-1501DE2E2F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666BCB-8908-D7E0-9A97-2BC5A18B7180}"/>
              </a:ext>
            </a:extLst>
          </p:cNvPr>
          <p:cNvSpPr>
            <a:spLocks noGrp="1"/>
          </p:cNvSpPr>
          <p:nvPr>
            <p:ph type="sldNum" sz="quarter" idx="12"/>
          </p:nvPr>
        </p:nvSpPr>
        <p:spPr/>
        <p:txBody>
          <a:bodyPr/>
          <a:lstStyle/>
          <a:p>
            <a:fld id="{05D45E20-5A91-458F-B66A-C157C7A5C93A}" type="slidenum">
              <a:rPr lang="en-GB" smtClean="0"/>
              <a:t>‹#›</a:t>
            </a:fld>
            <a:endParaRPr lang="en-GB"/>
          </a:p>
        </p:txBody>
      </p:sp>
    </p:spTree>
    <p:extLst>
      <p:ext uri="{BB962C8B-B14F-4D97-AF65-F5344CB8AC3E}">
        <p14:creationId xmlns:p14="http://schemas.microsoft.com/office/powerpoint/2010/main" val="3151922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6DB9E-2CAE-0CCA-2917-4D4C49917DA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A91FF6-77CF-646E-233F-B283AE8ED9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283DB3-D138-F685-B566-6C124404DBAE}"/>
              </a:ext>
            </a:extLst>
          </p:cNvPr>
          <p:cNvSpPr>
            <a:spLocks noGrp="1"/>
          </p:cNvSpPr>
          <p:nvPr>
            <p:ph type="dt" sz="half" idx="10"/>
          </p:nvPr>
        </p:nvSpPr>
        <p:spPr/>
        <p:txBody>
          <a:bodyPr/>
          <a:lstStyle/>
          <a:p>
            <a:fld id="{4D6B6268-FE1F-4711-96D7-B3EC4040BDAC}" type="datetimeFigureOut">
              <a:rPr lang="en-GB" smtClean="0"/>
              <a:t>26/04/2024</a:t>
            </a:fld>
            <a:endParaRPr lang="en-GB"/>
          </a:p>
        </p:txBody>
      </p:sp>
      <p:sp>
        <p:nvSpPr>
          <p:cNvPr id="5" name="Footer Placeholder 4">
            <a:extLst>
              <a:ext uri="{FF2B5EF4-FFF2-40B4-BE49-F238E27FC236}">
                <a16:creationId xmlns:a16="http://schemas.microsoft.com/office/drawing/2014/main" id="{B32D90BD-06FD-AAB1-17D3-172FA6D0E6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1CC69D-1D28-6157-502F-5A8D79D87617}"/>
              </a:ext>
            </a:extLst>
          </p:cNvPr>
          <p:cNvSpPr>
            <a:spLocks noGrp="1"/>
          </p:cNvSpPr>
          <p:nvPr>
            <p:ph type="sldNum" sz="quarter" idx="12"/>
          </p:nvPr>
        </p:nvSpPr>
        <p:spPr/>
        <p:txBody>
          <a:bodyPr/>
          <a:lstStyle/>
          <a:p>
            <a:fld id="{05D45E20-5A91-458F-B66A-C157C7A5C93A}" type="slidenum">
              <a:rPr lang="en-GB" smtClean="0"/>
              <a:t>‹#›</a:t>
            </a:fld>
            <a:endParaRPr lang="en-GB"/>
          </a:p>
        </p:txBody>
      </p:sp>
    </p:spTree>
    <p:extLst>
      <p:ext uri="{BB962C8B-B14F-4D97-AF65-F5344CB8AC3E}">
        <p14:creationId xmlns:p14="http://schemas.microsoft.com/office/powerpoint/2010/main" val="2987848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7D2590-5B4C-098F-9A9E-749F66A64E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50E051-D76D-DB63-C960-110CB03D8C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D4B0B0-7A31-8D9E-252E-E694E1ED0985}"/>
              </a:ext>
            </a:extLst>
          </p:cNvPr>
          <p:cNvSpPr>
            <a:spLocks noGrp="1"/>
          </p:cNvSpPr>
          <p:nvPr>
            <p:ph type="dt" sz="half" idx="10"/>
          </p:nvPr>
        </p:nvSpPr>
        <p:spPr/>
        <p:txBody>
          <a:bodyPr/>
          <a:lstStyle/>
          <a:p>
            <a:fld id="{4D6B6268-FE1F-4711-96D7-B3EC4040BDAC}" type="datetimeFigureOut">
              <a:rPr lang="en-GB" smtClean="0"/>
              <a:t>26/04/2024</a:t>
            </a:fld>
            <a:endParaRPr lang="en-GB"/>
          </a:p>
        </p:txBody>
      </p:sp>
      <p:sp>
        <p:nvSpPr>
          <p:cNvPr id="5" name="Footer Placeholder 4">
            <a:extLst>
              <a:ext uri="{FF2B5EF4-FFF2-40B4-BE49-F238E27FC236}">
                <a16:creationId xmlns:a16="http://schemas.microsoft.com/office/drawing/2014/main" id="{E8D616D2-3EDF-BA1C-DE64-BC2E9FA6F2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9E6470-1AE5-8C52-852F-1F439B0AC05A}"/>
              </a:ext>
            </a:extLst>
          </p:cNvPr>
          <p:cNvSpPr>
            <a:spLocks noGrp="1"/>
          </p:cNvSpPr>
          <p:nvPr>
            <p:ph type="sldNum" sz="quarter" idx="12"/>
          </p:nvPr>
        </p:nvSpPr>
        <p:spPr/>
        <p:txBody>
          <a:bodyPr/>
          <a:lstStyle/>
          <a:p>
            <a:fld id="{05D45E20-5A91-458F-B66A-C157C7A5C93A}" type="slidenum">
              <a:rPr lang="en-GB" smtClean="0"/>
              <a:t>‹#›</a:t>
            </a:fld>
            <a:endParaRPr lang="en-GB"/>
          </a:p>
        </p:txBody>
      </p:sp>
    </p:spTree>
    <p:extLst>
      <p:ext uri="{BB962C8B-B14F-4D97-AF65-F5344CB8AC3E}">
        <p14:creationId xmlns:p14="http://schemas.microsoft.com/office/powerpoint/2010/main" val="3197579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E46D1-D6D6-EE70-FB59-C3506737E4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B68FFE-0FAD-6469-4413-082D4E6951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8F2BDF-FE0E-8F51-2478-C22950925D32}"/>
              </a:ext>
            </a:extLst>
          </p:cNvPr>
          <p:cNvSpPr>
            <a:spLocks noGrp="1"/>
          </p:cNvSpPr>
          <p:nvPr>
            <p:ph type="dt" sz="half" idx="10"/>
          </p:nvPr>
        </p:nvSpPr>
        <p:spPr/>
        <p:txBody>
          <a:bodyPr/>
          <a:lstStyle/>
          <a:p>
            <a:fld id="{4D6B6268-FE1F-4711-96D7-B3EC4040BDAC}" type="datetimeFigureOut">
              <a:rPr lang="en-GB" smtClean="0"/>
              <a:t>26/04/2024</a:t>
            </a:fld>
            <a:endParaRPr lang="en-GB"/>
          </a:p>
        </p:txBody>
      </p:sp>
      <p:sp>
        <p:nvSpPr>
          <p:cNvPr id="5" name="Footer Placeholder 4">
            <a:extLst>
              <a:ext uri="{FF2B5EF4-FFF2-40B4-BE49-F238E27FC236}">
                <a16:creationId xmlns:a16="http://schemas.microsoft.com/office/drawing/2014/main" id="{F2628995-6AA2-83F8-6F07-49A6347BB4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027D5D-22C5-FC3F-5FA9-23BE954BB5A3}"/>
              </a:ext>
            </a:extLst>
          </p:cNvPr>
          <p:cNvSpPr>
            <a:spLocks noGrp="1"/>
          </p:cNvSpPr>
          <p:nvPr>
            <p:ph type="sldNum" sz="quarter" idx="12"/>
          </p:nvPr>
        </p:nvSpPr>
        <p:spPr/>
        <p:txBody>
          <a:bodyPr/>
          <a:lstStyle/>
          <a:p>
            <a:fld id="{05D45E20-5A91-458F-B66A-C157C7A5C93A}" type="slidenum">
              <a:rPr lang="en-GB" smtClean="0"/>
              <a:t>‹#›</a:t>
            </a:fld>
            <a:endParaRPr lang="en-GB"/>
          </a:p>
        </p:txBody>
      </p:sp>
    </p:spTree>
    <p:extLst>
      <p:ext uri="{BB962C8B-B14F-4D97-AF65-F5344CB8AC3E}">
        <p14:creationId xmlns:p14="http://schemas.microsoft.com/office/powerpoint/2010/main" val="1175942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F352F-C0A7-717F-FC80-4B8BBFA011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839C92-EDAC-CE76-CD39-34AA600AD0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8ADACA-EDB7-A164-B083-D46525E9C050}"/>
              </a:ext>
            </a:extLst>
          </p:cNvPr>
          <p:cNvSpPr>
            <a:spLocks noGrp="1"/>
          </p:cNvSpPr>
          <p:nvPr>
            <p:ph type="dt" sz="half" idx="10"/>
          </p:nvPr>
        </p:nvSpPr>
        <p:spPr/>
        <p:txBody>
          <a:bodyPr/>
          <a:lstStyle/>
          <a:p>
            <a:fld id="{4D6B6268-FE1F-4711-96D7-B3EC4040BDAC}" type="datetimeFigureOut">
              <a:rPr lang="en-GB" smtClean="0"/>
              <a:t>26/04/2024</a:t>
            </a:fld>
            <a:endParaRPr lang="en-GB"/>
          </a:p>
        </p:txBody>
      </p:sp>
      <p:sp>
        <p:nvSpPr>
          <p:cNvPr id="5" name="Footer Placeholder 4">
            <a:extLst>
              <a:ext uri="{FF2B5EF4-FFF2-40B4-BE49-F238E27FC236}">
                <a16:creationId xmlns:a16="http://schemas.microsoft.com/office/drawing/2014/main" id="{AC412A0A-014D-29F3-4106-C1C18E9F50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2714B9-AA83-1222-9886-A4638F9952CF}"/>
              </a:ext>
            </a:extLst>
          </p:cNvPr>
          <p:cNvSpPr>
            <a:spLocks noGrp="1"/>
          </p:cNvSpPr>
          <p:nvPr>
            <p:ph type="sldNum" sz="quarter" idx="12"/>
          </p:nvPr>
        </p:nvSpPr>
        <p:spPr/>
        <p:txBody>
          <a:bodyPr/>
          <a:lstStyle/>
          <a:p>
            <a:fld id="{05D45E20-5A91-458F-B66A-C157C7A5C93A}" type="slidenum">
              <a:rPr lang="en-GB" smtClean="0"/>
              <a:t>‹#›</a:t>
            </a:fld>
            <a:endParaRPr lang="en-GB"/>
          </a:p>
        </p:txBody>
      </p:sp>
    </p:spTree>
    <p:extLst>
      <p:ext uri="{BB962C8B-B14F-4D97-AF65-F5344CB8AC3E}">
        <p14:creationId xmlns:p14="http://schemas.microsoft.com/office/powerpoint/2010/main" val="1156220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02B17-B046-A1EA-7989-04567ED58D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90D8C4-FC82-8E7B-5A28-9C82D30577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982782D-A871-2871-3189-968C34B9C1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DFD1838-9E2E-8C3E-BD12-B724AF56F625}"/>
              </a:ext>
            </a:extLst>
          </p:cNvPr>
          <p:cNvSpPr>
            <a:spLocks noGrp="1"/>
          </p:cNvSpPr>
          <p:nvPr>
            <p:ph type="dt" sz="half" idx="10"/>
          </p:nvPr>
        </p:nvSpPr>
        <p:spPr/>
        <p:txBody>
          <a:bodyPr/>
          <a:lstStyle/>
          <a:p>
            <a:fld id="{4D6B6268-FE1F-4711-96D7-B3EC4040BDAC}" type="datetimeFigureOut">
              <a:rPr lang="en-GB" smtClean="0"/>
              <a:t>26/04/2024</a:t>
            </a:fld>
            <a:endParaRPr lang="en-GB"/>
          </a:p>
        </p:txBody>
      </p:sp>
      <p:sp>
        <p:nvSpPr>
          <p:cNvPr id="6" name="Footer Placeholder 5">
            <a:extLst>
              <a:ext uri="{FF2B5EF4-FFF2-40B4-BE49-F238E27FC236}">
                <a16:creationId xmlns:a16="http://schemas.microsoft.com/office/drawing/2014/main" id="{62BFE9C3-C6E9-4D6D-CA58-CE48E544E0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4598FF-715F-0CD6-E778-57F9C9D83E4C}"/>
              </a:ext>
            </a:extLst>
          </p:cNvPr>
          <p:cNvSpPr>
            <a:spLocks noGrp="1"/>
          </p:cNvSpPr>
          <p:nvPr>
            <p:ph type="sldNum" sz="quarter" idx="12"/>
          </p:nvPr>
        </p:nvSpPr>
        <p:spPr/>
        <p:txBody>
          <a:bodyPr/>
          <a:lstStyle/>
          <a:p>
            <a:fld id="{05D45E20-5A91-458F-B66A-C157C7A5C93A}" type="slidenum">
              <a:rPr lang="en-GB" smtClean="0"/>
              <a:t>‹#›</a:t>
            </a:fld>
            <a:endParaRPr lang="en-GB"/>
          </a:p>
        </p:txBody>
      </p:sp>
    </p:spTree>
    <p:extLst>
      <p:ext uri="{BB962C8B-B14F-4D97-AF65-F5344CB8AC3E}">
        <p14:creationId xmlns:p14="http://schemas.microsoft.com/office/powerpoint/2010/main" val="1284758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658BD-1ABA-A4CE-56B6-5F1EDCD7F49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CAAC09-7A79-C023-4319-8C19E66DD8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F64FCE-ABAF-8974-3959-68F159C698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E9E984C-411B-761F-5C2D-271A6EB6C7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0E70C5-2B7B-3733-6299-8DE8177489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3A18BF3-1B37-F2F1-1173-E2DC3AB6BDB2}"/>
              </a:ext>
            </a:extLst>
          </p:cNvPr>
          <p:cNvSpPr>
            <a:spLocks noGrp="1"/>
          </p:cNvSpPr>
          <p:nvPr>
            <p:ph type="dt" sz="half" idx="10"/>
          </p:nvPr>
        </p:nvSpPr>
        <p:spPr/>
        <p:txBody>
          <a:bodyPr/>
          <a:lstStyle/>
          <a:p>
            <a:fld id="{4D6B6268-FE1F-4711-96D7-B3EC4040BDAC}" type="datetimeFigureOut">
              <a:rPr lang="en-GB" smtClean="0"/>
              <a:t>26/04/2024</a:t>
            </a:fld>
            <a:endParaRPr lang="en-GB"/>
          </a:p>
        </p:txBody>
      </p:sp>
      <p:sp>
        <p:nvSpPr>
          <p:cNvPr id="8" name="Footer Placeholder 7">
            <a:extLst>
              <a:ext uri="{FF2B5EF4-FFF2-40B4-BE49-F238E27FC236}">
                <a16:creationId xmlns:a16="http://schemas.microsoft.com/office/drawing/2014/main" id="{11006A0C-C615-1500-A630-44E054EAA23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9D98311-0AA6-92B2-E1BA-35B2AE7869BF}"/>
              </a:ext>
            </a:extLst>
          </p:cNvPr>
          <p:cNvSpPr>
            <a:spLocks noGrp="1"/>
          </p:cNvSpPr>
          <p:nvPr>
            <p:ph type="sldNum" sz="quarter" idx="12"/>
          </p:nvPr>
        </p:nvSpPr>
        <p:spPr/>
        <p:txBody>
          <a:bodyPr/>
          <a:lstStyle/>
          <a:p>
            <a:fld id="{05D45E20-5A91-458F-B66A-C157C7A5C93A}" type="slidenum">
              <a:rPr lang="en-GB" smtClean="0"/>
              <a:t>‹#›</a:t>
            </a:fld>
            <a:endParaRPr lang="en-GB"/>
          </a:p>
        </p:txBody>
      </p:sp>
    </p:spTree>
    <p:extLst>
      <p:ext uri="{BB962C8B-B14F-4D97-AF65-F5344CB8AC3E}">
        <p14:creationId xmlns:p14="http://schemas.microsoft.com/office/powerpoint/2010/main" val="4030775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F3606-399F-27EE-B505-21E68479E4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3C8F1C-FEC2-91CF-3933-845A1E14DF67}"/>
              </a:ext>
            </a:extLst>
          </p:cNvPr>
          <p:cNvSpPr>
            <a:spLocks noGrp="1"/>
          </p:cNvSpPr>
          <p:nvPr>
            <p:ph type="dt" sz="half" idx="10"/>
          </p:nvPr>
        </p:nvSpPr>
        <p:spPr/>
        <p:txBody>
          <a:bodyPr/>
          <a:lstStyle/>
          <a:p>
            <a:fld id="{4D6B6268-FE1F-4711-96D7-B3EC4040BDAC}" type="datetimeFigureOut">
              <a:rPr lang="en-GB" smtClean="0"/>
              <a:t>26/04/2024</a:t>
            </a:fld>
            <a:endParaRPr lang="en-GB"/>
          </a:p>
        </p:txBody>
      </p:sp>
      <p:sp>
        <p:nvSpPr>
          <p:cNvPr id="4" name="Footer Placeholder 3">
            <a:extLst>
              <a:ext uri="{FF2B5EF4-FFF2-40B4-BE49-F238E27FC236}">
                <a16:creationId xmlns:a16="http://schemas.microsoft.com/office/drawing/2014/main" id="{B5161527-9064-F695-305D-EF1D60ED50C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BE75E51-1658-9237-19DF-B299DC160108}"/>
              </a:ext>
            </a:extLst>
          </p:cNvPr>
          <p:cNvSpPr>
            <a:spLocks noGrp="1"/>
          </p:cNvSpPr>
          <p:nvPr>
            <p:ph type="sldNum" sz="quarter" idx="12"/>
          </p:nvPr>
        </p:nvSpPr>
        <p:spPr/>
        <p:txBody>
          <a:bodyPr/>
          <a:lstStyle/>
          <a:p>
            <a:fld id="{05D45E20-5A91-458F-B66A-C157C7A5C93A}" type="slidenum">
              <a:rPr lang="en-GB" smtClean="0"/>
              <a:t>‹#›</a:t>
            </a:fld>
            <a:endParaRPr lang="en-GB"/>
          </a:p>
        </p:txBody>
      </p:sp>
    </p:spTree>
    <p:extLst>
      <p:ext uri="{BB962C8B-B14F-4D97-AF65-F5344CB8AC3E}">
        <p14:creationId xmlns:p14="http://schemas.microsoft.com/office/powerpoint/2010/main" val="2108010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0E4933-B6F8-405F-9BA0-AC482A82C645}"/>
              </a:ext>
            </a:extLst>
          </p:cNvPr>
          <p:cNvSpPr>
            <a:spLocks noGrp="1"/>
          </p:cNvSpPr>
          <p:nvPr>
            <p:ph type="dt" sz="half" idx="10"/>
          </p:nvPr>
        </p:nvSpPr>
        <p:spPr/>
        <p:txBody>
          <a:bodyPr/>
          <a:lstStyle/>
          <a:p>
            <a:fld id="{4D6B6268-FE1F-4711-96D7-B3EC4040BDAC}" type="datetimeFigureOut">
              <a:rPr lang="en-GB" smtClean="0"/>
              <a:t>26/04/2024</a:t>
            </a:fld>
            <a:endParaRPr lang="en-GB"/>
          </a:p>
        </p:txBody>
      </p:sp>
      <p:sp>
        <p:nvSpPr>
          <p:cNvPr id="3" name="Footer Placeholder 2">
            <a:extLst>
              <a:ext uri="{FF2B5EF4-FFF2-40B4-BE49-F238E27FC236}">
                <a16:creationId xmlns:a16="http://schemas.microsoft.com/office/drawing/2014/main" id="{BB710397-D899-8CB5-E166-4C935AB34A9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46EBC07-4A6A-B5BA-14CB-C2A21E407FA3}"/>
              </a:ext>
            </a:extLst>
          </p:cNvPr>
          <p:cNvSpPr>
            <a:spLocks noGrp="1"/>
          </p:cNvSpPr>
          <p:nvPr>
            <p:ph type="sldNum" sz="quarter" idx="12"/>
          </p:nvPr>
        </p:nvSpPr>
        <p:spPr/>
        <p:txBody>
          <a:bodyPr/>
          <a:lstStyle/>
          <a:p>
            <a:fld id="{05D45E20-5A91-458F-B66A-C157C7A5C93A}" type="slidenum">
              <a:rPr lang="en-GB" smtClean="0"/>
              <a:t>‹#›</a:t>
            </a:fld>
            <a:endParaRPr lang="en-GB"/>
          </a:p>
        </p:txBody>
      </p:sp>
    </p:spTree>
    <p:extLst>
      <p:ext uri="{BB962C8B-B14F-4D97-AF65-F5344CB8AC3E}">
        <p14:creationId xmlns:p14="http://schemas.microsoft.com/office/powerpoint/2010/main" val="1694883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14E5-195E-66AC-4F20-2A2309EF8C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9C922D-E393-C818-9E61-23BBD7EA1F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3BE131-630D-FE02-F108-531787D588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3965D4-27A8-A7F3-DA9C-FD1B2E35F893}"/>
              </a:ext>
            </a:extLst>
          </p:cNvPr>
          <p:cNvSpPr>
            <a:spLocks noGrp="1"/>
          </p:cNvSpPr>
          <p:nvPr>
            <p:ph type="dt" sz="half" idx="10"/>
          </p:nvPr>
        </p:nvSpPr>
        <p:spPr/>
        <p:txBody>
          <a:bodyPr/>
          <a:lstStyle/>
          <a:p>
            <a:fld id="{4D6B6268-FE1F-4711-96D7-B3EC4040BDAC}" type="datetimeFigureOut">
              <a:rPr lang="en-GB" smtClean="0"/>
              <a:t>26/04/2024</a:t>
            </a:fld>
            <a:endParaRPr lang="en-GB"/>
          </a:p>
        </p:txBody>
      </p:sp>
      <p:sp>
        <p:nvSpPr>
          <p:cNvPr id="6" name="Footer Placeholder 5">
            <a:extLst>
              <a:ext uri="{FF2B5EF4-FFF2-40B4-BE49-F238E27FC236}">
                <a16:creationId xmlns:a16="http://schemas.microsoft.com/office/drawing/2014/main" id="{730928AB-10FC-F3A1-E50E-59F7394E29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84D451-44A4-E3E8-A33B-ECE2E9589156}"/>
              </a:ext>
            </a:extLst>
          </p:cNvPr>
          <p:cNvSpPr>
            <a:spLocks noGrp="1"/>
          </p:cNvSpPr>
          <p:nvPr>
            <p:ph type="sldNum" sz="quarter" idx="12"/>
          </p:nvPr>
        </p:nvSpPr>
        <p:spPr/>
        <p:txBody>
          <a:bodyPr/>
          <a:lstStyle/>
          <a:p>
            <a:fld id="{05D45E20-5A91-458F-B66A-C157C7A5C93A}" type="slidenum">
              <a:rPr lang="en-GB" smtClean="0"/>
              <a:t>‹#›</a:t>
            </a:fld>
            <a:endParaRPr lang="en-GB"/>
          </a:p>
        </p:txBody>
      </p:sp>
    </p:spTree>
    <p:extLst>
      <p:ext uri="{BB962C8B-B14F-4D97-AF65-F5344CB8AC3E}">
        <p14:creationId xmlns:p14="http://schemas.microsoft.com/office/powerpoint/2010/main" val="2373611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87F2-3079-821C-B0D3-E45D4BD80A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53A252B-69BC-F61C-899C-850BE4EF33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C746B1-5039-9FD5-65C1-3FBBB26CD8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E7287D-7161-814F-CD55-F48FF561B4F1}"/>
              </a:ext>
            </a:extLst>
          </p:cNvPr>
          <p:cNvSpPr>
            <a:spLocks noGrp="1"/>
          </p:cNvSpPr>
          <p:nvPr>
            <p:ph type="dt" sz="half" idx="10"/>
          </p:nvPr>
        </p:nvSpPr>
        <p:spPr/>
        <p:txBody>
          <a:bodyPr/>
          <a:lstStyle/>
          <a:p>
            <a:fld id="{4D6B6268-FE1F-4711-96D7-B3EC4040BDAC}" type="datetimeFigureOut">
              <a:rPr lang="en-GB" smtClean="0"/>
              <a:t>26/04/2024</a:t>
            </a:fld>
            <a:endParaRPr lang="en-GB"/>
          </a:p>
        </p:txBody>
      </p:sp>
      <p:sp>
        <p:nvSpPr>
          <p:cNvPr id="6" name="Footer Placeholder 5">
            <a:extLst>
              <a:ext uri="{FF2B5EF4-FFF2-40B4-BE49-F238E27FC236}">
                <a16:creationId xmlns:a16="http://schemas.microsoft.com/office/drawing/2014/main" id="{2DE27138-7F2D-6563-585A-E96F5D49B7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3F0C19-572F-89DC-ADC4-6CC4398FB948}"/>
              </a:ext>
            </a:extLst>
          </p:cNvPr>
          <p:cNvSpPr>
            <a:spLocks noGrp="1"/>
          </p:cNvSpPr>
          <p:nvPr>
            <p:ph type="sldNum" sz="quarter" idx="12"/>
          </p:nvPr>
        </p:nvSpPr>
        <p:spPr/>
        <p:txBody>
          <a:bodyPr/>
          <a:lstStyle/>
          <a:p>
            <a:fld id="{05D45E20-5A91-458F-B66A-C157C7A5C93A}" type="slidenum">
              <a:rPr lang="en-GB" smtClean="0"/>
              <a:t>‹#›</a:t>
            </a:fld>
            <a:endParaRPr lang="en-GB"/>
          </a:p>
        </p:txBody>
      </p:sp>
    </p:spTree>
    <p:extLst>
      <p:ext uri="{BB962C8B-B14F-4D97-AF65-F5344CB8AC3E}">
        <p14:creationId xmlns:p14="http://schemas.microsoft.com/office/powerpoint/2010/main" val="152381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8E4B4F-9BDD-E90C-488A-E5DC231957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C26876-93EA-1A2B-C8B4-E56D98A97E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640EEE-7175-669E-EFB6-90426C2128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6B6268-FE1F-4711-96D7-B3EC4040BDAC}" type="datetimeFigureOut">
              <a:rPr lang="en-GB" smtClean="0"/>
              <a:t>26/04/2024</a:t>
            </a:fld>
            <a:endParaRPr lang="en-GB"/>
          </a:p>
        </p:txBody>
      </p:sp>
      <p:sp>
        <p:nvSpPr>
          <p:cNvPr id="5" name="Footer Placeholder 4">
            <a:extLst>
              <a:ext uri="{FF2B5EF4-FFF2-40B4-BE49-F238E27FC236}">
                <a16:creationId xmlns:a16="http://schemas.microsoft.com/office/drawing/2014/main" id="{B4F71E68-27DB-7BF6-5C27-354F33D7B2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FFC167B-57DB-1EC3-5625-1BAA5A20FA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D45E20-5A91-458F-B66A-C157C7A5C93A}" type="slidenum">
              <a:rPr lang="en-GB" smtClean="0"/>
              <a:t>‹#›</a:t>
            </a:fld>
            <a:endParaRPr lang="en-GB"/>
          </a:p>
        </p:txBody>
      </p:sp>
    </p:spTree>
    <p:extLst>
      <p:ext uri="{BB962C8B-B14F-4D97-AF65-F5344CB8AC3E}">
        <p14:creationId xmlns:p14="http://schemas.microsoft.com/office/powerpoint/2010/main" val="2801393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C70585-A60F-66C5-B715-11519CDEB79F}"/>
              </a:ext>
              <a:ext uri="{C183D7F6-B498-43B3-948B-1728B52AA6E4}">
                <adec:decorative xmlns:adec="http://schemas.microsoft.com/office/drawing/2017/decorative" val="1"/>
              </a:ext>
            </a:extLst>
          </p:cNvPr>
          <p:cNvSpPr/>
          <p:nvPr/>
        </p:nvSpPr>
        <p:spPr>
          <a:xfrm>
            <a:off x="2204720" y="0"/>
            <a:ext cx="998728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5ABE5D9-2958-32F8-D6DB-DD1D106080CA}"/>
              </a:ext>
            </a:extLst>
          </p:cNvPr>
          <p:cNvSpPr>
            <a:spLocks noGrp="1"/>
          </p:cNvSpPr>
          <p:nvPr>
            <p:ph type="ctrTitle"/>
          </p:nvPr>
        </p:nvSpPr>
        <p:spPr>
          <a:xfrm>
            <a:off x="2671638" y="1122363"/>
            <a:ext cx="8849802" cy="2387600"/>
          </a:xfrm>
        </p:spPr>
        <p:txBody>
          <a:bodyPr/>
          <a:lstStyle/>
          <a:p>
            <a:r>
              <a:rPr lang="en-GB" dirty="0"/>
              <a:t>Letter Writing </a:t>
            </a:r>
          </a:p>
        </p:txBody>
      </p:sp>
      <p:sp>
        <p:nvSpPr>
          <p:cNvPr id="3" name="Subtitle 2">
            <a:extLst>
              <a:ext uri="{FF2B5EF4-FFF2-40B4-BE49-F238E27FC236}">
                <a16:creationId xmlns:a16="http://schemas.microsoft.com/office/drawing/2014/main" id="{8946A754-5B96-EF19-6314-2C47E3BD43ED}"/>
              </a:ext>
            </a:extLst>
          </p:cNvPr>
          <p:cNvSpPr>
            <a:spLocks noGrp="1"/>
          </p:cNvSpPr>
          <p:nvPr>
            <p:ph type="subTitle" idx="1"/>
          </p:nvPr>
        </p:nvSpPr>
        <p:spPr>
          <a:xfrm>
            <a:off x="2671638" y="3633843"/>
            <a:ext cx="8849802" cy="1655762"/>
          </a:xfrm>
        </p:spPr>
        <p:txBody>
          <a:bodyPr/>
          <a:lstStyle/>
          <a:p>
            <a:r>
              <a:rPr lang="en-GB" dirty="0"/>
              <a:t>with Walter Scott</a:t>
            </a:r>
          </a:p>
        </p:txBody>
      </p:sp>
      <p:sp>
        <p:nvSpPr>
          <p:cNvPr id="6" name="Oval 5" descr="A chibli drawing of Walter Scott, a man dressed in early nineteenth-century clothes (trousers, waist coat and jacket) with blonde hair, blue eyes, and a walking stick.">
            <a:extLst>
              <a:ext uri="{FF2B5EF4-FFF2-40B4-BE49-F238E27FC236}">
                <a16:creationId xmlns:a16="http://schemas.microsoft.com/office/drawing/2014/main" id="{09882815-B480-9073-8DFA-C8E5DEBA4628}"/>
              </a:ext>
            </a:extLst>
          </p:cNvPr>
          <p:cNvSpPr/>
          <p:nvPr/>
        </p:nvSpPr>
        <p:spPr>
          <a:xfrm>
            <a:off x="1620299" y="174929"/>
            <a:ext cx="1168842" cy="1200647"/>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1D1D1EE-3208-F55F-C4E5-A8AA82006AA5}"/>
              </a:ext>
              <a:ext uri="{C183D7F6-B498-43B3-948B-1728B52AA6E4}">
                <adec:decorative xmlns:adec="http://schemas.microsoft.com/office/drawing/2017/decorative" val="1"/>
              </a:ext>
            </a:extLst>
          </p:cNvPr>
          <p:cNvSpPr/>
          <p:nvPr/>
        </p:nvSpPr>
        <p:spPr>
          <a:xfrm>
            <a:off x="0" y="0"/>
            <a:ext cx="220472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691299E8-5335-211F-5C69-521EC91ED28D}"/>
              </a:ext>
              <a:ext uri="{C183D7F6-B498-43B3-948B-1728B52AA6E4}">
                <adec:decorative xmlns:adec="http://schemas.microsoft.com/office/drawing/2017/decorative" val="1"/>
              </a:ext>
            </a:extLst>
          </p:cNvPr>
          <p:cNvSpPr/>
          <p:nvPr/>
        </p:nvSpPr>
        <p:spPr>
          <a:xfrm>
            <a:off x="1620299" y="174929"/>
            <a:ext cx="1168842" cy="1200647"/>
          </a:xfrm>
          <a:prstGeom prst="ellips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Graphic 8" descr="A pen and some writing,">
            <a:extLst>
              <a:ext uri="{FF2B5EF4-FFF2-40B4-BE49-F238E27FC236}">
                <a16:creationId xmlns:a16="http://schemas.microsoft.com/office/drawing/2014/main" id="{0CFF1C2B-6083-7E80-B03E-71C129A739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67700" y="2469543"/>
            <a:ext cx="2204720" cy="2204720"/>
          </a:xfrm>
          <a:prstGeom prst="rect">
            <a:avLst/>
          </a:prstGeom>
        </p:spPr>
      </p:pic>
      <p:sp>
        <p:nvSpPr>
          <p:cNvPr id="11" name="Partial Circle 10">
            <a:extLst>
              <a:ext uri="{FF2B5EF4-FFF2-40B4-BE49-F238E27FC236}">
                <a16:creationId xmlns:a16="http://schemas.microsoft.com/office/drawing/2014/main" id="{912EECE0-6709-0DAA-C348-6CD9ED399651}"/>
              </a:ext>
              <a:ext uri="{C183D7F6-B498-43B3-948B-1728B52AA6E4}">
                <adec:decorative xmlns:adec="http://schemas.microsoft.com/office/drawing/2017/decorative" val="1"/>
              </a:ext>
            </a:extLst>
          </p:cNvPr>
          <p:cNvSpPr/>
          <p:nvPr/>
        </p:nvSpPr>
        <p:spPr>
          <a:xfrm>
            <a:off x="1620299" y="174929"/>
            <a:ext cx="1168842" cy="1200647"/>
          </a:xfrm>
          <a:prstGeom prst="pie">
            <a:avLst>
              <a:gd name="adj1" fmla="val 5333749"/>
              <a:gd name="adj2" fmla="val 16200000"/>
            </a:avLst>
          </a:prstGeom>
          <a:solidFill>
            <a:srgbClr val="FFF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4E643D47-DD74-D953-AD16-64B9512E103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620299" y="174929"/>
            <a:ext cx="1170533" cy="1201016"/>
          </a:xfrm>
          <a:prstGeom prst="rect">
            <a:avLst/>
          </a:prstGeom>
        </p:spPr>
      </p:pic>
    </p:spTree>
    <p:extLst>
      <p:ext uri="{BB962C8B-B14F-4D97-AF65-F5344CB8AC3E}">
        <p14:creationId xmlns:p14="http://schemas.microsoft.com/office/powerpoint/2010/main" val="3619711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C70585-A60F-66C5-B715-11519CDEB79F}"/>
              </a:ext>
              <a:ext uri="{C183D7F6-B498-43B3-948B-1728B52AA6E4}">
                <adec:decorative xmlns:adec="http://schemas.microsoft.com/office/drawing/2017/decorative" val="1"/>
              </a:ext>
            </a:extLst>
          </p:cNvPr>
          <p:cNvSpPr/>
          <p:nvPr/>
        </p:nvSpPr>
        <p:spPr>
          <a:xfrm>
            <a:off x="2188320" y="0"/>
            <a:ext cx="9987280"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5ABE5D9-2958-32F8-D6DB-DD1D106080CA}"/>
              </a:ext>
            </a:extLst>
          </p:cNvPr>
          <p:cNvSpPr>
            <a:spLocks noGrp="1"/>
          </p:cNvSpPr>
          <p:nvPr>
            <p:ph type="ctrTitle"/>
          </p:nvPr>
        </p:nvSpPr>
        <p:spPr>
          <a:xfrm>
            <a:off x="2789141" y="-40847"/>
            <a:ext cx="8849802" cy="1200647"/>
          </a:xfrm>
        </p:spPr>
        <p:txBody>
          <a:bodyPr/>
          <a:lstStyle/>
          <a:p>
            <a:r>
              <a:rPr lang="en-GB" dirty="0"/>
              <a:t>Walter Scott’s letter part 2</a:t>
            </a:r>
          </a:p>
        </p:txBody>
      </p:sp>
      <p:sp>
        <p:nvSpPr>
          <p:cNvPr id="6" name="Oval 5">
            <a:extLst>
              <a:ext uri="{FF2B5EF4-FFF2-40B4-BE49-F238E27FC236}">
                <a16:creationId xmlns:a16="http://schemas.microsoft.com/office/drawing/2014/main" id="{09882815-B480-9073-8DFA-C8E5DEBA4628}"/>
              </a:ext>
              <a:ext uri="{C183D7F6-B498-43B3-948B-1728B52AA6E4}">
                <adec:decorative xmlns:adec="http://schemas.microsoft.com/office/drawing/2017/decorative" val="1"/>
              </a:ext>
            </a:extLst>
          </p:cNvPr>
          <p:cNvSpPr/>
          <p:nvPr/>
        </p:nvSpPr>
        <p:spPr>
          <a:xfrm>
            <a:off x="1620299" y="174929"/>
            <a:ext cx="1168842" cy="1200647"/>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1D1D1EE-3208-F55F-C4E5-A8AA82006AA5}"/>
              </a:ext>
              <a:ext uri="{C183D7F6-B498-43B3-948B-1728B52AA6E4}">
                <adec:decorative xmlns:adec="http://schemas.microsoft.com/office/drawing/2017/decorative" val="1"/>
              </a:ext>
            </a:extLst>
          </p:cNvPr>
          <p:cNvSpPr/>
          <p:nvPr/>
        </p:nvSpPr>
        <p:spPr>
          <a:xfrm>
            <a:off x="0" y="0"/>
            <a:ext cx="220472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691299E8-5335-211F-5C69-521EC91ED28D}"/>
              </a:ext>
              <a:ext uri="{C183D7F6-B498-43B3-948B-1728B52AA6E4}">
                <adec:decorative xmlns:adec="http://schemas.microsoft.com/office/drawing/2017/decorative" val="1"/>
              </a:ext>
            </a:extLst>
          </p:cNvPr>
          <p:cNvSpPr/>
          <p:nvPr/>
        </p:nvSpPr>
        <p:spPr>
          <a:xfrm>
            <a:off x="1620299" y="174929"/>
            <a:ext cx="1168842" cy="1200647"/>
          </a:xfrm>
          <a:prstGeom prst="ellips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artial Circle 10">
            <a:extLst>
              <a:ext uri="{FF2B5EF4-FFF2-40B4-BE49-F238E27FC236}">
                <a16:creationId xmlns:a16="http://schemas.microsoft.com/office/drawing/2014/main" id="{912EECE0-6709-0DAA-C348-6CD9ED399651}"/>
              </a:ext>
              <a:ext uri="{C183D7F6-B498-43B3-948B-1728B52AA6E4}">
                <adec:decorative xmlns:adec="http://schemas.microsoft.com/office/drawing/2017/decorative" val="1"/>
              </a:ext>
            </a:extLst>
          </p:cNvPr>
          <p:cNvSpPr/>
          <p:nvPr/>
        </p:nvSpPr>
        <p:spPr>
          <a:xfrm>
            <a:off x="1620299" y="174929"/>
            <a:ext cx="1168842" cy="1200647"/>
          </a:xfrm>
          <a:prstGeom prst="pie">
            <a:avLst>
              <a:gd name="adj1" fmla="val 5333749"/>
              <a:gd name="adj2" fmla="val 16200000"/>
            </a:avLst>
          </a:prstGeom>
          <a:solidFill>
            <a:srgbClr val="FFF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Subtitle 2">
            <a:extLst>
              <a:ext uri="{FF2B5EF4-FFF2-40B4-BE49-F238E27FC236}">
                <a16:creationId xmlns:a16="http://schemas.microsoft.com/office/drawing/2014/main" id="{7EB426DE-9DCD-A592-4F3C-B89E35C6DEC1}"/>
              </a:ext>
            </a:extLst>
          </p:cNvPr>
          <p:cNvSpPr txBox="1">
            <a:spLocks/>
          </p:cNvSpPr>
          <p:nvPr/>
        </p:nvSpPr>
        <p:spPr>
          <a:xfrm>
            <a:off x="2658220" y="1413357"/>
            <a:ext cx="5926980" cy="5279224"/>
          </a:xfrm>
          <a:prstGeom prst="rect">
            <a:avLst/>
          </a:prstGeom>
          <a:ln>
            <a:solidFill>
              <a:schemeClr val="accent1">
                <a:shade val="50000"/>
              </a:schemeClr>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600" dirty="0">
                <a:latin typeface="Calibri" panose="020F0502020204030204" pitchFamily="34" charset="0"/>
                <a:ea typeface="Calibri" panose="020F0502020204030204" pitchFamily="34" charset="0"/>
                <a:cs typeface="Times New Roman" panose="02020603050405020304" pitchFamily="18" charset="0"/>
              </a:rPr>
              <a:t>Now after writing a work of imagination one feels [in] nearly the same exhausted state as the spider. I believe no man now alive writes more rapidly than I do (no great recommendation), but I never think of making verses till I have sufficient stock of poetical ideas to supply them.</a:t>
            </a:r>
          </a:p>
          <a:p>
            <a:endParaRPr lang="en-GB" dirty="0"/>
          </a:p>
        </p:txBody>
      </p:sp>
      <p:sp>
        <p:nvSpPr>
          <p:cNvPr id="3" name="Oval 2">
            <a:extLst>
              <a:ext uri="{FF2B5EF4-FFF2-40B4-BE49-F238E27FC236}">
                <a16:creationId xmlns:a16="http://schemas.microsoft.com/office/drawing/2014/main" id="{E763F2EB-035D-FCD0-77FD-D5239E03EB86}"/>
              </a:ext>
              <a:ext uri="{C183D7F6-B498-43B3-948B-1728B52AA6E4}">
                <adec:decorative xmlns:adec="http://schemas.microsoft.com/office/drawing/2017/decorative" val="1"/>
              </a:ext>
            </a:extLst>
          </p:cNvPr>
          <p:cNvSpPr/>
          <p:nvPr/>
        </p:nvSpPr>
        <p:spPr>
          <a:xfrm>
            <a:off x="1636699" y="174928"/>
            <a:ext cx="1168842" cy="1200647"/>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0375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C70585-A60F-66C5-B715-11519CDEB79F}"/>
              </a:ext>
              <a:ext uri="{C183D7F6-B498-43B3-948B-1728B52AA6E4}">
                <adec:decorative xmlns:adec="http://schemas.microsoft.com/office/drawing/2017/decorative" val="1"/>
              </a:ext>
            </a:extLst>
          </p:cNvPr>
          <p:cNvSpPr/>
          <p:nvPr/>
        </p:nvSpPr>
        <p:spPr>
          <a:xfrm>
            <a:off x="2188320" y="0"/>
            <a:ext cx="9987280"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5ABE5D9-2958-32F8-D6DB-DD1D106080CA}"/>
              </a:ext>
            </a:extLst>
          </p:cNvPr>
          <p:cNvSpPr>
            <a:spLocks noGrp="1"/>
          </p:cNvSpPr>
          <p:nvPr>
            <p:ph type="ctrTitle"/>
          </p:nvPr>
        </p:nvSpPr>
        <p:spPr>
          <a:xfrm>
            <a:off x="2789141" y="-40847"/>
            <a:ext cx="8849802" cy="1200647"/>
          </a:xfrm>
        </p:spPr>
        <p:txBody>
          <a:bodyPr/>
          <a:lstStyle/>
          <a:p>
            <a:r>
              <a:rPr lang="en-GB" dirty="0"/>
              <a:t>Walter Scott’s letter part 3</a:t>
            </a:r>
          </a:p>
        </p:txBody>
      </p:sp>
      <p:sp>
        <p:nvSpPr>
          <p:cNvPr id="6" name="Oval 5">
            <a:extLst>
              <a:ext uri="{FF2B5EF4-FFF2-40B4-BE49-F238E27FC236}">
                <a16:creationId xmlns:a16="http://schemas.microsoft.com/office/drawing/2014/main" id="{09882815-B480-9073-8DFA-C8E5DEBA4628}"/>
              </a:ext>
              <a:ext uri="{C183D7F6-B498-43B3-948B-1728B52AA6E4}">
                <adec:decorative xmlns:adec="http://schemas.microsoft.com/office/drawing/2017/decorative" val="1"/>
              </a:ext>
            </a:extLst>
          </p:cNvPr>
          <p:cNvSpPr/>
          <p:nvPr/>
        </p:nvSpPr>
        <p:spPr>
          <a:xfrm>
            <a:off x="1620299" y="174929"/>
            <a:ext cx="1168842" cy="1200647"/>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1D1D1EE-3208-F55F-C4E5-A8AA82006AA5}"/>
              </a:ext>
              <a:ext uri="{C183D7F6-B498-43B3-948B-1728B52AA6E4}">
                <adec:decorative xmlns:adec="http://schemas.microsoft.com/office/drawing/2017/decorative" val="1"/>
              </a:ext>
            </a:extLst>
          </p:cNvPr>
          <p:cNvSpPr/>
          <p:nvPr/>
        </p:nvSpPr>
        <p:spPr>
          <a:xfrm>
            <a:off x="0" y="0"/>
            <a:ext cx="220472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691299E8-5335-211F-5C69-521EC91ED28D}"/>
              </a:ext>
              <a:ext uri="{C183D7F6-B498-43B3-948B-1728B52AA6E4}">
                <adec:decorative xmlns:adec="http://schemas.microsoft.com/office/drawing/2017/decorative" val="1"/>
              </a:ext>
            </a:extLst>
          </p:cNvPr>
          <p:cNvSpPr/>
          <p:nvPr/>
        </p:nvSpPr>
        <p:spPr>
          <a:xfrm>
            <a:off x="1620299" y="174929"/>
            <a:ext cx="1168842" cy="1200647"/>
          </a:xfrm>
          <a:prstGeom prst="ellips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artial Circle 10">
            <a:extLst>
              <a:ext uri="{FF2B5EF4-FFF2-40B4-BE49-F238E27FC236}">
                <a16:creationId xmlns:a16="http://schemas.microsoft.com/office/drawing/2014/main" id="{912EECE0-6709-0DAA-C348-6CD9ED399651}"/>
              </a:ext>
              <a:ext uri="{C183D7F6-B498-43B3-948B-1728B52AA6E4}">
                <adec:decorative xmlns:adec="http://schemas.microsoft.com/office/drawing/2017/decorative" val="1"/>
              </a:ext>
            </a:extLst>
          </p:cNvPr>
          <p:cNvSpPr/>
          <p:nvPr/>
        </p:nvSpPr>
        <p:spPr>
          <a:xfrm>
            <a:off x="1620299" y="174929"/>
            <a:ext cx="1168842" cy="1200647"/>
          </a:xfrm>
          <a:prstGeom prst="pie">
            <a:avLst>
              <a:gd name="adj1" fmla="val 5333749"/>
              <a:gd name="adj2" fmla="val 16200000"/>
            </a:avLst>
          </a:prstGeom>
          <a:solidFill>
            <a:srgbClr val="FFF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Subtitle 2">
            <a:extLst>
              <a:ext uri="{FF2B5EF4-FFF2-40B4-BE49-F238E27FC236}">
                <a16:creationId xmlns:a16="http://schemas.microsoft.com/office/drawing/2014/main" id="{7EB426DE-9DCD-A592-4F3C-B89E35C6DEC1}"/>
              </a:ext>
            </a:extLst>
          </p:cNvPr>
          <p:cNvSpPr txBox="1">
            <a:spLocks/>
          </p:cNvSpPr>
          <p:nvPr/>
        </p:nvSpPr>
        <p:spPr>
          <a:xfrm>
            <a:off x="2658220" y="1413357"/>
            <a:ext cx="5926980" cy="5279224"/>
          </a:xfrm>
          <a:prstGeom prst="rect">
            <a:avLst/>
          </a:prstGeom>
          <a:ln>
            <a:solidFill>
              <a:schemeClr val="accent1">
                <a:shade val="50000"/>
              </a:schemeClr>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600" dirty="0">
                <a:latin typeface="Calibri" panose="020F0502020204030204" pitchFamily="34" charset="0"/>
                <a:ea typeface="Calibri" panose="020F0502020204030204" pitchFamily="34" charset="0"/>
                <a:cs typeface="Times New Roman" panose="02020603050405020304" pitchFamily="18" charset="0"/>
              </a:rPr>
              <a:t>I would as soon join the Israelites in Egypt in their heavy task of making bricks without clay. </a:t>
            </a:r>
            <a:endParaRPr lang="en-GB" dirty="0"/>
          </a:p>
        </p:txBody>
      </p:sp>
      <p:sp>
        <p:nvSpPr>
          <p:cNvPr id="9" name="Subtitle 8">
            <a:extLst>
              <a:ext uri="{FF2B5EF4-FFF2-40B4-BE49-F238E27FC236}">
                <a16:creationId xmlns:a16="http://schemas.microsoft.com/office/drawing/2014/main" id="{914E69F8-136F-D3A5-A68A-46D82BAF0FAC}"/>
              </a:ext>
            </a:extLst>
          </p:cNvPr>
          <p:cNvSpPr>
            <a:spLocks noGrp="1"/>
          </p:cNvSpPr>
          <p:nvPr>
            <p:ph type="subTitle" idx="1"/>
          </p:nvPr>
        </p:nvSpPr>
        <p:spPr>
          <a:xfrm>
            <a:off x="9136821" y="1421063"/>
            <a:ext cx="2204720" cy="1200647"/>
          </a:xfrm>
        </p:spPr>
        <p:txBody>
          <a:bodyPr>
            <a:normAutofit fontScale="62500" lnSpcReduction="20000"/>
          </a:bodyPr>
          <a:lstStyle/>
          <a:p>
            <a:r>
              <a:rPr lang="en-GB" dirty="0"/>
              <a:t>Israelites in Egypt = this refers to a biblical story in which the enslaved Israelites had to make bricks without the material they needed.</a:t>
            </a:r>
          </a:p>
        </p:txBody>
      </p:sp>
      <p:sp>
        <p:nvSpPr>
          <p:cNvPr id="3" name="Oval 2">
            <a:extLst>
              <a:ext uri="{FF2B5EF4-FFF2-40B4-BE49-F238E27FC236}">
                <a16:creationId xmlns:a16="http://schemas.microsoft.com/office/drawing/2014/main" id="{E763F2EB-035D-FCD0-77FD-D5239E03EB86}"/>
              </a:ext>
              <a:ext uri="{C183D7F6-B498-43B3-948B-1728B52AA6E4}">
                <adec:decorative xmlns:adec="http://schemas.microsoft.com/office/drawing/2017/decorative" val="1"/>
              </a:ext>
            </a:extLst>
          </p:cNvPr>
          <p:cNvSpPr/>
          <p:nvPr/>
        </p:nvSpPr>
        <p:spPr>
          <a:xfrm>
            <a:off x="1636699" y="174928"/>
            <a:ext cx="1168842" cy="1200647"/>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2976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C70585-A60F-66C5-B715-11519CDEB79F}"/>
              </a:ext>
              <a:ext uri="{C183D7F6-B498-43B3-948B-1728B52AA6E4}">
                <adec:decorative xmlns:adec="http://schemas.microsoft.com/office/drawing/2017/decorative" val="1"/>
              </a:ext>
            </a:extLst>
          </p:cNvPr>
          <p:cNvSpPr/>
          <p:nvPr/>
        </p:nvSpPr>
        <p:spPr>
          <a:xfrm>
            <a:off x="2188320" y="0"/>
            <a:ext cx="9987280"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5ABE5D9-2958-32F8-D6DB-DD1D106080CA}"/>
              </a:ext>
            </a:extLst>
          </p:cNvPr>
          <p:cNvSpPr>
            <a:spLocks noGrp="1"/>
          </p:cNvSpPr>
          <p:nvPr>
            <p:ph type="ctrTitle"/>
          </p:nvPr>
        </p:nvSpPr>
        <p:spPr>
          <a:xfrm>
            <a:off x="2789141" y="-40847"/>
            <a:ext cx="8849802" cy="1200647"/>
          </a:xfrm>
        </p:spPr>
        <p:txBody>
          <a:bodyPr/>
          <a:lstStyle/>
          <a:p>
            <a:r>
              <a:rPr lang="en-GB" dirty="0"/>
              <a:t>Walter Scott’s letter part 4</a:t>
            </a:r>
          </a:p>
        </p:txBody>
      </p:sp>
      <p:sp>
        <p:nvSpPr>
          <p:cNvPr id="6" name="Oval 5">
            <a:extLst>
              <a:ext uri="{FF2B5EF4-FFF2-40B4-BE49-F238E27FC236}">
                <a16:creationId xmlns:a16="http://schemas.microsoft.com/office/drawing/2014/main" id="{09882815-B480-9073-8DFA-C8E5DEBA4628}"/>
              </a:ext>
              <a:ext uri="{C183D7F6-B498-43B3-948B-1728B52AA6E4}">
                <adec:decorative xmlns:adec="http://schemas.microsoft.com/office/drawing/2017/decorative" val="1"/>
              </a:ext>
            </a:extLst>
          </p:cNvPr>
          <p:cNvSpPr/>
          <p:nvPr/>
        </p:nvSpPr>
        <p:spPr>
          <a:xfrm>
            <a:off x="1620299" y="174929"/>
            <a:ext cx="1168842" cy="1200647"/>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1D1D1EE-3208-F55F-C4E5-A8AA82006AA5}"/>
              </a:ext>
              <a:ext uri="{C183D7F6-B498-43B3-948B-1728B52AA6E4}">
                <adec:decorative xmlns:adec="http://schemas.microsoft.com/office/drawing/2017/decorative" val="1"/>
              </a:ext>
            </a:extLst>
          </p:cNvPr>
          <p:cNvSpPr/>
          <p:nvPr/>
        </p:nvSpPr>
        <p:spPr>
          <a:xfrm>
            <a:off x="0" y="0"/>
            <a:ext cx="220472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691299E8-5335-211F-5C69-521EC91ED28D}"/>
              </a:ext>
              <a:ext uri="{C183D7F6-B498-43B3-948B-1728B52AA6E4}">
                <adec:decorative xmlns:adec="http://schemas.microsoft.com/office/drawing/2017/decorative" val="1"/>
              </a:ext>
            </a:extLst>
          </p:cNvPr>
          <p:cNvSpPr/>
          <p:nvPr/>
        </p:nvSpPr>
        <p:spPr>
          <a:xfrm>
            <a:off x="1620299" y="174929"/>
            <a:ext cx="1168842" cy="1200647"/>
          </a:xfrm>
          <a:prstGeom prst="ellips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artial Circle 10">
            <a:extLst>
              <a:ext uri="{FF2B5EF4-FFF2-40B4-BE49-F238E27FC236}">
                <a16:creationId xmlns:a16="http://schemas.microsoft.com/office/drawing/2014/main" id="{912EECE0-6709-0DAA-C348-6CD9ED399651}"/>
              </a:ext>
              <a:ext uri="{C183D7F6-B498-43B3-948B-1728B52AA6E4}">
                <adec:decorative xmlns:adec="http://schemas.microsoft.com/office/drawing/2017/decorative" val="1"/>
              </a:ext>
            </a:extLst>
          </p:cNvPr>
          <p:cNvSpPr/>
          <p:nvPr/>
        </p:nvSpPr>
        <p:spPr>
          <a:xfrm>
            <a:off x="1620299" y="174929"/>
            <a:ext cx="1168842" cy="1200647"/>
          </a:xfrm>
          <a:prstGeom prst="pie">
            <a:avLst>
              <a:gd name="adj1" fmla="val 5333749"/>
              <a:gd name="adj2" fmla="val 16200000"/>
            </a:avLst>
          </a:prstGeom>
          <a:solidFill>
            <a:srgbClr val="FFF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Subtitle 2">
            <a:extLst>
              <a:ext uri="{FF2B5EF4-FFF2-40B4-BE49-F238E27FC236}">
                <a16:creationId xmlns:a16="http://schemas.microsoft.com/office/drawing/2014/main" id="{7EB426DE-9DCD-A592-4F3C-B89E35C6DEC1}"/>
              </a:ext>
            </a:extLst>
          </p:cNvPr>
          <p:cNvSpPr txBox="1">
            <a:spLocks/>
          </p:cNvSpPr>
          <p:nvPr/>
        </p:nvSpPr>
        <p:spPr>
          <a:xfrm>
            <a:off x="2658220" y="1413357"/>
            <a:ext cx="5926980" cy="5279224"/>
          </a:xfrm>
          <a:prstGeom prst="rect">
            <a:avLst/>
          </a:prstGeom>
          <a:ln>
            <a:solidFill>
              <a:schemeClr val="accent1">
                <a:shade val="50000"/>
              </a:schemeClr>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600" dirty="0">
                <a:latin typeface="Calibri" panose="020F0502020204030204" pitchFamily="34" charset="0"/>
                <a:ea typeface="Calibri" panose="020F0502020204030204" pitchFamily="34" charset="0"/>
                <a:cs typeface="Times New Roman" panose="02020603050405020304" pitchFamily="18" charset="0"/>
              </a:rPr>
              <a:t>Besides I know as a small farmer that good husbandry consists in not taking the same crop too frequently from the same soil and as turnips come after wheat according to the best rules of agriculture I take it that an edition of Swift will do well after such a scourging crop as </a:t>
            </a:r>
            <a:r>
              <a:rPr lang="en-GB" sz="2600" i="1" dirty="0">
                <a:latin typeface="Calibri" panose="020F0502020204030204" pitchFamily="34" charset="0"/>
                <a:ea typeface="Calibri" panose="020F0502020204030204" pitchFamily="34" charset="0"/>
                <a:cs typeface="Times New Roman" panose="02020603050405020304" pitchFamily="18" charset="0"/>
              </a:rPr>
              <a:t>Marmion</a:t>
            </a:r>
            <a:r>
              <a:rPr lang="en-GB" sz="2600" dirty="0">
                <a:latin typeface="Calibri" panose="020F0502020204030204" pitchFamily="34" charset="0"/>
                <a:ea typeface="Calibri" panose="020F0502020204030204" pitchFamily="34" charset="0"/>
                <a:cs typeface="Times New Roman" panose="02020603050405020304" pitchFamily="18" charset="0"/>
              </a:rPr>
              <a:t>.</a:t>
            </a:r>
          </a:p>
          <a:p>
            <a:endParaRPr lang="en-GB" dirty="0"/>
          </a:p>
        </p:txBody>
      </p:sp>
      <p:sp>
        <p:nvSpPr>
          <p:cNvPr id="14" name="Subtitle 8">
            <a:extLst>
              <a:ext uri="{FF2B5EF4-FFF2-40B4-BE49-F238E27FC236}">
                <a16:creationId xmlns:a16="http://schemas.microsoft.com/office/drawing/2014/main" id="{516E3658-E0CD-A288-739F-B859CFB9C0E1}"/>
              </a:ext>
            </a:extLst>
          </p:cNvPr>
          <p:cNvSpPr txBox="1">
            <a:spLocks/>
          </p:cNvSpPr>
          <p:nvPr/>
        </p:nvSpPr>
        <p:spPr>
          <a:xfrm>
            <a:off x="9663981" y="1534700"/>
            <a:ext cx="1346642" cy="724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500" dirty="0"/>
              <a:t>Husbandry = looking after a small farm.</a:t>
            </a:r>
          </a:p>
        </p:txBody>
      </p:sp>
      <p:sp>
        <p:nvSpPr>
          <p:cNvPr id="15" name="Subtitle 8">
            <a:extLst>
              <a:ext uri="{FF2B5EF4-FFF2-40B4-BE49-F238E27FC236}">
                <a16:creationId xmlns:a16="http://schemas.microsoft.com/office/drawing/2014/main" id="{A7A39125-229D-0FEF-2EA7-86C2894F8A2C}"/>
              </a:ext>
            </a:extLst>
          </p:cNvPr>
          <p:cNvSpPr txBox="1">
            <a:spLocks/>
          </p:cNvSpPr>
          <p:nvPr/>
        </p:nvSpPr>
        <p:spPr>
          <a:xfrm>
            <a:off x="9164181" y="2633935"/>
            <a:ext cx="2346241" cy="8537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500" dirty="0"/>
              <a:t>Scott had just finished writing a poem called </a:t>
            </a:r>
            <a:r>
              <a:rPr lang="en-GB" sz="1500" i="1" dirty="0"/>
              <a:t>Marmion</a:t>
            </a:r>
            <a:r>
              <a:rPr lang="en-GB" sz="1500" dirty="0"/>
              <a:t> and is now going to work on a non-fiction book about a writer called Swift.</a:t>
            </a:r>
          </a:p>
        </p:txBody>
      </p:sp>
      <p:sp>
        <p:nvSpPr>
          <p:cNvPr id="3" name="Oval 2">
            <a:extLst>
              <a:ext uri="{FF2B5EF4-FFF2-40B4-BE49-F238E27FC236}">
                <a16:creationId xmlns:a16="http://schemas.microsoft.com/office/drawing/2014/main" id="{E763F2EB-035D-FCD0-77FD-D5239E03EB86}"/>
              </a:ext>
              <a:ext uri="{C183D7F6-B498-43B3-948B-1728B52AA6E4}">
                <adec:decorative xmlns:adec="http://schemas.microsoft.com/office/drawing/2017/decorative" val="1"/>
              </a:ext>
            </a:extLst>
          </p:cNvPr>
          <p:cNvSpPr/>
          <p:nvPr/>
        </p:nvSpPr>
        <p:spPr>
          <a:xfrm>
            <a:off x="1636699" y="174928"/>
            <a:ext cx="1168842" cy="1200647"/>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2376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C70585-A60F-66C5-B715-11519CDEB79F}"/>
              </a:ext>
              <a:ext uri="{C183D7F6-B498-43B3-948B-1728B52AA6E4}">
                <adec:decorative xmlns:adec="http://schemas.microsoft.com/office/drawing/2017/decorative" val="1"/>
              </a:ext>
            </a:extLst>
          </p:cNvPr>
          <p:cNvSpPr/>
          <p:nvPr/>
        </p:nvSpPr>
        <p:spPr>
          <a:xfrm>
            <a:off x="2188320" y="0"/>
            <a:ext cx="9987280"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5ABE5D9-2958-32F8-D6DB-DD1D106080CA}"/>
              </a:ext>
            </a:extLst>
          </p:cNvPr>
          <p:cNvSpPr>
            <a:spLocks noGrp="1"/>
          </p:cNvSpPr>
          <p:nvPr>
            <p:ph type="ctrTitle"/>
          </p:nvPr>
        </p:nvSpPr>
        <p:spPr>
          <a:xfrm>
            <a:off x="2789141" y="-40847"/>
            <a:ext cx="8849802" cy="1200647"/>
          </a:xfrm>
        </p:spPr>
        <p:txBody>
          <a:bodyPr>
            <a:normAutofit/>
          </a:bodyPr>
          <a:lstStyle/>
          <a:p>
            <a:r>
              <a:rPr lang="en-GB" dirty="0"/>
              <a:t>Questions on Scott’s letter</a:t>
            </a:r>
          </a:p>
        </p:txBody>
      </p:sp>
      <p:sp>
        <p:nvSpPr>
          <p:cNvPr id="4" name="Rectangle 3">
            <a:extLst>
              <a:ext uri="{FF2B5EF4-FFF2-40B4-BE49-F238E27FC236}">
                <a16:creationId xmlns:a16="http://schemas.microsoft.com/office/drawing/2014/main" id="{31D1D1EE-3208-F55F-C4E5-A8AA82006AA5}"/>
              </a:ext>
              <a:ext uri="{C183D7F6-B498-43B3-948B-1728B52AA6E4}">
                <adec:decorative xmlns:adec="http://schemas.microsoft.com/office/drawing/2017/decorative" val="1"/>
              </a:ext>
            </a:extLst>
          </p:cNvPr>
          <p:cNvSpPr/>
          <p:nvPr/>
        </p:nvSpPr>
        <p:spPr>
          <a:xfrm>
            <a:off x="0" y="0"/>
            <a:ext cx="220472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691299E8-5335-211F-5C69-521EC91ED28D}"/>
              </a:ext>
              <a:ext uri="{C183D7F6-B498-43B3-948B-1728B52AA6E4}">
                <adec:decorative xmlns:adec="http://schemas.microsoft.com/office/drawing/2017/decorative" val="1"/>
              </a:ext>
            </a:extLst>
          </p:cNvPr>
          <p:cNvSpPr/>
          <p:nvPr/>
        </p:nvSpPr>
        <p:spPr>
          <a:xfrm>
            <a:off x="1620299" y="174929"/>
            <a:ext cx="1168842" cy="1200647"/>
          </a:xfrm>
          <a:prstGeom prst="ellips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artial Circle 10">
            <a:extLst>
              <a:ext uri="{FF2B5EF4-FFF2-40B4-BE49-F238E27FC236}">
                <a16:creationId xmlns:a16="http://schemas.microsoft.com/office/drawing/2014/main" id="{912EECE0-6709-0DAA-C348-6CD9ED399651}"/>
              </a:ext>
              <a:ext uri="{C183D7F6-B498-43B3-948B-1728B52AA6E4}">
                <adec:decorative xmlns:adec="http://schemas.microsoft.com/office/drawing/2017/decorative" val="1"/>
              </a:ext>
            </a:extLst>
          </p:cNvPr>
          <p:cNvSpPr/>
          <p:nvPr/>
        </p:nvSpPr>
        <p:spPr>
          <a:xfrm>
            <a:off x="1620299" y="174929"/>
            <a:ext cx="1168842" cy="1200647"/>
          </a:xfrm>
          <a:prstGeom prst="pie">
            <a:avLst>
              <a:gd name="adj1" fmla="val 5333749"/>
              <a:gd name="adj2" fmla="val 16200000"/>
            </a:avLst>
          </a:prstGeom>
          <a:solidFill>
            <a:srgbClr val="FFF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09882815-B480-9073-8DFA-C8E5DEBA4628}"/>
              </a:ext>
              <a:ext uri="{C183D7F6-B498-43B3-948B-1728B52AA6E4}">
                <adec:decorative xmlns:adec="http://schemas.microsoft.com/office/drawing/2017/decorative" val="1"/>
              </a:ext>
            </a:extLst>
          </p:cNvPr>
          <p:cNvSpPr/>
          <p:nvPr/>
        </p:nvSpPr>
        <p:spPr>
          <a:xfrm>
            <a:off x="1620299" y="174929"/>
            <a:ext cx="1168842" cy="1200647"/>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ubtitle 2">
            <a:extLst>
              <a:ext uri="{FF2B5EF4-FFF2-40B4-BE49-F238E27FC236}">
                <a16:creationId xmlns:a16="http://schemas.microsoft.com/office/drawing/2014/main" id="{7EB426DE-9DCD-A592-4F3C-B89E35C6DEC1}"/>
              </a:ext>
            </a:extLst>
          </p:cNvPr>
          <p:cNvSpPr txBox="1">
            <a:spLocks/>
          </p:cNvSpPr>
          <p:nvPr/>
        </p:nvSpPr>
        <p:spPr>
          <a:xfrm>
            <a:off x="2658220" y="1413357"/>
            <a:ext cx="5926980" cy="5279224"/>
          </a:xfrm>
          <a:prstGeom prst="rect">
            <a:avLst/>
          </a:prstGeom>
          <a:ln>
            <a:solidFill>
              <a:schemeClr val="accent1">
                <a:shade val="50000"/>
              </a:schemeClr>
            </a:solidFill>
          </a:ln>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600" dirty="0">
                <a:latin typeface="Calibri" panose="020F0502020204030204" pitchFamily="34" charset="0"/>
                <a:ea typeface="Calibri" panose="020F0502020204030204" pitchFamily="34" charset="0"/>
                <a:cs typeface="Times New Roman" panose="02020603050405020304" pitchFamily="18" charset="0"/>
              </a:rPr>
              <a:t>The naturalists tell us that if you destroy the web which the spider has just made, the insect must spend many days in inactivity until he has assembled within his person the materials necessary to weave another. Now after writing a work of imagination one feels [in] nearly the same exhausted state as the spider. I believe no man now alive writes more rapidly than I do (no great recommendation), but I never think of making verses till I have sufficient stock of poetical ideas to supply them. I would as soon join the Israelites in Egypt in their heavy task of making bricks without clay. Besides I know as a small farmer that good husbandry consists in not taking the same crop too frequently from the same soil and as turnips come after wheat according to the best rules of agriculture I take it that an edition of Swift will do well after such a scourging crop as </a:t>
            </a:r>
            <a:r>
              <a:rPr lang="en-GB" sz="2600" i="1" dirty="0">
                <a:latin typeface="Calibri" panose="020F0502020204030204" pitchFamily="34" charset="0"/>
                <a:ea typeface="Calibri" panose="020F0502020204030204" pitchFamily="34" charset="0"/>
                <a:cs typeface="Times New Roman" panose="02020603050405020304" pitchFamily="18" charset="0"/>
              </a:rPr>
              <a:t>Marmion</a:t>
            </a:r>
            <a:r>
              <a:rPr lang="en-GB" sz="2600" dirty="0">
                <a:latin typeface="Calibri" panose="020F0502020204030204" pitchFamily="34" charset="0"/>
                <a:ea typeface="Calibri" panose="020F0502020204030204" pitchFamily="34" charset="0"/>
                <a:cs typeface="Times New Roman" panose="02020603050405020304" pitchFamily="18" charset="0"/>
              </a:rPr>
              <a:t>.</a:t>
            </a:r>
          </a:p>
          <a:p>
            <a:endParaRPr lang="en-GB" dirty="0"/>
          </a:p>
        </p:txBody>
      </p:sp>
      <p:sp>
        <p:nvSpPr>
          <p:cNvPr id="8" name="Subtitle 7">
            <a:extLst>
              <a:ext uri="{FF2B5EF4-FFF2-40B4-BE49-F238E27FC236}">
                <a16:creationId xmlns:a16="http://schemas.microsoft.com/office/drawing/2014/main" id="{680EFC88-76B3-4DD2-DF26-A3D029922BA5}"/>
              </a:ext>
            </a:extLst>
          </p:cNvPr>
          <p:cNvSpPr>
            <a:spLocks noGrp="1"/>
          </p:cNvSpPr>
          <p:nvPr>
            <p:ph type="subTitle" idx="1"/>
          </p:nvPr>
        </p:nvSpPr>
        <p:spPr>
          <a:xfrm>
            <a:off x="8839200" y="1413357"/>
            <a:ext cx="3162300" cy="5279224"/>
          </a:xfrm>
        </p:spPr>
        <p:txBody>
          <a:bodyPr>
            <a:normAutofit fontScale="92500" lnSpcReduction="10000"/>
          </a:bodyPr>
          <a:lstStyle/>
          <a:p>
            <a:pPr marL="457200" indent="-457200" algn="l">
              <a:buAutoNum type="arabicPeriod"/>
            </a:pPr>
            <a:r>
              <a:rPr lang="en-GB" dirty="0"/>
              <a:t>What animal does Scott compare himself to and why?</a:t>
            </a:r>
          </a:p>
          <a:p>
            <a:pPr marL="457200" indent="-457200" algn="l">
              <a:buAutoNum type="arabicPeriod"/>
            </a:pPr>
            <a:r>
              <a:rPr lang="en-GB" dirty="0"/>
              <a:t>Do you think Scott is a careful writer? </a:t>
            </a:r>
          </a:p>
          <a:p>
            <a:pPr marL="457200" indent="-457200" algn="l">
              <a:buAutoNum type="arabicPeriod"/>
            </a:pPr>
            <a:r>
              <a:rPr lang="en-GB" dirty="0"/>
              <a:t>Why does Scott say he will not write another poem right now?</a:t>
            </a:r>
          </a:p>
          <a:p>
            <a:pPr marL="457200" indent="-457200" algn="l">
              <a:buAutoNum type="arabicPeriod"/>
            </a:pPr>
            <a:r>
              <a:rPr lang="en-GB" dirty="0"/>
              <a:t>Explain the comparison between writing and husbandry.</a:t>
            </a:r>
          </a:p>
          <a:p>
            <a:pPr marL="457200" indent="-457200" algn="l">
              <a:buAutoNum type="arabicPeriod"/>
            </a:pPr>
            <a:r>
              <a:rPr lang="en-GB" dirty="0"/>
              <a:t>Would you like to receive a letter from Scott? Why?</a:t>
            </a:r>
          </a:p>
          <a:p>
            <a:pPr marL="457200" indent="-457200" algn="l">
              <a:buAutoNum type="arabicPeriod"/>
            </a:pPr>
            <a:endParaRPr lang="en-GB" dirty="0"/>
          </a:p>
        </p:txBody>
      </p:sp>
    </p:spTree>
    <p:extLst>
      <p:ext uri="{BB962C8B-B14F-4D97-AF65-F5344CB8AC3E}">
        <p14:creationId xmlns:p14="http://schemas.microsoft.com/office/powerpoint/2010/main" val="2764579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C70585-A60F-66C5-B715-11519CDEB79F}"/>
              </a:ext>
              <a:ext uri="{C183D7F6-B498-43B3-948B-1728B52AA6E4}">
                <adec:decorative xmlns:adec="http://schemas.microsoft.com/office/drawing/2017/decorative" val="1"/>
              </a:ext>
            </a:extLst>
          </p:cNvPr>
          <p:cNvSpPr/>
          <p:nvPr/>
        </p:nvSpPr>
        <p:spPr>
          <a:xfrm>
            <a:off x="2220402" y="0"/>
            <a:ext cx="9987280"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5ABE5D9-2958-32F8-D6DB-DD1D106080CA}"/>
              </a:ext>
            </a:extLst>
          </p:cNvPr>
          <p:cNvSpPr>
            <a:spLocks noGrp="1"/>
          </p:cNvSpPr>
          <p:nvPr>
            <p:ph type="ctrTitle"/>
          </p:nvPr>
        </p:nvSpPr>
        <p:spPr>
          <a:xfrm>
            <a:off x="2789141" y="231533"/>
            <a:ext cx="8849802" cy="1087437"/>
          </a:xfrm>
        </p:spPr>
        <p:txBody>
          <a:bodyPr/>
          <a:lstStyle/>
          <a:p>
            <a:r>
              <a:rPr lang="en-GB" dirty="0"/>
              <a:t>Walter Scott’s Crest</a:t>
            </a:r>
          </a:p>
        </p:txBody>
      </p:sp>
      <p:sp>
        <p:nvSpPr>
          <p:cNvPr id="4" name="Rectangle 3">
            <a:extLst>
              <a:ext uri="{FF2B5EF4-FFF2-40B4-BE49-F238E27FC236}">
                <a16:creationId xmlns:a16="http://schemas.microsoft.com/office/drawing/2014/main" id="{31D1D1EE-3208-F55F-C4E5-A8AA82006AA5}"/>
              </a:ext>
              <a:ext uri="{C183D7F6-B498-43B3-948B-1728B52AA6E4}">
                <adec:decorative xmlns:adec="http://schemas.microsoft.com/office/drawing/2017/decorative" val="1"/>
              </a:ext>
            </a:extLst>
          </p:cNvPr>
          <p:cNvSpPr/>
          <p:nvPr/>
        </p:nvSpPr>
        <p:spPr>
          <a:xfrm>
            <a:off x="0" y="0"/>
            <a:ext cx="220472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691299E8-5335-211F-5C69-521EC91ED28D}"/>
              </a:ext>
              <a:ext uri="{C183D7F6-B498-43B3-948B-1728B52AA6E4}">
                <adec:decorative xmlns:adec="http://schemas.microsoft.com/office/drawing/2017/decorative" val="1"/>
              </a:ext>
            </a:extLst>
          </p:cNvPr>
          <p:cNvSpPr/>
          <p:nvPr/>
        </p:nvSpPr>
        <p:spPr>
          <a:xfrm>
            <a:off x="1620299" y="174929"/>
            <a:ext cx="1168842" cy="1200647"/>
          </a:xfrm>
          <a:prstGeom prst="ellips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artial Circle 10">
            <a:extLst>
              <a:ext uri="{FF2B5EF4-FFF2-40B4-BE49-F238E27FC236}">
                <a16:creationId xmlns:a16="http://schemas.microsoft.com/office/drawing/2014/main" id="{912EECE0-6709-0DAA-C348-6CD9ED399651}"/>
              </a:ext>
              <a:ext uri="{C183D7F6-B498-43B3-948B-1728B52AA6E4}">
                <adec:decorative xmlns:adec="http://schemas.microsoft.com/office/drawing/2017/decorative" val="1"/>
              </a:ext>
            </a:extLst>
          </p:cNvPr>
          <p:cNvSpPr/>
          <p:nvPr/>
        </p:nvSpPr>
        <p:spPr>
          <a:xfrm>
            <a:off x="1620299" y="174929"/>
            <a:ext cx="1168842" cy="1200647"/>
          </a:xfrm>
          <a:prstGeom prst="pie">
            <a:avLst>
              <a:gd name="adj1" fmla="val 5333749"/>
              <a:gd name="adj2" fmla="val 16200000"/>
            </a:avLst>
          </a:prstGeom>
          <a:solidFill>
            <a:srgbClr val="FFF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09882815-B480-9073-8DFA-C8E5DEBA4628}"/>
              </a:ext>
              <a:ext uri="{C183D7F6-B498-43B3-948B-1728B52AA6E4}">
                <adec:decorative xmlns:adec="http://schemas.microsoft.com/office/drawing/2017/decorative" val="1"/>
              </a:ext>
            </a:extLst>
          </p:cNvPr>
          <p:cNvSpPr/>
          <p:nvPr/>
        </p:nvSpPr>
        <p:spPr>
          <a:xfrm>
            <a:off x="1620299" y="174929"/>
            <a:ext cx="1168842" cy="1200647"/>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n ornate crest with swords, a helmet, and lots of swirly shapes. There are two people; a mermaid holding a mirror and a man wearing a belt made of leaves.">
            <a:extLst>
              <a:ext uri="{FF2B5EF4-FFF2-40B4-BE49-F238E27FC236}">
                <a16:creationId xmlns:a16="http://schemas.microsoft.com/office/drawing/2014/main" id="{5736B51C-6F75-8A10-93EB-B85255E497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3517" y="1692947"/>
            <a:ext cx="8401050" cy="4791075"/>
          </a:xfrm>
          <a:prstGeom prst="rect">
            <a:avLst/>
          </a:prstGeom>
        </p:spPr>
      </p:pic>
    </p:spTree>
    <p:extLst>
      <p:ext uri="{BB962C8B-B14F-4D97-AF65-F5344CB8AC3E}">
        <p14:creationId xmlns:p14="http://schemas.microsoft.com/office/powerpoint/2010/main" val="3468260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C70585-A60F-66C5-B715-11519CDEB79F}"/>
              </a:ext>
              <a:ext uri="{C183D7F6-B498-43B3-948B-1728B52AA6E4}">
                <adec:decorative xmlns:adec="http://schemas.microsoft.com/office/drawing/2017/decorative" val="1"/>
              </a:ext>
            </a:extLst>
          </p:cNvPr>
          <p:cNvSpPr/>
          <p:nvPr/>
        </p:nvSpPr>
        <p:spPr>
          <a:xfrm>
            <a:off x="2204720" y="0"/>
            <a:ext cx="9987280"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5ABE5D9-2958-32F8-D6DB-DD1D106080CA}"/>
              </a:ext>
            </a:extLst>
          </p:cNvPr>
          <p:cNvSpPr>
            <a:spLocks noGrp="1"/>
          </p:cNvSpPr>
          <p:nvPr>
            <p:ph type="ctrTitle"/>
          </p:nvPr>
        </p:nvSpPr>
        <p:spPr>
          <a:xfrm>
            <a:off x="2963738" y="181776"/>
            <a:ext cx="8849802" cy="1200647"/>
          </a:xfrm>
        </p:spPr>
        <p:txBody>
          <a:bodyPr/>
          <a:lstStyle/>
          <a:p>
            <a:r>
              <a:rPr lang="en-GB" dirty="0"/>
              <a:t>Who was Walter Scott?</a:t>
            </a:r>
          </a:p>
        </p:txBody>
      </p:sp>
      <p:sp>
        <p:nvSpPr>
          <p:cNvPr id="6" name="Oval 5" descr="A chibli drawing of Walter Scott, a man dressed in early nineteenth-century clothes (trousers, waist coat and jacket) with blonde hair, blue eyes, and a walking stick.">
            <a:extLst>
              <a:ext uri="{FF2B5EF4-FFF2-40B4-BE49-F238E27FC236}">
                <a16:creationId xmlns:a16="http://schemas.microsoft.com/office/drawing/2014/main" id="{09882815-B480-9073-8DFA-C8E5DEBA4628}"/>
              </a:ext>
            </a:extLst>
          </p:cNvPr>
          <p:cNvSpPr/>
          <p:nvPr/>
        </p:nvSpPr>
        <p:spPr>
          <a:xfrm>
            <a:off x="1620299" y="174929"/>
            <a:ext cx="1168842" cy="1200647"/>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descr="Walter Scott and a dog. Walter Scott is wearing an early nineteenth-century outfit and is holding a book. The dog is looking lovingly at him.">
            <a:extLst>
              <a:ext uri="{FF2B5EF4-FFF2-40B4-BE49-F238E27FC236}">
                <a16:creationId xmlns:a16="http://schemas.microsoft.com/office/drawing/2014/main" id="{5CF627B1-708A-946C-DB54-8F395BCC31A0}"/>
              </a:ext>
            </a:extLst>
          </p:cNvPr>
          <p:cNvSpPr/>
          <p:nvPr/>
        </p:nvSpPr>
        <p:spPr>
          <a:xfrm>
            <a:off x="5321300" y="1893943"/>
            <a:ext cx="4341523" cy="389725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ubtitle 2">
            <a:extLst>
              <a:ext uri="{FF2B5EF4-FFF2-40B4-BE49-F238E27FC236}">
                <a16:creationId xmlns:a16="http://schemas.microsoft.com/office/drawing/2014/main" id="{1CBDA960-E275-C30C-127C-A18D31164738}"/>
              </a:ext>
            </a:extLst>
          </p:cNvPr>
          <p:cNvSpPr txBox="1">
            <a:spLocks/>
          </p:cNvSpPr>
          <p:nvPr/>
        </p:nvSpPr>
        <p:spPr>
          <a:xfrm>
            <a:off x="2706977" y="1893943"/>
            <a:ext cx="2103562" cy="4555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Born in 1771</a:t>
            </a:r>
          </a:p>
        </p:txBody>
      </p:sp>
      <p:sp>
        <p:nvSpPr>
          <p:cNvPr id="3" name="Subtitle 2">
            <a:extLst>
              <a:ext uri="{FF2B5EF4-FFF2-40B4-BE49-F238E27FC236}">
                <a16:creationId xmlns:a16="http://schemas.microsoft.com/office/drawing/2014/main" id="{8946A754-5B96-EF19-6314-2C47E3BD43ED}"/>
              </a:ext>
            </a:extLst>
          </p:cNvPr>
          <p:cNvSpPr>
            <a:spLocks noGrp="1"/>
          </p:cNvSpPr>
          <p:nvPr>
            <p:ph type="subTitle" idx="1"/>
          </p:nvPr>
        </p:nvSpPr>
        <p:spPr>
          <a:xfrm>
            <a:off x="2529177" y="3181115"/>
            <a:ext cx="2103562" cy="455557"/>
          </a:xfrm>
        </p:spPr>
        <p:txBody>
          <a:bodyPr/>
          <a:lstStyle/>
          <a:p>
            <a:r>
              <a:rPr lang="en-GB" dirty="0"/>
              <a:t>Famous writer</a:t>
            </a:r>
          </a:p>
        </p:txBody>
      </p:sp>
      <p:sp>
        <p:nvSpPr>
          <p:cNvPr id="4" name="Rectangle 3">
            <a:extLst>
              <a:ext uri="{FF2B5EF4-FFF2-40B4-BE49-F238E27FC236}">
                <a16:creationId xmlns:a16="http://schemas.microsoft.com/office/drawing/2014/main" id="{31D1D1EE-3208-F55F-C4E5-A8AA82006AA5}"/>
              </a:ext>
              <a:ext uri="{C183D7F6-B498-43B3-948B-1728B52AA6E4}">
                <adec:decorative xmlns:adec="http://schemas.microsoft.com/office/drawing/2017/decorative" val="1"/>
              </a:ext>
            </a:extLst>
          </p:cNvPr>
          <p:cNvSpPr/>
          <p:nvPr/>
        </p:nvSpPr>
        <p:spPr>
          <a:xfrm>
            <a:off x="0" y="0"/>
            <a:ext cx="220472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691299E8-5335-211F-5C69-521EC91ED28D}"/>
              </a:ext>
              <a:ext uri="{C183D7F6-B498-43B3-948B-1728B52AA6E4}">
                <adec:decorative xmlns:adec="http://schemas.microsoft.com/office/drawing/2017/decorative" val="1"/>
              </a:ext>
            </a:extLst>
          </p:cNvPr>
          <p:cNvSpPr/>
          <p:nvPr/>
        </p:nvSpPr>
        <p:spPr>
          <a:xfrm>
            <a:off x="1620299" y="174929"/>
            <a:ext cx="1168842" cy="1200647"/>
          </a:xfrm>
          <a:prstGeom prst="ellips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artial Circle 10">
            <a:extLst>
              <a:ext uri="{FF2B5EF4-FFF2-40B4-BE49-F238E27FC236}">
                <a16:creationId xmlns:a16="http://schemas.microsoft.com/office/drawing/2014/main" id="{912EECE0-6709-0DAA-C348-6CD9ED399651}"/>
              </a:ext>
              <a:ext uri="{C183D7F6-B498-43B3-948B-1728B52AA6E4}">
                <adec:decorative xmlns:adec="http://schemas.microsoft.com/office/drawing/2017/decorative" val="1"/>
              </a:ext>
            </a:extLst>
          </p:cNvPr>
          <p:cNvSpPr/>
          <p:nvPr/>
        </p:nvSpPr>
        <p:spPr>
          <a:xfrm>
            <a:off x="1620299" y="174929"/>
            <a:ext cx="1168842" cy="1200647"/>
          </a:xfrm>
          <a:prstGeom prst="pie">
            <a:avLst>
              <a:gd name="adj1" fmla="val 5333749"/>
              <a:gd name="adj2" fmla="val 16200000"/>
            </a:avLst>
          </a:prstGeom>
          <a:solidFill>
            <a:srgbClr val="FFF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Subtitle 2">
            <a:extLst>
              <a:ext uri="{FF2B5EF4-FFF2-40B4-BE49-F238E27FC236}">
                <a16:creationId xmlns:a16="http://schemas.microsoft.com/office/drawing/2014/main" id="{AF6CA1C1-E1BF-BFB2-A8DF-EC91D5C72AE4}"/>
              </a:ext>
            </a:extLst>
          </p:cNvPr>
          <p:cNvSpPr txBox="1">
            <a:spLocks/>
          </p:cNvSpPr>
          <p:nvPr/>
        </p:nvSpPr>
        <p:spPr>
          <a:xfrm>
            <a:off x="9709978" y="2362200"/>
            <a:ext cx="2103562" cy="8001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Loved dogs and cats</a:t>
            </a:r>
          </a:p>
        </p:txBody>
      </p:sp>
      <p:sp>
        <p:nvSpPr>
          <p:cNvPr id="12" name="Subtitle 2">
            <a:extLst>
              <a:ext uri="{FF2B5EF4-FFF2-40B4-BE49-F238E27FC236}">
                <a16:creationId xmlns:a16="http://schemas.microsoft.com/office/drawing/2014/main" id="{1B7417AE-384A-CCFF-13B2-4F1A3383FEB6}"/>
              </a:ext>
            </a:extLst>
          </p:cNvPr>
          <p:cNvSpPr txBox="1">
            <a:spLocks/>
          </p:cNvSpPr>
          <p:nvPr/>
        </p:nvSpPr>
        <p:spPr>
          <a:xfrm>
            <a:off x="9842500" y="4095750"/>
            <a:ext cx="2349500" cy="9143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Lived in the Scottish Borders</a:t>
            </a:r>
          </a:p>
        </p:txBody>
      </p:sp>
      <p:sp>
        <p:nvSpPr>
          <p:cNvPr id="13" name="Subtitle 2">
            <a:extLst>
              <a:ext uri="{FF2B5EF4-FFF2-40B4-BE49-F238E27FC236}">
                <a16:creationId xmlns:a16="http://schemas.microsoft.com/office/drawing/2014/main" id="{1856122F-AA0F-9B43-2257-5B4AF283EB2A}"/>
              </a:ext>
            </a:extLst>
          </p:cNvPr>
          <p:cNvSpPr txBox="1">
            <a:spLocks/>
          </p:cNvSpPr>
          <p:nvPr/>
        </p:nvSpPr>
        <p:spPr>
          <a:xfrm>
            <a:off x="2204719" y="4468287"/>
            <a:ext cx="2428019" cy="12006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Wrote novels, poems, and other texts</a:t>
            </a:r>
          </a:p>
        </p:txBody>
      </p:sp>
      <p:sp>
        <p:nvSpPr>
          <p:cNvPr id="8" name="Oval 7">
            <a:extLst>
              <a:ext uri="{FF2B5EF4-FFF2-40B4-BE49-F238E27FC236}">
                <a16:creationId xmlns:a16="http://schemas.microsoft.com/office/drawing/2014/main" id="{C7A71F4D-13C6-817F-9D71-D82DA8F5C78E}"/>
              </a:ext>
              <a:ext uri="{C183D7F6-B498-43B3-948B-1728B52AA6E4}">
                <adec:decorative xmlns:adec="http://schemas.microsoft.com/office/drawing/2017/decorative" val="1"/>
              </a:ext>
            </a:extLst>
          </p:cNvPr>
          <p:cNvSpPr/>
          <p:nvPr/>
        </p:nvSpPr>
        <p:spPr>
          <a:xfrm>
            <a:off x="1620298" y="169139"/>
            <a:ext cx="1168842" cy="1200647"/>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793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build="p"/>
      <p:bldP spid="10"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C70585-A60F-66C5-B715-11519CDEB79F}"/>
              </a:ext>
              <a:ext uri="{C183D7F6-B498-43B3-948B-1728B52AA6E4}">
                <adec:decorative xmlns:adec="http://schemas.microsoft.com/office/drawing/2017/decorative" val="1"/>
              </a:ext>
            </a:extLst>
          </p:cNvPr>
          <p:cNvSpPr/>
          <p:nvPr/>
        </p:nvSpPr>
        <p:spPr>
          <a:xfrm>
            <a:off x="2204720" y="0"/>
            <a:ext cx="9987280"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5ABE5D9-2958-32F8-D6DB-DD1D106080CA}"/>
              </a:ext>
            </a:extLst>
          </p:cNvPr>
          <p:cNvSpPr>
            <a:spLocks noGrp="1"/>
          </p:cNvSpPr>
          <p:nvPr>
            <p:ph type="ctrTitle"/>
          </p:nvPr>
        </p:nvSpPr>
        <p:spPr>
          <a:xfrm>
            <a:off x="2671638" y="165950"/>
            <a:ext cx="8849802" cy="1200647"/>
          </a:xfrm>
        </p:spPr>
        <p:txBody>
          <a:bodyPr/>
          <a:lstStyle/>
          <a:p>
            <a:r>
              <a:rPr lang="en-GB" dirty="0"/>
              <a:t>Your Crest</a:t>
            </a:r>
          </a:p>
        </p:txBody>
      </p:sp>
      <p:sp>
        <p:nvSpPr>
          <p:cNvPr id="3" name="Subtitle 2">
            <a:extLst>
              <a:ext uri="{FF2B5EF4-FFF2-40B4-BE49-F238E27FC236}">
                <a16:creationId xmlns:a16="http://schemas.microsoft.com/office/drawing/2014/main" id="{8946A754-5B96-EF19-6314-2C47E3BD43ED}"/>
              </a:ext>
            </a:extLst>
          </p:cNvPr>
          <p:cNvSpPr>
            <a:spLocks noGrp="1"/>
          </p:cNvSpPr>
          <p:nvPr>
            <p:ph type="subTitle" idx="1"/>
          </p:nvPr>
        </p:nvSpPr>
        <p:spPr>
          <a:xfrm>
            <a:off x="7580630" y="2041773"/>
            <a:ext cx="3774440" cy="3975100"/>
          </a:xfrm>
        </p:spPr>
        <p:txBody>
          <a:bodyPr>
            <a:normAutofit/>
          </a:bodyPr>
          <a:lstStyle/>
          <a:p>
            <a:r>
              <a:rPr lang="en-GB" sz="2800" dirty="0"/>
              <a:t>Crests tell us important things about a person or group of people. What important things would you put on your own crest?</a:t>
            </a:r>
          </a:p>
          <a:p>
            <a:endParaRPr lang="en-GB" sz="2800" dirty="0"/>
          </a:p>
          <a:p>
            <a:r>
              <a:rPr lang="en-GB" sz="2800" dirty="0"/>
              <a:t>Design your own crest.</a:t>
            </a:r>
          </a:p>
        </p:txBody>
      </p:sp>
      <p:sp>
        <p:nvSpPr>
          <p:cNvPr id="4" name="Rectangle 3">
            <a:extLst>
              <a:ext uri="{FF2B5EF4-FFF2-40B4-BE49-F238E27FC236}">
                <a16:creationId xmlns:a16="http://schemas.microsoft.com/office/drawing/2014/main" id="{31D1D1EE-3208-F55F-C4E5-A8AA82006AA5}"/>
              </a:ext>
              <a:ext uri="{C183D7F6-B498-43B3-948B-1728B52AA6E4}">
                <adec:decorative xmlns:adec="http://schemas.microsoft.com/office/drawing/2017/decorative" val="1"/>
              </a:ext>
            </a:extLst>
          </p:cNvPr>
          <p:cNvSpPr/>
          <p:nvPr/>
        </p:nvSpPr>
        <p:spPr>
          <a:xfrm>
            <a:off x="0" y="0"/>
            <a:ext cx="220472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691299E8-5335-211F-5C69-521EC91ED28D}"/>
              </a:ext>
              <a:ext uri="{C183D7F6-B498-43B3-948B-1728B52AA6E4}">
                <adec:decorative xmlns:adec="http://schemas.microsoft.com/office/drawing/2017/decorative" val="1"/>
              </a:ext>
            </a:extLst>
          </p:cNvPr>
          <p:cNvSpPr/>
          <p:nvPr/>
        </p:nvSpPr>
        <p:spPr>
          <a:xfrm>
            <a:off x="1620299" y="174929"/>
            <a:ext cx="1168842" cy="1200647"/>
          </a:xfrm>
          <a:prstGeom prst="ellips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artial Circle 10">
            <a:extLst>
              <a:ext uri="{FF2B5EF4-FFF2-40B4-BE49-F238E27FC236}">
                <a16:creationId xmlns:a16="http://schemas.microsoft.com/office/drawing/2014/main" id="{912EECE0-6709-0DAA-C348-6CD9ED399651}"/>
              </a:ext>
              <a:ext uri="{C183D7F6-B498-43B3-948B-1728B52AA6E4}">
                <adec:decorative xmlns:adec="http://schemas.microsoft.com/office/drawing/2017/decorative" val="1"/>
              </a:ext>
            </a:extLst>
          </p:cNvPr>
          <p:cNvSpPr/>
          <p:nvPr/>
        </p:nvSpPr>
        <p:spPr>
          <a:xfrm>
            <a:off x="1620299" y="174929"/>
            <a:ext cx="1168842" cy="1200647"/>
          </a:xfrm>
          <a:prstGeom prst="pie">
            <a:avLst>
              <a:gd name="adj1" fmla="val 5333749"/>
              <a:gd name="adj2" fmla="val 16200000"/>
            </a:avLst>
          </a:prstGeom>
          <a:solidFill>
            <a:srgbClr val="FFF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09882815-B480-9073-8DFA-C8E5DEBA4628}"/>
              </a:ext>
              <a:ext uri="{C183D7F6-B498-43B3-948B-1728B52AA6E4}">
                <adec:decorative xmlns:adec="http://schemas.microsoft.com/office/drawing/2017/decorative" val="1"/>
              </a:ext>
            </a:extLst>
          </p:cNvPr>
          <p:cNvSpPr/>
          <p:nvPr/>
        </p:nvSpPr>
        <p:spPr>
          <a:xfrm>
            <a:off x="1620299" y="174929"/>
            <a:ext cx="1168842" cy="1200647"/>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DEDCC735-3552-E713-64EB-4FDDC0F61AFB}"/>
              </a:ext>
              <a:ext uri="{C183D7F6-B498-43B3-948B-1728B52AA6E4}">
                <adec:decorative xmlns:adec="http://schemas.microsoft.com/office/drawing/2017/decorative" val="1"/>
              </a:ext>
            </a:extLst>
          </p:cNvPr>
          <p:cNvSpPr/>
          <p:nvPr/>
        </p:nvSpPr>
        <p:spPr>
          <a:xfrm>
            <a:off x="3013075" y="2041773"/>
            <a:ext cx="3759200" cy="34126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0130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C70585-A60F-66C5-B715-11519CDEB79F}"/>
              </a:ext>
              <a:ext uri="{C183D7F6-B498-43B3-948B-1728B52AA6E4}">
                <adec:decorative xmlns:adec="http://schemas.microsoft.com/office/drawing/2017/decorative" val="1"/>
              </a:ext>
            </a:extLst>
          </p:cNvPr>
          <p:cNvSpPr/>
          <p:nvPr/>
        </p:nvSpPr>
        <p:spPr>
          <a:xfrm>
            <a:off x="2204720" y="0"/>
            <a:ext cx="9987280"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5ABE5D9-2958-32F8-D6DB-DD1D106080CA}"/>
              </a:ext>
            </a:extLst>
          </p:cNvPr>
          <p:cNvSpPr>
            <a:spLocks noGrp="1"/>
          </p:cNvSpPr>
          <p:nvPr>
            <p:ph type="ctrTitle"/>
          </p:nvPr>
        </p:nvSpPr>
        <p:spPr>
          <a:xfrm>
            <a:off x="2671638" y="165950"/>
            <a:ext cx="8849802" cy="1200647"/>
          </a:xfrm>
        </p:spPr>
        <p:txBody>
          <a:bodyPr>
            <a:normAutofit fontScale="90000"/>
          </a:bodyPr>
          <a:lstStyle/>
          <a:p>
            <a:r>
              <a:rPr lang="en-GB" dirty="0"/>
              <a:t>Do you have a favourite poem?</a:t>
            </a:r>
          </a:p>
        </p:txBody>
      </p:sp>
      <p:sp>
        <p:nvSpPr>
          <p:cNvPr id="4" name="Rectangle 3">
            <a:extLst>
              <a:ext uri="{FF2B5EF4-FFF2-40B4-BE49-F238E27FC236}">
                <a16:creationId xmlns:a16="http://schemas.microsoft.com/office/drawing/2014/main" id="{31D1D1EE-3208-F55F-C4E5-A8AA82006AA5}"/>
              </a:ext>
              <a:ext uri="{C183D7F6-B498-43B3-948B-1728B52AA6E4}">
                <adec:decorative xmlns:adec="http://schemas.microsoft.com/office/drawing/2017/decorative" val="1"/>
              </a:ext>
            </a:extLst>
          </p:cNvPr>
          <p:cNvSpPr/>
          <p:nvPr/>
        </p:nvSpPr>
        <p:spPr>
          <a:xfrm>
            <a:off x="0" y="0"/>
            <a:ext cx="220472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691299E8-5335-211F-5C69-521EC91ED28D}"/>
              </a:ext>
              <a:ext uri="{C183D7F6-B498-43B3-948B-1728B52AA6E4}">
                <adec:decorative xmlns:adec="http://schemas.microsoft.com/office/drawing/2017/decorative" val="1"/>
              </a:ext>
            </a:extLst>
          </p:cNvPr>
          <p:cNvSpPr/>
          <p:nvPr/>
        </p:nvSpPr>
        <p:spPr>
          <a:xfrm>
            <a:off x="1620299" y="174929"/>
            <a:ext cx="1168842" cy="1200647"/>
          </a:xfrm>
          <a:prstGeom prst="ellips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artial Circle 10">
            <a:extLst>
              <a:ext uri="{FF2B5EF4-FFF2-40B4-BE49-F238E27FC236}">
                <a16:creationId xmlns:a16="http://schemas.microsoft.com/office/drawing/2014/main" id="{912EECE0-6709-0DAA-C348-6CD9ED399651}"/>
              </a:ext>
              <a:ext uri="{C183D7F6-B498-43B3-948B-1728B52AA6E4}">
                <adec:decorative xmlns:adec="http://schemas.microsoft.com/office/drawing/2017/decorative" val="1"/>
              </a:ext>
            </a:extLst>
          </p:cNvPr>
          <p:cNvSpPr/>
          <p:nvPr/>
        </p:nvSpPr>
        <p:spPr>
          <a:xfrm>
            <a:off x="1620299" y="174929"/>
            <a:ext cx="1168842" cy="1200647"/>
          </a:xfrm>
          <a:prstGeom prst="pie">
            <a:avLst>
              <a:gd name="adj1" fmla="val 5333749"/>
              <a:gd name="adj2" fmla="val 16200000"/>
            </a:avLst>
          </a:prstGeom>
          <a:solidFill>
            <a:srgbClr val="FFF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09882815-B480-9073-8DFA-C8E5DEBA4628}"/>
              </a:ext>
              <a:ext uri="{C183D7F6-B498-43B3-948B-1728B52AA6E4}">
                <adec:decorative xmlns:adec="http://schemas.microsoft.com/office/drawing/2017/decorative" val="1"/>
              </a:ext>
            </a:extLst>
          </p:cNvPr>
          <p:cNvSpPr/>
          <p:nvPr/>
        </p:nvSpPr>
        <p:spPr>
          <a:xfrm>
            <a:off x="1620299" y="174929"/>
            <a:ext cx="1168842" cy="1200647"/>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Table 8">
            <a:extLst>
              <a:ext uri="{FF2B5EF4-FFF2-40B4-BE49-F238E27FC236}">
                <a16:creationId xmlns:a16="http://schemas.microsoft.com/office/drawing/2014/main" id="{006F561E-8662-E8B2-7A15-CC1016B94945}"/>
              </a:ext>
            </a:extLst>
          </p:cNvPr>
          <p:cNvGraphicFramePr>
            <a:graphicFrameLocks noGrp="1"/>
          </p:cNvGraphicFramePr>
          <p:nvPr>
            <p:extLst>
              <p:ext uri="{D42A27DB-BD31-4B8C-83A1-F6EECF244321}">
                <p14:modId xmlns:p14="http://schemas.microsoft.com/office/powerpoint/2010/main" val="3214023921"/>
              </p:ext>
            </p:extLst>
          </p:nvPr>
        </p:nvGraphicFramePr>
        <p:xfrm>
          <a:off x="2509402" y="1842761"/>
          <a:ext cx="9526772" cy="3749040"/>
        </p:xfrm>
        <a:graphic>
          <a:graphicData uri="http://schemas.openxmlformats.org/drawingml/2006/table">
            <a:tbl>
              <a:tblPr firstRow="1" bandRow="1">
                <a:tableStyleId>{7DF18680-E054-41AD-8BC1-D1AEF772440D}</a:tableStyleId>
              </a:tblPr>
              <a:tblGrid>
                <a:gridCol w="4763386">
                  <a:extLst>
                    <a:ext uri="{9D8B030D-6E8A-4147-A177-3AD203B41FA5}">
                      <a16:colId xmlns:a16="http://schemas.microsoft.com/office/drawing/2014/main" val="104334247"/>
                    </a:ext>
                  </a:extLst>
                </a:gridCol>
                <a:gridCol w="4763386">
                  <a:extLst>
                    <a:ext uri="{9D8B030D-6E8A-4147-A177-3AD203B41FA5}">
                      <a16:colId xmlns:a16="http://schemas.microsoft.com/office/drawing/2014/main" val="3233095997"/>
                    </a:ext>
                  </a:extLst>
                </a:gridCol>
              </a:tblGrid>
              <a:tr h="1955345">
                <a:tc>
                  <a:txBody>
                    <a:bodyPr/>
                    <a:lstStyle/>
                    <a:p>
                      <a:r>
                        <a:rPr lang="en-GB" b="0" i="1" dirty="0">
                          <a:solidFill>
                            <a:schemeClr val="tx1"/>
                          </a:solidFill>
                        </a:rPr>
                        <a:t>On hiding in a cupboard</a:t>
                      </a:r>
                    </a:p>
                    <a:p>
                      <a:endParaRPr lang="en-GB" b="0" i="1" dirty="0">
                        <a:solidFill>
                          <a:schemeClr val="tx1"/>
                        </a:solidFill>
                      </a:endParaRPr>
                    </a:p>
                    <a:p>
                      <a:r>
                        <a:rPr lang="en-GB" b="0" i="0" dirty="0">
                          <a:solidFill>
                            <a:schemeClr val="tx1"/>
                          </a:solidFill>
                        </a:rPr>
                        <a:t>Though tired of standing all this time</a:t>
                      </a:r>
                    </a:p>
                    <a:p>
                      <a:r>
                        <a:rPr lang="en-GB" b="0" i="0" dirty="0">
                          <a:solidFill>
                            <a:schemeClr val="tx1"/>
                          </a:solidFill>
                        </a:rPr>
                        <a:t>I dare </a:t>
                      </a:r>
                      <a:r>
                        <a:rPr lang="en-GB" b="0" i="0" dirty="0" err="1">
                          <a:solidFill>
                            <a:schemeClr val="tx1"/>
                          </a:solidFill>
                        </a:rPr>
                        <a:t>na</a:t>
                      </a:r>
                      <a:r>
                        <a:rPr lang="en-GB" b="0" i="0" dirty="0">
                          <a:solidFill>
                            <a:schemeClr val="tx1"/>
                          </a:solidFill>
                        </a:rPr>
                        <a:t> stir a leg;</a:t>
                      </a:r>
                    </a:p>
                    <a:p>
                      <a:r>
                        <a:rPr lang="en-GB" b="0" i="0" dirty="0">
                          <a:solidFill>
                            <a:schemeClr val="tx1"/>
                          </a:solidFill>
                        </a:rPr>
                        <a:t>Though wishing </a:t>
                      </a:r>
                      <a:r>
                        <a:rPr lang="en-GB" b="0" i="0" dirty="0" err="1">
                          <a:solidFill>
                            <a:schemeClr val="tx1"/>
                          </a:solidFill>
                        </a:rPr>
                        <a:t>sair</a:t>
                      </a:r>
                      <a:r>
                        <a:rPr lang="en-GB" b="0" i="0" dirty="0">
                          <a:solidFill>
                            <a:schemeClr val="tx1"/>
                          </a:solidFill>
                        </a:rPr>
                        <a:t> to stretch my arms</a:t>
                      </a:r>
                    </a:p>
                    <a:p>
                      <a:r>
                        <a:rPr lang="en-GB" b="0" i="0" dirty="0">
                          <a:solidFill>
                            <a:schemeClr val="tx1"/>
                          </a:solidFill>
                        </a:rPr>
                        <a:t>I canna move a peg.</a:t>
                      </a:r>
                    </a:p>
                  </a:txBody>
                  <a:tcPr>
                    <a:solidFill>
                      <a:srgbClr val="BDD7EE"/>
                    </a:solidFill>
                  </a:tcPr>
                </a:tc>
                <a:tc>
                  <a:txBody>
                    <a:bodyPr/>
                    <a:lstStyle/>
                    <a:p>
                      <a:r>
                        <a:rPr lang="en-GB" b="0" i="1" dirty="0">
                          <a:solidFill>
                            <a:schemeClr val="tx1"/>
                          </a:solidFill>
                        </a:rPr>
                        <a:t>About a flower</a:t>
                      </a:r>
                    </a:p>
                    <a:p>
                      <a:endParaRPr lang="en-GB" b="0" i="1" dirty="0">
                        <a:solidFill>
                          <a:schemeClr val="tx1"/>
                        </a:solidFill>
                      </a:endParaRPr>
                    </a:p>
                    <a:p>
                      <a:r>
                        <a:rPr lang="en-GB" b="0" i="0" dirty="0">
                          <a:solidFill>
                            <a:schemeClr val="tx1"/>
                          </a:solidFill>
                        </a:rPr>
                        <a:t>The violet, in her green-wood bower,</a:t>
                      </a:r>
                    </a:p>
                    <a:p>
                      <a:r>
                        <a:rPr lang="en-GB" b="0" i="0" dirty="0">
                          <a:solidFill>
                            <a:schemeClr val="tx1"/>
                          </a:solidFill>
                        </a:rPr>
                        <a:t>Where birchen boughs with hazels mingle,</a:t>
                      </a:r>
                    </a:p>
                    <a:p>
                      <a:r>
                        <a:rPr lang="en-GB" b="0" i="0" dirty="0">
                          <a:solidFill>
                            <a:schemeClr val="tx1"/>
                          </a:solidFill>
                        </a:rPr>
                        <a:t>May boast itself the fairest flower</a:t>
                      </a:r>
                    </a:p>
                    <a:p>
                      <a:r>
                        <a:rPr lang="en-GB" b="0" i="0" dirty="0">
                          <a:solidFill>
                            <a:schemeClr val="tx1"/>
                          </a:solidFill>
                        </a:rPr>
                        <a:t>In glen, or </a:t>
                      </a:r>
                      <a:r>
                        <a:rPr lang="en-GB" b="0" i="0" dirty="0" err="1">
                          <a:solidFill>
                            <a:schemeClr val="tx1"/>
                          </a:solidFill>
                        </a:rPr>
                        <a:t>copse</a:t>
                      </a:r>
                      <a:r>
                        <a:rPr lang="en-GB" b="0" i="0" dirty="0">
                          <a:solidFill>
                            <a:schemeClr val="tx1"/>
                          </a:solidFill>
                        </a:rPr>
                        <a:t>, or forest dingle.</a:t>
                      </a:r>
                    </a:p>
                    <a:p>
                      <a:pPr algn="r"/>
                      <a:r>
                        <a:rPr lang="en-GB" b="0" i="0" dirty="0">
                          <a:solidFill>
                            <a:schemeClr val="tx1"/>
                          </a:solidFill>
                        </a:rPr>
                        <a:t>[dingle = small wooded valley]</a:t>
                      </a:r>
                    </a:p>
                  </a:txBody>
                  <a:tcPr>
                    <a:solidFill>
                      <a:srgbClr val="BDD7EE"/>
                    </a:solidFill>
                  </a:tcPr>
                </a:tc>
                <a:extLst>
                  <a:ext uri="{0D108BD9-81ED-4DB2-BD59-A6C34878D82A}">
                    <a16:rowId xmlns:a16="http://schemas.microsoft.com/office/drawing/2014/main" val="842868954"/>
                  </a:ext>
                </a:extLst>
              </a:tr>
              <a:tr h="417368">
                <a:tc>
                  <a:txBody>
                    <a:bodyPr/>
                    <a:lstStyle/>
                    <a:p>
                      <a:r>
                        <a:rPr lang="en-GB" i="1" dirty="0"/>
                        <a:t>About a ghost and a human riding a horse</a:t>
                      </a:r>
                    </a:p>
                    <a:p>
                      <a:endParaRPr lang="en-GB" i="1" dirty="0"/>
                    </a:p>
                    <a:p>
                      <a:r>
                        <a:rPr lang="en-GB" i="0" dirty="0"/>
                        <a:t>Tramp! Tramp! Along the land they rode;</a:t>
                      </a:r>
                    </a:p>
                    <a:p>
                      <a:r>
                        <a:rPr lang="en-GB" i="0" dirty="0"/>
                        <a:t>Splash! Splash! Along the sea;</a:t>
                      </a:r>
                    </a:p>
                    <a:p>
                      <a:r>
                        <a:rPr lang="en-GB" i="0" dirty="0"/>
                        <a:t>The stead is wight, the spur is bright.</a:t>
                      </a:r>
                    </a:p>
                    <a:p>
                      <a:r>
                        <a:rPr lang="en-GB" i="0" dirty="0"/>
                        <a:t>The flashing pebbles flee.</a:t>
                      </a:r>
                    </a:p>
                  </a:txBody>
                  <a:tcPr>
                    <a:solidFill>
                      <a:schemeClr val="accent5">
                        <a:lumMod val="20000"/>
                        <a:lumOff val="80000"/>
                      </a:schemeClr>
                    </a:solidFill>
                  </a:tcPr>
                </a:tc>
                <a:tc>
                  <a:txBody>
                    <a:bodyPr/>
                    <a:lstStyle/>
                    <a:p>
                      <a:r>
                        <a:rPr lang="en-GB" i="1" dirty="0"/>
                        <a:t> A comment on lies:</a:t>
                      </a:r>
                    </a:p>
                    <a:p>
                      <a:endParaRPr lang="en-GB" i="1" dirty="0"/>
                    </a:p>
                    <a:p>
                      <a:r>
                        <a:rPr lang="en-GB" i="0" dirty="0"/>
                        <a:t>Oh what a tangled web we weave,</a:t>
                      </a:r>
                    </a:p>
                    <a:p>
                      <a:r>
                        <a:rPr lang="en-GB" i="0" dirty="0"/>
                        <a:t>When first we practice to deceive! </a:t>
                      </a:r>
                    </a:p>
                  </a:txBody>
                  <a:tcPr>
                    <a:solidFill>
                      <a:schemeClr val="accent5">
                        <a:lumMod val="20000"/>
                        <a:lumOff val="80000"/>
                      </a:schemeClr>
                    </a:solidFill>
                  </a:tcPr>
                </a:tc>
                <a:extLst>
                  <a:ext uri="{0D108BD9-81ED-4DB2-BD59-A6C34878D82A}">
                    <a16:rowId xmlns:a16="http://schemas.microsoft.com/office/drawing/2014/main" val="437279385"/>
                  </a:ext>
                </a:extLst>
              </a:tr>
            </a:tbl>
          </a:graphicData>
        </a:graphic>
      </p:graphicFrame>
    </p:spTree>
    <p:extLst>
      <p:ext uri="{BB962C8B-B14F-4D97-AF65-F5344CB8AC3E}">
        <p14:creationId xmlns:p14="http://schemas.microsoft.com/office/powerpoint/2010/main" val="2964628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C70585-A60F-66C5-B715-11519CDEB79F}"/>
              </a:ext>
              <a:ext uri="{C183D7F6-B498-43B3-948B-1728B52AA6E4}">
                <adec:decorative xmlns:adec="http://schemas.microsoft.com/office/drawing/2017/decorative" val="1"/>
              </a:ext>
            </a:extLst>
          </p:cNvPr>
          <p:cNvSpPr/>
          <p:nvPr/>
        </p:nvSpPr>
        <p:spPr>
          <a:xfrm>
            <a:off x="2204720" y="0"/>
            <a:ext cx="9987280"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5ABE5D9-2958-32F8-D6DB-DD1D106080CA}"/>
              </a:ext>
            </a:extLst>
          </p:cNvPr>
          <p:cNvSpPr>
            <a:spLocks noGrp="1"/>
          </p:cNvSpPr>
          <p:nvPr>
            <p:ph type="ctrTitle"/>
          </p:nvPr>
        </p:nvSpPr>
        <p:spPr>
          <a:xfrm>
            <a:off x="2671638" y="367748"/>
            <a:ext cx="8849802" cy="1200647"/>
          </a:xfrm>
        </p:spPr>
        <p:txBody>
          <a:bodyPr/>
          <a:lstStyle/>
          <a:p>
            <a:r>
              <a:rPr lang="en-GB" dirty="0"/>
              <a:t>Time to write</a:t>
            </a:r>
          </a:p>
        </p:txBody>
      </p:sp>
      <p:sp>
        <p:nvSpPr>
          <p:cNvPr id="3" name="Subtitle 2">
            <a:extLst>
              <a:ext uri="{FF2B5EF4-FFF2-40B4-BE49-F238E27FC236}">
                <a16:creationId xmlns:a16="http://schemas.microsoft.com/office/drawing/2014/main" id="{8946A754-5B96-EF19-6314-2C47E3BD43ED}"/>
              </a:ext>
            </a:extLst>
          </p:cNvPr>
          <p:cNvSpPr>
            <a:spLocks noGrp="1"/>
          </p:cNvSpPr>
          <p:nvPr>
            <p:ph type="subTitle" idx="1"/>
          </p:nvPr>
        </p:nvSpPr>
        <p:spPr>
          <a:xfrm>
            <a:off x="7150100" y="1761214"/>
            <a:ext cx="4371340" cy="4563386"/>
          </a:xfrm>
        </p:spPr>
        <p:txBody>
          <a:bodyPr>
            <a:normAutofit/>
          </a:bodyPr>
          <a:lstStyle/>
          <a:p>
            <a:pPr algn="l"/>
            <a:r>
              <a:rPr lang="en-GB" dirty="0"/>
              <a:t>Take a piece of paper and write a letter to your friend about the poem you have chosen. Answer these questions:</a:t>
            </a:r>
          </a:p>
          <a:p>
            <a:pPr marL="742950" lvl="1" indent="-285750" algn="l">
              <a:lnSpc>
                <a:spcPct val="107000"/>
              </a:lnSpc>
              <a:buFont typeface="+mj-lt"/>
              <a:buAutoNum type="alphaLcPeriod"/>
              <a:tabLst>
                <a:tab pos="3330575" algn="l"/>
              </a:tabLst>
            </a:pPr>
            <a:r>
              <a:rPr lang="en-GB" sz="2400" dirty="0">
                <a:effectLst/>
                <a:latin typeface="Calibri" panose="020F0502020204030204" pitchFamily="34" charset="0"/>
                <a:ea typeface="Calibri" panose="020F0502020204030204" pitchFamily="34" charset="0"/>
                <a:cs typeface="Times New Roman" panose="02020603050405020304" pitchFamily="18" charset="0"/>
              </a:rPr>
              <a:t>What is the poem about</a:t>
            </a:r>
            <a:r>
              <a:rPr lang="en-GB" sz="2400" dirty="0">
                <a:latin typeface="Calibri" panose="020F0502020204030204" pitchFamily="34" charset="0"/>
                <a:ea typeface="Calibri" panose="020F0502020204030204" pitchFamily="34" charset="0"/>
                <a:cs typeface="Times New Roman" panose="02020603050405020304" pitchFamily="18" charset="0"/>
              </a:rPr>
              <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l">
              <a:lnSpc>
                <a:spcPct val="107000"/>
              </a:lnSpc>
              <a:buFont typeface="+mj-lt"/>
              <a:buAutoNum type="alphaLcPeriod"/>
              <a:tabLst>
                <a:tab pos="3330575" algn="l"/>
              </a:tabLst>
            </a:pPr>
            <a:r>
              <a:rPr lang="en-GB" sz="2400" dirty="0">
                <a:effectLst/>
                <a:latin typeface="Calibri" panose="020F0502020204030204" pitchFamily="34" charset="0"/>
                <a:ea typeface="Calibri" panose="020F0502020204030204" pitchFamily="34" charset="0"/>
                <a:cs typeface="Times New Roman" panose="02020603050405020304" pitchFamily="18" charset="0"/>
              </a:rPr>
              <a:t>Why do you like the poem?</a:t>
            </a:r>
          </a:p>
          <a:p>
            <a:pPr marL="742950" lvl="1" indent="-285750" algn="l">
              <a:lnSpc>
                <a:spcPct val="107000"/>
              </a:lnSpc>
              <a:buFont typeface="+mj-lt"/>
              <a:buAutoNum type="alphaLcPeriod"/>
              <a:tabLst>
                <a:tab pos="3330575" algn="l"/>
              </a:tabLst>
            </a:pPr>
            <a:r>
              <a:rPr lang="en-GB" sz="2400" dirty="0">
                <a:effectLst/>
                <a:latin typeface="Calibri" panose="020F0502020204030204" pitchFamily="34" charset="0"/>
                <a:ea typeface="Calibri" panose="020F0502020204030204" pitchFamily="34" charset="0"/>
                <a:cs typeface="Times New Roman" panose="02020603050405020304" pitchFamily="18" charset="0"/>
              </a:rPr>
              <a:t>What would you ask the poet if you could?</a:t>
            </a:r>
          </a:p>
          <a:p>
            <a:pPr lvl="1" algn="l">
              <a:lnSpc>
                <a:spcPct val="107000"/>
              </a:lnSpc>
              <a:tabLst>
                <a:tab pos="3330575" algn="l"/>
              </a:tabLst>
            </a:pPr>
            <a:r>
              <a:rPr lang="en-GB" sz="2400" dirty="0">
                <a:effectLst/>
                <a:latin typeface="Calibri" panose="020F0502020204030204" pitchFamily="34" charset="0"/>
                <a:ea typeface="Calibri" panose="020F0502020204030204" pitchFamily="34" charset="0"/>
                <a:cs typeface="Times New Roman" panose="02020603050405020304" pitchFamily="18" charset="0"/>
              </a:rPr>
              <a:t>Make sure you sign your name at the end.</a:t>
            </a:r>
          </a:p>
        </p:txBody>
      </p:sp>
      <p:sp>
        <p:nvSpPr>
          <p:cNvPr id="4" name="Rectangle 3">
            <a:extLst>
              <a:ext uri="{FF2B5EF4-FFF2-40B4-BE49-F238E27FC236}">
                <a16:creationId xmlns:a16="http://schemas.microsoft.com/office/drawing/2014/main" id="{31D1D1EE-3208-F55F-C4E5-A8AA82006AA5}"/>
              </a:ext>
              <a:ext uri="{C183D7F6-B498-43B3-948B-1728B52AA6E4}">
                <adec:decorative xmlns:adec="http://schemas.microsoft.com/office/drawing/2017/decorative" val="1"/>
              </a:ext>
            </a:extLst>
          </p:cNvPr>
          <p:cNvSpPr/>
          <p:nvPr/>
        </p:nvSpPr>
        <p:spPr>
          <a:xfrm>
            <a:off x="0" y="0"/>
            <a:ext cx="220472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691299E8-5335-211F-5C69-521EC91ED28D}"/>
              </a:ext>
              <a:ext uri="{C183D7F6-B498-43B3-948B-1728B52AA6E4}">
                <adec:decorative xmlns:adec="http://schemas.microsoft.com/office/drawing/2017/decorative" val="1"/>
              </a:ext>
            </a:extLst>
          </p:cNvPr>
          <p:cNvSpPr/>
          <p:nvPr/>
        </p:nvSpPr>
        <p:spPr>
          <a:xfrm>
            <a:off x="1620299" y="174929"/>
            <a:ext cx="1168842" cy="1200647"/>
          </a:xfrm>
          <a:prstGeom prst="ellips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artial Circle 10">
            <a:extLst>
              <a:ext uri="{FF2B5EF4-FFF2-40B4-BE49-F238E27FC236}">
                <a16:creationId xmlns:a16="http://schemas.microsoft.com/office/drawing/2014/main" id="{912EECE0-6709-0DAA-C348-6CD9ED399651}"/>
              </a:ext>
              <a:ext uri="{C183D7F6-B498-43B3-948B-1728B52AA6E4}">
                <adec:decorative xmlns:adec="http://schemas.microsoft.com/office/drawing/2017/decorative" val="1"/>
              </a:ext>
            </a:extLst>
          </p:cNvPr>
          <p:cNvSpPr/>
          <p:nvPr/>
        </p:nvSpPr>
        <p:spPr>
          <a:xfrm>
            <a:off x="1620299" y="174929"/>
            <a:ext cx="1168842" cy="1200647"/>
          </a:xfrm>
          <a:prstGeom prst="pie">
            <a:avLst>
              <a:gd name="adj1" fmla="val 5333749"/>
              <a:gd name="adj2" fmla="val 16200000"/>
            </a:avLst>
          </a:prstGeom>
          <a:solidFill>
            <a:srgbClr val="FFF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09882815-B480-9073-8DFA-C8E5DEBA4628}"/>
              </a:ext>
              <a:ext uri="{C183D7F6-B498-43B3-948B-1728B52AA6E4}">
                <adec:decorative xmlns:adec="http://schemas.microsoft.com/office/drawing/2017/decorative" val="1"/>
              </a:ext>
            </a:extLst>
          </p:cNvPr>
          <p:cNvSpPr/>
          <p:nvPr/>
        </p:nvSpPr>
        <p:spPr>
          <a:xfrm>
            <a:off x="1620299" y="174929"/>
            <a:ext cx="1168842" cy="1200647"/>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A pen and some writing,">
            <a:extLst>
              <a:ext uri="{FF2B5EF4-FFF2-40B4-BE49-F238E27FC236}">
                <a16:creationId xmlns:a16="http://schemas.microsoft.com/office/drawing/2014/main" id="{070EDDF3-EBD9-12CD-FAC6-1058DF9791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43020" y="2545743"/>
            <a:ext cx="2204720" cy="2204720"/>
          </a:xfrm>
          <a:prstGeom prst="rect">
            <a:avLst/>
          </a:prstGeom>
        </p:spPr>
      </p:pic>
    </p:spTree>
    <p:extLst>
      <p:ext uri="{BB962C8B-B14F-4D97-AF65-F5344CB8AC3E}">
        <p14:creationId xmlns:p14="http://schemas.microsoft.com/office/powerpoint/2010/main" val="1990442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C70585-A60F-66C5-B715-11519CDEB79F}"/>
              </a:ext>
              <a:ext uri="{C183D7F6-B498-43B3-948B-1728B52AA6E4}">
                <adec:decorative xmlns:adec="http://schemas.microsoft.com/office/drawing/2017/decorative" val="1"/>
              </a:ext>
            </a:extLst>
          </p:cNvPr>
          <p:cNvSpPr/>
          <p:nvPr/>
        </p:nvSpPr>
        <p:spPr>
          <a:xfrm>
            <a:off x="2204720" y="0"/>
            <a:ext cx="9987280"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5ABE5D9-2958-32F8-D6DB-DD1D106080CA}"/>
              </a:ext>
            </a:extLst>
          </p:cNvPr>
          <p:cNvSpPr>
            <a:spLocks noGrp="1"/>
          </p:cNvSpPr>
          <p:nvPr>
            <p:ph type="ctrTitle"/>
          </p:nvPr>
        </p:nvSpPr>
        <p:spPr>
          <a:xfrm>
            <a:off x="2671638" y="1024676"/>
            <a:ext cx="3945062" cy="1087437"/>
          </a:xfrm>
        </p:spPr>
        <p:txBody>
          <a:bodyPr>
            <a:normAutofit fontScale="90000"/>
          </a:bodyPr>
          <a:lstStyle/>
          <a:p>
            <a:r>
              <a:rPr lang="en-GB" dirty="0"/>
              <a:t>Fold your letter</a:t>
            </a:r>
          </a:p>
        </p:txBody>
      </p:sp>
      <p:sp>
        <p:nvSpPr>
          <p:cNvPr id="4" name="Rectangle 3">
            <a:extLst>
              <a:ext uri="{FF2B5EF4-FFF2-40B4-BE49-F238E27FC236}">
                <a16:creationId xmlns:a16="http://schemas.microsoft.com/office/drawing/2014/main" id="{31D1D1EE-3208-F55F-C4E5-A8AA82006AA5}"/>
              </a:ext>
              <a:ext uri="{C183D7F6-B498-43B3-948B-1728B52AA6E4}">
                <adec:decorative xmlns:adec="http://schemas.microsoft.com/office/drawing/2017/decorative" val="1"/>
              </a:ext>
            </a:extLst>
          </p:cNvPr>
          <p:cNvSpPr/>
          <p:nvPr/>
        </p:nvSpPr>
        <p:spPr>
          <a:xfrm>
            <a:off x="0" y="0"/>
            <a:ext cx="220472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691299E8-5335-211F-5C69-521EC91ED28D}"/>
              </a:ext>
              <a:ext uri="{C183D7F6-B498-43B3-948B-1728B52AA6E4}">
                <adec:decorative xmlns:adec="http://schemas.microsoft.com/office/drawing/2017/decorative" val="1"/>
              </a:ext>
            </a:extLst>
          </p:cNvPr>
          <p:cNvSpPr/>
          <p:nvPr/>
        </p:nvSpPr>
        <p:spPr>
          <a:xfrm>
            <a:off x="1620299" y="174929"/>
            <a:ext cx="1168842" cy="1200647"/>
          </a:xfrm>
          <a:prstGeom prst="ellips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artial Circle 10">
            <a:extLst>
              <a:ext uri="{FF2B5EF4-FFF2-40B4-BE49-F238E27FC236}">
                <a16:creationId xmlns:a16="http://schemas.microsoft.com/office/drawing/2014/main" id="{912EECE0-6709-0DAA-C348-6CD9ED399651}"/>
              </a:ext>
              <a:ext uri="{C183D7F6-B498-43B3-948B-1728B52AA6E4}">
                <adec:decorative xmlns:adec="http://schemas.microsoft.com/office/drawing/2017/decorative" val="1"/>
              </a:ext>
            </a:extLst>
          </p:cNvPr>
          <p:cNvSpPr/>
          <p:nvPr/>
        </p:nvSpPr>
        <p:spPr>
          <a:xfrm>
            <a:off x="1620299" y="174929"/>
            <a:ext cx="1168842" cy="1200647"/>
          </a:xfrm>
          <a:prstGeom prst="pie">
            <a:avLst>
              <a:gd name="adj1" fmla="val 5333749"/>
              <a:gd name="adj2" fmla="val 16200000"/>
            </a:avLst>
          </a:prstGeom>
          <a:solidFill>
            <a:srgbClr val="FFF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09882815-B480-9073-8DFA-C8E5DEBA4628}"/>
              </a:ext>
              <a:ext uri="{C183D7F6-B498-43B3-948B-1728B52AA6E4}">
                <adec:decorative xmlns:adec="http://schemas.microsoft.com/office/drawing/2017/decorative" val="1"/>
              </a:ext>
            </a:extLst>
          </p:cNvPr>
          <p:cNvSpPr/>
          <p:nvPr/>
        </p:nvSpPr>
        <p:spPr>
          <a:xfrm>
            <a:off x="1620299" y="174929"/>
            <a:ext cx="1168842" cy="1200647"/>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Instructions on how to fold your letter:&#10;1. Take an A4 piece of paper, Fold the two long ends into the middle. Push down along the folds firmly.&#10;2. Fold from the bottom up making three equal sections. Leave a little flap at the top.&#10;3. Fold the flap down. If you like, you can slip it inside the other folds.&#10;4. Glue your crest on top of the flat. Now no one can read your letter!">
            <a:extLst>
              <a:ext uri="{FF2B5EF4-FFF2-40B4-BE49-F238E27FC236}">
                <a16:creationId xmlns:a16="http://schemas.microsoft.com/office/drawing/2014/main" id="{9ED41C80-3E18-3574-E950-0AD4D3B36F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0199" y="0"/>
            <a:ext cx="4848301" cy="6858000"/>
          </a:xfrm>
          <a:prstGeom prst="rect">
            <a:avLst/>
          </a:prstGeom>
        </p:spPr>
      </p:pic>
    </p:spTree>
    <p:extLst>
      <p:ext uri="{BB962C8B-B14F-4D97-AF65-F5344CB8AC3E}">
        <p14:creationId xmlns:p14="http://schemas.microsoft.com/office/powerpoint/2010/main" val="1088733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C70585-A60F-66C5-B715-11519CDEB79F}"/>
              </a:ext>
              <a:ext uri="{C183D7F6-B498-43B3-948B-1728B52AA6E4}">
                <adec:decorative xmlns:adec="http://schemas.microsoft.com/office/drawing/2017/decorative" val="1"/>
              </a:ext>
            </a:extLst>
          </p:cNvPr>
          <p:cNvSpPr/>
          <p:nvPr/>
        </p:nvSpPr>
        <p:spPr>
          <a:xfrm>
            <a:off x="2204720" y="0"/>
            <a:ext cx="9987280"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5ABE5D9-2958-32F8-D6DB-DD1D106080CA}"/>
              </a:ext>
            </a:extLst>
          </p:cNvPr>
          <p:cNvSpPr>
            <a:spLocks noGrp="1"/>
          </p:cNvSpPr>
          <p:nvPr>
            <p:ph type="ctrTitle"/>
          </p:nvPr>
        </p:nvSpPr>
        <p:spPr>
          <a:xfrm>
            <a:off x="2671638" y="360363"/>
            <a:ext cx="8849802" cy="1316037"/>
          </a:xfrm>
        </p:spPr>
        <p:txBody>
          <a:bodyPr>
            <a:normAutofit fontScale="90000"/>
          </a:bodyPr>
          <a:lstStyle/>
          <a:p>
            <a:r>
              <a:rPr lang="en-GB" dirty="0"/>
              <a:t>Read your classmate’s letter and poem</a:t>
            </a:r>
          </a:p>
        </p:txBody>
      </p:sp>
      <p:sp>
        <p:nvSpPr>
          <p:cNvPr id="3" name="Subtitle 2">
            <a:extLst>
              <a:ext uri="{FF2B5EF4-FFF2-40B4-BE49-F238E27FC236}">
                <a16:creationId xmlns:a16="http://schemas.microsoft.com/office/drawing/2014/main" id="{8946A754-5B96-EF19-6314-2C47E3BD43ED}"/>
              </a:ext>
            </a:extLst>
          </p:cNvPr>
          <p:cNvSpPr>
            <a:spLocks noGrp="1"/>
          </p:cNvSpPr>
          <p:nvPr>
            <p:ph type="subTitle" idx="1"/>
          </p:nvPr>
        </p:nvSpPr>
        <p:spPr>
          <a:xfrm>
            <a:off x="8051800" y="2036763"/>
            <a:ext cx="3469640" cy="4025900"/>
          </a:xfrm>
        </p:spPr>
        <p:txBody>
          <a:bodyPr>
            <a:normAutofit/>
          </a:bodyPr>
          <a:lstStyle/>
          <a:p>
            <a:pPr marL="342900" indent="-342900" algn="l">
              <a:buFont typeface="Arial" panose="020B0604020202020204" pitchFamily="34" charset="0"/>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Do you like their poem? </a:t>
            </a:r>
          </a:p>
          <a:p>
            <a:pPr marL="342900" indent="-342900" algn="l">
              <a:buFont typeface="Arial" panose="020B0604020202020204" pitchFamily="34" charset="0"/>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Is it similar or different to your poem?</a:t>
            </a:r>
          </a:p>
          <a:p>
            <a:pPr marL="342900" indent="-342900" algn="l">
              <a:buFont typeface="Arial" panose="020B0604020202020204" pitchFamily="34" charset="0"/>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 Do you like it? </a:t>
            </a:r>
          </a:p>
          <a:p>
            <a:pPr marL="342900" indent="-342900" algn="l">
              <a:buFont typeface="Arial" panose="020B0604020202020204" pitchFamily="34" charset="0"/>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What would you like to ask the poet?</a:t>
            </a:r>
          </a:p>
          <a:p>
            <a:endParaRPr lang="en-GB" dirty="0"/>
          </a:p>
        </p:txBody>
      </p:sp>
      <p:sp>
        <p:nvSpPr>
          <p:cNvPr id="4" name="Rectangle 3">
            <a:extLst>
              <a:ext uri="{FF2B5EF4-FFF2-40B4-BE49-F238E27FC236}">
                <a16:creationId xmlns:a16="http://schemas.microsoft.com/office/drawing/2014/main" id="{31D1D1EE-3208-F55F-C4E5-A8AA82006AA5}"/>
              </a:ext>
              <a:ext uri="{C183D7F6-B498-43B3-948B-1728B52AA6E4}">
                <adec:decorative xmlns:adec="http://schemas.microsoft.com/office/drawing/2017/decorative" val="1"/>
              </a:ext>
            </a:extLst>
          </p:cNvPr>
          <p:cNvSpPr/>
          <p:nvPr/>
        </p:nvSpPr>
        <p:spPr>
          <a:xfrm>
            <a:off x="0" y="0"/>
            <a:ext cx="220472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691299E8-5335-211F-5C69-521EC91ED28D}"/>
              </a:ext>
              <a:ext uri="{C183D7F6-B498-43B3-948B-1728B52AA6E4}">
                <adec:decorative xmlns:adec="http://schemas.microsoft.com/office/drawing/2017/decorative" val="1"/>
              </a:ext>
            </a:extLst>
          </p:cNvPr>
          <p:cNvSpPr/>
          <p:nvPr/>
        </p:nvSpPr>
        <p:spPr>
          <a:xfrm>
            <a:off x="1620299" y="174929"/>
            <a:ext cx="1168842" cy="1200647"/>
          </a:xfrm>
          <a:prstGeom prst="ellips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artial Circle 10">
            <a:extLst>
              <a:ext uri="{FF2B5EF4-FFF2-40B4-BE49-F238E27FC236}">
                <a16:creationId xmlns:a16="http://schemas.microsoft.com/office/drawing/2014/main" id="{912EECE0-6709-0DAA-C348-6CD9ED399651}"/>
              </a:ext>
              <a:ext uri="{C183D7F6-B498-43B3-948B-1728B52AA6E4}">
                <adec:decorative xmlns:adec="http://schemas.microsoft.com/office/drawing/2017/decorative" val="1"/>
              </a:ext>
            </a:extLst>
          </p:cNvPr>
          <p:cNvSpPr/>
          <p:nvPr/>
        </p:nvSpPr>
        <p:spPr>
          <a:xfrm>
            <a:off x="1620299" y="174929"/>
            <a:ext cx="1168842" cy="1200647"/>
          </a:xfrm>
          <a:prstGeom prst="pie">
            <a:avLst>
              <a:gd name="adj1" fmla="val 5333749"/>
              <a:gd name="adj2" fmla="val 16200000"/>
            </a:avLst>
          </a:prstGeom>
          <a:solidFill>
            <a:srgbClr val="FFF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09882815-B480-9073-8DFA-C8E5DEBA4628}"/>
              </a:ext>
              <a:ext uri="{C183D7F6-B498-43B3-948B-1728B52AA6E4}">
                <adec:decorative xmlns:adec="http://schemas.microsoft.com/office/drawing/2017/decorative" val="1"/>
              </a:ext>
            </a:extLst>
          </p:cNvPr>
          <p:cNvSpPr/>
          <p:nvPr/>
        </p:nvSpPr>
        <p:spPr>
          <a:xfrm>
            <a:off x="1620299" y="174929"/>
            <a:ext cx="1168842" cy="1200647"/>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Outline of two people sitting at a table, talking.">
            <a:extLst>
              <a:ext uri="{FF2B5EF4-FFF2-40B4-BE49-F238E27FC236}">
                <a16:creationId xmlns:a16="http://schemas.microsoft.com/office/drawing/2014/main" id="{ECB7B94B-7B6B-84D1-E0BF-9676D7A2E6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14040" y="1861834"/>
            <a:ext cx="3924300" cy="3924300"/>
          </a:xfrm>
          <a:prstGeom prst="rect">
            <a:avLst/>
          </a:prstGeom>
        </p:spPr>
      </p:pic>
    </p:spTree>
    <p:extLst>
      <p:ext uri="{BB962C8B-B14F-4D97-AF65-F5344CB8AC3E}">
        <p14:creationId xmlns:p14="http://schemas.microsoft.com/office/powerpoint/2010/main" val="3867685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C70585-A60F-66C5-B715-11519CDEB79F}"/>
              </a:ext>
              <a:ext uri="{C183D7F6-B498-43B3-948B-1728B52AA6E4}">
                <adec:decorative xmlns:adec="http://schemas.microsoft.com/office/drawing/2017/decorative" val="1"/>
              </a:ext>
            </a:extLst>
          </p:cNvPr>
          <p:cNvSpPr/>
          <p:nvPr/>
        </p:nvSpPr>
        <p:spPr>
          <a:xfrm>
            <a:off x="2188320" y="0"/>
            <a:ext cx="9987280"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5ABE5D9-2958-32F8-D6DB-DD1D106080CA}"/>
              </a:ext>
            </a:extLst>
          </p:cNvPr>
          <p:cNvSpPr>
            <a:spLocks noGrp="1"/>
          </p:cNvSpPr>
          <p:nvPr>
            <p:ph type="ctrTitle"/>
          </p:nvPr>
        </p:nvSpPr>
        <p:spPr>
          <a:xfrm>
            <a:off x="2789141" y="-40847"/>
            <a:ext cx="8849802" cy="1200647"/>
          </a:xfrm>
        </p:spPr>
        <p:txBody>
          <a:bodyPr/>
          <a:lstStyle/>
          <a:p>
            <a:r>
              <a:rPr lang="en-GB" dirty="0"/>
              <a:t>Walter Scott’s letter part 1</a:t>
            </a:r>
          </a:p>
        </p:txBody>
      </p:sp>
      <p:sp>
        <p:nvSpPr>
          <p:cNvPr id="6" name="Oval 5">
            <a:extLst>
              <a:ext uri="{FF2B5EF4-FFF2-40B4-BE49-F238E27FC236}">
                <a16:creationId xmlns:a16="http://schemas.microsoft.com/office/drawing/2014/main" id="{09882815-B480-9073-8DFA-C8E5DEBA4628}"/>
              </a:ext>
              <a:ext uri="{C183D7F6-B498-43B3-948B-1728B52AA6E4}">
                <adec:decorative xmlns:adec="http://schemas.microsoft.com/office/drawing/2017/decorative" val="1"/>
              </a:ext>
            </a:extLst>
          </p:cNvPr>
          <p:cNvSpPr/>
          <p:nvPr/>
        </p:nvSpPr>
        <p:spPr>
          <a:xfrm>
            <a:off x="1620299" y="174929"/>
            <a:ext cx="1168842" cy="1200647"/>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1D1D1EE-3208-F55F-C4E5-A8AA82006AA5}"/>
              </a:ext>
              <a:ext uri="{C183D7F6-B498-43B3-948B-1728B52AA6E4}">
                <adec:decorative xmlns:adec="http://schemas.microsoft.com/office/drawing/2017/decorative" val="1"/>
              </a:ext>
            </a:extLst>
          </p:cNvPr>
          <p:cNvSpPr/>
          <p:nvPr/>
        </p:nvSpPr>
        <p:spPr>
          <a:xfrm>
            <a:off x="0" y="0"/>
            <a:ext cx="220472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691299E8-5335-211F-5C69-521EC91ED28D}"/>
              </a:ext>
              <a:ext uri="{C183D7F6-B498-43B3-948B-1728B52AA6E4}">
                <adec:decorative xmlns:adec="http://schemas.microsoft.com/office/drawing/2017/decorative" val="1"/>
              </a:ext>
            </a:extLst>
          </p:cNvPr>
          <p:cNvSpPr/>
          <p:nvPr/>
        </p:nvSpPr>
        <p:spPr>
          <a:xfrm>
            <a:off x="1620299" y="174929"/>
            <a:ext cx="1168842" cy="1200647"/>
          </a:xfrm>
          <a:prstGeom prst="ellipse">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artial Circle 10">
            <a:extLst>
              <a:ext uri="{FF2B5EF4-FFF2-40B4-BE49-F238E27FC236}">
                <a16:creationId xmlns:a16="http://schemas.microsoft.com/office/drawing/2014/main" id="{912EECE0-6709-0DAA-C348-6CD9ED399651}"/>
              </a:ext>
              <a:ext uri="{C183D7F6-B498-43B3-948B-1728B52AA6E4}">
                <adec:decorative xmlns:adec="http://schemas.microsoft.com/office/drawing/2017/decorative" val="1"/>
              </a:ext>
            </a:extLst>
          </p:cNvPr>
          <p:cNvSpPr/>
          <p:nvPr/>
        </p:nvSpPr>
        <p:spPr>
          <a:xfrm>
            <a:off x="1620299" y="174929"/>
            <a:ext cx="1168842" cy="1200647"/>
          </a:xfrm>
          <a:prstGeom prst="pie">
            <a:avLst>
              <a:gd name="adj1" fmla="val 5333749"/>
              <a:gd name="adj2" fmla="val 16200000"/>
            </a:avLst>
          </a:prstGeom>
          <a:solidFill>
            <a:srgbClr val="FFF3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Subtitle 2">
            <a:extLst>
              <a:ext uri="{FF2B5EF4-FFF2-40B4-BE49-F238E27FC236}">
                <a16:creationId xmlns:a16="http://schemas.microsoft.com/office/drawing/2014/main" id="{7EB426DE-9DCD-A592-4F3C-B89E35C6DEC1}"/>
              </a:ext>
            </a:extLst>
          </p:cNvPr>
          <p:cNvSpPr txBox="1">
            <a:spLocks/>
          </p:cNvSpPr>
          <p:nvPr/>
        </p:nvSpPr>
        <p:spPr>
          <a:xfrm>
            <a:off x="2658220" y="1413357"/>
            <a:ext cx="5926980" cy="5279224"/>
          </a:xfrm>
          <a:prstGeom prst="rect">
            <a:avLst/>
          </a:prstGeom>
          <a:ln>
            <a:solidFill>
              <a:schemeClr val="accent1">
                <a:shade val="50000"/>
              </a:schemeClr>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600" dirty="0">
                <a:latin typeface="Calibri" panose="020F0502020204030204" pitchFamily="34" charset="0"/>
                <a:ea typeface="Calibri" panose="020F0502020204030204" pitchFamily="34" charset="0"/>
                <a:cs typeface="Times New Roman" panose="02020603050405020304" pitchFamily="18" charset="0"/>
              </a:rPr>
              <a:t>The naturalists tell us that if you destroy the web which the spider has just made, the insect must spend many days in inactivity until he has assembled within his person the materials necessary to weave another. </a:t>
            </a:r>
            <a:endParaRPr lang="en-GB" dirty="0"/>
          </a:p>
        </p:txBody>
      </p:sp>
      <p:sp>
        <p:nvSpPr>
          <p:cNvPr id="3" name="Oval 2">
            <a:extLst>
              <a:ext uri="{FF2B5EF4-FFF2-40B4-BE49-F238E27FC236}">
                <a16:creationId xmlns:a16="http://schemas.microsoft.com/office/drawing/2014/main" id="{E763F2EB-035D-FCD0-77FD-D5239E03EB86}"/>
              </a:ext>
              <a:ext uri="{C183D7F6-B498-43B3-948B-1728B52AA6E4}">
                <adec:decorative xmlns:adec="http://schemas.microsoft.com/office/drawing/2017/decorative" val="1"/>
              </a:ext>
            </a:extLst>
          </p:cNvPr>
          <p:cNvSpPr/>
          <p:nvPr/>
        </p:nvSpPr>
        <p:spPr>
          <a:xfrm>
            <a:off x="1636699" y="174928"/>
            <a:ext cx="1168842" cy="1200647"/>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11773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623</TotalTime>
  <Words>794</Words>
  <Application>Microsoft Office PowerPoint</Application>
  <PresentationFormat>Widescreen</PresentationFormat>
  <Paragraphs>80</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Letter Writing </vt:lpstr>
      <vt:lpstr>Walter Scott’s Crest</vt:lpstr>
      <vt:lpstr>Who was Walter Scott?</vt:lpstr>
      <vt:lpstr>Your Crest</vt:lpstr>
      <vt:lpstr>Do you have a favourite poem?</vt:lpstr>
      <vt:lpstr>Time to write</vt:lpstr>
      <vt:lpstr>Fold your letter</vt:lpstr>
      <vt:lpstr>Read your classmate’s letter and poem</vt:lpstr>
      <vt:lpstr>Walter Scott’s letter part 1</vt:lpstr>
      <vt:lpstr>Walter Scott’s letter part 2</vt:lpstr>
      <vt:lpstr>Walter Scott’s letter part 3</vt:lpstr>
      <vt:lpstr>Walter Scott’s letter part 4</vt:lpstr>
      <vt:lpstr>Questions on Scott’s letter</vt:lpstr>
    </vt:vector>
  </TitlesOfParts>
  <Company>University of Aberdeen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Letter Writing</dc:title>
  <dc:creator>Fancett, Anna</dc:creator>
  <cp:lastModifiedBy>Fancett, Anna</cp:lastModifiedBy>
  <cp:revision>23</cp:revision>
  <cp:lastPrinted>2022-09-06T17:03:23Z</cp:lastPrinted>
  <dcterms:created xsi:type="dcterms:W3CDTF">2022-09-06T14:41:48Z</dcterms:created>
  <dcterms:modified xsi:type="dcterms:W3CDTF">2024-04-26T14:23:59Z</dcterms:modified>
</cp:coreProperties>
</file>