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7C7"/>
    <a:srgbClr val="ED7D31"/>
    <a:srgbClr val="F8F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outlineViewPr>
    <p:cViewPr>
      <p:scale>
        <a:sx n="33" d="100"/>
        <a:sy n="33" d="100"/>
      </p:scale>
      <p:origin x="0" y="-8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20874-8653-45F5-BD32-A72AAF8552A5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0660-7FE1-4ED9-9FC9-92F42EEA8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F0660-7FE1-4ED9-9FC9-92F42EEA8C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1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F0660-7FE1-4ED9-9FC9-92F42EEA8C0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3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F0660-7FE1-4ED9-9FC9-92F42EEA8C0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1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099B-B2D9-4CCC-B95C-5FFDFFADF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C8F69-0D99-4A65-9B03-9CBC0AAA5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D0A4E-D846-400A-B127-53418EF8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C9DA2-008D-4535-87B7-98651D60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4B83E-838D-4117-9D6C-470B427E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3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F95B-6177-4738-97B2-64868C99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A0DC9-1E66-4428-A8E4-CBE6F4242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CEEB2-CC3D-44C9-9414-FCC3EBF9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312F7-8023-4CB7-9C42-1E90ABAD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A418-6ED6-4FBD-9EF9-9DAF189C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0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33E9F-7613-4E2F-B640-3A0ED1CB3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3209D-9D3D-4D9F-9945-4C84C5A22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AA78C-5912-442D-9E30-7689E169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DEDE-4AA5-49BD-856B-B7F7EA72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FD32-D5E3-4E47-9006-15675643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EE9B-B5AC-4134-8CB7-0BDB2B8B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D9C05-DA60-43BE-89FF-DCF4569BA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54A98-35C2-4160-8C83-903A2E05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B6089-348F-40AB-A5DA-5DA42427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B30E-36C3-46C1-9701-A045507C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1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0101-88D1-4E15-B260-174B0B43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A9C9C-A1B6-4B0C-A9DF-4B56E627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8C008-EB3E-4E08-A2E7-1B768DE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1470-1D72-47FC-BF0A-E92D2EA9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7F29-6345-4B9D-8CCE-2EBC7AAD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4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E9B7-C98F-4CCD-B3AB-63B23C3A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5E54-3FC1-4B27-9A0E-EB6850D61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D3F92-F88C-49D5-9CC1-48D7BA2A2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953B3-B809-4280-9196-AB4542CB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DAC2B-E1FE-45C1-A0CC-2FF07BD1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958A-28FB-4575-AFB6-E28164EA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6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4F0B-F76E-48D3-9287-2EC16E4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96091-D056-4AF4-A711-BFFDCA3BD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7E269-9863-407F-BD30-59D121E0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80BD8-00E6-478E-8801-D04EAD10C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43E0C-8279-4CC8-A70C-6C35408FB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24B55-D36D-444A-9A5D-AFDB40A2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6E9F2-BC28-4845-8398-D9B5B022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9D3D2-ED68-46F7-BB27-6D4E8FB8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6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73F1-68E8-4CBE-A547-99044622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B4BC5-D266-45B1-9FB3-8F716430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67E45-1253-424C-AB53-77B87DA0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F02B4-0D57-4D72-903C-F1F6091E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3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9E45F-BA27-4ECD-92F9-E4E052C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B9746-E203-4555-85A6-818381A2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5E485-D61F-43F6-8CE0-5AFA9545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E145-F62B-432D-96DD-0F04BC99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ECD7-30A3-4187-9686-B4BC51A95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88C34-3AB0-4DC1-BEF1-620D88D07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0F43-4F92-4984-AA27-1B926D96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40E8D-AC23-4064-9881-BEAEADD2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94654-D9A6-438F-BC3B-EDD122D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0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915A-8EEB-4E98-8ECB-6B8C9D55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5B5C4-DEC1-40FA-AB23-DAB8198D9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072F6-DEA0-4E0F-91F5-DE69F2597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24FDB-B81E-4720-8560-C097E21D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A87D-A84E-422B-A693-CEFAD6F6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5C27B-E319-4EF6-927C-C640DDDF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9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2FFD2-D81B-4ADB-AD34-D6F4CF7A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8F800-AC72-4078-87B9-92152FE3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D4D05-24CE-4F59-A3C0-1B13039C5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2B3E-6148-4FC0-957D-5491B747A42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B3DDA-8D83-4B2E-8FEA-94930B400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C0911-EBBF-4BC0-9808-844F8991D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81CE-BBCC-4FEA-8C30-95A2510F3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thoughtful-female-student-reading-notes-in-copybook-in-classroom-7516389/?utm_content=attributionCopyText&amp;utm_medium=referral&amp;utm_source=pexels" TargetMode="External"/><Relationship Id="rId4" Type="http://schemas.openxmlformats.org/officeDocument/2006/relationships/hyperlink" Target="https://www.pexels.com/@shvets-production?utm_content=attributionCopyText&amp;utm_medium=referral&amp;utm_source=pexe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young-student-making-presentation-to-classmates-and-teacher-5940831/?utm_content=attributionCopyText&amp;utm_medium=referral&amp;utm_source=pexels" TargetMode="External"/><Relationship Id="rId4" Type="http://schemas.openxmlformats.org/officeDocument/2006/relationships/hyperlink" Target="https://www.pexels.com/@kampus?utm_content=attributionCopyText&amp;utm_medium=referral&amp;utm_source=pexe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wo old fashioned pens resting on a piece of paper. There are some ink blots to one side.">
            <a:extLst>
              <a:ext uri="{FF2B5EF4-FFF2-40B4-BE49-F238E27FC236}">
                <a16:creationId xmlns:a16="http://schemas.microsoft.com/office/drawing/2014/main" id="{43BC5BEA-8E1D-4C06-9776-9DAFD1C9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E94F8-1C7F-4FEE-B762-42C3710A4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n-GB" sz="8000" dirty="0"/>
              <a:t>Editing Walter Scott’s 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BC3D1-2E80-4C1C-B723-66E845F98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7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pil's handwritten story.">
            <a:extLst>
              <a:ext uri="{FF2B5EF4-FFF2-40B4-BE49-F238E27FC236}">
                <a16:creationId xmlns:a16="http://schemas.microsoft.com/office/drawing/2014/main" id="{95152124-17D0-5E91-3EE9-867FB2F70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5" y="0"/>
            <a:ext cx="4849683" cy="6858000"/>
          </a:xfrm>
          <a:prstGeom prst="rect">
            <a:avLst/>
          </a:prstGeom>
        </p:spPr>
      </p:pic>
      <p:pic>
        <p:nvPicPr>
          <p:cNvPr id="8" name="Picture 7" descr="A handwritten correction of the story with the corrections highlighted.">
            <a:extLst>
              <a:ext uri="{FF2B5EF4-FFF2-40B4-BE49-F238E27FC236}">
                <a16:creationId xmlns:a16="http://schemas.microsoft.com/office/drawing/2014/main" id="{F9343B4F-93B6-5AC7-D5C5-08C0DD6AA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48" y="0"/>
            <a:ext cx="499790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88354-C8FC-6346-7778-F919036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Examples of editing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4DEBB-A896-43FC-8524-ED2AA246EFD2}"/>
              </a:ext>
            </a:extLst>
          </p:cNvPr>
          <p:cNvSpPr txBox="1"/>
          <p:nvPr/>
        </p:nvSpPr>
        <p:spPr>
          <a:xfrm>
            <a:off x="5334836" y="3211603"/>
            <a:ext cx="157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ED7D31"/>
                </a:solidFill>
              </a:rPr>
              <a:t>Correct errors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B8509A-C865-4C2A-8059-9898242CAFF5}"/>
              </a:ext>
            </a:extLst>
          </p:cNvPr>
          <p:cNvSpPr txBox="1"/>
          <p:nvPr/>
        </p:nvSpPr>
        <p:spPr>
          <a:xfrm>
            <a:off x="5309608" y="3548390"/>
            <a:ext cx="15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ED7D31"/>
                </a:solidFill>
              </a:rPr>
              <a:t>Change one punctuation mark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B50E03-3FFD-4C8E-A81C-1A3EC66B13D7}"/>
              </a:ext>
            </a:extLst>
          </p:cNvPr>
          <p:cNvSpPr txBox="1"/>
          <p:nvPr/>
        </p:nvSpPr>
        <p:spPr>
          <a:xfrm>
            <a:off x="5334836" y="4457564"/>
            <a:ext cx="120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ED7D31"/>
                </a:solidFill>
              </a:rPr>
              <a:t>Change three words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95ED2-AE1F-4A27-A50D-73250C69A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9578" y="3114946"/>
            <a:ext cx="467832" cy="141767"/>
          </a:xfrm>
          <a:prstGeom prst="rect">
            <a:avLst/>
          </a:prstGeom>
          <a:solidFill>
            <a:srgbClr val="F8F31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B960D-FF42-44D5-A51D-5FD1DF199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9291" y="3593598"/>
            <a:ext cx="467832" cy="141767"/>
          </a:xfrm>
          <a:prstGeom prst="rect">
            <a:avLst/>
          </a:prstGeom>
          <a:solidFill>
            <a:srgbClr val="F8F31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F033A-8014-4ADA-BCCD-1BDA01323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0075" y="4080272"/>
            <a:ext cx="194930" cy="145311"/>
          </a:xfrm>
          <a:prstGeom prst="rect">
            <a:avLst/>
          </a:prstGeom>
          <a:solidFill>
            <a:srgbClr val="F8F31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156F80-4746-4968-8622-A302EBF93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381292" y="3185830"/>
            <a:ext cx="1658286" cy="14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5052F7-3642-4BB2-8A40-5D871C791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90610" y="3518963"/>
            <a:ext cx="3632230" cy="151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380944-BFA9-4111-BD53-9B8CFFF1D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7652" y="3937949"/>
            <a:ext cx="2462423" cy="142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FEED59-C73F-4270-9651-FEA632D1A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5999" y="4415859"/>
            <a:ext cx="685801" cy="25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317BEC-A6EB-4332-9FBB-2AF1F561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89133" y="4607506"/>
            <a:ext cx="3833707" cy="145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37E615-B6E4-49C2-A2E5-8EBDCCB2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73800" y="4949338"/>
            <a:ext cx="1513840" cy="1177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7A74-A59B-56F7-6C52-3858D63A5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7748" y="4309394"/>
            <a:ext cx="467832" cy="141767"/>
          </a:xfrm>
          <a:prstGeom prst="rect">
            <a:avLst/>
          </a:prstGeom>
          <a:solidFill>
            <a:srgbClr val="F8F31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F97C35-577C-0C83-997D-66660907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9827" y="4536622"/>
            <a:ext cx="467832" cy="141767"/>
          </a:xfrm>
          <a:prstGeom prst="rect">
            <a:avLst/>
          </a:prstGeom>
          <a:solidFill>
            <a:srgbClr val="F8F31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480307-70DB-CAC2-93D8-452EC3A0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7473" y="6126480"/>
            <a:ext cx="467832" cy="141767"/>
          </a:xfrm>
          <a:prstGeom prst="rect">
            <a:avLst/>
          </a:prstGeom>
          <a:solidFill>
            <a:srgbClr val="F8F31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4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ns and ink blots on white paper.">
            <a:extLst>
              <a:ext uri="{FF2B5EF4-FFF2-40B4-BE49-F238E27FC236}">
                <a16:creationId xmlns:a16="http://schemas.microsoft.com/office/drawing/2014/main" id="{A92F55C1-16DD-4383-8F0B-D49BCD69F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2F040-20D6-43E5-9CC8-A6D6C895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 dirty="0"/>
              <a:t>Editing Scott’s Poetry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E46A-218F-4C0C-A846-02F4FA87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/>
              <a:t>What sort of changes did you make?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What effect did the time limit have?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Do you think you made any mistakes?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264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648815E-6FD9-6C62-E2FB-7A851B5F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Examples of mistakes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99D858-51B8-4640-BBF4-8B4AA250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25640"/>
              </p:ext>
            </p:extLst>
          </p:nvPr>
        </p:nvGraphicFramePr>
        <p:xfrm>
          <a:off x="521111" y="35560"/>
          <a:ext cx="4795955" cy="678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42" imgH="5346481" progId="AcroExch.Document.DC">
                  <p:embed/>
                </p:oleObj>
              </mc:Choice>
              <mc:Fallback>
                <p:oleObj name="Acrobat Document" r:id="rId2" imgW="3777942" imgH="5346481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99D858-51B8-4640-BBF4-8B4AA2506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111" y="35560"/>
                        <a:ext cx="4795955" cy="6786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Handwritten rewrite of a story with mistakes corrected.">
            <a:extLst>
              <a:ext uri="{FF2B5EF4-FFF2-40B4-BE49-F238E27FC236}">
                <a16:creationId xmlns:a16="http://schemas.microsoft.com/office/drawing/2014/main" id="{8D932D6C-E711-45D6-A496-325273F98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47703"/>
              </p:ext>
            </p:extLst>
          </p:nvPr>
        </p:nvGraphicFramePr>
        <p:xfrm>
          <a:off x="6390610" y="-1"/>
          <a:ext cx="4795955" cy="6786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77942" imgH="5346481" progId="AcroExch.Document.DC">
                  <p:embed/>
                </p:oleObj>
              </mc:Choice>
              <mc:Fallback>
                <p:oleObj name="Acrobat Document" r:id="rId4" imgW="3777942" imgH="5346481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932D6C-E711-45D6-A496-325273F98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0610" y="-1"/>
                        <a:ext cx="4795955" cy="6786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156F80-4746-4968-8622-A302EBF93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372840" y="3111796"/>
            <a:ext cx="1658286" cy="14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5052F7-3642-4BB2-8A40-5D871C791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90610" y="3518963"/>
            <a:ext cx="3352358" cy="149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94DEBB-A896-43FC-8524-ED2AA246EFD2}"/>
              </a:ext>
            </a:extLst>
          </p:cNvPr>
          <p:cNvSpPr txBox="1"/>
          <p:nvPr/>
        </p:nvSpPr>
        <p:spPr>
          <a:xfrm>
            <a:off x="5334836" y="3211603"/>
            <a:ext cx="157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ED7D31"/>
                </a:solidFill>
              </a:rPr>
              <a:t>Correct errors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B8509A-C865-4C2A-8059-9898242CAFF5}"/>
              </a:ext>
            </a:extLst>
          </p:cNvPr>
          <p:cNvSpPr txBox="1"/>
          <p:nvPr/>
        </p:nvSpPr>
        <p:spPr>
          <a:xfrm>
            <a:off x="5309608" y="3548390"/>
            <a:ext cx="15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ED7D31"/>
                </a:solidFill>
              </a:rPr>
              <a:t>Change one punctuation mark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380944-BFA9-4111-BD53-9B8CFFF1D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7652" y="3937949"/>
            <a:ext cx="2462423" cy="8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FEED59-C73F-4270-9651-FEA632D1A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5999" y="4216166"/>
            <a:ext cx="702734" cy="224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317BEC-A6EB-4332-9FBB-2AF1F561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89133" y="4454924"/>
            <a:ext cx="3787751" cy="297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EB50E03-3FFD-4C8E-A81C-1A3EC66B13D7}"/>
              </a:ext>
            </a:extLst>
          </p:cNvPr>
          <p:cNvSpPr txBox="1"/>
          <p:nvPr/>
        </p:nvSpPr>
        <p:spPr>
          <a:xfrm>
            <a:off x="5334836" y="4457564"/>
            <a:ext cx="120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ED7D31"/>
                </a:solidFill>
              </a:rPr>
              <a:t>Change three words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37E615-B6E4-49C2-A2E5-8EBDCCB2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73800" y="4949338"/>
            <a:ext cx="1597838" cy="944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4A45616-74BC-42A3-BCD3-3DBAA323A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6933" y="3451831"/>
            <a:ext cx="704933" cy="202343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6CAFD-D563-44F9-B5CB-93EE53964C7C}"/>
              </a:ext>
            </a:extLst>
          </p:cNvPr>
          <p:cNvSpPr txBox="1"/>
          <p:nvPr/>
        </p:nvSpPr>
        <p:spPr>
          <a:xfrm>
            <a:off x="3615267" y="1100667"/>
            <a:ext cx="5574808" cy="113877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Mistakes can creep in!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00E6BD-51CC-4E14-90D3-F3C54C1B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7652" y="2318704"/>
            <a:ext cx="3249232" cy="1104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6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wo ink pens on a piece of white paper with some ink marks.">
            <a:extLst>
              <a:ext uri="{FF2B5EF4-FFF2-40B4-BE49-F238E27FC236}">
                <a16:creationId xmlns:a16="http://schemas.microsoft.com/office/drawing/2014/main" id="{7633EAF4-B3B1-4822-A19B-40E59A347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D1ED7-07B8-46F6-B5C4-C14C99355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FFFFFF"/>
                </a:solidFill>
              </a:rPr>
              <a:t>Editing Walter Scott’s Poetry.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EE11-CAD2-455F-A76E-35D00ACB1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Process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24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0F1213-2BD4-927D-9B29-DA526273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Final Instructions</a:t>
            </a:r>
          </a:p>
        </p:txBody>
      </p:sp>
      <p:pic>
        <p:nvPicPr>
          <p:cNvPr id="9" name="Picture 8" descr="A student reading her notes.&#10;&#10;">
            <a:extLst>
              <a:ext uri="{FF2B5EF4-FFF2-40B4-BE49-F238E27FC236}">
                <a16:creationId xmlns:a16="http://schemas.microsoft.com/office/drawing/2014/main" id="{D0513E75-466A-474F-A7EA-B55970964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>
          <a:xfrm>
            <a:off x="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4E11-1184-4E82-AFAC-6FA2106B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540" y="959442"/>
            <a:ext cx="6172200" cy="3858768"/>
          </a:xfrm>
        </p:spPr>
        <p:txBody>
          <a:bodyPr>
            <a:normAutofit/>
          </a:bodyPr>
          <a:lstStyle/>
          <a:p>
            <a:r>
              <a:rPr lang="en-GB" sz="2400" dirty="0"/>
              <a:t>Reread your work and the suggestions made by the editor. </a:t>
            </a:r>
          </a:p>
          <a:p>
            <a:r>
              <a:rPr lang="en-GB" sz="2400" dirty="0"/>
              <a:t>Do you like any of the changes?</a:t>
            </a:r>
          </a:p>
          <a:p>
            <a:r>
              <a:rPr lang="en-GB" sz="2400" dirty="0"/>
              <a:t>Read your story to two other people. Ask them for further suggestions. </a:t>
            </a:r>
          </a:p>
          <a:p>
            <a:r>
              <a:rPr lang="en-GB" sz="2400" dirty="0"/>
              <a:t>Write up </a:t>
            </a:r>
            <a:r>
              <a:rPr lang="en-GB" sz="2400"/>
              <a:t>your story. </a:t>
            </a:r>
            <a:r>
              <a:rPr lang="en-GB" sz="2400" dirty="0"/>
              <a:t>Like Scott’s poems, it has been strengthened by the editing process.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928AB-07FD-8AB0-73CD-0AAAE9EB5329}"/>
              </a:ext>
            </a:extLst>
          </p:cNvPr>
          <p:cNvSpPr txBox="1"/>
          <p:nvPr/>
        </p:nvSpPr>
        <p:spPr>
          <a:xfrm>
            <a:off x="-53082" y="6431622"/>
            <a:ext cx="46397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SHVETS production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from </a:t>
            </a:r>
            <a:r>
              <a:rPr lang="en-GB" sz="12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7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873180-B60A-473D-70F6-583D0660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Read</a:t>
            </a:r>
          </a:p>
        </p:txBody>
      </p:sp>
      <p:pic>
        <p:nvPicPr>
          <p:cNvPr id="5" name="Picture 4" descr="A young woman speaking to a group of people in a library.">
            <a:extLst>
              <a:ext uri="{FF2B5EF4-FFF2-40B4-BE49-F238E27FC236}">
                <a16:creationId xmlns:a16="http://schemas.microsoft.com/office/drawing/2014/main" id="{2E735961-1783-4A03-B624-A11792E46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r="24671" b="-1"/>
          <a:stretch/>
        </p:blipFill>
        <p:spPr>
          <a:xfrm>
            <a:off x="0" y="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33EC-2194-40F7-83C1-16AD6BDB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GB" sz="2400"/>
              <a:t>Read your final work to each other.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C71C8-55C8-2E19-A2B4-B97F192A2877}"/>
              </a:ext>
            </a:extLst>
          </p:cNvPr>
          <p:cNvSpPr txBox="1"/>
          <p:nvPr/>
        </p:nvSpPr>
        <p:spPr>
          <a:xfrm>
            <a:off x="4639713" y="6580991"/>
            <a:ext cx="4639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Image source: </a:t>
            </a: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Kampus</a:t>
            </a:r>
            <a:r>
              <a:rPr lang="en-GB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Production</a:t>
            </a: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from </a:t>
            </a:r>
            <a:r>
              <a:rPr lang="en-GB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3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ns and ink blots on white paper.">
            <a:extLst>
              <a:ext uri="{FF2B5EF4-FFF2-40B4-BE49-F238E27FC236}">
                <a16:creationId xmlns:a16="http://schemas.microsoft.com/office/drawing/2014/main" id="{A92F55C1-16DD-4383-8F0B-D49BCD69F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2F040-20D6-43E5-9CC8-A6D6C895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/>
              <a:t>Editing Scott’s Poetry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E46A-218F-4C0C-A846-02F4FA87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Think of a time when you were in a hurry.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Where were you?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Where were you going?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Why did you have to hurry?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418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7B070D-5E34-C07B-FC47-97653E95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Poem 1</a:t>
            </a:r>
          </a:p>
        </p:txBody>
      </p:sp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artoon image of a woman tying the knots on an old-fashioned dress. She is facing away from a four-poster bed.">
            <a:extLst>
              <a:ext uri="{FF2B5EF4-FFF2-40B4-BE49-F238E27FC236}">
                <a16:creationId xmlns:a16="http://schemas.microsoft.com/office/drawing/2014/main" id="{1C00CE1B-6B96-4C1A-8A10-CCE0F9D12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r="22081" b="-2"/>
          <a:stretch/>
        </p:blipFill>
        <p:spPr>
          <a:xfrm>
            <a:off x="1300534" y="1481385"/>
            <a:ext cx="3700777" cy="4211579"/>
          </a:xfrm>
          <a:prstGeom prst="rect">
            <a:avLst/>
          </a:prstGeom>
        </p:spPr>
      </p:pic>
      <p:sp>
        <p:nvSpPr>
          <p:cNvPr id="16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96FD-9173-44C3-AD41-CBFF3696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845" y="2482785"/>
            <a:ext cx="5948610" cy="3210179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fair Margaret so early awake?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And don her kirtle so hastily;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silken knots which in hurry she would make,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Why tremble her slender fingers to tie;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FB660-B0DA-2585-018A-472850B0CA2B}"/>
              </a:ext>
            </a:extLst>
          </p:cNvPr>
          <p:cNvSpPr txBox="1"/>
          <p:nvPr/>
        </p:nvSpPr>
        <p:spPr>
          <a:xfrm>
            <a:off x="1318822" y="5440680"/>
            <a:ext cx="3682489" cy="25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Create your own at </a:t>
            </a:r>
            <a:r>
              <a:rPr lang="en-GB" sz="1000" dirty="0" err="1"/>
              <a:t>Storyboardthat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6522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287B14-CB99-A49A-7470-7D8B98C1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Poem 2</a:t>
            </a:r>
          </a:p>
        </p:txBody>
      </p:sp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toon of a woman climbing down castle stairs and patting a dog.">
            <a:extLst>
              <a:ext uri="{FF2B5EF4-FFF2-40B4-BE49-F238E27FC236}">
                <a16:creationId xmlns:a16="http://schemas.microsoft.com/office/drawing/2014/main" id="{BEBB5D45-1C52-43D3-8DE1-4F6121DD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17" y="1715783"/>
            <a:ext cx="3936539" cy="35467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96FD-9173-44C3-AD41-CBFF3696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845" y="2482785"/>
            <a:ext cx="5948610" cy="321017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she stop, and look often around,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As she glides down the secret stair;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why does she pat the shaggy blood-hound,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As he rouses him up from his lair;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95419-8DC4-F430-27A1-551AE42D08D1}"/>
              </a:ext>
            </a:extLst>
          </p:cNvPr>
          <p:cNvSpPr txBox="1"/>
          <p:nvPr/>
        </p:nvSpPr>
        <p:spPr>
          <a:xfrm>
            <a:off x="1408693" y="4985567"/>
            <a:ext cx="3899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Create your own at </a:t>
            </a:r>
            <a:r>
              <a:rPr lang="en-GB" sz="1000" dirty="0" err="1"/>
              <a:t>Storyboardthat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737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754B12-53C8-C264-60A2-BC58E0BA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Poem 3</a:t>
            </a:r>
          </a:p>
        </p:txBody>
      </p:sp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toon image of a woman walking away from a castle. There is a guard in the door.">
            <a:extLst>
              <a:ext uri="{FF2B5EF4-FFF2-40B4-BE49-F238E27FC236}">
                <a16:creationId xmlns:a16="http://schemas.microsoft.com/office/drawing/2014/main" id="{6E92A8BF-7FF5-4C1B-B920-7761D75FD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4049" r="1732" b="3535"/>
          <a:stretch/>
        </p:blipFill>
        <p:spPr>
          <a:xfrm>
            <a:off x="1291900" y="1675090"/>
            <a:ext cx="4197888" cy="36403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96FD-9173-44C3-AD41-CBFF3696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845" y="1409490"/>
            <a:ext cx="5948610" cy="321017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though she passes the postern alone,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not the watchman’s bugle blown?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4E039-A3CB-41BD-B8D0-395050F510D9}"/>
              </a:ext>
            </a:extLst>
          </p:cNvPr>
          <p:cNvSpPr txBox="1"/>
          <p:nvPr/>
        </p:nvSpPr>
        <p:spPr>
          <a:xfrm>
            <a:off x="6812257" y="3223723"/>
            <a:ext cx="436245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Who is Margaret?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When do you think this poem is set?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What do you think will happen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8A2DD-CCD9-0752-9108-44306C414612}"/>
              </a:ext>
            </a:extLst>
          </p:cNvPr>
          <p:cNvSpPr txBox="1"/>
          <p:nvPr/>
        </p:nvSpPr>
        <p:spPr>
          <a:xfrm>
            <a:off x="1291900" y="5069196"/>
            <a:ext cx="4197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Create your own at </a:t>
            </a:r>
            <a:r>
              <a:rPr lang="en-GB" sz="1000" dirty="0" err="1"/>
              <a:t>Storyboardthat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4128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7350B-6419-4BB1-B010-F36BE624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185743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dirty="0"/>
              <a:t>What happens next? Create your own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BDD0-D593-45C5-91C6-066D2281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755228"/>
            <a:ext cx="6002110" cy="4378873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fair Margaret so early awake?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And don her kirtle so hastily;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silken knots which in hurry she would make,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Why tremble her slender fingers to tie;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she stop, and look often around,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As she glides down the secret stair;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why does she pat the shaggy blood-hound,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As he rouses him up from his lair;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though she passes the postern alone,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not the watchman’s bugle blown?</a:t>
            </a:r>
            <a:endParaRPr lang="en-GB" sz="1800" dirty="0"/>
          </a:p>
        </p:txBody>
      </p:sp>
      <p:pic>
        <p:nvPicPr>
          <p:cNvPr id="5" name="Picture 4" descr="A boy sits with a pencil in his hand and a notebook on his lap. He looks as though he is thinking.">
            <a:extLst>
              <a:ext uri="{FF2B5EF4-FFF2-40B4-BE49-F238E27FC236}">
                <a16:creationId xmlns:a16="http://schemas.microsoft.com/office/drawing/2014/main" id="{9F0C6A95-0DE9-46CF-A101-DDB9116FC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78E34-77C4-01C4-E914-19F5D6B743A6}"/>
              </a:ext>
            </a:extLst>
          </p:cNvPr>
          <p:cNvSpPr txBox="1"/>
          <p:nvPr/>
        </p:nvSpPr>
        <p:spPr>
          <a:xfrm>
            <a:off x="7196391" y="-14312"/>
            <a:ext cx="4992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0" i="0" dirty="0">
                <a:solidFill>
                  <a:schemeClr val="bg1"/>
                </a:solidFill>
                <a:effectLst/>
                <a:latin typeface="PlusJakartaSans"/>
              </a:rPr>
              <a:t>Photo by Katerina Holmes from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PlusJakartaSans"/>
              </a:rPr>
              <a:t>Pexels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PlusJakartaSans"/>
              </a:rPr>
              <a:t>: https://www.pexels.com/photo/serious-ethnic-kid-with-pencil-and-copybook-5905868/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1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5CC6-F37E-52C4-7AFE-E3A484B8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Instructions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22BA55-B2DD-4EE6-85AE-F1A62495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945" y="2012961"/>
            <a:ext cx="6015897" cy="38448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Write your name at the top of the paper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Plan your story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Write your story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You have 10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782A7-8CA0-8B6A-5638-5C7804EC1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3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19CA-E46A-7C68-8A31-60574400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Example of a story</a:t>
            </a:r>
          </a:p>
        </p:txBody>
      </p:sp>
      <p:pic>
        <p:nvPicPr>
          <p:cNvPr id="5" name="Picture 4" descr="A completed story written by a pupil.">
            <a:extLst>
              <a:ext uri="{FF2B5EF4-FFF2-40B4-BE49-F238E27FC236}">
                <a16:creationId xmlns:a16="http://schemas.microsoft.com/office/drawing/2014/main" id="{E63D3132-6582-5D53-6CCB-6828C3BBA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BE57-BDAE-1405-E33E-2DE30083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Instructions for editing</a:t>
            </a:r>
          </a:p>
        </p:txBody>
      </p:sp>
      <p:pic>
        <p:nvPicPr>
          <p:cNvPr id="15" name="Picture 14" descr="Editing form, which incudes instructions: write your partner's work out neatly. Correct any mistakes you find. Change three words for the better. Change one punctuation mark.">
            <a:extLst>
              <a:ext uri="{FF2B5EF4-FFF2-40B4-BE49-F238E27FC236}">
                <a16:creationId xmlns:a16="http://schemas.microsoft.com/office/drawing/2014/main" id="{010E4729-72BF-3CF8-41EF-EF55804AD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40" y="0"/>
            <a:ext cx="4798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3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456</Words>
  <Application>Microsoft Office PowerPoint</Application>
  <PresentationFormat>Widescreen</PresentationFormat>
  <Paragraphs>72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PlusJakartaSans</vt:lpstr>
      <vt:lpstr>Office Theme</vt:lpstr>
      <vt:lpstr>Acrobat Document</vt:lpstr>
      <vt:lpstr>Editing Walter Scott’s Poetry</vt:lpstr>
      <vt:lpstr>Editing Scott’s Poetry </vt:lpstr>
      <vt:lpstr>Poem 1</vt:lpstr>
      <vt:lpstr>Poem 2</vt:lpstr>
      <vt:lpstr>Poem 3</vt:lpstr>
      <vt:lpstr>What happens next? Create your own story</vt:lpstr>
      <vt:lpstr>Instructions</vt:lpstr>
      <vt:lpstr>Example of a story</vt:lpstr>
      <vt:lpstr>Instructions for editing</vt:lpstr>
      <vt:lpstr>Examples of editing</vt:lpstr>
      <vt:lpstr>Editing Scott’s Poetry  </vt:lpstr>
      <vt:lpstr>Examples of mistakes</vt:lpstr>
      <vt:lpstr>Editing Walter Scott’s Poetry.</vt:lpstr>
      <vt:lpstr>Final Instructions</vt:lpstr>
      <vt:lpstr>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Fancett, Anna</dc:creator>
  <cp:lastModifiedBy>Fancett, Anna</cp:lastModifiedBy>
  <cp:revision>21</cp:revision>
  <dcterms:created xsi:type="dcterms:W3CDTF">2022-02-14T18:25:28Z</dcterms:created>
  <dcterms:modified xsi:type="dcterms:W3CDTF">2024-03-04T18:44:19Z</dcterms:modified>
</cp:coreProperties>
</file>