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0275213" cy="42803763"/>
  <p:notesSz cx="6797675" cy="9926638"/>
  <p:defaultTextStyle>
    <a:defPPr>
      <a:defRPr lang="en-US"/>
    </a:defPPr>
    <a:lvl1pPr marL="0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1pPr>
    <a:lvl2pPr marL="1294031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2pPr>
    <a:lvl3pPr marL="2588065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3pPr>
    <a:lvl4pPr marL="3882096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4pPr>
    <a:lvl5pPr marL="5176130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5pPr>
    <a:lvl6pPr marL="6470161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6pPr>
    <a:lvl7pPr marL="7764192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7pPr>
    <a:lvl8pPr marL="9058223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8pPr>
    <a:lvl9pPr marL="10352257" algn="l" defTabSz="1294031" rtl="0" eaLnBrk="1" latinLnBrk="0" hangingPunct="1">
      <a:defRPr sz="509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9D3AE-4D78-2FE5-BC51-86293E85A018}" name="Parr, Rebecca" initials="RP" userId="S::s01rp1@abdn.ac.uk::b48c6424-cc27-4b1b-905d-342d74e5f7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54A9"/>
    <a:srgbClr val="CC99FF"/>
    <a:srgbClr val="CFAFE7"/>
    <a:srgbClr val="14619E"/>
    <a:srgbClr val="5DC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>
        <p:scale>
          <a:sx n="33" d="100"/>
          <a:sy n="33" d="100"/>
        </p:scale>
        <p:origin x="696" y="-1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4218AAB-4B12-4D13-9050-46492F6EC6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58C6B-2665-4014-75D7-23C022C970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6B666CAA-CA7A-4F72-8CDC-6445FF983EAF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D6FF56-F8E5-D556-60FD-6D9E8844E91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0772CB-23D9-8AD2-BE19-BD20304BBF4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0E17539E-224D-4D73-8906-FC941B4728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8867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827F6F22-B618-4D9D-B9B7-B80925554FEA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3" tIns="45717" rIns="91433" bIns="4571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383B489D-2490-46EF-87BE-8223F2E012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284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1pPr>
    <a:lvl2pPr marL="1294031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2pPr>
    <a:lvl3pPr marL="2588065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3pPr>
    <a:lvl4pPr marL="3882096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4pPr>
    <a:lvl5pPr marL="5176130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5pPr>
    <a:lvl6pPr marL="6470161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6pPr>
    <a:lvl7pPr marL="7764192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7pPr>
    <a:lvl8pPr marL="9058223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8pPr>
    <a:lvl9pPr marL="10352257" algn="l" defTabSz="2588065" rtl="0" eaLnBrk="1" latinLnBrk="0" hangingPunct="1">
      <a:defRPr sz="339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pi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C044EBC-B7AD-8D37-9071-05F67325C3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620999"/>
            <a:ext cx="30275214" cy="31603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491613"/>
            <a:ext cx="28812537" cy="883156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13C497-3D51-0ADA-06D3-D0A54505E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AC6BE9-54E2-6D7D-16DF-317DC1E56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7C664E-0553-3439-48C8-9C1483D4C6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0D01C-22B6-470D-485B-A96088AB54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1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2B316-D33A-3AE8-A429-BC9164F71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4A30C-E790-E513-B18E-C90E45D420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81282" y="11393068"/>
            <a:ext cx="12838308" cy="27159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35DB97-5604-7E85-BC95-AEDA2191FF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351136" y="11393068"/>
            <a:ext cx="12842802" cy="271590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080FB-2677-C63B-A163-D41E5378F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EDB4B7-B2E0-267C-2F90-4E8407742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C5119A-BF9F-9DEE-4529-7B48F0044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28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8B6D-5770-A8D5-1EB0-B02CA1180B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587B8-B498-7907-7F4E-2AD9F2C29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41FE6-FF77-2329-E99D-E5BE946F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7F5F4C-4E60-0D81-90BE-62806E3B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60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F41BE4-145D-22D9-87D7-E8ACA9E06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AFF6B9-B9B3-57C7-B1DE-5A267745F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0CD2F-F082-8A56-CB79-2484AF4F9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3602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0C9C-0DBD-2C23-5742-46F2EAF90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776" y="2853892"/>
            <a:ext cx="9763587" cy="99863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0DBF2-C001-8A54-70A9-0EA63D45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780" y="6161697"/>
            <a:ext cx="15328652" cy="304174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6FAF6E-09DB-C54E-000F-171D73AF31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776" y="12840236"/>
            <a:ext cx="9763587" cy="23792852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0" indent="0">
              <a:buNone/>
              <a:defRPr sz="1200"/>
            </a:lvl3pPr>
            <a:lvl4pPr marL="1371510" indent="0">
              <a:buNone/>
              <a:defRPr sz="1000"/>
            </a:lvl4pPr>
            <a:lvl5pPr marL="1828680" indent="0">
              <a:buNone/>
              <a:defRPr sz="1000"/>
            </a:lvl5pPr>
            <a:lvl6pPr marL="2285850" indent="0">
              <a:buNone/>
              <a:defRPr sz="1000"/>
            </a:lvl6pPr>
            <a:lvl7pPr marL="2743020" indent="0">
              <a:buNone/>
              <a:defRPr sz="1000"/>
            </a:lvl7pPr>
            <a:lvl8pPr marL="3200190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0E43D1-A903-70BF-BA9B-7CA470474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4BB299-0B52-A0EE-2C88-DD2861363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EF49D4-4AA9-D0A5-393B-4EC6B1AEA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183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D33E2-13E6-3137-FCC9-04E731E64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776" y="2853892"/>
            <a:ext cx="9763587" cy="99863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512F18-BB9B-5AB9-37B2-FE2D726A3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2869780" y="6161697"/>
            <a:ext cx="15328652" cy="30417458"/>
          </a:xfrm>
        </p:spPr>
        <p:txBody>
          <a:bodyPr/>
          <a:lstStyle>
            <a:lvl1pPr marL="0" indent="0">
              <a:buNone/>
              <a:defRPr sz="3200"/>
            </a:lvl1pPr>
            <a:lvl2pPr marL="457170" indent="0">
              <a:buNone/>
              <a:defRPr sz="2800"/>
            </a:lvl2pPr>
            <a:lvl3pPr marL="914340" indent="0">
              <a:buNone/>
              <a:defRPr sz="2400"/>
            </a:lvl3pPr>
            <a:lvl4pPr marL="1371510" indent="0">
              <a:buNone/>
              <a:defRPr sz="2000"/>
            </a:lvl4pPr>
            <a:lvl5pPr marL="1828680" indent="0">
              <a:buNone/>
              <a:defRPr sz="2000"/>
            </a:lvl5pPr>
            <a:lvl6pPr marL="2285850" indent="0">
              <a:buNone/>
              <a:defRPr sz="2000"/>
            </a:lvl6pPr>
            <a:lvl7pPr marL="2743020" indent="0">
              <a:buNone/>
              <a:defRPr sz="2000"/>
            </a:lvl7pPr>
            <a:lvl8pPr marL="3200190" indent="0">
              <a:buNone/>
              <a:defRPr sz="2000"/>
            </a:lvl8pPr>
            <a:lvl9pPr marL="365736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BBA0CF-4B07-AA12-D077-E9E511029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85776" y="12840236"/>
            <a:ext cx="9763587" cy="23792852"/>
          </a:xfrm>
        </p:spPr>
        <p:txBody>
          <a:bodyPr/>
          <a:lstStyle>
            <a:lvl1pPr marL="0" indent="0">
              <a:buNone/>
              <a:defRPr sz="1600"/>
            </a:lvl1pPr>
            <a:lvl2pPr marL="457170" indent="0">
              <a:buNone/>
              <a:defRPr sz="1400"/>
            </a:lvl2pPr>
            <a:lvl3pPr marL="914340" indent="0">
              <a:buNone/>
              <a:defRPr sz="1200"/>
            </a:lvl3pPr>
            <a:lvl4pPr marL="1371510" indent="0">
              <a:buNone/>
              <a:defRPr sz="1000"/>
            </a:lvl4pPr>
            <a:lvl5pPr marL="1828680" indent="0">
              <a:buNone/>
              <a:defRPr sz="1000"/>
            </a:lvl5pPr>
            <a:lvl6pPr marL="2285850" indent="0">
              <a:buNone/>
              <a:defRPr sz="1000"/>
            </a:lvl6pPr>
            <a:lvl7pPr marL="2743020" indent="0">
              <a:buNone/>
              <a:defRPr sz="1000"/>
            </a:lvl7pPr>
            <a:lvl8pPr marL="3200190" indent="0">
              <a:buNone/>
              <a:defRPr sz="1000"/>
            </a:lvl8pPr>
            <a:lvl9pPr marL="365736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EA3C32-8F72-73EB-C407-B68EA6E4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A0AECF-5369-02AC-A485-D637AFDD0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0C216-4154-008A-616E-3A0A5AD09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833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DEF01-1454-2E91-A0C5-93CA6A69C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D8FABA-DFD2-920F-8D14-60D6B310B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29C3C-F43F-73D8-2C9C-7073F569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52FB3-3DC4-2574-EF8C-CE45B8E3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07E572-E138-91A9-C737-2B45E96FF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238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2228B1-F5A0-00CD-251C-D4B6C3570D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21666895" y="2278614"/>
            <a:ext cx="6527039" cy="362735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086094-8756-BAB8-BC37-CBD6D65E4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081289" y="2278614"/>
            <a:ext cx="19154071" cy="362735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205C2-71F5-6395-219C-997038F7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5F7AA-EA87-D577-3E29-D81812138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5A70F-2DD4-8202-6A2B-C153618FC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3667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:a16="http://schemas.microsoft.com/office/drawing/2014/main" id="{39232234-19B7-52EA-468F-D4D434923D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" y="38322062"/>
            <a:ext cx="30275213" cy="4495500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9899297E-CA2E-997F-F9B8-A6FDA7F04C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372"/>
            <a:ext cx="30275213" cy="130390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B3D0B5-0FD3-7C57-CA94-A7C690DEF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8F540F75-CC2F-02C3-A40C-DC537B46C2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78C2C3A-E251-A6BA-BA70-D82D80CDAE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04490E1-0968-8F5A-1A87-582CE04D84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463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&#10;&#10;Description automatically generated">
            <a:extLst>
              <a:ext uri="{FF2B5EF4-FFF2-40B4-BE49-F238E27FC236}">
                <a16:creationId xmlns:a16="http://schemas.microsoft.com/office/drawing/2014/main" id="{930FCD28-8935-B719-7059-8396CB0B24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"/>
            <a:ext cx="30275213" cy="130427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5769650-E279-E5CD-626F-8EE36A454E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22059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6EAAC80-962F-D28F-D7FC-42CB5F86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8701733-DE47-5F2B-DB43-66DEC68AC7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8C44763-BC13-883A-A9B5-BE9B325AD7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B0D6A99-7419-EDD3-416C-B78FCB1421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380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CE4896F2-B1FE-6ECA-9614-5FF288A59B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"/>
            <a:ext cx="30275213" cy="13042731"/>
          </a:xfrm>
          <a:prstGeom prst="rect">
            <a:avLst/>
          </a:prstGeom>
        </p:spPr>
      </p:pic>
      <p:pic>
        <p:nvPicPr>
          <p:cNvPr id="11" name="Picture 10" descr="Shape&#10;&#10;Description automatically generated">
            <a:extLst>
              <a:ext uri="{FF2B5EF4-FFF2-40B4-BE49-F238E27FC236}">
                <a16:creationId xmlns:a16="http://schemas.microsoft.com/office/drawing/2014/main" id="{D98FEA49-B59C-C2F2-656A-214299836F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8322059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F6AE397-7088-C183-967D-467714F0E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E8D009B-EEDF-BE56-32FA-1E6650E2A5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B962575-6998-CAAA-E53B-8F167A7B70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2AF3744-D678-5422-8455-6A65A74AFF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50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C5015EE-8E69-9FD3-665F-790B498A40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"/>
            <a:ext cx="30275213" cy="13075855"/>
          </a:xfrm>
          <a:prstGeom prst="rect">
            <a:avLst/>
          </a:prstGeom>
        </p:spPr>
      </p:pic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F4D674D2-2DAC-14C4-50F1-2743E46298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623765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A10BC2-828A-A0B4-A09A-3F1624E71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30FDA9E-DB6E-0224-EC52-11AAE332D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A73817D-4FCE-9381-7DB2-8B0E854975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E5398091-2DE5-0752-A135-349F2BB0B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7549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263B712-4FB7-C1C8-8A91-D6138CADC2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0275213" cy="13051358"/>
          </a:xfrm>
          <a:prstGeom prst="rect">
            <a:avLst/>
          </a:prstGeom>
        </p:spPr>
      </p:pic>
      <p:pic>
        <p:nvPicPr>
          <p:cNvPr id="11" name="Picture 10" descr="Background pattern&#10;&#10;Description automatically generated">
            <a:extLst>
              <a:ext uri="{FF2B5EF4-FFF2-40B4-BE49-F238E27FC236}">
                <a16:creationId xmlns:a16="http://schemas.microsoft.com/office/drawing/2014/main" id="{98ECBB40-90E9-B08C-332C-E24CDDDDD2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322059"/>
            <a:ext cx="30275213" cy="44942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42290-A5BD-8DE6-1A4C-CAF66101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345" y="959855"/>
            <a:ext cx="28812537" cy="8831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9C6532-9B28-1C54-DDBA-264D72D6FC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74" y="13616405"/>
            <a:ext cx="18446196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F723D21-B682-C02F-43BD-AD638B1A88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106" y="21382538"/>
            <a:ext cx="18502069" cy="15993677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7DA48996-D2D4-C6AB-228D-7FA274924C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9979" y="16887913"/>
            <a:ext cx="18446198" cy="2325666"/>
          </a:xfrm>
        </p:spPr>
        <p:txBody>
          <a:bodyPr anchor="b">
            <a:normAutofit/>
          </a:bodyPr>
          <a:lstStyle>
            <a:lvl1pPr marL="0" indent="0">
              <a:buNone/>
              <a:defRPr sz="5600" b="1"/>
            </a:lvl1pPr>
            <a:lvl2pPr marL="457170" indent="0">
              <a:buNone/>
              <a:defRPr sz="2000" b="1"/>
            </a:lvl2pPr>
            <a:lvl3pPr marL="914340" indent="0">
              <a:buNone/>
              <a:defRPr sz="1800" b="1"/>
            </a:lvl3pPr>
            <a:lvl4pPr marL="1371510" indent="0">
              <a:buNone/>
              <a:defRPr sz="1600" b="1"/>
            </a:lvl4pPr>
            <a:lvl5pPr marL="1828680" indent="0">
              <a:buNone/>
              <a:defRPr sz="1600" b="1"/>
            </a:lvl5pPr>
            <a:lvl6pPr marL="2285850" indent="0">
              <a:buNone/>
              <a:defRPr sz="1600" b="1"/>
            </a:lvl6pPr>
            <a:lvl7pPr marL="2743020" indent="0">
              <a:buNone/>
              <a:defRPr sz="1600" b="1"/>
            </a:lvl7pPr>
            <a:lvl8pPr marL="3200190" indent="0">
              <a:buNone/>
              <a:defRPr sz="1600" b="1"/>
            </a:lvl8pPr>
            <a:lvl9pPr marL="365736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F61B908-77EE-8BBD-BAAE-88E827DA9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9893223" y="13616400"/>
            <a:ext cx="9650659" cy="23759816"/>
          </a:xfrm>
        </p:spPr>
        <p:txBody>
          <a:bodyPr>
            <a:normAutofit/>
          </a:bodyPr>
          <a:lstStyle>
            <a:lvl1pPr>
              <a:defRPr sz="5600"/>
            </a:lvl1pPr>
            <a:lvl2pPr>
              <a:defRPr sz="5600"/>
            </a:lvl2pPr>
            <a:lvl3pPr>
              <a:defRPr sz="5600"/>
            </a:lvl3pPr>
            <a:lvl4pPr>
              <a:defRPr sz="5600"/>
            </a:lvl4pPr>
            <a:lvl5pPr>
              <a:defRPr sz="5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405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D47-95ED-506C-021C-C98DBC56F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4971" y="7006628"/>
            <a:ext cx="22705286" cy="1489862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448AB8-0B9D-9FF7-4BBE-0AE8DF9FFF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84971" y="22480525"/>
            <a:ext cx="22705286" cy="103368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0" indent="0" algn="ctr">
              <a:buNone/>
              <a:defRPr sz="2000"/>
            </a:lvl2pPr>
            <a:lvl3pPr marL="914340" indent="0" algn="ctr">
              <a:buNone/>
              <a:defRPr sz="1800"/>
            </a:lvl3pPr>
            <a:lvl4pPr marL="1371510" indent="0" algn="ctr">
              <a:buNone/>
              <a:defRPr sz="1600"/>
            </a:lvl4pPr>
            <a:lvl5pPr marL="1828680" indent="0" algn="ctr">
              <a:buNone/>
              <a:defRPr sz="1600"/>
            </a:lvl5pPr>
            <a:lvl6pPr marL="2285850" indent="0" algn="ctr">
              <a:buNone/>
              <a:defRPr sz="1600"/>
            </a:lvl6pPr>
            <a:lvl7pPr marL="2743020" indent="0" algn="ctr">
              <a:buNone/>
              <a:defRPr sz="1600"/>
            </a:lvl7pPr>
            <a:lvl8pPr marL="3200190" indent="0" algn="ctr">
              <a:buNone/>
              <a:defRPr sz="1600"/>
            </a:lvl8pPr>
            <a:lvl9pPr marL="365736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4056B-A873-BFE0-3168-AE2CA04AD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313EB-EEA9-50E6-2634-670C7C1F8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9A3DE-D603-467D-4B4B-FD421A406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644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ED306-C035-7839-DF5E-F6A8230B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538F9F-DAEC-4782-2FE5-A5BF8F41F3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EC5E8-9918-7DD4-B136-2BAF5C8BE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8D83C-5E27-E119-CE53-2DF23A76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1BAB1-E897-5B0B-88A6-204CB6E5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667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ED15C-BFFC-3E11-6C7C-6C62D5305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795" y="10669487"/>
            <a:ext cx="26108156" cy="1780643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E9405-13AA-9CE8-ACFB-DD770070D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7795" y="28646712"/>
            <a:ext cx="26108156" cy="9361639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4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8B51D-BB53-1DC3-96E7-C0EFA97AE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2AC239-CF86-0AB1-2E86-08F0D1C3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ECE1C-3416-5BDC-3697-8F3D48379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82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70B6F6-BD0F-CE92-D20E-BEC7444F6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289" y="2278617"/>
            <a:ext cx="26112650" cy="8274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76A20-B922-AF41-0765-39A7C3B0C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81289" y="11393068"/>
            <a:ext cx="26112650" cy="271590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E2D7D-A3C5-990A-62F0-9F7720846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81282" y="39671243"/>
            <a:ext cx="6810235" cy="227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BCEF2-C84F-49A8-883F-4A2B860D1338}" type="datetimeFigureOut">
              <a:rPr lang="en-GB" smtClean="0"/>
              <a:t>08/04/2024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B73EB-58A0-44B7-6576-9F64FBE032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028813" y="39671243"/>
            <a:ext cx="10217602" cy="227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7C9668-4DA9-8904-8763-F861BB9222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383696" y="39671243"/>
            <a:ext cx="6810235" cy="227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21E8B-EC1F-4957-A7C1-E9F3CB8A44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75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691" r:id="rId2"/>
    <p:sldLayoutId id="2147483698" r:id="rId3"/>
    <p:sldLayoutId id="2147483699" r:id="rId4"/>
    <p:sldLayoutId id="2147483700" r:id="rId5"/>
    <p:sldLayoutId id="2147483701" r:id="rId6"/>
    <p:sldLayoutId id="2147483687" r:id="rId7"/>
    <p:sldLayoutId id="2147483688" r:id="rId8"/>
    <p:sldLayoutId id="2147483689" r:id="rId9"/>
    <p:sldLayoutId id="2147483690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</p:sldLayoutIdLst>
  <p:txStyles>
    <p:titleStyle>
      <a:lvl1pPr algn="l" defTabSz="914340" rtl="0" eaLnBrk="1" latinLnBrk="0" hangingPunct="1">
        <a:lnSpc>
          <a:spcPct val="90000"/>
        </a:lnSpc>
        <a:spcBef>
          <a:spcPct val="0"/>
        </a:spcBef>
        <a:buNone/>
        <a:defRPr sz="170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585" indent="-228585" algn="l" defTabSz="91434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75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292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09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26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43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0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7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45" indent="-228585" algn="l" defTabSz="914340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9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60" algn="l" defTabSz="9143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2.svg"/><Relationship Id="rId18" Type="http://schemas.openxmlformats.org/officeDocument/2006/relationships/image" Target="../media/image27.png"/><Relationship Id="rId3" Type="http://schemas.openxmlformats.org/officeDocument/2006/relationships/image" Target="../media/image13.png"/><Relationship Id="rId21" Type="http://schemas.openxmlformats.org/officeDocument/2006/relationships/image" Target="../media/image30.svg"/><Relationship Id="rId7" Type="http://schemas.openxmlformats.org/officeDocument/2006/relationships/image" Target="../media/image17.png"/><Relationship Id="rId12" Type="http://schemas.openxmlformats.org/officeDocument/2006/relationships/image" Target="../media/image21.png"/><Relationship Id="rId17" Type="http://schemas.openxmlformats.org/officeDocument/2006/relationships/image" Target="../media/image26.svg"/><Relationship Id="rId2" Type="http://schemas.openxmlformats.org/officeDocument/2006/relationships/image" Target="../media/image12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11" Type="http://schemas.openxmlformats.org/officeDocument/2006/relationships/image" Target="../media/image20.svg"/><Relationship Id="rId5" Type="http://schemas.openxmlformats.org/officeDocument/2006/relationships/image" Target="../media/image15.pn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28.svg"/><Relationship Id="rId4" Type="http://schemas.openxmlformats.org/officeDocument/2006/relationships/image" Target="../media/image14.svg"/><Relationship Id="rId9" Type="http://schemas.openxmlformats.org/officeDocument/2006/relationships/hyperlink" Target="mailto:ukar@abdn.ac.uk" TargetMode="External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41A66E-95ED-A3ED-5473-20601420F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71147"/>
            <a:ext cx="30275214" cy="7625834"/>
          </a:xfrm>
          <a:prstGeom prst="rect">
            <a:avLst/>
          </a:prstGeom>
        </p:spPr>
      </p:pic>
      <p:pic>
        <p:nvPicPr>
          <p:cNvPr id="47" name="Graphic 46">
            <a:extLst>
              <a:ext uri="{FF2B5EF4-FFF2-40B4-BE49-F238E27FC236}">
                <a16:creationId xmlns:a16="http://schemas.microsoft.com/office/drawing/2014/main" id="{920E47B8-7C90-A777-2550-09C17FD77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39463670"/>
            <a:ext cx="30275212" cy="3360476"/>
          </a:xfrm>
          <a:prstGeom prst="rect">
            <a:avLst/>
          </a:prstGeom>
        </p:spPr>
      </p:pic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53F6EB7-8FA0-C4EF-15B4-32C95A06617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39928817"/>
              </p:ext>
            </p:extLst>
          </p:nvPr>
        </p:nvGraphicFramePr>
        <p:xfrm>
          <a:off x="14040462" y="24430111"/>
          <a:ext cx="15465622" cy="10336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95079">
                  <a:extLst>
                    <a:ext uri="{9D8B030D-6E8A-4147-A177-3AD203B41FA5}">
                      <a16:colId xmlns:a16="http://schemas.microsoft.com/office/drawing/2014/main" val="2038285324"/>
                    </a:ext>
                  </a:extLst>
                </a:gridCol>
                <a:gridCol w="2856848">
                  <a:extLst>
                    <a:ext uri="{9D8B030D-6E8A-4147-A177-3AD203B41FA5}">
                      <a16:colId xmlns:a16="http://schemas.microsoft.com/office/drawing/2014/main" val="1758449"/>
                    </a:ext>
                  </a:extLst>
                </a:gridCol>
                <a:gridCol w="3433548">
                  <a:extLst>
                    <a:ext uri="{9D8B030D-6E8A-4147-A177-3AD203B41FA5}">
                      <a16:colId xmlns:a16="http://schemas.microsoft.com/office/drawing/2014/main" val="757121349"/>
                    </a:ext>
                  </a:extLst>
                </a:gridCol>
                <a:gridCol w="2280147">
                  <a:extLst>
                    <a:ext uri="{9D8B030D-6E8A-4147-A177-3AD203B41FA5}">
                      <a16:colId xmlns:a16="http://schemas.microsoft.com/office/drawing/2014/main" val="4155202330"/>
                    </a:ext>
                  </a:extLst>
                </a:gridCol>
              </a:tblGrid>
              <a:tr h="197677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Study Drug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 err="1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</a:t>
                      </a:r>
                      <a:r>
                        <a:rPr lang="en-GB" sz="4000" b="1" u="none" strike="noStrike" baseline="30000" dirty="0" err="1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ǂ</a:t>
                      </a:r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 (%)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Median (range) age (years)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000" b="1" u="none" strike="noStrike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%Female</a:t>
                      </a:r>
                      <a:endParaRPr lang="en-GB" sz="4000" b="1" i="0" u="none" strike="noStrike" dirty="0">
                        <a:solidFill>
                          <a:schemeClr val="bg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ctr">
                    <a:solidFill>
                      <a:srgbClr val="146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02889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GRAM POSITIVE AGENTS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71720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Ceftaroline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 (2)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47 (35-75)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50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18053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Ceftobiprole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 (1)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 &amp; 76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100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674589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Dalbavancin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78 (40)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57</a:t>
                      </a:r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 (22-90)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46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005852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Delafloxacin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6085224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Oritavancin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10106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b="1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GRAM NEGATIVE AGENTS</a:t>
                      </a:r>
                      <a:endParaRPr lang="en-GB" sz="3200" b="1" i="0" u="none" strike="noStrike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216190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Cefiderocol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29 (15)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51 (20-77)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48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04436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Ceftazidime/avibactam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46 (23)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63</a:t>
                      </a:r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 (20-92)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39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329202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Ceftolozane</a:t>
                      </a:r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/tazobactam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28 (14)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52 (20-81)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233002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Eravacycline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03611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>
                          <a:effectLst/>
                          <a:latin typeface="Century Gothic" panose="020B0502020202020204" pitchFamily="34" charset="0"/>
                        </a:rPr>
                        <a:t>Imipenem/cilastatin/relebactam</a:t>
                      </a:r>
                      <a:endParaRPr lang="en-GB" sz="3200" b="0" i="0" u="none" strike="noStrike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7 (4)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32 (22-75)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43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751940"/>
                  </a:ext>
                </a:extLst>
              </a:tr>
              <a:tr h="643046">
                <a:tc>
                  <a:txBody>
                    <a:bodyPr/>
                    <a:lstStyle/>
                    <a:p>
                      <a:pPr algn="l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Meropenem/</a:t>
                      </a:r>
                      <a:r>
                        <a:rPr lang="en-GB" sz="3200" u="none" strike="noStrike" dirty="0" err="1">
                          <a:effectLst/>
                          <a:latin typeface="Century Gothic" panose="020B0502020202020204" pitchFamily="34" charset="0"/>
                        </a:rPr>
                        <a:t>vaborbactam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 (2)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67 (60-77)</a:t>
                      </a:r>
                      <a:endParaRPr lang="en-GB" sz="3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3200" u="none" strike="noStrike" dirty="0">
                          <a:effectLst/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91865"/>
                  </a:ext>
                </a:extLst>
              </a:tr>
            </a:tbl>
          </a:graphicData>
        </a:graphic>
      </p:graphicFrame>
      <p:pic>
        <p:nvPicPr>
          <p:cNvPr id="8" name="Graphic 7">
            <a:extLst>
              <a:ext uri="{FF2B5EF4-FFF2-40B4-BE49-F238E27FC236}">
                <a16:creationId xmlns:a16="http://schemas.microsoft.com/office/drawing/2014/main" id="{999B7A07-4F0F-C7F4-D8CD-0F99301B36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282031" y="40240791"/>
            <a:ext cx="6224054" cy="1716980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065224D-9D2E-539F-6E43-0BCCEE2466E0}"/>
              </a:ext>
            </a:extLst>
          </p:cNvPr>
          <p:cNvSpPr txBox="1">
            <a:spLocks/>
          </p:cNvSpPr>
          <p:nvPr/>
        </p:nvSpPr>
        <p:spPr>
          <a:xfrm>
            <a:off x="519971" y="34199791"/>
            <a:ext cx="20866877" cy="27186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34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17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34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51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68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585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2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9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60" indent="0" algn="l" defTabSz="914340" rtl="0" eaLnBrk="1" latinLnBrk="0" hangingPunct="1">
              <a:lnSpc>
                <a:spcPct val="90000"/>
              </a:lnSpc>
              <a:spcBef>
                <a:spcPts val="501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800" dirty="0"/>
              <a:t>Discussion</a:t>
            </a:r>
          </a:p>
          <a:p>
            <a:pPr marL="685800" indent="-685800">
              <a:buClr>
                <a:srgbClr val="14619E"/>
              </a:buClr>
              <a:buFont typeface="Arial" panose="020B0604020202020204" pitchFamily="34" charset="0"/>
              <a:buChar char="•"/>
            </a:pPr>
            <a:r>
              <a:rPr lang="en-GB" sz="4000" b="0" dirty="0"/>
              <a:t>Participant recruitment to the registry is on target – open to May 2026</a:t>
            </a:r>
          </a:p>
          <a:p>
            <a:pPr marL="685800" indent="-685800">
              <a:buClr>
                <a:srgbClr val="14619E"/>
              </a:buClr>
              <a:buFont typeface="Arial" panose="020B0604020202020204" pitchFamily="34" charset="0"/>
              <a:buChar char="•"/>
            </a:pPr>
            <a:r>
              <a:rPr lang="en-GB" sz="4000" b="0" dirty="0"/>
              <a:t>We are keen to welcome new sites to the study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A8B1A6-C1FC-1858-B66A-7B3C7B83A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4823793"/>
              </p:ext>
            </p:extLst>
          </p:nvPr>
        </p:nvGraphicFramePr>
        <p:xfrm>
          <a:off x="533696" y="17810294"/>
          <a:ext cx="17443562" cy="39769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07268">
                  <a:extLst>
                    <a:ext uri="{9D8B030D-6E8A-4147-A177-3AD203B41FA5}">
                      <a16:colId xmlns:a16="http://schemas.microsoft.com/office/drawing/2014/main" val="3812884334"/>
                    </a:ext>
                  </a:extLst>
                </a:gridCol>
                <a:gridCol w="9236294">
                  <a:extLst>
                    <a:ext uri="{9D8B030D-6E8A-4147-A177-3AD203B41FA5}">
                      <a16:colId xmlns:a16="http://schemas.microsoft.com/office/drawing/2014/main" val="1057596188"/>
                    </a:ext>
                  </a:extLst>
                </a:gridCol>
              </a:tblGrid>
              <a:tr h="7183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Century Gothic" panose="020B0502020202020204" pitchFamily="34" charset="0"/>
                        </a:rPr>
                        <a:t>Inclusion criteria </a:t>
                      </a:r>
                      <a:endParaRPr lang="en-GB" sz="4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4619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Century Gothic" panose="020B0502020202020204" pitchFamily="34" charset="0"/>
                        </a:rPr>
                        <a:t>Exclusion criteria</a:t>
                      </a:r>
                      <a:endParaRPr lang="en-GB" sz="4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46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8150174"/>
                  </a:ext>
                </a:extLst>
              </a:tr>
              <a:tr h="325853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Patient prescribed any eligible study drug during their current hospital stay.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Person consenting (patient or proxy)  able understand the consent process 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>
                          <a:effectLst/>
                          <a:latin typeface="Century Gothic" panose="020B0502020202020204" pitchFamily="34" charset="0"/>
                        </a:rPr>
                        <a:t>Prescription of study drug was more than 60 days prior to recruitment.</a:t>
                      </a: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endParaRPr lang="en-GB" sz="32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457200" lvl="0" indent="-4572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SzPct val="120000"/>
                        <a:buFont typeface="Arial" panose="020B0604020202020204" pitchFamily="34" charset="0"/>
                        <a:buChar char="•"/>
                      </a:pPr>
                      <a:r>
                        <a:rPr lang="en-GB" sz="3200" dirty="0">
                          <a:effectLst/>
                          <a:latin typeface="Century Gothic" panose="020B0502020202020204" pitchFamily="34" charset="0"/>
                        </a:rPr>
                        <a:t>Patient was aged less than 18 years old on the first day of prescription with study drug.</a:t>
                      </a:r>
                      <a:endParaRPr lang="en-GB" sz="32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7815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E9770967-83FC-36C5-413C-4C4AA9A32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513002"/>
              </p:ext>
            </p:extLst>
          </p:nvPr>
        </p:nvGraphicFramePr>
        <p:xfrm>
          <a:off x="533695" y="21923062"/>
          <a:ext cx="17443562" cy="22045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443562">
                  <a:extLst>
                    <a:ext uri="{9D8B030D-6E8A-4147-A177-3AD203B41FA5}">
                      <a16:colId xmlns:a16="http://schemas.microsoft.com/office/drawing/2014/main" val="2548751409"/>
                    </a:ext>
                  </a:extLst>
                </a:gridCol>
              </a:tblGrid>
              <a:tr h="4183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4000" dirty="0">
                          <a:effectLst/>
                          <a:latin typeface="Century Gothic" panose="020B0502020202020204" pitchFamily="34" charset="0"/>
                        </a:rPr>
                        <a:t>Withdrawal criteria</a:t>
                      </a:r>
                      <a:endParaRPr lang="en-GB" sz="40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1461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47898"/>
                  </a:ext>
                </a:extLst>
              </a:tr>
              <a:tr h="1604553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Although prescribed a study drug, the patient does not start treatment.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600"/>
                        </a:spcAft>
                        <a:buClr>
                          <a:srgbClr val="14619E"/>
                        </a:buClr>
                        <a:buFont typeface="Symbol" panose="05050102010706020507" pitchFamily="18" charset="2"/>
                        <a:buChar char=""/>
                      </a:pPr>
                      <a:r>
                        <a:rPr lang="en-GB" sz="3200" b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Treatment with the study drug is actively withdrawn after less than 24 hours </a:t>
                      </a:r>
                      <a:endParaRPr lang="en-GB" sz="32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9677811"/>
                  </a:ext>
                </a:extLst>
              </a:tr>
            </a:tbl>
          </a:graphicData>
        </a:graphic>
      </p:graphicFrame>
      <p:pic>
        <p:nvPicPr>
          <p:cNvPr id="15" name="Graphic 14">
            <a:extLst>
              <a:ext uri="{FF2B5EF4-FFF2-40B4-BE49-F238E27FC236}">
                <a16:creationId xmlns:a16="http://schemas.microsoft.com/office/drawing/2014/main" id="{FF9458BF-73BF-3167-B19F-47DBF899DF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69128" y="40452420"/>
            <a:ext cx="5313205" cy="1596715"/>
          </a:xfrm>
          <a:prstGeom prst="rect">
            <a:avLst/>
          </a:prstGeom>
        </p:spPr>
      </p:pic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DB2C1E07-887C-BB98-6B03-255BE38398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691815"/>
              </p:ext>
            </p:extLst>
          </p:nvPr>
        </p:nvGraphicFramePr>
        <p:xfrm>
          <a:off x="519970" y="8037277"/>
          <a:ext cx="17457287" cy="5611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7287">
                  <a:extLst>
                    <a:ext uri="{9D8B030D-6E8A-4147-A177-3AD203B41FA5}">
                      <a16:colId xmlns:a16="http://schemas.microsoft.com/office/drawing/2014/main" val="1633343815"/>
                    </a:ext>
                  </a:extLst>
                </a:gridCol>
              </a:tblGrid>
              <a:tr h="740935">
                <a:tc>
                  <a:txBody>
                    <a:bodyPr/>
                    <a:lstStyle/>
                    <a:p>
                      <a:pPr marL="0" marR="0" lvl="0" indent="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UK Antimicrobial Registry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34511"/>
                  </a:ext>
                </a:extLst>
              </a:tr>
              <a:tr h="4804030">
                <a:tc>
                  <a:txBody>
                    <a:bodyPr/>
                    <a:lstStyle/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Drug registry coordinated by the University of Aberdeen on behalf of BSAC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Supported by UKAR Steering Committee and industry partners (currently </a:t>
                      </a:r>
                      <a:r>
                        <a:rPr kumimoji="0" lang="en-GB" sz="4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Menarini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, Pfizer &amp; Shionogi)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Aims to provide data to describe effectiveness and safety of recently licensed antimicrobials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Supports antimicrobial stewardship of new agents and contributes to NICE subscription model pilot for antimicrobials 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1728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71DC1459-87D4-D24A-8C17-718DC898CD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793227"/>
              </p:ext>
            </p:extLst>
          </p:nvPr>
        </p:nvGraphicFramePr>
        <p:xfrm>
          <a:off x="519970" y="14014529"/>
          <a:ext cx="17443563" cy="3162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43563">
                  <a:extLst>
                    <a:ext uri="{9D8B030D-6E8A-4147-A177-3AD203B41FA5}">
                      <a16:colId xmlns:a16="http://schemas.microsoft.com/office/drawing/2014/main" val="1633343815"/>
                    </a:ext>
                  </a:extLst>
                </a:gridCol>
              </a:tblGrid>
              <a:tr h="287010">
                <a:tc>
                  <a:txBody>
                    <a:bodyPr/>
                    <a:lstStyle/>
                    <a:p>
                      <a:pPr marL="0" marR="0" lvl="0" indent="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Methods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34511"/>
                  </a:ext>
                </a:extLst>
              </a:tr>
              <a:tr h="1665011">
                <a:tc>
                  <a:txBody>
                    <a:bodyPr/>
                    <a:lstStyle/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Open to recruitment from May 2023</a:t>
                      </a:r>
                    </a:p>
                    <a:p>
                      <a:pPr marL="685800" marR="0" lvl="0" indent="-685800" algn="l" defTabSz="91434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3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Relevant clinical data collected from patient notes; information about infection, microbiology lab results, use of eligible study drug(s) and other antimicrobials prescribed</a:t>
                      </a:r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1728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6244CA47-EE58-E7D3-570B-6E9FD2C8D9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19162"/>
              </p:ext>
            </p:extLst>
          </p:nvPr>
        </p:nvGraphicFramePr>
        <p:xfrm>
          <a:off x="533695" y="24430111"/>
          <a:ext cx="12488104" cy="10336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88104">
                  <a:extLst>
                    <a:ext uri="{9D8B030D-6E8A-4147-A177-3AD203B41FA5}">
                      <a16:colId xmlns:a16="http://schemas.microsoft.com/office/drawing/2014/main" val="1633343815"/>
                    </a:ext>
                  </a:extLst>
                </a:gridCol>
              </a:tblGrid>
              <a:tr h="923167">
                <a:tc>
                  <a:txBody>
                    <a:bodyPr/>
                    <a:lstStyle/>
                    <a:p>
                      <a:pPr marL="0" marR="0" lvl="0" indent="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4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Progress to date*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7934511"/>
                  </a:ext>
                </a:extLst>
              </a:tr>
              <a:tr h="9413207">
                <a:tc>
                  <a:txBody>
                    <a:bodyPr/>
                    <a:lstStyle/>
                    <a:p>
                      <a:pPr marL="685800" marR="0" lvl="0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Sites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28 sites open to recruitment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22 sites recruited </a:t>
                      </a:r>
                      <a:r>
                        <a:rPr kumimoji="0" lang="en-GB" sz="40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&gt;</a:t>
                      </a: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1 participant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13 sites in set-up phase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 sites in discussion about feasibility</a:t>
                      </a:r>
                    </a:p>
                    <a:p>
                      <a:pPr marL="685800" marR="0" lvl="0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Participants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193 patients consented to participate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 of 11 study drugs represented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Dalbavancin accounts for 40% of the prescriptions (N = 78)</a:t>
                      </a:r>
                    </a:p>
                    <a:p>
                      <a:pPr marL="685800" marR="0" lvl="0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619E"/>
                        </a:buClr>
                        <a:buSzPct val="110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Infections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Lower Respiratory Tract infection(28%) 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Skin and subcutaneous tissue infection (24%)</a:t>
                      </a:r>
                    </a:p>
                    <a:p>
                      <a:pPr marL="1142970" marR="0" lvl="1" indent="-68580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DC5F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4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Bone and Joint infection (20%)</a:t>
                      </a:r>
                    </a:p>
                    <a:p>
                      <a:pPr marL="0" marR="0" lvl="0" indent="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*As of 03 April 2024</a:t>
                      </a:r>
                    </a:p>
                    <a:p>
                      <a:pPr marL="0" marR="0" lvl="0" indent="0" algn="l" defTabSz="129403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2400" b="1" i="0" u="none" strike="noStrike" kern="1200" cap="none" spc="0" normalizeH="0" baseline="30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ǂ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Total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of 196 prescriptions</a:t>
                      </a:r>
                      <a:endParaRPr kumimoji="0" lang="en-GB" sz="24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rgbClr val="1461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711172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35BC9EA-E428-16D6-62A7-2F21B13663AC}"/>
              </a:ext>
            </a:extLst>
          </p:cNvPr>
          <p:cNvSpPr txBox="1"/>
          <p:nvPr/>
        </p:nvSpPr>
        <p:spPr>
          <a:xfrm>
            <a:off x="580102" y="37106222"/>
            <a:ext cx="179038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entury Gothic" panose="020B0502020202020204" pitchFamily="34" charset="0"/>
              </a:rPr>
              <a:t>To learn more and register your interest, please contact the UKAR team: </a:t>
            </a:r>
            <a:r>
              <a:rPr lang="en-GB" sz="4000" dirty="0">
                <a:latin typeface="Century Gothic" panose="020B0502020202020204" pitchFamily="34" charset="0"/>
                <a:hlinkClick r:id="rId9"/>
              </a:rPr>
              <a:t>ukar@abdn.ac.uk</a:t>
            </a:r>
            <a:endParaRPr lang="en-GB" sz="4000" dirty="0">
              <a:latin typeface="Century Gothic" panose="020B0502020202020204" pitchFamily="34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CEC5EB3-F114-965C-B293-F17B429CA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102" y="4401212"/>
            <a:ext cx="23341090" cy="250055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Rebecca Parr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Jay Woods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Gareth T Jones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Gary J Macfarlane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Jacqueline Sneddon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Laura J Moir</a:t>
            </a:r>
            <a: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br>
              <a:rPr lang="en-GB" sz="36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36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Epidemiology Group, School of Medicine, Medical Sciences and Nutrition, University of Aberdeen, Aberdeen, UK.</a:t>
            </a:r>
            <a:b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kern="100" baseline="30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GB" sz="2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British Society for Antimicrobial Chemotherapy, Birmingham, UK</a:t>
            </a:r>
            <a:endParaRPr lang="en-GB" sz="12800" dirty="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349EC5A3-3663-6E50-15E3-1D7CF4020D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133611" y="3825904"/>
            <a:ext cx="5019207" cy="3222624"/>
          </a:xfrm>
          <a:prstGeom prst="rect">
            <a:avLst/>
          </a:prstGeom>
        </p:spPr>
      </p:pic>
      <p:sp>
        <p:nvSpPr>
          <p:cNvPr id="34" name="Title 9">
            <a:extLst>
              <a:ext uri="{FF2B5EF4-FFF2-40B4-BE49-F238E27FC236}">
                <a16:creationId xmlns:a16="http://schemas.microsoft.com/office/drawing/2014/main" id="{F8FA5699-1905-F299-716B-3114E2D027DF}"/>
              </a:ext>
            </a:extLst>
          </p:cNvPr>
          <p:cNvSpPr txBox="1">
            <a:spLocks/>
          </p:cNvSpPr>
          <p:nvPr/>
        </p:nvSpPr>
        <p:spPr>
          <a:xfrm>
            <a:off x="519970" y="437851"/>
            <a:ext cx="28576038" cy="35940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4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000" b="1" kern="120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1500" dirty="0"/>
              <a:t>UK Antimicrobial Registry (UKAR) Study: Progress to date</a:t>
            </a:r>
            <a:endParaRPr lang="en-GB" sz="13800" dirty="0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3F9ABE23-6889-123A-2E56-E8E27D0C0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1228111" y="35068438"/>
            <a:ext cx="8277973" cy="3360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87570D-ED86-5194-8982-01999345F810}"/>
              </a:ext>
            </a:extLst>
          </p:cNvPr>
          <p:cNvSpPr txBox="1"/>
          <p:nvPr/>
        </p:nvSpPr>
        <p:spPr>
          <a:xfrm>
            <a:off x="26483007" y="11595798"/>
            <a:ext cx="311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Open for recruitment (28)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6B00DD-1CFC-ABE0-0DF2-739125370ED8}"/>
              </a:ext>
            </a:extLst>
          </p:cNvPr>
          <p:cNvSpPr txBox="1"/>
          <p:nvPr/>
        </p:nvSpPr>
        <p:spPr>
          <a:xfrm>
            <a:off x="26483007" y="12873956"/>
            <a:ext cx="31120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entury Gothic" panose="020B0502020202020204" pitchFamily="34" charset="0"/>
              </a:rPr>
              <a:t>Sites in </a:t>
            </a:r>
            <a:r>
              <a:rPr lang="en-GB" sz="2800" b="1">
                <a:latin typeface="Century Gothic" panose="020B0502020202020204" pitchFamily="34" charset="0"/>
              </a:rPr>
              <a:t>set-up (14)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FF314C5-8D9D-BB31-71DE-8923365E308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0800000" flipV="1">
            <a:off x="25556742" y="11595797"/>
            <a:ext cx="677108" cy="954107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175FEA00-C233-45F9-037A-A49BC03F0F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5556741" y="12852452"/>
            <a:ext cx="677109" cy="9541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47232EB-59DD-A218-0A8E-6C3696C7D449}"/>
              </a:ext>
            </a:extLst>
          </p:cNvPr>
          <p:cNvSpPr txBox="1"/>
          <p:nvPr/>
        </p:nvSpPr>
        <p:spPr>
          <a:xfrm>
            <a:off x="25688347" y="1285186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#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12291F-FB44-68DA-7E8D-0F25B707BA9E}"/>
              </a:ext>
            </a:extLst>
          </p:cNvPr>
          <p:cNvSpPr txBox="1"/>
          <p:nvPr/>
        </p:nvSpPr>
        <p:spPr>
          <a:xfrm>
            <a:off x="18247350" y="17683230"/>
            <a:ext cx="3525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200" baseline="30000" dirty="0">
                <a:latin typeface="Century Gothic" panose="020B0502020202020204" pitchFamily="34" charset="0"/>
              </a:rPr>
              <a:t>#</a:t>
            </a:r>
            <a:r>
              <a:rPr lang="en-GB" sz="2400" dirty="0">
                <a:latin typeface="Century Gothic" panose="020B0502020202020204" pitchFamily="34" charset="0"/>
              </a:rPr>
              <a:t>Number of NHS Health Trusts/Boards</a:t>
            </a:r>
          </a:p>
          <a:p>
            <a:pPr algn="r"/>
            <a:r>
              <a:rPr lang="en-GB" sz="2400" dirty="0">
                <a:latin typeface="Century Gothic" panose="020B0502020202020204" pitchFamily="34" charset="0"/>
              </a:rPr>
              <a:t>in the area</a:t>
            </a:r>
            <a:endParaRPr lang="en-GB" sz="2400" baseline="30000" dirty="0">
              <a:latin typeface="Century Gothic" panose="020B0502020202020204" pitchFamily="34" charset="0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831B935-7909-DCDF-5E67-808177793BF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4461481" y="8498211"/>
            <a:ext cx="5288204" cy="159643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D6E6A19-9278-2E43-9C37-3B8953455228}"/>
              </a:ext>
            </a:extLst>
          </p:cNvPr>
          <p:cNvSpPr txBox="1"/>
          <p:nvPr/>
        </p:nvSpPr>
        <p:spPr>
          <a:xfrm>
            <a:off x="25690528" y="11590370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#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2D82F8B-67E6-2553-B1D6-5CFBDA33270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483943" y="8541544"/>
            <a:ext cx="10054846" cy="1523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1503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1667</TotalTime>
  <Words>520</Words>
  <Application>Microsoft Office PowerPoint</Application>
  <PresentationFormat>Custom</PresentationFormat>
  <Paragraphs>97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Symbol</vt:lpstr>
      <vt:lpstr>Custom Design</vt:lpstr>
      <vt:lpstr>Rebecca Parr1, Jay Woods1, Gareth T Jones1, Gary J Macfarlane1, Jacqueline Sneddon2, Laura J Moir1   1Epidemiology Group, School of Medicine, Medical Sciences and Nutrition, University of Aberdeen, Aberdeen, UK. 2British Society for Antimicrobial Chemotherapy, Birmingham, UK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Quilay, Christien</dc:creator>
  <cp:lastModifiedBy>Quilay, Christien</cp:lastModifiedBy>
  <cp:revision>56</cp:revision>
  <cp:lastPrinted>2023-11-07T16:22:17Z</cp:lastPrinted>
  <dcterms:created xsi:type="dcterms:W3CDTF">2023-04-03T09:32:24Z</dcterms:created>
  <dcterms:modified xsi:type="dcterms:W3CDTF">2024-04-08T09:40:35Z</dcterms:modified>
</cp:coreProperties>
</file>