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1" r:id="rId4"/>
    <p:sldId id="260" r:id="rId5"/>
  </p:sldIdLst>
  <p:sldSz cx="10691813" cy="7559675"/>
  <p:notesSz cx="6858000" cy="9144000"/>
  <p:defaultTextStyle>
    <a:defPPr>
      <a:defRPr lang="en-US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77"/>
    <a:srgbClr val="1CBA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146" y="84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9" d="100"/>
          <a:sy n="69" d="100"/>
        </p:scale>
        <p:origin x="326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0745C5-A814-4113-9BF6-214795299433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34D8A45-D41F-4C90-900F-5B533A28CF1F}">
      <dgm:prSet phldrT="[Text]"/>
      <dgm:spPr/>
      <dgm:t>
        <a:bodyPr/>
        <a:lstStyle/>
        <a:p>
          <a:r>
            <a:rPr lang="en-GB" dirty="0">
              <a:solidFill>
                <a:srgbClr val="004277"/>
              </a:solidFill>
            </a:rPr>
            <a:t>Data sufficiency</a:t>
          </a:r>
        </a:p>
      </dgm:t>
    </dgm:pt>
    <dgm:pt modelId="{DB1DC77B-1471-4208-B492-B1A68FB24582}" type="parTrans" cxnId="{6AA8DD52-7A33-4EB1-9BB4-9DED9D4709A6}">
      <dgm:prSet/>
      <dgm:spPr/>
      <dgm:t>
        <a:bodyPr/>
        <a:lstStyle/>
        <a:p>
          <a:endParaRPr lang="en-GB"/>
        </a:p>
      </dgm:t>
    </dgm:pt>
    <dgm:pt modelId="{F40575F5-02BF-4B1D-AAD1-E31D462F9B3B}" type="sibTrans" cxnId="{6AA8DD52-7A33-4EB1-9BB4-9DED9D4709A6}">
      <dgm:prSet/>
      <dgm:spPr/>
      <dgm:t>
        <a:bodyPr/>
        <a:lstStyle/>
        <a:p>
          <a:endParaRPr lang="en-GB"/>
        </a:p>
      </dgm:t>
    </dgm:pt>
    <dgm:pt modelId="{C383E23A-A69D-42E2-9C77-226EB4D8604C}">
      <dgm:prSet phldrT="[Text]"/>
      <dgm:spPr/>
      <dgm:t>
        <a:bodyPr/>
        <a:lstStyle/>
        <a:p>
          <a:r>
            <a:rPr lang="en-GB" dirty="0">
              <a:solidFill>
                <a:srgbClr val="004277"/>
              </a:solidFill>
            </a:rPr>
            <a:t>Logistics and feasibility</a:t>
          </a:r>
        </a:p>
      </dgm:t>
    </dgm:pt>
    <dgm:pt modelId="{807E5DE0-C8CB-4A5D-BBFD-9DC690EBB221}" type="parTrans" cxnId="{EDF3617C-28DE-4451-9929-E6B3833704AA}">
      <dgm:prSet/>
      <dgm:spPr/>
      <dgm:t>
        <a:bodyPr/>
        <a:lstStyle/>
        <a:p>
          <a:endParaRPr lang="en-GB"/>
        </a:p>
      </dgm:t>
    </dgm:pt>
    <dgm:pt modelId="{53FAB8A4-ABB6-416B-B9BF-07B4F346ADC1}" type="sibTrans" cxnId="{EDF3617C-28DE-4451-9929-E6B3833704AA}">
      <dgm:prSet/>
      <dgm:spPr/>
      <dgm:t>
        <a:bodyPr/>
        <a:lstStyle/>
        <a:p>
          <a:endParaRPr lang="en-GB"/>
        </a:p>
      </dgm:t>
    </dgm:pt>
    <dgm:pt modelId="{93E55B99-AC5A-44E0-ABED-BEE9012DB91F}">
      <dgm:prSet phldrT="[Text]"/>
      <dgm:spPr/>
      <dgm:t>
        <a:bodyPr/>
        <a:lstStyle/>
        <a:p>
          <a:r>
            <a:rPr lang="en-GB" dirty="0">
              <a:solidFill>
                <a:srgbClr val="004277"/>
              </a:solidFill>
            </a:rPr>
            <a:t>Interpersonal dynamics</a:t>
          </a:r>
        </a:p>
      </dgm:t>
    </dgm:pt>
    <dgm:pt modelId="{F419DF23-B060-4ABD-838E-82AC01E21FB3}" type="sibTrans" cxnId="{673F88BA-2AF4-4D79-9EBB-B42FBFBE6BE6}">
      <dgm:prSet/>
      <dgm:spPr/>
      <dgm:t>
        <a:bodyPr/>
        <a:lstStyle/>
        <a:p>
          <a:endParaRPr lang="en-GB"/>
        </a:p>
      </dgm:t>
    </dgm:pt>
    <dgm:pt modelId="{8517CD05-8572-4D3A-834E-3A0A92E20E16}" type="parTrans" cxnId="{673F88BA-2AF4-4D79-9EBB-B42FBFBE6BE6}">
      <dgm:prSet/>
      <dgm:spPr/>
      <dgm:t>
        <a:bodyPr/>
        <a:lstStyle/>
        <a:p>
          <a:endParaRPr lang="en-GB"/>
        </a:p>
      </dgm:t>
    </dgm:pt>
    <dgm:pt modelId="{23855CF5-9F0E-40C4-ABE8-7CA850A1933C}" type="pres">
      <dgm:prSet presAssocID="{510745C5-A814-4113-9BF6-214795299433}" presName="compositeShape" presStyleCnt="0">
        <dgm:presLayoutVars>
          <dgm:chMax val="7"/>
          <dgm:dir/>
          <dgm:resizeHandles val="exact"/>
        </dgm:presLayoutVars>
      </dgm:prSet>
      <dgm:spPr/>
    </dgm:pt>
    <dgm:pt modelId="{37D8B515-F07E-461D-8077-C9C6D7180C66}" type="pres">
      <dgm:prSet presAssocID="{634D8A45-D41F-4C90-900F-5B533A28CF1F}" presName="circ1" presStyleLbl="vennNode1" presStyleIdx="0" presStyleCnt="3"/>
      <dgm:spPr/>
      <dgm:t>
        <a:bodyPr/>
        <a:lstStyle/>
        <a:p>
          <a:endParaRPr lang="en-US"/>
        </a:p>
      </dgm:t>
    </dgm:pt>
    <dgm:pt modelId="{64348E17-FE5C-4263-8374-8CF773ABF942}" type="pres">
      <dgm:prSet presAssocID="{634D8A45-D41F-4C90-900F-5B533A28CF1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3698C8-62D4-4A78-AB8E-F6E8F7C62570}" type="pres">
      <dgm:prSet presAssocID="{93E55B99-AC5A-44E0-ABED-BEE9012DB91F}" presName="circ2" presStyleLbl="vennNode1" presStyleIdx="1" presStyleCnt="3"/>
      <dgm:spPr/>
      <dgm:t>
        <a:bodyPr/>
        <a:lstStyle/>
        <a:p>
          <a:endParaRPr lang="en-US"/>
        </a:p>
      </dgm:t>
    </dgm:pt>
    <dgm:pt modelId="{B76EE90C-FCA1-48A1-BC1B-FF8D595DA172}" type="pres">
      <dgm:prSet presAssocID="{93E55B99-AC5A-44E0-ABED-BEE9012DB91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AFEDA6-32D4-4823-A356-0FE1130A52D4}" type="pres">
      <dgm:prSet presAssocID="{C383E23A-A69D-42E2-9C77-226EB4D8604C}" presName="circ3" presStyleLbl="vennNode1" presStyleIdx="2" presStyleCnt="3"/>
      <dgm:spPr/>
      <dgm:t>
        <a:bodyPr/>
        <a:lstStyle/>
        <a:p>
          <a:endParaRPr lang="en-US"/>
        </a:p>
      </dgm:t>
    </dgm:pt>
    <dgm:pt modelId="{228205CF-E851-4D8A-BDC0-75CE3A63A782}" type="pres">
      <dgm:prSet presAssocID="{C383E23A-A69D-42E2-9C77-226EB4D8604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446155-80CB-4F1C-ABB9-BA42A8171306}" type="presOf" srcId="{510745C5-A814-4113-9BF6-214795299433}" destId="{23855CF5-9F0E-40C4-ABE8-7CA850A1933C}" srcOrd="0" destOrd="0" presId="urn:microsoft.com/office/officeart/2005/8/layout/venn1"/>
    <dgm:cxn modelId="{1DAA222A-DF7E-41CA-9515-EDA2E9D3ECD6}" type="presOf" srcId="{634D8A45-D41F-4C90-900F-5B533A28CF1F}" destId="{37D8B515-F07E-461D-8077-C9C6D7180C66}" srcOrd="0" destOrd="0" presId="urn:microsoft.com/office/officeart/2005/8/layout/venn1"/>
    <dgm:cxn modelId="{673F88BA-2AF4-4D79-9EBB-B42FBFBE6BE6}" srcId="{510745C5-A814-4113-9BF6-214795299433}" destId="{93E55B99-AC5A-44E0-ABED-BEE9012DB91F}" srcOrd="1" destOrd="0" parTransId="{8517CD05-8572-4D3A-834E-3A0A92E20E16}" sibTransId="{F419DF23-B060-4ABD-838E-82AC01E21FB3}"/>
    <dgm:cxn modelId="{EDF3617C-28DE-4451-9929-E6B3833704AA}" srcId="{510745C5-A814-4113-9BF6-214795299433}" destId="{C383E23A-A69D-42E2-9C77-226EB4D8604C}" srcOrd="2" destOrd="0" parTransId="{807E5DE0-C8CB-4A5D-BBFD-9DC690EBB221}" sibTransId="{53FAB8A4-ABB6-416B-B9BF-07B4F346ADC1}"/>
    <dgm:cxn modelId="{98724390-CE56-4975-9C90-30F14CA8E282}" type="presOf" srcId="{93E55B99-AC5A-44E0-ABED-BEE9012DB91F}" destId="{B76EE90C-FCA1-48A1-BC1B-FF8D595DA172}" srcOrd="1" destOrd="0" presId="urn:microsoft.com/office/officeart/2005/8/layout/venn1"/>
    <dgm:cxn modelId="{C34787B1-07EC-4D55-971B-4F4E5F6DAA2C}" type="presOf" srcId="{634D8A45-D41F-4C90-900F-5B533A28CF1F}" destId="{64348E17-FE5C-4263-8374-8CF773ABF942}" srcOrd="1" destOrd="0" presId="urn:microsoft.com/office/officeart/2005/8/layout/venn1"/>
    <dgm:cxn modelId="{D81EEB7C-CA1E-46FF-BAE2-9674B9C47E3F}" type="presOf" srcId="{C383E23A-A69D-42E2-9C77-226EB4D8604C}" destId="{228205CF-E851-4D8A-BDC0-75CE3A63A782}" srcOrd="1" destOrd="0" presId="urn:microsoft.com/office/officeart/2005/8/layout/venn1"/>
    <dgm:cxn modelId="{6AA8DD52-7A33-4EB1-9BB4-9DED9D4709A6}" srcId="{510745C5-A814-4113-9BF6-214795299433}" destId="{634D8A45-D41F-4C90-900F-5B533A28CF1F}" srcOrd="0" destOrd="0" parTransId="{DB1DC77B-1471-4208-B492-B1A68FB24582}" sibTransId="{F40575F5-02BF-4B1D-AAD1-E31D462F9B3B}"/>
    <dgm:cxn modelId="{D47CE96C-FE76-4958-A9DF-5C696EFB4092}" type="presOf" srcId="{C383E23A-A69D-42E2-9C77-226EB4D8604C}" destId="{0BAFEDA6-32D4-4823-A356-0FE1130A52D4}" srcOrd="0" destOrd="0" presId="urn:microsoft.com/office/officeart/2005/8/layout/venn1"/>
    <dgm:cxn modelId="{F24FAC68-02B0-4530-97C0-9D7C016E9F3C}" type="presOf" srcId="{93E55B99-AC5A-44E0-ABED-BEE9012DB91F}" destId="{183698C8-62D4-4A78-AB8E-F6E8F7C62570}" srcOrd="0" destOrd="0" presId="urn:microsoft.com/office/officeart/2005/8/layout/venn1"/>
    <dgm:cxn modelId="{FF60488E-CD17-4E90-B16A-19634FF112D7}" type="presParOf" srcId="{23855CF5-9F0E-40C4-ABE8-7CA850A1933C}" destId="{37D8B515-F07E-461D-8077-C9C6D7180C66}" srcOrd="0" destOrd="0" presId="urn:microsoft.com/office/officeart/2005/8/layout/venn1"/>
    <dgm:cxn modelId="{8899F47A-FD02-4B6B-AC6C-A2DB6B5E9DCC}" type="presParOf" srcId="{23855CF5-9F0E-40C4-ABE8-7CA850A1933C}" destId="{64348E17-FE5C-4263-8374-8CF773ABF942}" srcOrd="1" destOrd="0" presId="urn:microsoft.com/office/officeart/2005/8/layout/venn1"/>
    <dgm:cxn modelId="{921C6C4D-2B8D-49FF-9DDE-44DD5F0CC1AF}" type="presParOf" srcId="{23855CF5-9F0E-40C4-ABE8-7CA850A1933C}" destId="{183698C8-62D4-4A78-AB8E-F6E8F7C62570}" srcOrd="2" destOrd="0" presId="urn:microsoft.com/office/officeart/2005/8/layout/venn1"/>
    <dgm:cxn modelId="{DD34C994-E4EC-4E37-B445-ACC1A18A8E98}" type="presParOf" srcId="{23855CF5-9F0E-40C4-ABE8-7CA850A1933C}" destId="{B76EE90C-FCA1-48A1-BC1B-FF8D595DA172}" srcOrd="3" destOrd="0" presId="urn:microsoft.com/office/officeart/2005/8/layout/venn1"/>
    <dgm:cxn modelId="{569AAC30-1A1B-4318-9AB8-691F27D5204E}" type="presParOf" srcId="{23855CF5-9F0E-40C4-ABE8-7CA850A1933C}" destId="{0BAFEDA6-32D4-4823-A356-0FE1130A52D4}" srcOrd="4" destOrd="0" presId="urn:microsoft.com/office/officeart/2005/8/layout/venn1"/>
    <dgm:cxn modelId="{02A28086-A016-4759-A16C-C653F152D1BF}" type="presParOf" srcId="{23855CF5-9F0E-40C4-ABE8-7CA850A1933C}" destId="{228205CF-E851-4D8A-BDC0-75CE3A63A78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D8B515-F07E-461D-8077-C9C6D7180C66}">
      <dsp:nvSpPr>
        <dsp:cNvPr id="0" name=""/>
        <dsp:cNvSpPr/>
      </dsp:nvSpPr>
      <dsp:spPr>
        <a:xfrm>
          <a:off x="1610281" y="43054"/>
          <a:ext cx="2066608" cy="20666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4277"/>
              </a:solidFill>
            </a:rPr>
            <a:t>Data sufficiency</a:t>
          </a:r>
        </a:p>
      </dsp:txBody>
      <dsp:txXfrm>
        <a:off x="1885829" y="404710"/>
        <a:ext cx="1515512" cy="929973"/>
      </dsp:txXfrm>
    </dsp:sp>
    <dsp:sp modelId="{183698C8-62D4-4A78-AB8E-F6E8F7C62570}">
      <dsp:nvSpPr>
        <dsp:cNvPr id="0" name=""/>
        <dsp:cNvSpPr/>
      </dsp:nvSpPr>
      <dsp:spPr>
        <a:xfrm>
          <a:off x="2355982" y="1334684"/>
          <a:ext cx="2066608" cy="20666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4277"/>
              </a:solidFill>
            </a:rPr>
            <a:t>Interpersonal dynamics</a:t>
          </a:r>
        </a:p>
      </dsp:txBody>
      <dsp:txXfrm>
        <a:off x="2988020" y="1868558"/>
        <a:ext cx="1239964" cy="1136634"/>
      </dsp:txXfrm>
    </dsp:sp>
    <dsp:sp modelId="{0BAFEDA6-32D4-4823-A356-0FE1130A52D4}">
      <dsp:nvSpPr>
        <dsp:cNvPr id="0" name=""/>
        <dsp:cNvSpPr/>
      </dsp:nvSpPr>
      <dsp:spPr>
        <a:xfrm>
          <a:off x="864580" y="1334684"/>
          <a:ext cx="2066608" cy="20666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4277"/>
              </a:solidFill>
            </a:rPr>
            <a:t>Logistics and feasibility</a:t>
          </a:r>
        </a:p>
      </dsp:txBody>
      <dsp:txXfrm>
        <a:off x="1059185" y="1868558"/>
        <a:ext cx="1239964" cy="1136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337C1-CF5D-4A11-BF0B-D3C4AD734783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ABBB1-8B96-4223-846B-41EC72385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854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44783-EFC3-BC45-9BDD-A9CCF3414DA7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795EF-0967-7043-BCD5-B33066131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74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hr.ac.uk/funding-and-support/funding-for-research-studies/manage-my-study/study-outputs-and-branding.htm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9"/>
            <a:ext cx="10691813" cy="75586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30399" y="2214880"/>
            <a:ext cx="6156961" cy="105664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30399" y="3828341"/>
            <a:ext cx="6156961" cy="70302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46" b="1">
                <a:solidFill>
                  <a:srgbClr val="004277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dirty="0"/>
              <a:t>Author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1930400" y="5038725"/>
            <a:ext cx="6156325" cy="12073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GB" sz="1000" b="1" dirty="0">
                <a:solidFill>
                  <a:srgbClr val="004277"/>
                </a:solidFill>
                <a:latin typeface="Myriad Pro" panose="020B0503030403020204" pitchFamily="34" charset="0"/>
                <a:cs typeface="Myanmar Text" panose="020B0502040204020203" pitchFamily="34" charset="0"/>
              </a:rPr>
              <a:t>NOTE:</a:t>
            </a:r>
          </a:p>
          <a:p>
            <a:r>
              <a:rPr lang="en-GB" sz="1000" dirty="0">
                <a:solidFill>
                  <a:srgbClr val="004277"/>
                </a:solidFill>
                <a:latin typeface="Myriad Pro" panose="020B0503030403020204" pitchFamily="34" charset="0"/>
              </a:rPr>
              <a:t>Please use the following link/guidelines for HTA outputs:</a:t>
            </a:r>
          </a:p>
          <a:p>
            <a:pPr>
              <a:defRPr/>
            </a:pPr>
            <a:r>
              <a:rPr lang="en-GB" altLang="en-US" sz="1000" u="sng" kern="0" dirty="0">
                <a:solidFill>
                  <a:srgbClr val="000000"/>
                </a:solidFill>
                <a:latin typeface="Myriad Pro" panose="020B0503030403020204"/>
                <a:cs typeface="Arial" panose="020B0604020202020204" pitchFamily="34" charset="0"/>
                <a:hlinkClick r:id="rId3"/>
              </a:rPr>
              <a:t>https://www.nihr.ac.uk/funding-and-support/funding-for-research-studies/manage-my-study/study-outputs-and-branding.htm</a:t>
            </a:r>
            <a:endParaRPr lang="en-GB" altLang="en-US" sz="1000" u="sng" kern="0" dirty="0">
              <a:solidFill>
                <a:srgbClr val="000000"/>
              </a:solidFill>
              <a:latin typeface="Myriad Pro" panose="020B0503030403020204"/>
              <a:cs typeface="Arial" panose="020B0604020202020204" pitchFamily="34" charset="0"/>
            </a:endParaRPr>
          </a:p>
          <a:p>
            <a:r>
              <a:rPr lang="en-GB" sz="1000" dirty="0">
                <a:solidFill>
                  <a:srgbClr val="004277"/>
                </a:solidFill>
                <a:latin typeface="Myriad Pro" panose="020B0503030403020204" pitchFamily="34" charset="0"/>
              </a:rPr>
              <a:t>Also where appropriate please add trial logo.</a:t>
            </a:r>
          </a:p>
          <a:p>
            <a:endParaRPr lang="en-US" dirty="0"/>
          </a:p>
          <a:p>
            <a:pPr lvl="0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EE39A2-1FE1-3446-B107-88F1F7CCC340}"/>
              </a:ext>
            </a:extLst>
          </p:cNvPr>
          <p:cNvSpPr txBox="1"/>
          <p:nvPr userDrawn="1"/>
        </p:nvSpPr>
        <p:spPr>
          <a:xfrm>
            <a:off x="2233245" y="6811599"/>
            <a:ext cx="19870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4277"/>
                </a:solidFill>
                <a:latin typeface="Microsoft Sans Serif" panose="020B0604020202020204" pitchFamily="34" charset="0"/>
              </a:rPr>
              <a:t>HSRU is core funded by the Chief Scientist Office of the Scottish Government Health and Social Care Directorates. The author accepts full responsibility for this talk.</a:t>
            </a:r>
          </a:p>
        </p:txBody>
      </p:sp>
    </p:spTree>
    <p:extLst>
      <p:ext uri="{BB962C8B-B14F-4D97-AF65-F5344CB8AC3E}">
        <p14:creationId xmlns:p14="http://schemas.microsoft.com/office/powerpoint/2010/main" val="855106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758461"/>
            <a:ext cx="5412730" cy="511283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527">
                <a:latin typeface="Microsoft Sans Serif" panose="020B0604020202020204" pitchFamily="34" charset="0"/>
              </a:defRPr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1758462"/>
            <a:ext cx="3448388" cy="51223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Microsoft Sans Serif" panose="020B0604020202020204" pitchFamily="34" charset="0"/>
              </a:defRPr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43" y="516547"/>
            <a:ext cx="9710126" cy="1121571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735063" y="508000"/>
            <a:ext cx="7291337" cy="1004227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 panose="020B060402020202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r>
              <a:rPr lang="en-US" dirty="0"/>
              <a:t>27-Jun-18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fld id="{4614FD01-3816-1548-907D-D54E047F68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74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2012414"/>
            <a:ext cx="9221689" cy="4868395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1CBAE1"/>
              </a:buClr>
              <a:defRPr sz="3200" b="1">
                <a:latin typeface="Microsoft Sans Serif" panose="020B0604020202020204" pitchFamily="34" charset="0"/>
              </a:defRPr>
            </a:lvl1pPr>
            <a:lvl2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2pPr>
            <a:lvl3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3pPr>
            <a:lvl4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4pPr>
            <a:lvl5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43" y="516547"/>
            <a:ext cx="9710126" cy="1121571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735063" y="508000"/>
            <a:ext cx="7291337" cy="1004227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 panose="020B060402020202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r>
              <a:rPr lang="en-US" dirty="0"/>
              <a:t>27-Jun-18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fld id="{4614FD01-3816-1548-907D-D54E047F68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01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9"/>
            <a:ext cx="10691813" cy="75586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30399" y="2214880"/>
            <a:ext cx="6156961" cy="105664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latin typeface="Microsoft Sans Serif" panose="020B0604020202020204" pitchFamily="34" charset="0"/>
              </a:defRPr>
            </a:lvl1pPr>
          </a:lstStyle>
          <a:p>
            <a:r>
              <a:rPr lang="en-US" dirty="0"/>
              <a:t>Your text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30399" y="3828340"/>
            <a:ext cx="7152641" cy="532645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1CBAE1"/>
              </a:buClr>
              <a:buFont typeface="Wingdings" panose="05000000000000000000" pitchFamily="2" charset="2"/>
              <a:buNone/>
              <a:defRPr sz="2646" b="1" baseline="0">
                <a:solidFill>
                  <a:srgbClr val="004277"/>
                </a:solidFill>
                <a:latin typeface="Microsoft Sans Serif" panose="020B0604020202020204" pitchFamily="34" charset="0"/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dirty="0"/>
              <a:t>If you have any further questions please contact: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930400" y="4651375"/>
            <a:ext cx="7153275" cy="1820863"/>
          </a:xfrm>
          <a:prstGeom prst="rect">
            <a:avLst/>
          </a:prstGeom>
        </p:spPr>
        <p:txBody>
          <a:bodyPr>
            <a:normAutofit/>
          </a:bodyPr>
          <a:lstStyle>
            <a:lvl1pPr marL="251986" indent="-251986">
              <a:buClr>
                <a:srgbClr val="1CBAE1"/>
              </a:buClr>
              <a:buFont typeface="Wingdings" panose="05000000000000000000" pitchFamily="2" charset="2"/>
              <a:buChar char="§"/>
              <a:defRPr sz="2650" baseline="0">
                <a:latin typeface="Microsoft Sans Serif" panose="020B0604020202020204" pitchFamily="34" charset="0"/>
              </a:defRPr>
            </a:lvl1pPr>
          </a:lstStyle>
          <a:p>
            <a:r>
              <a:rPr lang="en-US" dirty="0"/>
              <a:t>Please add your name and email address and/or other contact details</a:t>
            </a:r>
          </a:p>
        </p:txBody>
      </p:sp>
    </p:spTree>
    <p:extLst>
      <p:ext uri="{BB962C8B-B14F-4D97-AF65-F5344CB8AC3E}">
        <p14:creationId xmlns:p14="http://schemas.microsoft.com/office/powerpoint/2010/main" val="43745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43" y="516547"/>
            <a:ext cx="9710126" cy="11215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35063" y="508000"/>
            <a:ext cx="7291337" cy="1004227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 panose="020B060402020202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62" y="1814732"/>
            <a:ext cx="9221689" cy="4994226"/>
          </a:xfrm>
          <a:prstGeom prst="rect">
            <a:avLst/>
          </a:prstGeom>
        </p:spPr>
        <p:txBody>
          <a:bodyPr/>
          <a:lstStyle>
            <a:lvl1pPr>
              <a:buClr>
                <a:srgbClr val="1CBAE1"/>
              </a:buClr>
              <a:defRPr sz="2650" b="1">
                <a:latin typeface="Microsoft Sans Serif" panose="020B0604020202020204" pitchFamily="34" charset="0"/>
              </a:defRPr>
            </a:lvl1pPr>
            <a:lvl2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2pPr>
            <a:lvl3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3pPr>
            <a:lvl4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4pPr>
            <a:lvl5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r>
              <a:rPr lang="en-US" dirty="0"/>
              <a:t>27-Jun-18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fld id="{4614FD01-3816-1548-907D-D54E047F68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27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1828800"/>
            <a:ext cx="4544021" cy="4980158"/>
          </a:xfrm>
          <a:prstGeom prst="rect">
            <a:avLst/>
          </a:prstGeom>
        </p:spPr>
        <p:txBody>
          <a:bodyPr/>
          <a:lstStyle>
            <a:lvl1pPr>
              <a:buClr>
                <a:srgbClr val="1CBAE1"/>
              </a:buClr>
              <a:defRPr sz="2650" b="1">
                <a:latin typeface="Microsoft Sans Serif" panose="020B0604020202020204" pitchFamily="34" charset="0"/>
              </a:defRPr>
            </a:lvl1pPr>
            <a:lvl2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2pPr>
            <a:lvl3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3pPr>
            <a:lvl4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4pPr>
            <a:lvl5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1828800"/>
            <a:ext cx="4544021" cy="4980158"/>
          </a:xfrm>
          <a:prstGeom prst="rect">
            <a:avLst/>
          </a:prstGeom>
        </p:spPr>
        <p:txBody>
          <a:bodyPr/>
          <a:lstStyle>
            <a:lvl1pPr>
              <a:buClr>
                <a:srgbClr val="1CBAE1"/>
              </a:buClr>
              <a:defRPr sz="2650" b="1">
                <a:latin typeface="Microsoft Sans Serif" panose="020B0604020202020204" pitchFamily="34" charset="0"/>
              </a:defRPr>
            </a:lvl1pPr>
            <a:lvl2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2pPr>
            <a:lvl3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3pPr>
            <a:lvl4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4pPr>
            <a:lvl5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43" y="516547"/>
            <a:ext cx="9710126" cy="1121571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735063" y="508000"/>
            <a:ext cx="7291337" cy="1004227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 panose="020B060402020202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r>
              <a:rPr lang="en-US" dirty="0"/>
              <a:t>27-Jun-18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fld id="{4614FD01-3816-1548-907D-D54E047F68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23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</p:spPr>
        <p:txBody>
          <a:bodyPr/>
          <a:lstStyle>
            <a:lvl1pPr>
              <a:buClr>
                <a:srgbClr val="1CBAE1"/>
              </a:buClr>
              <a:defRPr sz="2650" b="1">
                <a:latin typeface="Microsoft Sans Serif" panose="020B0604020202020204" pitchFamily="34" charset="0"/>
              </a:defRPr>
            </a:lvl1pPr>
            <a:lvl2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2pPr>
            <a:lvl3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3pPr>
            <a:lvl4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4pPr>
            <a:lvl5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3200" b="1">
                <a:latin typeface="Microsoft Sans Serif" panose="020B0604020202020204" pitchFamily="34" charset="0"/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3200" b="1">
                <a:latin typeface="Microsoft Sans Serif" panose="020B0604020202020204" pitchFamily="34" charset="0"/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</p:spPr>
        <p:txBody>
          <a:bodyPr/>
          <a:lstStyle>
            <a:lvl1pPr>
              <a:buClr>
                <a:srgbClr val="1CBAE1"/>
              </a:buClr>
              <a:defRPr sz="2650" b="1">
                <a:latin typeface="Microsoft Sans Serif" panose="020B0604020202020204" pitchFamily="34" charset="0"/>
              </a:defRPr>
            </a:lvl1pPr>
            <a:lvl2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2pPr>
            <a:lvl3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3pPr>
            <a:lvl4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4pPr>
            <a:lvl5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43" y="516547"/>
            <a:ext cx="9710126" cy="1121571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 userDrawn="1"/>
        </p:nvSpPr>
        <p:spPr>
          <a:xfrm>
            <a:off x="735063" y="508000"/>
            <a:ext cx="7291337" cy="1004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0" b="1" kern="1200">
                <a:solidFill>
                  <a:srgbClr val="004277"/>
                </a:solidFill>
                <a:latin typeface="Myriad Pro"/>
                <a:ea typeface="+mj-ea"/>
                <a:cs typeface="+mj-cs"/>
              </a:defRPr>
            </a:lvl1pPr>
          </a:lstStyle>
          <a:p>
            <a:r>
              <a:rPr lang="en-US" dirty="0">
                <a:latin typeface="Microsoft Sans Serif" panose="020B0604020202020204" pitchFamily="34" charset="0"/>
              </a:rPr>
              <a:t>Slide Title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r>
              <a:rPr lang="en-US" dirty="0"/>
              <a:t>27-Jun-18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fld id="{4614FD01-3816-1548-907D-D54E047F68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8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43" y="516547"/>
            <a:ext cx="9710126" cy="1121571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35063" y="508000"/>
            <a:ext cx="7291337" cy="1004227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 panose="020B060402020202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35013" y="1889125"/>
            <a:ext cx="9221787" cy="4876800"/>
          </a:xfrm>
          <a:prstGeom prst="rect">
            <a:avLst/>
          </a:prstGeom>
        </p:spPr>
        <p:txBody>
          <a:bodyPr/>
          <a:lstStyle>
            <a:lvl1pPr>
              <a:buClr>
                <a:srgbClr val="1CBAE1"/>
              </a:buClr>
              <a:defRPr sz="3200" b="1">
                <a:latin typeface="Microsoft Sans Serif" panose="020B0604020202020204" pitchFamily="34" charset="0"/>
              </a:defRPr>
            </a:lvl1pPr>
            <a:lvl2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2pPr>
            <a:lvl3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3pPr>
            <a:lvl4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4pPr>
            <a:lvl5pPr>
              <a:buClr>
                <a:srgbClr val="1CBAE1"/>
              </a:buClr>
              <a:defRPr>
                <a:latin typeface="Microsoft Sans Serif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r>
              <a:rPr lang="en-US" dirty="0"/>
              <a:t>27-Jun-18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fld id="{4614FD01-3816-1548-907D-D54E047F68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854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r>
              <a:rPr lang="en-US" dirty="0"/>
              <a:t>27-Jun-18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fld id="{4614FD01-3816-1548-907D-D54E047F68F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43" y="516547"/>
            <a:ext cx="9710126" cy="112157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35063" y="508000"/>
            <a:ext cx="7291337" cy="1004227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 panose="020B060402020202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05770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43" y="516547"/>
            <a:ext cx="9710126" cy="1121571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323557" y="1477108"/>
            <a:ext cx="10368256" cy="8581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93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482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786598"/>
            <a:ext cx="5412730" cy="5084696"/>
          </a:xfrm>
          <a:prstGeom prst="rect">
            <a:avLst/>
          </a:prstGeom>
        </p:spPr>
        <p:txBody>
          <a:bodyPr/>
          <a:lstStyle>
            <a:lvl1pPr>
              <a:buClr>
                <a:srgbClr val="1CBAE1"/>
              </a:buClr>
              <a:defRPr sz="3200" b="1">
                <a:latin typeface="Microsoft Sans Serif" panose="020B0604020202020204" pitchFamily="34" charset="0"/>
              </a:defRPr>
            </a:lvl1pPr>
            <a:lvl2pPr>
              <a:buClr>
                <a:srgbClr val="1CBAE1"/>
              </a:buClr>
              <a:defRPr sz="3086">
                <a:latin typeface="Microsoft Sans Serif" panose="020B0604020202020204" pitchFamily="34" charset="0"/>
              </a:defRPr>
            </a:lvl2pPr>
            <a:lvl3pPr>
              <a:buClr>
                <a:srgbClr val="1CBAE1"/>
              </a:buClr>
              <a:defRPr sz="2646">
                <a:latin typeface="Microsoft Sans Serif" panose="020B0604020202020204" pitchFamily="34" charset="0"/>
              </a:defRPr>
            </a:lvl3pPr>
            <a:lvl4pPr>
              <a:buClr>
                <a:srgbClr val="1CBAE1"/>
              </a:buClr>
              <a:defRPr sz="2205">
                <a:latin typeface="Microsoft Sans Serif" panose="020B0604020202020204" pitchFamily="34" charset="0"/>
              </a:defRPr>
            </a:lvl4pPr>
            <a:lvl5pPr>
              <a:buClr>
                <a:srgbClr val="1CBAE1"/>
              </a:buClr>
              <a:defRPr sz="2205">
                <a:latin typeface="Microsoft Sans Serif" panose="020B0604020202020204" pitchFamily="34" charset="0"/>
              </a:defRPr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1786597"/>
            <a:ext cx="3448388" cy="50942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Microsoft Sans Serif" panose="020B0604020202020204" pitchFamily="34" charset="0"/>
              </a:defRPr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43" y="516547"/>
            <a:ext cx="9710126" cy="1121571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35063" y="508000"/>
            <a:ext cx="7291337" cy="1004227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 panose="020B060402020202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r>
              <a:rPr lang="en-US" dirty="0"/>
              <a:t>27-Jun-18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277"/>
                </a:solidFill>
              </a:defRPr>
            </a:lvl1pPr>
          </a:lstStyle>
          <a:p>
            <a:fld id="{4614FD01-3816-1548-907D-D54E047F68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35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7551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8" r:id="rId3"/>
    <p:sldLayoutId id="2147483689" r:id="rId4"/>
    <p:sldLayoutId id="2147483690" r:id="rId5"/>
    <p:sldLayoutId id="2147483691" r:id="rId6"/>
    <p:sldLayoutId id="2147483695" r:id="rId7"/>
    <p:sldLayoutId id="2147483696" r:id="rId8"/>
    <p:sldLayoutId id="2147483692" r:id="rId9"/>
    <p:sldLayoutId id="2147483693" r:id="rId10"/>
    <p:sldLayoutId id="2147483694" r:id="rId11"/>
    <p:sldLayoutId id="2147483697" r:id="rId1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b="1" kern="1200">
          <a:solidFill>
            <a:srgbClr val="004277"/>
          </a:solidFill>
          <a:latin typeface="Myriad Pro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rgbClr val="004277"/>
          </a:solidFill>
          <a:latin typeface="Myriad Pro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rgbClr val="004277"/>
          </a:solidFill>
          <a:latin typeface="Myriad Pro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rgbClr val="004277"/>
          </a:solidFill>
          <a:latin typeface="Myriad Pro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rgbClr val="004277"/>
          </a:solidFill>
          <a:latin typeface="Myriad Pro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rgbClr val="004277"/>
          </a:solidFill>
          <a:latin typeface="Myriad Pro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jpg"/><Relationship Id="rId7" Type="http://schemas.openxmlformats.org/officeDocument/2006/relationships/image" Target="../media/image8.png"/><Relationship Id="rId2" Type="http://schemas.openxmlformats.org/officeDocument/2006/relationships/hyperlink" Target="http://www.abdn.ac.uk/iahs/research/epidemiology/vasculitis-1616.php" TargetMode="Externa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hyperlink" Target="mailto:avril.nicoll@abdn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30399" y="2951871"/>
            <a:ext cx="7461251" cy="80891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4000" dirty="0"/>
              <a:t>Doing online remote interviews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058589" y="4663438"/>
            <a:ext cx="7895036" cy="92398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b="0" dirty="0"/>
              <a:t>Lynn Laidlaw, Hanne Bruhn, Heidi Gardner and Avril Nicoll, with thanks to Eilidh Duncan</a:t>
            </a:r>
          </a:p>
        </p:txBody>
      </p:sp>
      <p:sp>
        <p:nvSpPr>
          <p:cNvPr id="8" name="Subtitle 5">
            <a:extLst>
              <a:ext uri="{FF2B5EF4-FFF2-40B4-BE49-F238E27FC236}">
                <a16:creationId xmlns:a16="http://schemas.microsoft.com/office/drawing/2014/main" id="{10823B10-83F5-462D-B62C-DF463C1A2034}"/>
              </a:ext>
            </a:extLst>
          </p:cNvPr>
          <p:cNvSpPr txBox="1">
            <a:spLocks/>
          </p:cNvSpPr>
          <p:nvPr/>
        </p:nvSpPr>
        <p:spPr>
          <a:xfrm>
            <a:off x="1935162" y="2270427"/>
            <a:ext cx="5013327" cy="924634"/>
          </a:xfrm>
          <a:prstGeom prst="rect">
            <a:avLst/>
          </a:prstGeom>
        </p:spPr>
        <p:txBody>
          <a:bodyPr/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b="1" kern="1200">
                <a:solidFill>
                  <a:srgbClr val="004277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rgbClr val="004277"/>
                </a:solidFill>
                <a:latin typeface="Myriad Pro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rgbClr val="004277"/>
                </a:solidFill>
                <a:latin typeface="Myriad Pro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rgbClr val="004277"/>
                </a:solidFill>
                <a:latin typeface="Myriad Pro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rgbClr val="004277"/>
                </a:solidFill>
                <a:latin typeface="Myriad Pro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b="0" dirty="0" err="1"/>
              <a:t>DIPEx</a:t>
            </a:r>
            <a:r>
              <a:rPr lang="en-GB" b="0" dirty="0"/>
              <a:t> Meeting 2020</a:t>
            </a: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91DF374A-882E-4DA0-87B3-B2EAD74D4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450" y="144061"/>
            <a:ext cx="2912490" cy="140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017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Our experiences</a:t>
            </a:r>
          </a:p>
        </p:txBody>
      </p:sp>
      <p:sp>
        <p:nvSpPr>
          <p:cNvPr id="4" name="Subtitle 5">
            <a:extLst>
              <a:ext uri="{FF2B5EF4-FFF2-40B4-BE49-F238E27FC236}">
                <a16:creationId xmlns:a16="http://schemas.microsoft.com/office/drawing/2014/main" id="{5F563CBE-A8F7-44A6-8E17-2366993A4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424" y="1863218"/>
            <a:ext cx="9285237" cy="207060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GB" sz="2400" b="0" dirty="0"/>
              <a:t>You’re listening to an edit of Lynn Laidlaw, Avril Nicoll, Hanne Bruhn and Heidi Gardner in conversation over Microsoft Teams.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400" b="0" dirty="0"/>
              <a:t>They were reflecting on their experiences of online interviews.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400" b="0" dirty="0"/>
              <a:t>Lynn is a lay advisor on a number of projects and a participant in the </a:t>
            </a:r>
            <a:r>
              <a:rPr lang="en-GB" sz="2400" b="0" dirty="0" err="1"/>
              <a:t>Healthtalk</a:t>
            </a:r>
            <a:r>
              <a:rPr lang="en-GB" sz="2400" b="0" dirty="0"/>
              <a:t> vasculitis module where Avril is Research Fellow.</a:t>
            </a:r>
          </a:p>
        </p:txBody>
      </p:sp>
      <p:pic>
        <p:nvPicPr>
          <p:cNvPr id="5" name="Picture 4" descr="Two people standing in front of a window&#10;&#10;Description automatically generated">
            <a:extLst>
              <a:ext uri="{FF2B5EF4-FFF2-40B4-BE49-F238E27FC236}">
                <a16:creationId xmlns:a16="http://schemas.microsoft.com/office/drawing/2014/main" id="{9735AA77-FBC3-408F-96AF-4282E04A32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317" y="4284794"/>
            <a:ext cx="5736083" cy="29552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7072A6B-B7C4-4129-B7A3-1AAACC5D5FD6}"/>
              </a:ext>
            </a:extLst>
          </p:cNvPr>
          <p:cNvSpPr txBox="1"/>
          <p:nvPr/>
        </p:nvSpPr>
        <p:spPr>
          <a:xfrm>
            <a:off x="5240439" y="4284794"/>
            <a:ext cx="730655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4277"/>
                </a:solidFill>
              </a:rPr>
              <a:t>Lynn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2609DA-FF96-4D7F-9570-9560649F1CB8}"/>
              </a:ext>
            </a:extLst>
          </p:cNvPr>
          <p:cNvSpPr txBox="1"/>
          <p:nvPr/>
        </p:nvSpPr>
        <p:spPr>
          <a:xfrm>
            <a:off x="5240438" y="5863211"/>
            <a:ext cx="730655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4277"/>
                </a:solidFill>
              </a:rPr>
              <a:t>Avril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9C6B02-5EA6-4EA1-B920-700B9CFCE8F7}"/>
              </a:ext>
            </a:extLst>
          </p:cNvPr>
          <p:cNvSpPr txBox="1"/>
          <p:nvPr/>
        </p:nvSpPr>
        <p:spPr>
          <a:xfrm>
            <a:off x="2308547" y="5839972"/>
            <a:ext cx="885216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4277"/>
                </a:solidFill>
              </a:rPr>
              <a:t>Hanne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E94FBB2-81CC-4281-8CF0-E01964B87D62}"/>
              </a:ext>
            </a:extLst>
          </p:cNvPr>
          <p:cNvSpPr txBox="1"/>
          <p:nvPr/>
        </p:nvSpPr>
        <p:spPr>
          <a:xfrm>
            <a:off x="2294023" y="4284794"/>
            <a:ext cx="730655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4277"/>
                </a:solidFill>
              </a:rPr>
              <a:t>Heidi</a:t>
            </a:r>
          </a:p>
        </p:txBody>
      </p:sp>
    </p:spTree>
    <p:extLst>
      <p:ext uri="{BB962C8B-B14F-4D97-AF65-F5344CB8AC3E}">
        <p14:creationId xmlns:p14="http://schemas.microsoft.com/office/powerpoint/2010/main" val="1228464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Things to consider</a:t>
            </a:r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6421FEB2-507F-4406-97A0-E46913393641}"/>
              </a:ext>
            </a:extLst>
          </p:cNvPr>
          <p:cNvSpPr/>
          <p:nvPr/>
        </p:nvSpPr>
        <p:spPr>
          <a:xfrm>
            <a:off x="822325" y="1997440"/>
            <a:ext cx="2416176" cy="1622548"/>
          </a:xfrm>
          <a:prstGeom prst="wedgeEllipseCallout">
            <a:avLst/>
          </a:prstGeom>
          <a:solidFill>
            <a:srgbClr val="0042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3CD324-E6D1-4ECB-875D-353B6E4A4301}"/>
              </a:ext>
            </a:extLst>
          </p:cNvPr>
          <p:cNvSpPr txBox="1"/>
          <p:nvPr/>
        </p:nvSpPr>
        <p:spPr>
          <a:xfrm>
            <a:off x="990601" y="2321171"/>
            <a:ext cx="2133600" cy="99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What can I do to help participants feel safe?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20196AD9-72FD-402C-8661-53433447705B}"/>
              </a:ext>
            </a:extLst>
          </p:cNvPr>
          <p:cNvSpPr/>
          <p:nvPr/>
        </p:nvSpPr>
        <p:spPr>
          <a:xfrm>
            <a:off x="7126287" y="1997440"/>
            <a:ext cx="2819400" cy="1504950"/>
          </a:xfrm>
          <a:prstGeom prst="wedgeEllipseCallout">
            <a:avLst/>
          </a:prstGeom>
          <a:solidFill>
            <a:srgbClr val="0042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AE969-0CF8-42CB-9E80-E652CB6948D6}"/>
              </a:ext>
            </a:extLst>
          </p:cNvPr>
          <p:cNvSpPr txBox="1"/>
          <p:nvPr/>
        </p:nvSpPr>
        <p:spPr>
          <a:xfrm>
            <a:off x="7321550" y="2345228"/>
            <a:ext cx="2428875" cy="695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What strategies will reduce awkwardness?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D2C9C246-46C5-49AC-BFAA-60952A325628}"/>
              </a:ext>
            </a:extLst>
          </p:cNvPr>
          <p:cNvSpPr/>
          <p:nvPr/>
        </p:nvSpPr>
        <p:spPr>
          <a:xfrm>
            <a:off x="7321550" y="3949066"/>
            <a:ext cx="2933700" cy="2121146"/>
          </a:xfrm>
          <a:prstGeom prst="wedgeEllipseCallout">
            <a:avLst/>
          </a:prstGeom>
          <a:solidFill>
            <a:srgbClr val="0042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EB3E99F-C6FA-4920-BD3C-43691BB7ADB6}"/>
              </a:ext>
            </a:extLst>
          </p:cNvPr>
          <p:cNvSpPr txBox="1"/>
          <p:nvPr/>
        </p:nvSpPr>
        <p:spPr>
          <a:xfrm>
            <a:off x="7607299" y="4349851"/>
            <a:ext cx="2425701" cy="129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What opportunities does online offer for patient and public involvement?</a:t>
            </a:r>
          </a:p>
        </p:txBody>
      </p:sp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id="{BE54226B-53AB-4934-B430-435E9337A7D6}"/>
              </a:ext>
            </a:extLst>
          </p:cNvPr>
          <p:cNvSpPr/>
          <p:nvPr/>
        </p:nvSpPr>
        <p:spPr>
          <a:xfrm>
            <a:off x="577056" y="4105201"/>
            <a:ext cx="2840833" cy="1983817"/>
          </a:xfrm>
          <a:prstGeom prst="wedgeEllipseCallout">
            <a:avLst/>
          </a:prstGeom>
          <a:solidFill>
            <a:srgbClr val="0042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C85D2-8BE8-418E-954C-EAE832689420}"/>
              </a:ext>
            </a:extLst>
          </p:cNvPr>
          <p:cNvSpPr txBox="1"/>
          <p:nvPr/>
        </p:nvSpPr>
        <p:spPr>
          <a:xfrm>
            <a:off x="898340" y="4304227"/>
            <a:ext cx="226414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What practical things can I do to prepare and support participants with the technology?</a:t>
            </a:r>
          </a:p>
        </p:txBody>
      </p:sp>
      <p:graphicFrame>
        <p:nvGraphicFramePr>
          <p:cNvPr id="28" name="Diagram 27">
            <a:extLst>
              <a:ext uri="{FF2B5EF4-FFF2-40B4-BE49-F238E27FC236}">
                <a16:creationId xmlns:a16="http://schemas.microsoft.com/office/drawing/2014/main" id="{372B87FB-D6CE-44BA-AD52-03EE8B715E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9838701"/>
              </p:ext>
            </p:extLst>
          </p:nvPr>
        </p:nvGraphicFramePr>
        <p:xfrm>
          <a:off x="2653505" y="1821661"/>
          <a:ext cx="5287171" cy="3444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" name="Footer Placeholder 37">
            <a:extLst>
              <a:ext uri="{FF2B5EF4-FFF2-40B4-BE49-F238E27FC236}">
                <a16:creationId xmlns:a16="http://schemas.microsoft.com/office/drawing/2014/main" id="{68F682FF-12F3-467C-BE4B-9937552F3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6415" y="6773257"/>
            <a:ext cx="9732960" cy="402483"/>
          </a:xfrm>
        </p:spPr>
        <p:txBody>
          <a:bodyPr/>
          <a:lstStyle/>
          <a:p>
            <a:r>
              <a:rPr lang="en-GB" sz="1400" dirty="0"/>
              <a:t>*Davies, L., LeClair, K.L., Bagley, P., Blunt, H., Hinton, L., Ryan, S. and </a:t>
            </a:r>
            <a:r>
              <a:rPr lang="en-GB" sz="1400" dirty="0" err="1"/>
              <a:t>Ziebland</a:t>
            </a:r>
            <a:r>
              <a:rPr lang="en-GB" sz="1400" dirty="0"/>
              <a:t>, S. (2020) Face-to-face compared with online collected accounts of health and illness experiences: a scoping review. </a:t>
            </a:r>
            <a:r>
              <a:rPr lang="en-GB" sz="1400" i="1" dirty="0"/>
              <a:t>Qualitative Health Research </a:t>
            </a:r>
            <a:r>
              <a:rPr lang="en-GB" sz="1400" dirty="0"/>
              <a:t>30(13), pp.2092-2102.</a:t>
            </a:r>
            <a:endParaRPr lang="en-US" sz="14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7666A02-8862-4C0B-AD49-C4366B883A08}"/>
              </a:ext>
            </a:extLst>
          </p:cNvPr>
          <p:cNvSpPr txBox="1"/>
          <p:nvPr/>
        </p:nvSpPr>
        <p:spPr>
          <a:xfrm>
            <a:off x="4901405" y="3619988"/>
            <a:ext cx="708820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4277"/>
                </a:solidFill>
              </a:rPr>
              <a:t>*Ref</a:t>
            </a:r>
          </a:p>
        </p:txBody>
      </p:sp>
    </p:spTree>
    <p:extLst>
      <p:ext uri="{BB962C8B-B14F-4D97-AF65-F5344CB8AC3E}">
        <p14:creationId xmlns:p14="http://schemas.microsoft.com/office/powerpoint/2010/main" val="986475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851781" y="2216973"/>
            <a:ext cx="8980488" cy="18208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sz="2400" dirty="0"/>
              <a:t>The </a:t>
            </a:r>
            <a:r>
              <a:rPr lang="en-GB" sz="2400" dirty="0" err="1"/>
              <a:t>Healthtalk</a:t>
            </a:r>
            <a:r>
              <a:rPr lang="en-GB" sz="2400" dirty="0"/>
              <a:t> vasculitis module is part of the VOICES study</a:t>
            </a:r>
          </a:p>
          <a:p>
            <a:r>
              <a:rPr lang="en-GB" sz="2400" dirty="0" smtClean="0">
                <a:hlinkClick r:id="rId2"/>
              </a:rPr>
              <a:t>www.abdn.ac.uk/iahs/research/epidemiology/vasculitis-1616.php</a:t>
            </a:r>
            <a:endParaRPr lang="en-GB" sz="2400" dirty="0"/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40D15DBD-5DA7-47BB-8293-99E52BEAC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6196" y="0"/>
            <a:ext cx="3658662" cy="1760444"/>
          </a:xfrm>
          <a:prstGeom prst="rect">
            <a:avLst/>
          </a:prstGeom>
        </p:spPr>
      </p:pic>
      <p:pic>
        <p:nvPicPr>
          <p:cNvPr id="4" name="Picture 3" descr="T:\Epidemiology\Secure\CMHW\2014-2019\Rurality Qualitative Study\Miscellaneous\Images\Versus Arthritis.png">
            <a:extLst>
              <a:ext uri="{FF2B5EF4-FFF2-40B4-BE49-F238E27FC236}">
                <a16:creationId xmlns:a16="http://schemas.microsoft.com/office/drawing/2014/main" id="{86DF36B0-A5B0-42A2-896F-DB241C4E5C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858" y="6582886"/>
            <a:ext cx="1352598" cy="86819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34CAD2-0035-4D1C-B794-1160AD8193B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4504" y="6450913"/>
            <a:ext cx="1332773" cy="93865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8A62BB3-4483-4996-A541-82EC4780ED9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103" y="6824957"/>
            <a:ext cx="2077856" cy="5687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09360A2-2C0A-48FC-B99B-BA8E1BEF6B1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05527" y="6314401"/>
            <a:ext cx="1222888" cy="110358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7D775C7-E013-45EA-BDCD-3EBC45B97B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83267" y="6788117"/>
            <a:ext cx="2115817" cy="629866"/>
          </a:xfrm>
          <a:prstGeom prst="rect">
            <a:avLst/>
          </a:prstGeom>
        </p:spPr>
      </p:pic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F8B965B0-EE4B-4021-9C7E-6FBBA513EDAB}"/>
              </a:ext>
            </a:extLst>
          </p:cNvPr>
          <p:cNvSpPr txBox="1">
            <a:spLocks/>
          </p:cNvSpPr>
          <p:nvPr/>
        </p:nvSpPr>
        <p:spPr>
          <a:xfrm>
            <a:off x="895764" y="3871894"/>
            <a:ext cx="8980488" cy="1549220"/>
          </a:xfrm>
          <a:prstGeom prst="rect">
            <a:avLst/>
          </a:prstGeom>
        </p:spPr>
        <p:txBody>
          <a:bodyPr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rgbClr val="004277"/>
                </a:solidFill>
                <a:latin typeface="Myriad Pro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rgbClr val="004277"/>
                </a:solidFill>
                <a:latin typeface="Myriad Pro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rgbClr val="004277"/>
                </a:solidFill>
                <a:latin typeface="Myriad Pro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rgbClr val="004277"/>
                </a:solidFill>
                <a:latin typeface="Myriad Pro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rgbClr val="004277"/>
                </a:solidFill>
                <a:latin typeface="Myriad Pro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/>
              <a:t>Contacts for this presentation:</a:t>
            </a:r>
          </a:p>
          <a:p>
            <a:r>
              <a:rPr lang="en-GB" sz="2400" dirty="0"/>
              <a:t>Avril Nicoll, email </a:t>
            </a:r>
            <a:r>
              <a:rPr lang="en-GB" sz="2400" dirty="0">
                <a:hlinkClick r:id="rId9"/>
              </a:rPr>
              <a:t>avril.nicoll@abdn.ac.uk</a:t>
            </a:r>
            <a:endParaRPr lang="en-GB" sz="2400" dirty="0"/>
          </a:p>
          <a:p>
            <a:r>
              <a:rPr lang="en-GB" sz="2400" dirty="0"/>
              <a:t>Lynn Laidlaw, twitter @lynn_laidlaw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41149C-AD3D-434E-904F-9E5D44E33B05}"/>
              </a:ext>
            </a:extLst>
          </p:cNvPr>
          <p:cNvCxnSpPr/>
          <p:nvPr/>
        </p:nvCxnSpPr>
        <p:spPr>
          <a:xfrm>
            <a:off x="0" y="1894886"/>
            <a:ext cx="1076325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841149C-AD3D-434E-904F-9E5D44E33B05}"/>
              </a:ext>
            </a:extLst>
          </p:cNvPr>
          <p:cNvCxnSpPr/>
          <p:nvPr/>
        </p:nvCxnSpPr>
        <p:spPr>
          <a:xfrm>
            <a:off x="0" y="6179448"/>
            <a:ext cx="1069181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069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nline interviews and focus groups podcast LRM 24-09-20" id="{FD128B8B-ADEA-4CE6-AC32-F5450401F882}" vid="{D5E46D6D-E374-48B1-AD28-B71D9CBBD96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Online interviews and focus groups podcast LRM 24-09-20</Template>
  <TotalTime>215</TotalTime>
  <Words>224</Words>
  <Application>Microsoft Office PowerPoint</Application>
  <PresentationFormat>Custom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Microsoft Sans Serif</vt:lpstr>
      <vt:lpstr>Myanmar Text</vt:lpstr>
      <vt:lpstr>Myriad Pro</vt:lpstr>
      <vt:lpstr>Wingdings</vt:lpstr>
      <vt:lpstr>Office Theme</vt:lpstr>
      <vt:lpstr>Doing online remote interviews</vt:lpstr>
      <vt:lpstr>Our experiences</vt:lpstr>
      <vt:lpstr>Things to consider</vt:lpstr>
      <vt:lpstr>PowerPoint Presentation</vt:lpstr>
    </vt:vector>
  </TitlesOfParts>
  <Company>University of Aberdeen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Doing online video interviews and focus groups</dc:title>
  <dc:creator>Avril Nicoll</dc:creator>
  <cp:lastModifiedBy>Hollick, Rosemary</cp:lastModifiedBy>
  <cp:revision>16</cp:revision>
  <dcterms:created xsi:type="dcterms:W3CDTF">2020-11-24T08:20:34Z</dcterms:created>
  <dcterms:modified xsi:type="dcterms:W3CDTF">2020-11-24T16:19:06Z</dcterms:modified>
</cp:coreProperties>
</file>