
<file path=[Content_Types].xml><?xml version="1.0" encoding="utf-8"?>
<Types xmlns="http://schemas.openxmlformats.org/package/2006/content-types">
  <Default Extension="1" ContentType="image/jpeg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56" r:id="rId3"/>
    <p:sldId id="258" r:id="rId4"/>
    <p:sldId id="263" r:id="rId5"/>
    <p:sldId id="265" r:id="rId6"/>
    <p:sldId id="266" r:id="rId7"/>
    <p:sldId id="268" r:id="rId8"/>
    <p:sldId id="270" r:id="rId9"/>
    <p:sldId id="271" r:id="rId10"/>
    <p:sldId id="272" r:id="rId11"/>
    <p:sldId id="273" r:id="rId12"/>
    <p:sldId id="257" r:id="rId13"/>
    <p:sldId id="261" r:id="rId14"/>
    <p:sldId id="275" r:id="rId15"/>
    <p:sldId id="277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A4FDF9-4C5A-4226-85C0-35F726F20918}" v="6" dt="2021-10-21T10:21:12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9" autoAdjust="0"/>
  </p:normalViewPr>
  <p:slideViewPr>
    <p:cSldViewPr snapToGrid="0">
      <p:cViewPr varScale="1">
        <p:scale>
          <a:sx n="81" d="100"/>
          <a:sy n="81" d="100"/>
        </p:scale>
        <p:origin x="727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rious, Miracle" userId="cb332d5e-2f4e-444f-9ab3-67ae2dc0eb9d" providerId="ADAL" clId="{A1A4FDF9-4C5A-4226-85C0-35F726F20918}"/>
    <pc:docChg chg="undo custSel modSld">
      <pc:chgData name="Nazarious, Miracle" userId="cb332d5e-2f4e-444f-9ab3-67ae2dc0eb9d" providerId="ADAL" clId="{A1A4FDF9-4C5A-4226-85C0-35F726F20918}" dt="2021-10-21T10:21:34.407" v="75" actId="478"/>
      <pc:docMkLst>
        <pc:docMk/>
      </pc:docMkLst>
      <pc:sldChg chg="modSp mod">
        <pc:chgData name="Nazarious, Miracle" userId="cb332d5e-2f4e-444f-9ab3-67ae2dc0eb9d" providerId="ADAL" clId="{A1A4FDF9-4C5A-4226-85C0-35F726F20918}" dt="2021-10-21T10:05:31.129" v="68" actId="207"/>
        <pc:sldMkLst>
          <pc:docMk/>
          <pc:sldMk cId="3477355141" sldId="266"/>
        </pc:sldMkLst>
        <pc:spChg chg="mod">
          <ac:chgData name="Nazarious, Miracle" userId="cb332d5e-2f4e-444f-9ab3-67ae2dc0eb9d" providerId="ADAL" clId="{A1A4FDF9-4C5A-4226-85C0-35F726F20918}" dt="2021-10-21T10:05:31.129" v="68" actId="207"/>
          <ac:spMkLst>
            <pc:docMk/>
            <pc:sldMk cId="3477355141" sldId="266"/>
            <ac:spMk id="4" creationId="{9E2226D5-B623-4999-A406-D2C0FA177885}"/>
          </ac:spMkLst>
        </pc:spChg>
      </pc:sldChg>
      <pc:sldChg chg="addSp delSp modSp mod">
        <pc:chgData name="Nazarious, Miracle" userId="cb332d5e-2f4e-444f-9ab3-67ae2dc0eb9d" providerId="ADAL" clId="{A1A4FDF9-4C5A-4226-85C0-35F726F20918}" dt="2021-10-21T10:21:34.407" v="75" actId="478"/>
        <pc:sldMkLst>
          <pc:docMk/>
          <pc:sldMk cId="2307094219" sldId="268"/>
        </pc:sldMkLst>
        <pc:spChg chg="del mod">
          <ac:chgData name="Nazarious, Miracle" userId="cb332d5e-2f4e-444f-9ab3-67ae2dc0eb9d" providerId="ADAL" clId="{A1A4FDF9-4C5A-4226-85C0-35F726F20918}" dt="2021-10-21T10:21:34.407" v="75" actId="478"/>
          <ac:spMkLst>
            <pc:docMk/>
            <pc:sldMk cId="2307094219" sldId="268"/>
            <ac:spMk id="7" creationId="{2D2EA05D-A386-4892-B898-AFF8D6D9D5ED}"/>
          </ac:spMkLst>
        </pc:spChg>
        <pc:spChg chg="add del">
          <ac:chgData name="Nazarious, Miracle" userId="cb332d5e-2f4e-444f-9ab3-67ae2dc0eb9d" providerId="ADAL" clId="{A1A4FDF9-4C5A-4226-85C0-35F726F20918}" dt="2021-10-21T10:21:29.379" v="74" actId="478"/>
          <ac:spMkLst>
            <pc:docMk/>
            <pc:sldMk cId="2307094219" sldId="268"/>
            <ac:spMk id="8" creationId="{381CB641-DDB8-460A-8C17-2BE01266FFBD}"/>
          </ac:spMkLst>
        </pc:spChg>
        <pc:picChg chg="mod">
          <ac:chgData name="Nazarious, Miracle" userId="cb332d5e-2f4e-444f-9ab3-67ae2dc0eb9d" providerId="ADAL" clId="{A1A4FDF9-4C5A-4226-85C0-35F726F20918}" dt="2021-10-21T10:21:12.885" v="71" actId="1076"/>
          <ac:picMkLst>
            <pc:docMk/>
            <pc:sldMk cId="2307094219" sldId="268"/>
            <ac:picMk id="1026" creationId="{77F4DF85-3C70-43FA-A5B9-15549BF7E8A2}"/>
          </ac:picMkLst>
        </pc:picChg>
      </pc:sldChg>
      <pc:sldChg chg="addSp modSp mod">
        <pc:chgData name="Nazarious, Miracle" userId="cb332d5e-2f4e-444f-9ab3-67ae2dc0eb9d" providerId="ADAL" clId="{A1A4FDF9-4C5A-4226-85C0-35F726F20918}" dt="2021-10-20T22:16:20.238" v="67" actId="1076"/>
        <pc:sldMkLst>
          <pc:docMk/>
          <pc:sldMk cId="2489310669" sldId="277"/>
        </pc:sldMkLst>
        <pc:spChg chg="add mod">
          <ac:chgData name="Nazarious, Miracle" userId="cb332d5e-2f4e-444f-9ab3-67ae2dc0eb9d" providerId="ADAL" clId="{A1A4FDF9-4C5A-4226-85C0-35F726F20918}" dt="2021-10-20T22:16:20.238" v="67" actId="1076"/>
          <ac:spMkLst>
            <pc:docMk/>
            <pc:sldMk cId="2489310669" sldId="277"/>
            <ac:spMk id="3" creationId="{DF2746B5-50E9-48D6-8036-0075C606417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729E1-1C42-4AE6-89A7-30D33F0389E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A7413-7FE1-4F59-8D4E-27112567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3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new representation of </a:t>
            </a:r>
            <a:r>
              <a:rPr lang="en-US"/>
              <a:t>Mars than </a:t>
            </a:r>
            <a:r>
              <a:rPr lang="en-US" dirty="0"/>
              <a:t>ever before…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A7413-7FE1-4F59-8D4E-271125679F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1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A7413-7FE1-4F59-8D4E-271125679F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1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that 50 years of scientific discoveries in a one day experience.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A7413-7FE1-4F59-8D4E-271125679F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85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A7413-7FE1-4F59-8D4E-271125679F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36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Landed near Equatorial Mars after cruising in Space for about 7 months. It’s summer on the northern hemisphere of Mars</a:t>
            </a:r>
          </a:p>
          <a:p>
            <a:r>
              <a:rPr lang="en-US" dirty="0"/>
              <a:t>Standing on the Martian surface and removing your spacesuit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Wind: 25 km/</a:t>
            </a:r>
            <a:r>
              <a:rPr lang="en-US" dirty="0" err="1"/>
              <a:t>hr</a:t>
            </a:r>
            <a:r>
              <a:rPr lang="en-US" dirty="0"/>
              <a:t> gusting </a:t>
            </a:r>
            <a:r>
              <a:rPr lang="en-US" dirty="0" err="1"/>
              <a:t>upto</a:t>
            </a:r>
            <a:r>
              <a:rPr lang="en-US" dirty="0"/>
              <a:t> 79 km/</a:t>
            </a:r>
            <a:r>
              <a:rPr lang="en-US" dirty="0" err="1"/>
              <a:t>hr</a:t>
            </a:r>
            <a:r>
              <a:rPr lang="en-US" dirty="0"/>
              <a:t> (over 65 km/</a:t>
            </a:r>
            <a:r>
              <a:rPr lang="en-US" dirty="0" err="1"/>
              <a:t>hr</a:t>
            </a:r>
            <a:r>
              <a:rPr lang="en-US" dirty="0"/>
              <a:t> wind gust required to lift dust off surface)</a:t>
            </a:r>
          </a:p>
          <a:p>
            <a:r>
              <a:rPr lang="en-US" dirty="0"/>
              <a:t>Surrounded by lots of Martian dust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Smells like burnt gunpowder, or a wet charcoal, similar to what astronauts smelled on the Moon</a:t>
            </a:r>
          </a:p>
          <a:p>
            <a:endParaRPr lang="en-US" dirty="0"/>
          </a:p>
          <a:p>
            <a:r>
              <a:rPr lang="en-US" dirty="0"/>
              <a:t>6:58 am – Blue twilight in the south-east</a:t>
            </a:r>
          </a:p>
          <a:p>
            <a:r>
              <a:rPr lang="en-US" dirty="0"/>
              <a:t>7:28 am – Sunrise in the south-east – blue sky around the Sun and the rest of the sky is from yellow to orange</a:t>
            </a:r>
          </a:p>
          <a:p>
            <a:endParaRPr lang="en-US" dirty="0"/>
          </a:p>
          <a:p>
            <a:r>
              <a:rPr lang="en-US" dirty="0"/>
              <a:t>Walking around a bit</a:t>
            </a:r>
          </a:p>
          <a:p>
            <a:r>
              <a:rPr lang="en-US" dirty="0"/>
              <a:t>Temperature is steadily increasing</a:t>
            </a:r>
          </a:p>
          <a:p>
            <a:r>
              <a:rPr lang="en-US" dirty="0"/>
              <a:t>A little bit away, a dust devil, about 1 km tall is whirling with a distant roar and passing through</a:t>
            </a:r>
          </a:p>
          <a:p>
            <a:endParaRPr lang="en-US" dirty="0"/>
          </a:p>
          <a:p>
            <a:r>
              <a:rPr lang="en-US" dirty="0"/>
              <a:t>12:55 pm – Solar noon</a:t>
            </a:r>
          </a:p>
          <a:p>
            <a:r>
              <a:rPr lang="en-US" dirty="0"/>
              <a:t>Temperature at feet: -10 C</a:t>
            </a:r>
          </a:p>
          <a:p>
            <a:r>
              <a:rPr lang="en-US" dirty="0"/>
              <a:t>Temperature at head: -35 C</a:t>
            </a:r>
          </a:p>
          <a:p>
            <a:endParaRPr lang="en-US" dirty="0"/>
          </a:p>
          <a:p>
            <a:r>
              <a:rPr lang="en-US" dirty="0"/>
              <a:t>2:30 pm: Lie down on the surface and touch it with your palms</a:t>
            </a:r>
          </a:p>
          <a:p>
            <a:endParaRPr lang="en-US" dirty="0"/>
          </a:p>
          <a:p>
            <a:r>
              <a:rPr lang="en-US" dirty="0"/>
              <a:t>Rocky and rugged surface containing fine grains of sand particles with salts</a:t>
            </a:r>
          </a:p>
          <a:p>
            <a:endParaRPr lang="en-US" dirty="0"/>
          </a:p>
          <a:p>
            <a:r>
              <a:rPr lang="en-US" dirty="0"/>
              <a:t>Turn sideways, put your ears on the Martian surface, feel a little shake on the ground and hear a steady rumble, that’s the </a:t>
            </a:r>
            <a:r>
              <a:rPr lang="en-US" dirty="0" err="1"/>
              <a:t>Marsquake</a:t>
            </a:r>
            <a:r>
              <a:rPr lang="en-US" dirty="0"/>
              <a:t> from deep inside Mars accompanied with a strong gust of wind along the surface</a:t>
            </a:r>
          </a:p>
          <a:p>
            <a:endParaRPr lang="en-US" dirty="0"/>
          </a:p>
          <a:p>
            <a:r>
              <a:rPr lang="en-US" dirty="0"/>
              <a:t>6:24 pm – Sunset in the south-west </a:t>
            </a:r>
          </a:p>
          <a:p>
            <a:r>
              <a:rPr lang="en-US" dirty="0"/>
              <a:t>6:54 pm - Blue twilight in the south-west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Temperature is decreasing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Surface begins to get wetter as water vapor precipitates under low temperature and low pressure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Pinch some wet Mars sand and smell, mix of rust, wet charcoal, and Sulphur's rotten egg smell, put in tongue, tastes salty, bitter and acidic but bad for stomach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8 pm - Several auroras appearing at various parts of the sky and enjoying the show</a:t>
            </a:r>
          </a:p>
          <a:p>
            <a:endParaRPr lang="en-US" dirty="0"/>
          </a:p>
          <a:p>
            <a:r>
              <a:rPr lang="en-US" dirty="0"/>
              <a:t>Stars are up, Earth appears as a tiny little dot</a:t>
            </a:r>
          </a:p>
          <a:p>
            <a:endParaRPr lang="en-US" dirty="0"/>
          </a:p>
          <a:p>
            <a:r>
              <a:rPr lang="en-US" dirty="0"/>
              <a:t>Projected lowest temperature at night: -100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A7413-7FE1-4F59-8D4E-271125679F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0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42800-9131-4213-BD7B-58812F0D5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9694E-B3F1-4C30-BD9C-57DEFBDE0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C229B-757E-421B-B05D-13D41328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0A00-EF60-459E-A45D-B9C3D18E499C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2ED93-8D28-4F52-B834-08BAD158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49C65-51BC-4E2C-BB9A-A1D2A9E2A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0A8A-CA38-4B7B-B4A4-EFABCE86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0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B446B-C0A9-4477-9C0D-16CD6D95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27ACF-AA7A-4A18-B72A-58069BD9D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0F38-5D2C-41F8-AA79-2BF2E5B01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0A00-EF60-459E-A45D-B9C3D18E499C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2FAF7-349D-4069-A6EA-7069300A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E9C72-D141-49D8-9612-5E8FCC3BF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0A8A-CA38-4B7B-B4A4-EFABCE86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2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BA6B85-B952-4776-A57A-956CD46C8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F7425-E41E-4269-A397-98C6A9AA9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8CA61-F65C-428F-BCDF-A22A54DF8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0A00-EF60-459E-A45D-B9C3D18E499C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603DC-323A-4498-8490-D2A42C219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D32D9-C227-42C5-BCBF-2BF21FE0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0A8A-CA38-4B7B-B4A4-EFABCE86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88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00" y="2491199"/>
            <a:ext cx="8380800" cy="2448000"/>
          </a:xfrm>
        </p:spPr>
        <p:txBody>
          <a:bodyPr tIns="46800" anchor="t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5000" b="0" kern="1200" baseline="0" dirty="0">
                <a:solidFill>
                  <a:schemeClr val="accent4"/>
                </a:solidFill>
                <a:latin typeface="+mn-lt"/>
                <a:ea typeface="+mj-ea"/>
                <a:cs typeface="Arial" charset="0"/>
                <a:sym typeface="Arial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000" y="5014800"/>
            <a:ext cx="8380800" cy="5760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name, if required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5679407"/>
            <a:ext cx="8382000" cy="57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Date, if required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C4FBA-449F-434A-A49A-64DEFC3DA6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000" y="674186"/>
            <a:ext cx="2287159" cy="62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96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(Blank for your own text)">
    <p:bg>
      <p:bgPr>
        <a:solidFill>
          <a:srgbClr val="D09B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5258285" y="1650847"/>
            <a:ext cx="3556309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7976879" y="1650847"/>
            <a:ext cx="3556309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0400" y="676800"/>
            <a:ext cx="5504400" cy="5504400"/>
          </a:xfrm>
          <a:prstGeom prst="ellipse">
            <a:avLst/>
          </a:prstGeom>
          <a:solidFill>
            <a:schemeClr val="bg1">
              <a:alpha val="75000"/>
            </a:schemeClr>
          </a:solidFill>
        </p:spPr>
        <p:txBody>
          <a:bodyPr anchor="ctr" anchorCtr="0"/>
          <a:lstStyle>
            <a:lvl1pPr marL="0" indent="0" algn="l">
              <a:buNone/>
              <a:defRPr b="0" i="1" baseline="0">
                <a:solidFill>
                  <a:schemeClr val="accent2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en-US" sz="2800" i="1">
                <a:solidFill>
                  <a:schemeClr val="accent2"/>
                </a:solidFill>
                <a:latin typeface="Cambria" panose="02040503050406030204" pitchFamily="18" charset="0"/>
              </a:rPr>
              <a:t>Click here to add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188" y="796889"/>
            <a:ext cx="1800000" cy="400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79E10B-3D58-49D2-8941-149F3C370C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33188" y="706109"/>
            <a:ext cx="1800000" cy="4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73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  <p15:guide id="4" pos="726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(Gradient 2 with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8563389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411200"/>
            <a:ext cx="11142000" cy="47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0400" y="6320590"/>
            <a:ext cx="1114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>
            <a:lvl1pPr marL="0" indent="0">
              <a:buNone/>
              <a:defRPr sz="180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/>
              <a:t>Department name or presentation title here, if required</a:t>
            </a:r>
            <a:endParaRPr lang="en-GB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99158" y="6319838"/>
            <a:ext cx="4343242" cy="395861"/>
          </a:xfrm>
        </p:spPr>
        <p:txBody>
          <a:bodyPr>
            <a:normAutofit/>
          </a:bodyPr>
          <a:lstStyle>
            <a:lvl1pPr marL="0" indent="0" algn="r">
              <a:buNone/>
              <a:defRPr sz="180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/>
              <a:t>www.abdn.ac.uk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B9253C-6138-4712-8B7A-AAD24746FC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2400" y="291762"/>
            <a:ext cx="1800000" cy="4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08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58DE8-CEBA-480D-B254-47E052BE9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89C0A-43E6-40F7-91C6-3E89FF8A4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C3EA1-3B70-4424-A2D0-B5DA66D29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0A00-EF60-459E-A45D-B9C3D18E499C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F43AF-8E3E-4463-A873-0160646F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52132-16EB-4FEF-B68F-A03FEF892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0A8A-CA38-4B7B-B4A4-EFABCE86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2E027-1F0C-4AE3-AE31-04269C7A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B8D22-BD0E-4A43-88F6-96A3DA7E0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703C0-D123-4AB8-A6CF-8D17A7F8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0A00-EF60-459E-A45D-B9C3D18E499C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E0868-19E8-4C39-80DD-5BD9487BE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2F405-399D-4FD9-8C99-9350B77D0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0A8A-CA38-4B7B-B4A4-EFABCE86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4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5744A-4B64-4CEB-9FDD-20182FE3C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297DB-1198-41B0-95E9-0EE2EA4B34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40680-F675-416B-80EF-F5856A98C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24DA5-4BF6-4108-9DC4-E6D82DC72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0A00-EF60-459E-A45D-B9C3D18E499C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3C122-E9E1-452B-9924-5B14F0B6E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9B354-25BD-44DD-BBE7-12EAE5100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0A8A-CA38-4B7B-B4A4-EFABCE86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6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B52F-9C77-42D3-AA3A-EAACAB3C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8619-8D6C-4DA1-ADD6-2854E8D41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567AB-C07E-4C97-A5EE-E779CD945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CB307-7FA0-4DDF-A9EB-C9CCA92B3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A1F161-9088-4CA3-A116-3263193B59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97B55-FD22-49D1-A171-CECF7504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0A00-EF60-459E-A45D-B9C3D18E499C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79F90C-3043-4D48-824C-E10A3CA78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02A7DC-DC28-49E4-BCA7-03C7328B2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0A8A-CA38-4B7B-B4A4-EFABCE86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0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3548D-D5B6-4086-A382-943CA665C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ABD91-CB82-43C8-BD2B-CB5B262E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0A00-EF60-459E-A45D-B9C3D18E499C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D8EB6-451D-4831-8E9A-509AE2ED3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ED088-6837-49E7-868E-BB19EF01F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0A8A-CA38-4B7B-B4A4-EFABCE86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0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92E46B-6737-484B-8067-3F6A7686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0A00-EF60-459E-A45D-B9C3D18E499C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4148B-BD5D-4018-BE37-6FC8E513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1D511-455F-4E4E-8171-E95C41CC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0A8A-CA38-4B7B-B4A4-EFABCE86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0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FE8D-BC13-4E21-A986-A7138FE3E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B6CFF-6A9C-4592-863D-6A00B0D1F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9BCF0-3807-44D0-81CD-78D06CCF7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A2242-5DF5-4462-9739-C499D4F0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0A00-EF60-459E-A45D-B9C3D18E499C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A5AE0-FD83-4049-A979-558197051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6A5BB-598E-420E-9EF0-3C396A44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0A8A-CA38-4B7B-B4A4-EFABCE86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1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B874F-CD02-4789-8BCA-6310F7D8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317115-DDCF-4F09-A156-97A844A68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D51BD-C2C7-4A93-B1FF-153D16CF8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42761-6717-43AC-9F0B-7719246C7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0A00-EF60-459E-A45D-B9C3D18E499C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60FCA-3A28-4FFE-8BB2-701FBA102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D872A-9FF7-47BB-AABC-AFD2C66B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0A8A-CA38-4B7B-B4A4-EFABCE86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2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74E294-D736-40F5-96EE-8B6BA0423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498F8-9934-418C-A847-5AC47BEEC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0CB82-E496-4D5F-93F8-F61F83E4D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50A00-EF60-459E-A45D-B9C3D18E499C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F4173-A689-4602-9EE8-571F1DC1E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4C0BF-0091-47DE-8A77-302CA853B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C0A8A-CA38-4B7B-B4A4-EFABCE86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6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Mar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s://simple.wikipedia.org/wiki/Earth" TargetMode="Externa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Mar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s://simple.wikipedia.org/wiki/Earth" TargetMode="Externa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imple.wikipedia.org/wiki/Mar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awpixel.com/search/wonderful" TargetMode="External"/><Relationship Id="rId5" Type="http://schemas.openxmlformats.org/officeDocument/2006/relationships/image" Target="../media/image19.1"/><Relationship Id="rId4" Type="http://schemas.openxmlformats.org/officeDocument/2006/relationships/hyperlink" Target="http://artform.ca/2011/12/silence-mobile-devices-sig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miracle.nazarious@abdn.ac.uk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imple.wikipedia.org/wiki/Earth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simple.wikipedia.org/wiki/Ma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mple.wikipedia.org/wiki/Earth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simple.wikipedia.org/wiki/Mar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Mar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hyperlink" Target="https://simple.wikipedia.org/wiki/Earth" TargetMode="Externa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Mar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simple.wikipedia.org/wiki/Earth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Mar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simple.wikipedia.org/wiki/Earth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Earth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simple.wikipedia.org/wiki/Mars" TargetMode="Externa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Mar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hyperlink" Target="https://simple.wikipedia.org/wiki/Earth" TargetMode="Externa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Mar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simple.wikipedia.org/wiki/Earth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C6D77B-F38A-4D55-9AEF-CC862E7962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8" b="964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5054" y="50516"/>
            <a:ext cx="6029165" cy="2448000"/>
          </a:xfrm>
        </p:spPr>
        <p:txBody>
          <a:bodyPr/>
          <a:lstStyle/>
          <a:p>
            <a:r>
              <a:rPr lang="en-GB" sz="3000" dirty="0">
                <a:solidFill>
                  <a:srgbClr val="6600FF"/>
                </a:solidFill>
              </a:rPr>
              <a:t>Webinar 2: The present-day environment of the surface of Mars and comparison with that of Earth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5054" y="1471121"/>
            <a:ext cx="8380800" cy="576000"/>
          </a:xfrm>
        </p:spPr>
        <p:txBody>
          <a:bodyPr/>
          <a:lstStyle/>
          <a:p>
            <a:r>
              <a:rPr lang="en-US" dirty="0"/>
              <a:t>Miracle Israel Nazarious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365054" y="1922516"/>
            <a:ext cx="8382000" cy="576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alibri Light"/>
                <a:cs typeface="Calibri Light"/>
              </a:rPr>
              <a:t>20/10/2021</a:t>
            </a:r>
            <a:endParaRPr lang="en-GB" dirty="0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0350A-1EEE-421C-A96E-64EE63FA5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3011055" cy="51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50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itting, indoor, table, dark&#10;&#10;Description automatically generated">
            <a:extLst>
              <a:ext uri="{FF2B5EF4-FFF2-40B4-BE49-F238E27FC236}">
                <a16:creationId xmlns:a16="http://schemas.microsoft.com/office/drawing/2014/main" id="{9F128D22-0C6F-41BA-BA2A-9153290F68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378" t="6752" r="7552" b="7023"/>
          <a:stretch/>
        </p:blipFill>
        <p:spPr>
          <a:xfrm>
            <a:off x="8939461" y="-1"/>
            <a:ext cx="3252539" cy="3296653"/>
          </a:xfrm>
          <a:prstGeom prst="rect">
            <a:avLst/>
          </a:prstGeom>
        </p:spPr>
      </p:pic>
      <p:pic>
        <p:nvPicPr>
          <p:cNvPr id="10" name="Picture 9" descr="A picture containing sitting, table, small, green&#10;&#10;Description automatically generated">
            <a:extLst>
              <a:ext uri="{FF2B5EF4-FFF2-40B4-BE49-F238E27FC236}">
                <a16:creationId xmlns:a16="http://schemas.microsoft.com/office/drawing/2014/main" id="{D9196A61-9845-4CBA-991A-DEC9819C51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8493" t="6496" r="4604" b="10238"/>
          <a:stretch/>
        </p:blipFill>
        <p:spPr>
          <a:xfrm>
            <a:off x="0" y="0"/>
            <a:ext cx="3356811" cy="3296653"/>
          </a:xfrm>
          <a:prstGeom prst="rect">
            <a:avLst/>
          </a:prstGeom>
        </p:spPr>
      </p:pic>
      <p:pic>
        <p:nvPicPr>
          <p:cNvPr id="4098" name="Picture 2" descr="splash">
            <a:extLst>
              <a:ext uri="{FF2B5EF4-FFF2-40B4-BE49-F238E27FC236}">
                <a16:creationId xmlns:a16="http://schemas.microsoft.com/office/drawing/2014/main" id="{2A7486A7-F19B-4FA0-BE51-AEDF9A2D5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92" y="838336"/>
            <a:ext cx="9794708" cy="601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DAEF04-A49E-404B-82D8-F7BD937B27E1}"/>
              </a:ext>
            </a:extLst>
          </p:cNvPr>
          <p:cNvSpPr txBox="1"/>
          <p:nvPr/>
        </p:nvSpPr>
        <p:spPr>
          <a:xfrm>
            <a:off x="0" y="45273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Can you see auroras on Mars?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1B762A-6C3A-4B01-B7D5-26E0A54F4212}"/>
              </a:ext>
            </a:extLst>
          </p:cNvPr>
          <p:cNvSpPr txBox="1"/>
          <p:nvPr/>
        </p:nvSpPr>
        <p:spPr>
          <a:xfrm>
            <a:off x="0" y="3429000"/>
            <a:ext cx="25263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Umbrella-shaped magnetic fields sprouting from ground like mushrooms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Remnants of ancient global magnetic field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Humans on Mars could see green auroras from excited Oxygen atoms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39149-703D-4EA5-AC08-9E178C782606}"/>
              </a:ext>
            </a:extLst>
          </p:cNvPr>
          <p:cNvSpPr txBox="1"/>
          <p:nvPr/>
        </p:nvSpPr>
        <p:spPr>
          <a:xfrm>
            <a:off x="7846830" y="5353380"/>
            <a:ext cx="3391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Credit: University of Colorado </a:t>
            </a:r>
          </a:p>
        </p:txBody>
      </p:sp>
    </p:spTree>
    <p:extLst>
      <p:ext uri="{BB962C8B-B14F-4D97-AF65-F5344CB8AC3E}">
        <p14:creationId xmlns:p14="http://schemas.microsoft.com/office/powerpoint/2010/main" val="2500414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itting, indoor, table, dark&#10;&#10;Description automatically generated">
            <a:extLst>
              <a:ext uri="{FF2B5EF4-FFF2-40B4-BE49-F238E27FC236}">
                <a16:creationId xmlns:a16="http://schemas.microsoft.com/office/drawing/2014/main" id="{9F128D22-0C6F-41BA-BA2A-9153290F68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378" t="6752" r="7552" b="7023"/>
          <a:stretch/>
        </p:blipFill>
        <p:spPr>
          <a:xfrm>
            <a:off x="8939461" y="-1"/>
            <a:ext cx="3252539" cy="3296653"/>
          </a:xfrm>
          <a:prstGeom prst="rect">
            <a:avLst/>
          </a:prstGeom>
        </p:spPr>
      </p:pic>
      <p:pic>
        <p:nvPicPr>
          <p:cNvPr id="10" name="Picture 9" descr="A picture containing sitting, table, small, green&#10;&#10;Description automatically generated">
            <a:extLst>
              <a:ext uri="{FF2B5EF4-FFF2-40B4-BE49-F238E27FC236}">
                <a16:creationId xmlns:a16="http://schemas.microsoft.com/office/drawing/2014/main" id="{D9196A61-9845-4CBA-991A-DEC9819C51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8493" t="6496" r="4604" b="10238"/>
          <a:stretch/>
        </p:blipFill>
        <p:spPr>
          <a:xfrm>
            <a:off x="0" y="0"/>
            <a:ext cx="3356811" cy="3296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DAEF04-A49E-404B-82D8-F7BD937B27E1}"/>
              </a:ext>
            </a:extLst>
          </p:cNvPr>
          <p:cNvSpPr txBox="1"/>
          <p:nvPr/>
        </p:nvSpPr>
        <p:spPr>
          <a:xfrm>
            <a:off x="0" y="45273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Does it rain on Mars?</a:t>
            </a:r>
          </a:p>
        </p:txBody>
      </p:sp>
      <p:pic>
        <p:nvPicPr>
          <p:cNvPr id="3074" name="Picture 2" descr="Image result for clouds on mars">
            <a:extLst>
              <a:ext uri="{FF2B5EF4-FFF2-40B4-BE49-F238E27FC236}">
                <a16:creationId xmlns:a16="http://schemas.microsoft.com/office/drawing/2014/main" id="{CEDE1D68-2B8A-4A27-9973-86273F172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68" y="975954"/>
            <a:ext cx="10652063" cy="588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DAD5E3-2123-4E8D-B2F6-D1D5A2959100}"/>
              </a:ext>
            </a:extLst>
          </p:cNvPr>
          <p:cNvSpPr txBox="1"/>
          <p:nvPr/>
        </p:nvSpPr>
        <p:spPr>
          <a:xfrm>
            <a:off x="6920144" y="3637727"/>
            <a:ext cx="40997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 water vapor than Earth’s atmosphere, the Martian atmosphere hosts clouds.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But NO, it doesn’t rain because at low temperature and pressure water only exist as vapor or ice.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But frost and fog does occur in the form of water-ice and carbon dioxide ice (below -78.5 °C mostly at polar caps)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9089F-55B5-41B7-A5E2-C831C3454929}"/>
              </a:ext>
            </a:extLst>
          </p:cNvPr>
          <p:cNvSpPr txBox="1"/>
          <p:nvPr/>
        </p:nvSpPr>
        <p:spPr>
          <a:xfrm>
            <a:off x="8569391" y="1028578"/>
            <a:ext cx="2852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Credit: NASA/JPL-Caltech</a:t>
            </a:r>
          </a:p>
        </p:txBody>
      </p:sp>
    </p:spTree>
    <p:extLst>
      <p:ext uri="{BB962C8B-B14F-4D97-AF65-F5344CB8AC3E}">
        <p14:creationId xmlns:p14="http://schemas.microsoft.com/office/powerpoint/2010/main" val="3588055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itting, indoor, table, dark&#10;&#10;Description automatically generated">
            <a:extLst>
              <a:ext uri="{FF2B5EF4-FFF2-40B4-BE49-F238E27FC236}">
                <a16:creationId xmlns:a16="http://schemas.microsoft.com/office/drawing/2014/main" id="{00F3E79A-32B3-470E-983E-448B0605D6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378" t="6752" r="7552" b="7023"/>
          <a:stretch/>
        </p:blipFill>
        <p:spPr>
          <a:xfrm>
            <a:off x="2714034" y="2330"/>
            <a:ext cx="6763932" cy="6855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B8CE5-DB0E-41B3-9521-FE03A1A58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48005"/>
            <a:ext cx="12192000" cy="2387600"/>
          </a:xfrm>
        </p:spPr>
        <p:txBody>
          <a:bodyPr>
            <a:normAutofit/>
          </a:bodyPr>
          <a:lstStyle/>
          <a:p>
            <a:r>
              <a:rPr lang="sv-SE" sz="8000" b="1" dirty="0">
                <a:solidFill>
                  <a:schemeClr val="bg1"/>
                </a:solidFill>
              </a:rPr>
              <a:t>”A day on Mars” experience</a:t>
            </a:r>
            <a:endParaRPr lang="en-US" sz="8000" b="1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9525FC-B884-44CD-BB2D-5EC4BD43A32B}"/>
              </a:ext>
            </a:extLst>
          </p:cNvPr>
          <p:cNvCxnSpPr>
            <a:cxnSpLocks/>
          </p:cNvCxnSpPr>
          <p:nvPr/>
        </p:nvCxnSpPr>
        <p:spPr>
          <a:xfrm flipV="1">
            <a:off x="1659118" y="3063711"/>
            <a:ext cx="1348033" cy="82955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CB42C6-339F-4D70-B300-4438A76018DD}"/>
              </a:ext>
            </a:extLst>
          </p:cNvPr>
          <p:cNvSpPr txBox="1"/>
          <p:nvPr/>
        </p:nvSpPr>
        <p:spPr>
          <a:xfrm>
            <a:off x="1475295" y="1853138"/>
            <a:ext cx="1715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0" b="1" dirty="0">
                <a:solidFill>
                  <a:schemeClr val="bg1"/>
                </a:solidFill>
                <a:latin typeface="+mj-lt"/>
              </a:rPr>
              <a:t>sol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5924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7F4471-9AB9-43AB-873E-516FA3866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16000" y="1790700"/>
            <a:ext cx="4359046" cy="3276599"/>
          </a:xfrm>
          <a:prstGeom prst="rect">
            <a:avLst/>
          </a:prstGeom>
        </p:spPr>
      </p:pic>
      <p:pic>
        <p:nvPicPr>
          <p:cNvPr id="11" name="Picture 10" descr="A close up of a person&#10;&#10;Description automatically generated">
            <a:extLst>
              <a:ext uri="{FF2B5EF4-FFF2-40B4-BE49-F238E27FC236}">
                <a16:creationId xmlns:a16="http://schemas.microsoft.com/office/drawing/2014/main" id="{AEF8EB28-1A85-4A95-BA56-A271E46683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96000" y="1790700"/>
            <a:ext cx="5080000" cy="3276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956778-700A-476F-B162-673597679F26}"/>
              </a:ext>
            </a:extLst>
          </p:cNvPr>
          <p:cNvSpPr txBox="1"/>
          <p:nvPr/>
        </p:nvSpPr>
        <p:spPr>
          <a:xfrm>
            <a:off x="6387403" y="1144369"/>
            <a:ext cx="4497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Please close your eyes!</a:t>
            </a:r>
            <a:endParaRPr lang="en-S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93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squake">
            <a:hlinkClick r:id="" action="ppaction://media"/>
            <a:extLst>
              <a:ext uri="{FF2B5EF4-FFF2-40B4-BE49-F238E27FC236}">
                <a16:creationId xmlns:a16="http://schemas.microsoft.com/office/drawing/2014/main" id="{D2721077-090A-4734-812D-570F692B93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8674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6000"/>
              <a:t>Any questions?</a:t>
            </a:r>
            <a:endParaRPr lang="en-GB" sz="6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2746B5-50E9-48D6-8036-0075C6064172}"/>
              </a:ext>
            </a:extLst>
          </p:cNvPr>
          <p:cNvSpPr txBox="1"/>
          <p:nvPr/>
        </p:nvSpPr>
        <p:spPr>
          <a:xfrm>
            <a:off x="2838075" y="4491771"/>
            <a:ext cx="651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Please email me at: </a:t>
            </a:r>
            <a:r>
              <a:rPr lang="en-GB" sz="2400" dirty="0">
                <a:hlinkClick r:id="rId2"/>
              </a:rPr>
              <a:t>miracle.nazarious@abdn.ac.uk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89310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B59D95-B41D-45E6-A169-C3A9F529F13C}"/>
              </a:ext>
            </a:extLst>
          </p:cNvPr>
          <p:cNvSpPr txBox="1"/>
          <p:nvPr/>
        </p:nvSpPr>
        <p:spPr>
          <a:xfrm>
            <a:off x="48358" y="2828835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Webinar 3: Future of space exploration and In-Situ-Resource Utilization, comparison of MOXIE on board Perseverance and HABIT onboard ExoMars, producing O</a:t>
            </a:r>
            <a:r>
              <a:rPr lang="en-GB" sz="2000" dirty="0"/>
              <a:t>2</a:t>
            </a:r>
            <a:r>
              <a:rPr lang="en-GB" sz="3600" dirty="0"/>
              <a:t> and H</a:t>
            </a:r>
            <a:r>
              <a:rPr lang="en-GB" sz="2000" dirty="0"/>
              <a:t>2</a:t>
            </a:r>
            <a:r>
              <a:rPr lang="en-GB" sz="3600" dirty="0"/>
              <a:t>O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5E330-A8AB-4ABE-B310-89609A3B90D3}"/>
              </a:ext>
            </a:extLst>
          </p:cNvPr>
          <p:cNvSpPr txBox="1"/>
          <p:nvPr/>
        </p:nvSpPr>
        <p:spPr>
          <a:xfrm>
            <a:off x="4433942" y="1226527"/>
            <a:ext cx="33241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>
                <a:latin typeface="+mj-lt"/>
              </a:rPr>
              <a:t>Up Next…</a:t>
            </a:r>
          </a:p>
        </p:txBody>
      </p:sp>
    </p:spTree>
    <p:extLst>
      <p:ext uri="{BB962C8B-B14F-4D97-AF65-F5344CB8AC3E}">
        <p14:creationId xmlns:p14="http://schemas.microsoft.com/office/powerpoint/2010/main" val="266653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itting, indoor, table, dark&#10;&#10;Description automatically generated">
            <a:extLst>
              <a:ext uri="{FF2B5EF4-FFF2-40B4-BE49-F238E27FC236}">
                <a16:creationId xmlns:a16="http://schemas.microsoft.com/office/drawing/2014/main" id="{7D2267AC-F462-44A8-9210-B9EA6B688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378" t="6752" r="7552" b="7023"/>
          <a:stretch/>
        </p:blipFill>
        <p:spPr>
          <a:xfrm>
            <a:off x="6351698" y="469242"/>
            <a:ext cx="5840302" cy="5919513"/>
          </a:xfrm>
          <a:prstGeom prst="rect">
            <a:avLst/>
          </a:prstGeom>
        </p:spPr>
      </p:pic>
      <p:pic>
        <p:nvPicPr>
          <p:cNvPr id="7" name="Picture 6" descr="A picture containing sitting, table, small, green&#10;&#10;Description automatically generated">
            <a:extLst>
              <a:ext uri="{FF2B5EF4-FFF2-40B4-BE49-F238E27FC236}">
                <a16:creationId xmlns:a16="http://schemas.microsoft.com/office/drawing/2014/main" id="{C2613ADA-4751-4F6D-B803-CA62786986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8493" t="6496" r="4604" b="10238"/>
          <a:stretch/>
        </p:blipFill>
        <p:spPr>
          <a:xfrm>
            <a:off x="1" y="561181"/>
            <a:ext cx="5840302" cy="5735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B8CE5-DB0E-41B3-9521-FE03A1A588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8000" b="1" dirty="0">
                <a:solidFill>
                  <a:schemeClr val="bg1"/>
                </a:solidFill>
              </a:rPr>
              <a:t>Earth and Mars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CB7C3-88A8-4810-A312-ADA838D9ED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4000" dirty="0">
                <a:solidFill>
                  <a:schemeClr val="bg1"/>
                </a:solidFill>
              </a:rPr>
              <a:t>Similarities and differences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26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itting, indoor, table, dark&#10;&#10;Description automatically generated">
            <a:extLst>
              <a:ext uri="{FF2B5EF4-FFF2-40B4-BE49-F238E27FC236}">
                <a16:creationId xmlns:a16="http://schemas.microsoft.com/office/drawing/2014/main" id="{CDE830D0-DACA-4BF1-A348-A7A39D6719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3923" b="-1"/>
          <a:stretch/>
        </p:blipFill>
        <p:spPr>
          <a:xfrm>
            <a:off x="7988559" y="0"/>
            <a:ext cx="3823382" cy="1379388"/>
          </a:xfrm>
          <a:prstGeom prst="rect">
            <a:avLst/>
          </a:prstGeom>
        </p:spPr>
      </p:pic>
      <p:pic>
        <p:nvPicPr>
          <p:cNvPr id="7" name="Picture 6" descr="A picture containing sitting, table, small, green&#10;&#10;Description automatically generated">
            <a:extLst>
              <a:ext uri="{FF2B5EF4-FFF2-40B4-BE49-F238E27FC236}">
                <a16:creationId xmlns:a16="http://schemas.microsoft.com/office/drawing/2014/main" id="{076E2BCA-9BAA-424B-9DE6-10FB0ADFF8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61741" b="10199"/>
          <a:stretch/>
        </p:blipFill>
        <p:spPr>
          <a:xfrm>
            <a:off x="4164629" y="0"/>
            <a:ext cx="3862742" cy="1110971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AAF53EA-4954-460A-B200-390F4DAE5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979978"/>
              </p:ext>
            </p:extLst>
          </p:nvPr>
        </p:nvGraphicFramePr>
        <p:xfrm>
          <a:off x="0" y="540555"/>
          <a:ext cx="12192000" cy="632870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10628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9481177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1886307"/>
                    </a:ext>
                  </a:extLst>
                </a:gridCol>
              </a:tblGrid>
              <a:tr h="53644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5594993"/>
                  </a:ext>
                </a:extLst>
              </a:tr>
              <a:tr h="63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chemeClr val="bg1"/>
                          </a:solidFill>
                        </a:rPr>
                        <a:t>Average distance from the Sun</a:t>
                      </a:r>
                    </a:p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149,597,891 km (1 AU)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227,936,637 km (1.524 AU)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967747"/>
                  </a:ext>
                </a:extLst>
              </a:tr>
              <a:tr h="536445"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chemeClr val="bg1"/>
                          </a:solidFill>
                        </a:rPr>
                        <a:t>Equatorial Radius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6378 km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3397 km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58150233"/>
                  </a:ext>
                </a:extLst>
              </a:tr>
              <a:tr h="536445"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chemeClr val="bg1"/>
                          </a:solidFill>
                        </a:rPr>
                        <a:t>Length of the day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24 hours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24 hours, 37 minutes</a:t>
                      </a:r>
                    </a:p>
                  </a:txBody>
                  <a:tcP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87395"/>
                  </a:ext>
                </a:extLst>
              </a:tr>
              <a:tr h="536445"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chemeClr val="bg1"/>
                          </a:solidFill>
                        </a:rPr>
                        <a:t>Length of the year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687 Earth days (1.88 Earth 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365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115664"/>
                  </a:ext>
                </a:extLst>
              </a:tr>
              <a:tr h="536445"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chemeClr val="bg1"/>
                          </a:solidFill>
                        </a:rPr>
                        <a:t>Tilt of axis towards Sun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23.45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°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25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°</a:t>
                      </a:r>
                    </a:p>
                  </a:txBody>
                  <a:tcP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673962"/>
                  </a:ext>
                </a:extLst>
              </a:tr>
              <a:tr h="544957"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chemeClr val="bg1"/>
                          </a:solidFill>
                        </a:rPr>
                        <a:t># of natural satellites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1 (Moon)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2 (Phobos = Fear, Deimos = Panic)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858526"/>
                  </a:ext>
                </a:extLst>
              </a:tr>
              <a:tr h="544957"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chemeClr val="bg1"/>
                          </a:solidFill>
                        </a:rPr>
                        <a:t>Gravity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Thanks to Newton!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1/3rd of Earth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396631"/>
                  </a:ext>
                </a:extLst>
              </a:tr>
              <a:tr h="636327"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chemeClr val="bg1"/>
                          </a:solidFill>
                        </a:rPr>
                        <a:t>Mass and volume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5.9722×10²⁴ kg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1/10th of Earth and would need more than six Mars to fill Earth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48541"/>
                  </a:ext>
                </a:extLst>
              </a:tr>
              <a:tr h="63632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Surface temperature</a:t>
                      </a: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-89.2 °C (Vostok station, Antarctica) to 70.7 °C (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Lut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Desert, Iran)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-125 °C (at poles in winter) to 20 °C (near equator in summer)</a:t>
                      </a:r>
                    </a:p>
                  </a:txBody>
                  <a:tcP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250864"/>
                  </a:ext>
                </a:extLst>
              </a:tr>
              <a:tr h="636327"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chemeClr val="bg1"/>
                          </a:solidFill>
                        </a:rPr>
                        <a:t>Sea level atmospheric pressure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1013 mbar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7.5 mbar (100 times thinner atmosphere)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23882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7780DCC-E8E2-4964-8481-D59AD7D9C383}"/>
              </a:ext>
            </a:extLst>
          </p:cNvPr>
          <p:cNvSpPr txBox="1"/>
          <p:nvPr/>
        </p:nvSpPr>
        <p:spPr>
          <a:xfrm>
            <a:off x="380059" y="248167"/>
            <a:ext cx="3140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chemeClr val="bg1"/>
                </a:solidFill>
              </a:rPr>
              <a:t>@</a:t>
            </a:r>
            <a:r>
              <a:rPr lang="en-US" sz="3200" b="1" u="sng" dirty="0" err="1">
                <a:solidFill>
                  <a:schemeClr val="bg1"/>
                </a:solidFill>
              </a:rPr>
              <a:t>MarsWxReport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255273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itting, indoor, table, dark&#10;&#10;Description automatically generated">
            <a:extLst>
              <a:ext uri="{FF2B5EF4-FFF2-40B4-BE49-F238E27FC236}">
                <a16:creationId xmlns:a16="http://schemas.microsoft.com/office/drawing/2014/main" id="{9F128D22-0C6F-41BA-BA2A-9153290F68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378" t="6752" r="7552" b="7023"/>
          <a:stretch/>
        </p:blipFill>
        <p:spPr>
          <a:xfrm>
            <a:off x="8939461" y="-1"/>
            <a:ext cx="3252539" cy="3296653"/>
          </a:xfrm>
          <a:prstGeom prst="rect">
            <a:avLst/>
          </a:prstGeom>
        </p:spPr>
      </p:pic>
      <p:pic>
        <p:nvPicPr>
          <p:cNvPr id="10" name="Picture 9" descr="A picture containing sitting, table, small, green&#10;&#10;Description automatically generated">
            <a:extLst>
              <a:ext uri="{FF2B5EF4-FFF2-40B4-BE49-F238E27FC236}">
                <a16:creationId xmlns:a16="http://schemas.microsoft.com/office/drawing/2014/main" id="{D9196A61-9845-4CBA-991A-DEC9819C51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8493" t="6496" r="4604" b="10238"/>
          <a:stretch/>
        </p:blipFill>
        <p:spPr>
          <a:xfrm>
            <a:off x="0" y="0"/>
            <a:ext cx="3356811" cy="3296653"/>
          </a:xfrm>
          <a:prstGeom prst="rect">
            <a:avLst/>
          </a:prstGeom>
        </p:spPr>
      </p:pic>
      <p:pic>
        <p:nvPicPr>
          <p:cNvPr id="1026" name="Picture 2" descr="Mars Facts: Atmosphere">
            <a:extLst>
              <a:ext uri="{FF2B5EF4-FFF2-40B4-BE49-F238E27FC236}">
                <a16:creationId xmlns:a16="http://schemas.microsoft.com/office/drawing/2014/main" id="{A44D0F87-922E-41AB-99C4-FC9533EDDC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5" y="924339"/>
            <a:ext cx="10548730" cy="593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1681E0-5C9F-4122-A3F9-9EA6BEB8429A}"/>
              </a:ext>
            </a:extLst>
          </p:cNvPr>
          <p:cNvSpPr txBox="1"/>
          <p:nvPr/>
        </p:nvSpPr>
        <p:spPr>
          <a:xfrm>
            <a:off x="9788722" y="924339"/>
            <a:ext cx="1554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Credit: NASA</a:t>
            </a:r>
            <a:endParaRPr lang="en-S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8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itting, indoor, table, dark&#10;&#10;Description automatically generated">
            <a:extLst>
              <a:ext uri="{FF2B5EF4-FFF2-40B4-BE49-F238E27FC236}">
                <a16:creationId xmlns:a16="http://schemas.microsoft.com/office/drawing/2014/main" id="{9F128D22-0C6F-41BA-BA2A-9153290F68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378" t="6752" r="7552" b="7023"/>
          <a:stretch/>
        </p:blipFill>
        <p:spPr>
          <a:xfrm>
            <a:off x="8939461" y="-1"/>
            <a:ext cx="3252539" cy="3296653"/>
          </a:xfrm>
          <a:prstGeom prst="rect">
            <a:avLst/>
          </a:prstGeom>
        </p:spPr>
      </p:pic>
      <p:pic>
        <p:nvPicPr>
          <p:cNvPr id="10" name="Picture 9" descr="A picture containing sitting, table, small, green&#10;&#10;Description automatically generated">
            <a:extLst>
              <a:ext uri="{FF2B5EF4-FFF2-40B4-BE49-F238E27FC236}">
                <a16:creationId xmlns:a16="http://schemas.microsoft.com/office/drawing/2014/main" id="{D9196A61-9845-4CBA-991A-DEC9819C51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8493" t="6496" r="4604" b="10238"/>
          <a:stretch/>
        </p:blipFill>
        <p:spPr>
          <a:xfrm>
            <a:off x="0" y="0"/>
            <a:ext cx="3356811" cy="32966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094FB8-1FCE-4FCA-A83E-6BE59FC98EC2}"/>
              </a:ext>
            </a:extLst>
          </p:cNvPr>
          <p:cNvSpPr txBox="1"/>
          <p:nvPr/>
        </p:nvSpPr>
        <p:spPr>
          <a:xfrm>
            <a:off x="9119936" y="3221175"/>
            <a:ext cx="30720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Dry, dusty, and covered in iron oxide (rust). Regolith contains chloride, sulphates and perchlorate salts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Two faces of Mars. Surface is rocky and rugged covered by mountain ranges, volcanoes, impacts sandy plains, sand dunes, Olympus Mons (26 km tall), and the Valles </a:t>
            </a:r>
            <a:r>
              <a:rPr lang="en-US" dirty="0" err="1">
                <a:solidFill>
                  <a:schemeClr val="bg1"/>
                </a:solidFill>
              </a:rPr>
              <a:t>Marineris</a:t>
            </a:r>
            <a:r>
              <a:rPr lang="en-US" dirty="0">
                <a:solidFill>
                  <a:schemeClr val="bg1"/>
                </a:solidFill>
              </a:rPr>
              <a:t> (7 km deep and 4000 km wide).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770B2-6D2F-4B6E-82BA-5AC2049FB79A}"/>
              </a:ext>
            </a:extLst>
          </p:cNvPr>
          <p:cNvSpPr txBox="1"/>
          <p:nvPr/>
        </p:nvSpPr>
        <p:spPr>
          <a:xfrm>
            <a:off x="-1" y="3498175"/>
            <a:ext cx="30720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About 70% of the surface is covered by liquid water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To know the rest about Earth, explore it!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Color: Blue vs Red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Sunrise and Sunset color: Red on Earth, Blue on Mars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4" name="Picture 4" descr="slide 4 - Pathfinder on Mars">
            <a:extLst>
              <a:ext uri="{FF2B5EF4-FFF2-40B4-BE49-F238E27FC236}">
                <a16:creationId xmlns:a16="http://schemas.microsoft.com/office/drawing/2014/main" id="{6B287429-06D5-4F0A-84E0-D91CE0C0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2" r="16948"/>
          <a:stretch/>
        </p:blipFill>
        <p:spPr bwMode="auto">
          <a:xfrm>
            <a:off x="3072063" y="-14583"/>
            <a:ext cx="6047873" cy="68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3EBB5D-0A59-436A-B3C9-5AEC98629CEF}"/>
              </a:ext>
            </a:extLst>
          </p:cNvPr>
          <p:cNvSpPr txBox="1"/>
          <p:nvPr/>
        </p:nvSpPr>
        <p:spPr>
          <a:xfrm>
            <a:off x="4564958" y="368654"/>
            <a:ext cx="3062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Surface features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BB93E-B30B-48B8-BCA1-0AB57D568CC4}"/>
              </a:ext>
            </a:extLst>
          </p:cNvPr>
          <p:cNvSpPr txBox="1"/>
          <p:nvPr/>
        </p:nvSpPr>
        <p:spPr>
          <a:xfrm>
            <a:off x="7565921" y="0"/>
            <a:ext cx="1554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Credit: NASA</a:t>
            </a:r>
            <a:endParaRPr lang="en-S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6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itting, indoor, table, dark&#10;&#10;Description automatically generated">
            <a:extLst>
              <a:ext uri="{FF2B5EF4-FFF2-40B4-BE49-F238E27FC236}">
                <a16:creationId xmlns:a16="http://schemas.microsoft.com/office/drawing/2014/main" id="{9F128D22-0C6F-41BA-BA2A-9153290F68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378" t="6752" r="7552" b="7023"/>
          <a:stretch/>
        </p:blipFill>
        <p:spPr>
          <a:xfrm>
            <a:off x="8939461" y="-1"/>
            <a:ext cx="3252539" cy="3296653"/>
          </a:xfrm>
          <a:prstGeom prst="rect">
            <a:avLst/>
          </a:prstGeom>
        </p:spPr>
      </p:pic>
      <p:pic>
        <p:nvPicPr>
          <p:cNvPr id="10" name="Picture 9" descr="A picture containing sitting, table, small, green&#10;&#10;Description automatically generated">
            <a:extLst>
              <a:ext uri="{FF2B5EF4-FFF2-40B4-BE49-F238E27FC236}">
                <a16:creationId xmlns:a16="http://schemas.microsoft.com/office/drawing/2014/main" id="{D9196A61-9845-4CBA-991A-DEC9819C51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8493" t="6496" r="4604" b="10238"/>
          <a:stretch/>
        </p:blipFill>
        <p:spPr>
          <a:xfrm>
            <a:off x="0" y="0"/>
            <a:ext cx="3356811" cy="3296653"/>
          </a:xfrm>
          <a:prstGeom prst="rect">
            <a:avLst/>
          </a:prstGeom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11EAC6AD-24D6-492C-937B-F3F6448B3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0"/>
            <a:ext cx="6007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2226D5-B623-4999-A406-D2C0FA177885}"/>
              </a:ext>
            </a:extLst>
          </p:cNvPr>
          <p:cNvSpPr txBox="1"/>
          <p:nvPr/>
        </p:nvSpPr>
        <p:spPr>
          <a:xfrm>
            <a:off x="3092450" y="358715"/>
            <a:ext cx="600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Does liquid water flow on Mars today?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2A8D07-EE7C-44F2-9E1D-D15C0FE5C4F7}"/>
              </a:ext>
            </a:extLst>
          </p:cNvPr>
          <p:cNvSpPr txBox="1"/>
          <p:nvPr/>
        </p:nvSpPr>
        <p:spPr>
          <a:xfrm>
            <a:off x="0" y="3230667"/>
            <a:ext cx="30720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Signs of wetter past which now are dried-up river channels and canyons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Recurring slope </a:t>
            </a:r>
            <a:r>
              <a:rPr lang="en-US" dirty="0" err="1">
                <a:solidFill>
                  <a:schemeClr val="bg1"/>
                </a:solidFill>
              </a:rPr>
              <a:t>lineae</a:t>
            </a:r>
            <a:r>
              <a:rPr lang="en-US" dirty="0">
                <a:solidFill>
                  <a:schemeClr val="bg1"/>
                </a:solidFill>
              </a:rPr>
              <a:t>, slope streaks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Radar observation of 20 km wide subsurface lake under south polar ice cap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Stays liquid due to concentrated briny nature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68F42-5482-4F30-A470-73F024885AB0}"/>
              </a:ext>
            </a:extLst>
          </p:cNvPr>
          <p:cNvSpPr txBox="1"/>
          <p:nvPr/>
        </p:nvSpPr>
        <p:spPr>
          <a:xfrm>
            <a:off x="9099550" y="3923164"/>
            <a:ext cx="3072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Briny water flow in warm seasons vs flow of dry dirt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HABIT / ExoMars 2022 will investigate at the formation of liquid brines on Martian surface (wet mechanism)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7320A4-CD63-46C4-B9EA-EC492473DC8C}"/>
              </a:ext>
            </a:extLst>
          </p:cNvPr>
          <p:cNvSpPr txBox="1"/>
          <p:nvPr/>
        </p:nvSpPr>
        <p:spPr>
          <a:xfrm>
            <a:off x="4451611" y="6457890"/>
            <a:ext cx="4647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Credit: NASA/JPL-Caltech/Univ. of Arizona</a:t>
            </a:r>
            <a:endParaRPr lang="en-S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5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itting, table, small, green&#10;&#10;Description automatically generated">
            <a:extLst>
              <a:ext uri="{FF2B5EF4-FFF2-40B4-BE49-F238E27FC236}">
                <a16:creationId xmlns:a16="http://schemas.microsoft.com/office/drawing/2014/main" id="{D9196A61-9845-4CBA-991A-DEC9819C51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493" t="6496" r="4604" b="10238"/>
          <a:stretch/>
        </p:blipFill>
        <p:spPr>
          <a:xfrm>
            <a:off x="0" y="0"/>
            <a:ext cx="3356811" cy="3296653"/>
          </a:xfrm>
          <a:prstGeom prst="rect">
            <a:avLst/>
          </a:prstGeom>
        </p:spPr>
      </p:pic>
      <p:pic>
        <p:nvPicPr>
          <p:cNvPr id="9" name="Picture 8" descr="A picture containing sitting, indoor, table, dark&#10;&#10;Description automatically generated">
            <a:extLst>
              <a:ext uri="{FF2B5EF4-FFF2-40B4-BE49-F238E27FC236}">
                <a16:creationId xmlns:a16="http://schemas.microsoft.com/office/drawing/2014/main" id="{9F128D22-0C6F-41BA-BA2A-9153290F68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378" t="6752" r="7552" b="7023"/>
          <a:stretch/>
        </p:blipFill>
        <p:spPr>
          <a:xfrm>
            <a:off x="8939461" y="-1"/>
            <a:ext cx="3252539" cy="3296653"/>
          </a:xfrm>
          <a:prstGeom prst="rect">
            <a:avLst/>
          </a:prstGeom>
        </p:spPr>
      </p:pic>
      <p:pic>
        <p:nvPicPr>
          <p:cNvPr id="1026" name="Picture 2" descr="Cutaway diagram of subsurface features, methane venting from cracks in the ground.">
            <a:extLst>
              <a:ext uri="{FF2B5EF4-FFF2-40B4-BE49-F238E27FC236}">
                <a16:creationId xmlns:a16="http://schemas.microsoft.com/office/drawing/2014/main" id="{77F4DF85-3C70-43FA-A5B9-15549BF7E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98" y="-8"/>
            <a:ext cx="10066801" cy="68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286837-D364-4019-8363-9BB278CE7EB8}"/>
              </a:ext>
            </a:extLst>
          </p:cNvPr>
          <p:cNvSpPr txBox="1"/>
          <p:nvPr/>
        </p:nvSpPr>
        <p:spPr>
          <a:xfrm>
            <a:off x="-2" y="-8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 does Methane on Mars implies?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1CB641-DDB8-460A-8C17-2BE01266FFBD}"/>
              </a:ext>
            </a:extLst>
          </p:cNvPr>
          <p:cNvSpPr txBox="1"/>
          <p:nvPr/>
        </p:nvSpPr>
        <p:spPr>
          <a:xfrm>
            <a:off x="9776656" y="13705"/>
            <a:ext cx="13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Credit: ESA</a:t>
            </a:r>
            <a:endParaRPr lang="en-SE" sz="2000" b="1" dirty="0"/>
          </a:p>
        </p:txBody>
      </p:sp>
    </p:spTree>
    <p:extLst>
      <p:ext uri="{BB962C8B-B14F-4D97-AF65-F5344CB8AC3E}">
        <p14:creationId xmlns:p14="http://schemas.microsoft.com/office/powerpoint/2010/main" val="2307094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itting, indoor, table, dark&#10;&#10;Description automatically generated">
            <a:extLst>
              <a:ext uri="{FF2B5EF4-FFF2-40B4-BE49-F238E27FC236}">
                <a16:creationId xmlns:a16="http://schemas.microsoft.com/office/drawing/2014/main" id="{9F128D22-0C6F-41BA-BA2A-9153290F68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378" t="6752" r="7552" b="7023"/>
          <a:stretch/>
        </p:blipFill>
        <p:spPr>
          <a:xfrm>
            <a:off x="8939461" y="-1"/>
            <a:ext cx="3252539" cy="3296653"/>
          </a:xfrm>
          <a:prstGeom prst="rect">
            <a:avLst/>
          </a:prstGeom>
        </p:spPr>
      </p:pic>
      <p:pic>
        <p:nvPicPr>
          <p:cNvPr id="10" name="Picture 9" descr="A picture containing sitting, table, small, green&#10;&#10;Description automatically generated">
            <a:extLst>
              <a:ext uri="{FF2B5EF4-FFF2-40B4-BE49-F238E27FC236}">
                <a16:creationId xmlns:a16="http://schemas.microsoft.com/office/drawing/2014/main" id="{D9196A61-9845-4CBA-991A-DEC9819C51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8493" t="6496" r="4604" b="10238"/>
          <a:stretch/>
        </p:blipFill>
        <p:spPr>
          <a:xfrm>
            <a:off x="0" y="0"/>
            <a:ext cx="3356811" cy="3296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DAEF04-A49E-404B-82D8-F7BD937B27E1}"/>
              </a:ext>
            </a:extLst>
          </p:cNvPr>
          <p:cNvSpPr txBox="1"/>
          <p:nvPr/>
        </p:nvSpPr>
        <p:spPr>
          <a:xfrm>
            <a:off x="0" y="45273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Is dust on Mars the most important driver of weather?</a:t>
            </a:r>
          </a:p>
        </p:txBody>
      </p:sp>
      <p:pic>
        <p:nvPicPr>
          <p:cNvPr id="2" name="Picture 2" descr="This sequence of images shows a dust-carrying whirlwind, called a dust devil">
            <a:extLst>
              <a:ext uri="{FF2B5EF4-FFF2-40B4-BE49-F238E27FC236}">
                <a16:creationId xmlns:a16="http://schemas.microsoft.com/office/drawing/2014/main" id="{F327E749-F97B-4081-BF8D-CA80E845FB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94001"/>
            <a:ext cx="12191999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68A1B9-785C-4943-AAB2-5D71261A5FF3}"/>
              </a:ext>
            </a:extLst>
          </p:cNvPr>
          <p:cNvSpPr txBox="1"/>
          <p:nvPr/>
        </p:nvSpPr>
        <p:spPr>
          <a:xfrm>
            <a:off x="3339119" y="1039675"/>
            <a:ext cx="55826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Dusts on Mars fills the role of water on Earth in weather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Winds from 65 to 79 km/</a:t>
            </a:r>
            <a:r>
              <a:rPr lang="en-US" dirty="0" err="1">
                <a:solidFill>
                  <a:schemeClr val="bg1"/>
                </a:solidFill>
              </a:rPr>
              <a:t>hr</a:t>
            </a:r>
            <a:r>
              <a:rPr lang="en-US" dirty="0">
                <a:solidFill>
                  <a:schemeClr val="bg1"/>
                </a:solidFill>
              </a:rPr>
              <a:t> are needed to lift dust off the surface, that’s enough speed to damage structures on Earth</a:t>
            </a:r>
          </a:p>
          <a:p>
            <a:endParaRPr lang="en-US" dirty="0"/>
          </a:p>
          <a:p>
            <a:r>
              <a:rPr lang="en-US" dirty="0"/>
              <a:t>1 dust devil / sq. km / day (140 million / day)</a:t>
            </a:r>
            <a:endParaRPr lang="en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60708C-9832-45D3-9937-750AE76FB1C9}"/>
              </a:ext>
            </a:extLst>
          </p:cNvPr>
          <p:cNvSpPr txBox="1"/>
          <p:nvPr/>
        </p:nvSpPr>
        <p:spPr>
          <a:xfrm>
            <a:off x="8490279" y="6405266"/>
            <a:ext cx="3616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Credit: NASA/JPL-Caltech/TAMU</a:t>
            </a:r>
          </a:p>
        </p:txBody>
      </p:sp>
    </p:spTree>
    <p:extLst>
      <p:ext uri="{BB962C8B-B14F-4D97-AF65-F5344CB8AC3E}">
        <p14:creationId xmlns:p14="http://schemas.microsoft.com/office/powerpoint/2010/main" val="594548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itting, indoor, table, dark&#10;&#10;Description automatically generated">
            <a:extLst>
              <a:ext uri="{FF2B5EF4-FFF2-40B4-BE49-F238E27FC236}">
                <a16:creationId xmlns:a16="http://schemas.microsoft.com/office/drawing/2014/main" id="{9F128D22-0C6F-41BA-BA2A-9153290F68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378" t="6752" r="7552" b="7023"/>
          <a:stretch/>
        </p:blipFill>
        <p:spPr>
          <a:xfrm>
            <a:off x="8939461" y="-1"/>
            <a:ext cx="3252539" cy="3296653"/>
          </a:xfrm>
          <a:prstGeom prst="rect">
            <a:avLst/>
          </a:prstGeom>
        </p:spPr>
      </p:pic>
      <p:pic>
        <p:nvPicPr>
          <p:cNvPr id="10" name="Picture 9" descr="A picture containing sitting, table, small, green&#10;&#10;Description automatically generated">
            <a:extLst>
              <a:ext uri="{FF2B5EF4-FFF2-40B4-BE49-F238E27FC236}">
                <a16:creationId xmlns:a16="http://schemas.microsoft.com/office/drawing/2014/main" id="{D9196A61-9845-4CBA-991A-DEC9819C51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8493" t="6496" r="4604" b="10238"/>
          <a:stretch/>
        </p:blipFill>
        <p:spPr>
          <a:xfrm>
            <a:off x="0" y="0"/>
            <a:ext cx="3356811" cy="3296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2441AD-45E4-4579-9140-3069182B9C7D}"/>
              </a:ext>
            </a:extLst>
          </p:cNvPr>
          <p:cNvSpPr txBox="1"/>
          <p:nvPr/>
        </p:nvSpPr>
        <p:spPr>
          <a:xfrm>
            <a:off x="0" y="4198845"/>
            <a:ext cx="2531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InSight</a:t>
            </a:r>
            <a:r>
              <a:rPr lang="en-US" dirty="0">
                <a:solidFill>
                  <a:schemeClr val="bg1"/>
                </a:solidFill>
              </a:rPr>
              <a:t> lander detected more than 450 </a:t>
            </a:r>
            <a:r>
              <a:rPr lang="en-US" dirty="0" err="1">
                <a:solidFill>
                  <a:schemeClr val="bg1"/>
                </a:solidFill>
              </a:rPr>
              <a:t>Marsquakes</a:t>
            </a:r>
            <a:r>
              <a:rPr lang="en-US" dirty="0">
                <a:solidFill>
                  <a:schemeClr val="bg1"/>
                </a:solidFill>
              </a:rPr>
              <a:t> since April 2019</a:t>
            </a:r>
          </a:p>
        </p:txBody>
      </p:sp>
      <p:pic>
        <p:nvPicPr>
          <p:cNvPr id="5122" name="Picture 2" descr="figure4">
            <a:extLst>
              <a:ext uri="{FF2B5EF4-FFF2-40B4-BE49-F238E27FC236}">
                <a16:creationId xmlns:a16="http://schemas.microsoft.com/office/drawing/2014/main" id="{D458B2CB-E602-483D-B606-F6B3EF737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12" y="-1"/>
            <a:ext cx="71285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DAEF04-A49E-404B-82D8-F7BD937B27E1}"/>
              </a:ext>
            </a:extLst>
          </p:cNvPr>
          <p:cNvSpPr txBox="1"/>
          <p:nvPr/>
        </p:nvSpPr>
        <p:spPr>
          <a:xfrm>
            <a:off x="-1" y="850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Are </a:t>
            </a:r>
            <a:r>
              <a:rPr lang="en-US" sz="2800" b="1" dirty="0" err="1"/>
              <a:t>Marsquakes</a:t>
            </a:r>
            <a:r>
              <a:rPr lang="en-US" sz="2800" b="1" dirty="0"/>
              <a:t> real?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B16F1A-E193-4D72-92D1-9F2FA7311453}"/>
              </a:ext>
            </a:extLst>
          </p:cNvPr>
          <p:cNvSpPr txBox="1"/>
          <p:nvPr/>
        </p:nvSpPr>
        <p:spPr>
          <a:xfrm>
            <a:off x="9660288" y="4337344"/>
            <a:ext cx="2531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Magnitude of 3 or 4 in </a:t>
            </a:r>
            <a:r>
              <a:rPr lang="en-US" dirty="0" err="1">
                <a:solidFill>
                  <a:schemeClr val="bg1"/>
                </a:solidFill>
              </a:rPr>
              <a:t>richter</a:t>
            </a:r>
            <a:r>
              <a:rPr lang="en-US" dirty="0">
                <a:solidFill>
                  <a:schemeClr val="bg1"/>
                </a:solidFill>
              </a:rPr>
              <a:t> scale, originated deeper (30 to 50 km) </a:t>
            </a:r>
            <a:endParaRPr lang="en-SE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22ACB6-6044-48C3-BE8D-A5D92D32E260}"/>
              </a:ext>
            </a:extLst>
          </p:cNvPr>
          <p:cNvSpPr txBox="1"/>
          <p:nvPr/>
        </p:nvSpPr>
        <p:spPr>
          <a:xfrm>
            <a:off x="4060545" y="1248215"/>
            <a:ext cx="4175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Credit: : W. Bruce </a:t>
            </a:r>
            <a:r>
              <a:rPr lang="en-US" sz="2000" b="1" dirty="0" err="1"/>
              <a:t>Banerdt</a:t>
            </a:r>
            <a:r>
              <a:rPr lang="en-US" sz="2000" b="1" dirty="0"/>
              <a:t> et al., 2020</a:t>
            </a:r>
          </a:p>
        </p:txBody>
      </p:sp>
    </p:spTree>
    <p:extLst>
      <p:ext uri="{BB962C8B-B14F-4D97-AF65-F5344CB8AC3E}">
        <p14:creationId xmlns:p14="http://schemas.microsoft.com/office/powerpoint/2010/main" val="1045135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1033</Words>
  <Application>Microsoft Office PowerPoint</Application>
  <PresentationFormat>Widescreen</PresentationFormat>
  <Paragraphs>140</Paragraphs>
  <Slides>16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Office Theme</vt:lpstr>
      <vt:lpstr>Webinar 2: The present-day environment of the surface of Mars and comparison with that of Earth </vt:lpstr>
      <vt:lpstr>Earth and Mars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”A day on Mars” experience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and Mars</dc:title>
  <dc:creator>Miracle Israel Nazarious</dc:creator>
  <cp:lastModifiedBy>Nazarious, Miracle</cp:lastModifiedBy>
  <cp:revision>312</cp:revision>
  <dcterms:created xsi:type="dcterms:W3CDTF">2020-02-25T09:36:39Z</dcterms:created>
  <dcterms:modified xsi:type="dcterms:W3CDTF">2021-10-21T10:21:35Z</dcterms:modified>
</cp:coreProperties>
</file>