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80" r:id="rId5"/>
    <p:sldId id="282" r:id="rId6"/>
    <p:sldId id="281" r:id="rId7"/>
    <p:sldId id="283" r:id="rId8"/>
    <p:sldId id="284" r:id="rId9"/>
    <p:sldId id="267" r:id="rId10"/>
    <p:sldId id="270" r:id="rId11"/>
    <p:sldId id="278" r:id="rId12"/>
    <p:sldId id="279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2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56" d="100"/>
          <a:sy n="156" d="100"/>
        </p:scale>
        <p:origin x="534" y="28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0ACF-EFFC-D741-855A-D792F5D718D9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AB0-AAD8-5141-BFBD-D868574D0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617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0ACF-EFFC-D741-855A-D792F5D718D9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AB0-AAD8-5141-BFBD-D868574D0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833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0ACF-EFFC-D741-855A-D792F5D718D9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AB0-AAD8-5141-BFBD-D868574D0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66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0ACF-EFFC-D741-855A-D792F5D718D9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AB0-AAD8-5141-BFBD-D868574D0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55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0ACF-EFFC-D741-855A-D792F5D718D9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AB0-AAD8-5141-BFBD-D868574D0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765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0ACF-EFFC-D741-855A-D792F5D718D9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AB0-AAD8-5141-BFBD-D868574D0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124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0ACF-EFFC-D741-855A-D792F5D718D9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AB0-AAD8-5141-BFBD-D868574D0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54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0ACF-EFFC-D741-855A-D792F5D718D9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AB0-AAD8-5141-BFBD-D868574D0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427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0ACF-EFFC-D741-855A-D792F5D718D9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AB0-AAD8-5141-BFBD-D868574D0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67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0ACF-EFFC-D741-855A-D792F5D718D9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AB0-AAD8-5141-BFBD-D868574D0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45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0ACF-EFFC-D741-855A-D792F5D718D9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AB0-AAD8-5141-BFBD-D868574D0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491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60ACF-EFFC-D741-855A-D792F5D718D9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98AB0-AAD8-5141-BFBD-D868574D0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58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apmproject@gmail.com" TargetMode="External"/><Relationship Id="rId5" Type="http://schemas.openxmlformats.org/officeDocument/2006/relationships/hyperlink" Target="mailto:d.r.green@abdn.ac.uk" TargetMode="External"/><Relationship Id="rId4" Type="http://schemas.openxmlformats.org/officeDocument/2006/relationships/hyperlink" Target="http://www.abdn.ac.uk/research/ucem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6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nterest.co.uk/pin/68257750584329580/" TargetMode="External"/><Relationship Id="rId13" Type="http://schemas.openxmlformats.org/officeDocument/2006/relationships/image" Target="../media/image23.png"/><Relationship Id="rId18" Type="http://schemas.openxmlformats.org/officeDocument/2006/relationships/image" Target="../media/image21.png"/><Relationship Id="rId3" Type="http://schemas.openxmlformats.org/officeDocument/2006/relationships/hyperlink" Target="https://phys.org/news/2017-04-eye-sky-tackle.html" TargetMode="External"/><Relationship Id="rId7" Type="http://schemas.openxmlformats.org/officeDocument/2006/relationships/hyperlink" Target="http://www.freshplaza.com/article/173464/Scotland-to-combat-fruit-flies-with-drones" TargetMode="External"/><Relationship Id="rId12" Type="http://schemas.openxmlformats.org/officeDocument/2006/relationships/image" Target="../media/image22.png"/><Relationship Id="rId1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oducebusinessuk.com/insight/insight-stories/2017/04/06/drones-to-tackle-fruit-fly-spread-on-soft-fruit-farms" TargetMode="External"/><Relationship Id="rId11" Type="http://schemas.openxmlformats.org/officeDocument/2006/relationships/hyperlink" Target="https://www.wur.nl/en/newsarticle/Drones-keeping-an-eye-on-the-fly.htm" TargetMode="External"/><Relationship Id="rId5" Type="http://schemas.openxmlformats.org/officeDocument/2006/relationships/hyperlink" Target="http://www.scotsman.com/news/environment/drones-to-protect-scotland-s-soft-crops-from-fruit-flies-1-4411855" TargetMode="External"/><Relationship Id="rId15" Type="http://schemas.openxmlformats.org/officeDocument/2006/relationships/image" Target="../media/image25.png"/><Relationship Id="rId10" Type="http://schemas.openxmlformats.org/officeDocument/2006/relationships/hyperlink" Target="https://www.facebook.com/universityofaberdeen/posts/10155313319104432" TargetMode="External"/><Relationship Id="rId19" Type="http://schemas.openxmlformats.org/officeDocument/2006/relationships/image" Target="../media/image6.png"/><Relationship Id="rId4" Type="http://schemas.openxmlformats.org/officeDocument/2006/relationships/hyperlink" Target="https://www.abdn.ac.uk/news/10604/" TargetMode="External"/><Relationship Id="rId9" Type="http://schemas.openxmlformats.org/officeDocument/2006/relationships/hyperlink" Target="https://www.hortweek.com/research-project-employs-drones-give-early-warning-spotted-wing-drosophila/fresh-produce/article/1430010" TargetMode="External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96335"/>
            <a:ext cx="8876815" cy="1470025"/>
          </a:xfrm>
        </p:spPr>
        <p:txBody>
          <a:bodyPr>
            <a:normAutofit/>
          </a:bodyPr>
          <a:lstStyle/>
          <a:p>
            <a:pPr algn="r"/>
            <a:r>
              <a:rPr lang="en-US" sz="3200" i="1" dirty="0" smtClean="0"/>
              <a:t>David R. Green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000" dirty="0" smtClean="0"/>
              <a:t>UCEMM | University of Aberdeen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0292" y="6362865"/>
            <a:ext cx="8914536" cy="457410"/>
          </a:xfrm>
        </p:spPr>
        <p:txBody>
          <a:bodyPr>
            <a:noAutofit/>
          </a:bodyPr>
          <a:lstStyle/>
          <a:p>
            <a:pPr algn="r"/>
            <a:r>
              <a:rPr lang="en-US" sz="1400" dirty="0" smtClean="0"/>
              <a:t>SWD  presentation – 24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January 2018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904" y="176807"/>
            <a:ext cx="1092200" cy="158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46103"/>
            <a:ext cx="1672261" cy="8361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261" y="5226894"/>
            <a:ext cx="1685887" cy="4230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4812" y="4946103"/>
            <a:ext cx="1134129" cy="8817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993900"/>
            <a:ext cx="9156574" cy="28464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30493" y="641313"/>
            <a:ext cx="51786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www.aapmproject.eu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5734" y="113174"/>
            <a:ext cx="8876815" cy="6639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5723" y="6017341"/>
            <a:ext cx="8810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9BBB59"/>
                </a:solidFill>
              </a:rPr>
              <a:t>Johannes Fahrentrapp</a:t>
            </a:r>
            <a:r>
              <a:rPr lang="en-US" sz="1600" dirty="0">
                <a:solidFill>
                  <a:srgbClr val="9BBB59"/>
                </a:solidFill>
              </a:rPr>
              <a:t> </a:t>
            </a:r>
            <a:r>
              <a:rPr lang="en-US" sz="1600" dirty="0" smtClean="0">
                <a:solidFill>
                  <a:srgbClr val="9BBB59"/>
                </a:solidFill>
              </a:rPr>
              <a:t>| Lammert Kooistra |  </a:t>
            </a:r>
            <a:r>
              <a:rPr lang="de-CH" sz="1600" dirty="0">
                <a:solidFill>
                  <a:srgbClr val="9BBB59"/>
                </a:solidFill>
              </a:rPr>
              <a:t>Irene </a:t>
            </a:r>
            <a:r>
              <a:rPr lang="de-CH" sz="1600" dirty="0" smtClean="0">
                <a:solidFill>
                  <a:srgbClr val="9BBB59"/>
                </a:solidFill>
              </a:rPr>
              <a:t>Bühlmann </a:t>
            </a:r>
            <a:r>
              <a:rPr lang="en-US" sz="1600" dirty="0" smtClean="0">
                <a:solidFill>
                  <a:srgbClr val="9BBB59"/>
                </a:solidFill>
              </a:rPr>
              <a:t>| Jason J. Hagon | Peter Roosjen</a:t>
            </a:r>
            <a:endParaRPr lang="en-US" sz="1600" dirty="0">
              <a:solidFill>
                <a:srgbClr val="9BBB59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74711" y="5954878"/>
            <a:ext cx="8431008" cy="20821"/>
          </a:xfrm>
          <a:prstGeom prst="line">
            <a:avLst/>
          </a:prstGeom>
          <a:ln w="9525" cmpd="sng"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7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8977403" cy="1143000"/>
          </a:xfrm>
        </p:spPr>
        <p:txBody>
          <a:bodyPr/>
          <a:lstStyle/>
          <a:p>
            <a:pPr algn="l"/>
            <a:r>
              <a:rPr lang="en-US" dirty="0" smtClean="0"/>
              <a:t>   </a:t>
            </a:r>
            <a:r>
              <a:rPr lang="en-US" dirty="0" smtClean="0">
                <a:solidFill>
                  <a:schemeClr val="accent3"/>
                </a:solidFill>
              </a:rPr>
              <a:t>Autonomous Flight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904" y="176807"/>
            <a:ext cx="1092200" cy="15875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13161" y="1417638"/>
            <a:ext cx="73680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5734" y="113174"/>
            <a:ext cx="8876815" cy="6639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35" y="1590612"/>
            <a:ext cx="5854541" cy="4390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3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342" y="1964388"/>
            <a:ext cx="2133003" cy="2133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/>
          <p:cNvSpPr txBox="1"/>
          <p:nvPr/>
        </p:nvSpPr>
        <p:spPr>
          <a:xfrm>
            <a:off x="6350690" y="4246255"/>
            <a:ext cx="25186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C0504D"/>
                </a:solidFill>
              </a:rPr>
              <a:t>Waypoints – known </a:t>
            </a:r>
          </a:p>
          <a:p>
            <a:r>
              <a:rPr lang="en-US" dirty="0" smtClean="0">
                <a:solidFill>
                  <a:srgbClr val="C0504D"/>
                </a:solidFill>
              </a:rPr>
              <a:t>      locations of Fly Traps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C0504D"/>
                </a:solidFill>
              </a:rPr>
              <a:t>Fly drone from one to</a:t>
            </a:r>
          </a:p>
          <a:p>
            <a:r>
              <a:rPr lang="en-US" dirty="0">
                <a:solidFill>
                  <a:srgbClr val="C0504D"/>
                </a:solidFill>
              </a:rPr>
              <a:t> </a:t>
            </a:r>
            <a:r>
              <a:rPr lang="en-US" dirty="0" smtClean="0">
                <a:solidFill>
                  <a:srgbClr val="C0504D"/>
                </a:solidFill>
              </a:rPr>
              <a:t>    the other</a:t>
            </a:r>
            <a:endParaRPr lang="en-US" dirty="0">
              <a:solidFill>
                <a:srgbClr val="C0504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48273" y="6286414"/>
            <a:ext cx="9194292" cy="590290"/>
            <a:chOff x="-48273" y="6286414"/>
            <a:chExt cx="9194292" cy="59029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19" y="6286414"/>
              <a:ext cx="9144000" cy="590290"/>
            </a:xfrm>
            <a:prstGeom prst="rect">
              <a:avLst/>
            </a:prstGeom>
          </p:spPr>
        </p:pic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-48273" y="6381569"/>
              <a:ext cx="8914536" cy="45741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400" dirty="0" smtClean="0">
                  <a:solidFill>
                    <a:schemeClr val="bg1"/>
                  </a:solidFill>
                </a:rPr>
                <a:t>SWD  presentation – 24</a:t>
              </a:r>
              <a:r>
                <a:rPr lang="en-US" sz="1400" baseline="30000" dirty="0" smtClean="0">
                  <a:solidFill>
                    <a:schemeClr val="bg1"/>
                  </a:solidFill>
                </a:rPr>
                <a:t>th</a:t>
              </a:r>
              <a:r>
                <a:rPr lang="en-US" sz="1400" dirty="0" smtClean="0">
                  <a:solidFill>
                    <a:schemeClr val="bg1"/>
                  </a:solidFill>
                </a:rPr>
                <a:t> January 2018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75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8977403" cy="1143000"/>
          </a:xfrm>
        </p:spPr>
        <p:txBody>
          <a:bodyPr/>
          <a:lstStyle/>
          <a:p>
            <a:pPr algn="l"/>
            <a:r>
              <a:rPr lang="en-US" dirty="0" smtClean="0"/>
              <a:t>   </a:t>
            </a:r>
            <a:r>
              <a:rPr lang="en-US" dirty="0" smtClean="0">
                <a:solidFill>
                  <a:schemeClr val="accent3"/>
                </a:solidFill>
              </a:rPr>
              <a:t>Coloured Fly Traps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904" y="176807"/>
            <a:ext cx="1092200" cy="15875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13161" y="1417638"/>
            <a:ext cx="73680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5734" y="113174"/>
            <a:ext cx="8876815" cy="6639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065" y="1839168"/>
            <a:ext cx="4080025" cy="3049920"/>
          </a:xfrm>
          <a:prstGeom prst="rect">
            <a:avLst/>
          </a:prstGeom>
          <a:ln>
            <a:solidFill>
              <a:srgbClr val="9BBB59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740" y="1665707"/>
            <a:ext cx="3658528" cy="2986380"/>
          </a:xfrm>
          <a:prstGeom prst="rect">
            <a:avLst/>
          </a:prstGeom>
          <a:ln>
            <a:solidFill>
              <a:srgbClr val="9BBB59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287719" y="4938719"/>
            <a:ext cx="85644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>
                <a:solidFill>
                  <a:srgbClr val="C0504D"/>
                </a:solidFill>
              </a:rPr>
              <a:t>Wang, Y., </a:t>
            </a:r>
            <a:r>
              <a:rPr lang="en-GB" dirty="0" err="1">
                <a:solidFill>
                  <a:srgbClr val="C0504D"/>
                </a:solidFill>
              </a:rPr>
              <a:t>Gao</a:t>
            </a:r>
            <a:r>
              <a:rPr lang="en-GB" dirty="0">
                <a:solidFill>
                  <a:srgbClr val="C0504D"/>
                </a:solidFill>
              </a:rPr>
              <a:t>, N., Shi, L., Qin, Z.Y., He, P., Hu, D.Y., Tan, X.F., and Chen, Z., 2015. Evaluation of the Attractive Effect of Coloured Sticky Traps for </a:t>
            </a:r>
            <a:r>
              <a:rPr lang="en-GB" i="1" dirty="0" err="1">
                <a:solidFill>
                  <a:srgbClr val="C0504D"/>
                </a:solidFill>
              </a:rPr>
              <a:t>Aleurocanthus</a:t>
            </a:r>
            <a:r>
              <a:rPr lang="en-GB" i="1" dirty="0">
                <a:solidFill>
                  <a:srgbClr val="C0504D"/>
                </a:solidFill>
              </a:rPr>
              <a:t> </a:t>
            </a:r>
            <a:r>
              <a:rPr lang="en-GB" i="1" dirty="0" err="1">
                <a:solidFill>
                  <a:srgbClr val="C0504D"/>
                </a:solidFill>
              </a:rPr>
              <a:t>Spiniferus</a:t>
            </a:r>
            <a:r>
              <a:rPr lang="en-GB" dirty="0">
                <a:solidFill>
                  <a:srgbClr val="C0504D"/>
                </a:solidFill>
              </a:rPr>
              <a:t> (</a:t>
            </a:r>
            <a:r>
              <a:rPr lang="en-GB" dirty="0" err="1">
                <a:solidFill>
                  <a:srgbClr val="C0504D"/>
                </a:solidFill>
              </a:rPr>
              <a:t>Quaintance</a:t>
            </a:r>
            <a:r>
              <a:rPr lang="en-GB" dirty="0">
                <a:solidFill>
                  <a:srgbClr val="C0504D"/>
                </a:solidFill>
              </a:rPr>
              <a:t>) and its Monitoring Method in Tea Garden in China. </a:t>
            </a:r>
            <a:r>
              <a:rPr lang="en-GB" b="1" dirty="0">
                <a:solidFill>
                  <a:srgbClr val="C0504D"/>
                </a:solidFill>
              </a:rPr>
              <a:t>Journal of Entomological and </a:t>
            </a:r>
            <a:r>
              <a:rPr lang="en-GB" b="1" dirty="0" err="1">
                <a:solidFill>
                  <a:srgbClr val="C0504D"/>
                </a:solidFill>
              </a:rPr>
              <a:t>Acarological</a:t>
            </a:r>
            <a:r>
              <a:rPr lang="en-GB" b="1" dirty="0">
                <a:solidFill>
                  <a:srgbClr val="C0504D"/>
                </a:solidFill>
              </a:rPr>
              <a:t> Research.</a:t>
            </a:r>
            <a:r>
              <a:rPr lang="en-GB" dirty="0">
                <a:solidFill>
                  <a:srgbClr val="C0504D"/>
                </a:solidFill>
              </a:rPr>
              <a:t> Vol. </a:t>
            </a:r>
            <a:r>
              <a:rPr lang="en-GB" dirty="0" smtClean="0">
                <a:solidFill>
                  <a:srgbClr val="C0504D"/>
                </a:solidFill>
              </a:rPr>
              <a:t>47</a:t>
            </a:r>
            <a:r>
              <a:rPr lang="en-GB" dirty="0">
                <a:solidFill>
                  <a:srgbClr val="C0504D"/>
                </a:solidFill>
              </a:rPr>
              <a:t>(</a:t>
            </a:r>
            <a:r>
              <a:rPr lang="en-GB" dirty="0" smtClean="0">
                <a:solidFill>
                  <a:srgbClr val="C0504D"/>
                </a:solidFill>
              </a:rPr>
              <a:t>3)</a:t>
            </a:r>
            <a:r>
              <a:rPr lang="en-GB" dirty="0">
                <a:solidFill>
                  <a:srgbClr val="C0504D"/>
                </a:solidFill>
              </a:rPr>
              <a:t>:86-90.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-48273" y="6286414"/>
            <a:ext cx="9194292" cy="590290"/>
            <a:chOff x="-48273" y="6286414"/>
            <a:chExt cx="9194292" cy="59029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19" y="6286414"/>
              <a:ext cx="9144000" cy="590290"/>
            </a:xfrm>
            <a:prstGeom prst="rect">
              <a:avLst/>
            </a:prstGeom>
          </p:spPr>
        </p:pic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-48273" y="6381569"/>
              <a:ext cx="8914536" cy="45741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400" dirty="0" smtClean="0">
                  <a:solidFill>
                    <a:schemeClr val="bg1"/>
                  </a:solidFill>
                </a:rPr>
                <a:t>SWD  presentation – 24</a:t>
              </a:r>
              <a:r>
                <a:rPr lang="en-US" sz="1400" baseline="30000" dirty="0" smtClean="0">
                  <a:solidFill>
                    <a:schemeClr val="bg1"/>
                  </a:solidFill>
                </a:rPr>
                <a:t>th</a:t>
              </a:r>
              <a:r>
                <a:rPr lang="en-US" sz="1400" dirty="0" smtClean="0">
                  <a:solidFill>
                    <a:schemeClr val="bg1"/>
                  </a:solidFill>
                </a:rPr>
                <a:t> January 2018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557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8977403" cy="1143000"/>
          </a:xfrm>
        </p:spPr>
        <p:txBody>
          <a:bodyPr/>
          <a:lstStyle/>
          <a:p>
            <a:pPr algn="l"/>
            <a:r>
              <a:rPr lang="en-US" dirty="0" smtClean="0"/>
              <a:t>   </a:t>
            </a:r>
            <a:r>
              <a:rPr lang="en-US" dirty="0" smtClean="0">
                <a:solidFill>
                  <a:schemeClr val="accent3"/>
                </a:solidFill>
              </a:rPr>
              <a:t>Research References (Traps)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904" y="176807"/>
            <a:ext cx="1092200" cy="15875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13161" y="1417638"/>
            <a:ext cx="73680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5734" y="113174"/>
            <a:ext cx="8876815" cy="6639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12260" y="1705572"/>
            <a:ext cx="8514276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C0504D"/>
                </a:solidFill>
              </a:rPr>
              <a:t>Atakan, E., and Pehlivan, S., 2015. Attractiveness of Various Colored Sticky Traps to Some Pollinating Insects in Apple. </a:t>
            </a:r>
            <a:r>
              <a:rPr lang="en-US" sz="1600" b="1" dirty="0">
                <a:solidFill>
                  <a:srgbClr val="C0504D"/>
                </a:solidFill>
              </a:rPr>
              <a:t>Turkish Journal of Zoology</a:t>
            </a:r>
            <a:r>
              <a:rPr lang="en-US" sz="1600" dirty="0">
                <a:solidFill>
                  <a:srgbClr val="C0504D"/>
                </a:solidFill>
              </a:rPr>
              <a:t>. Vol. 39: 474-481.</a:t>
            </a:r>
            <a:endParaRPr lang="en-GB" sz="1600" dirty="0">
              <a:solidFill>
                <a:srgbClr val="C0504D"/>
              </a:solidFill>
            </a:endParaRPr>
          </a:p>
          <a:p>
            <a:pPr algn="just"/>
            <a:r>
              <a:rPr lang="en-US" sz="1600" dirty="0">
                <a:solidFill>
                  <a:srgbClr val="C0504D"/>
                </a:solidFill>
              </a:rPr>
              <a:t> </a:t>
            </a:r>
            <a:endParaRPr lang="en-GB" sz="1600" dirty="0">
              <a:solidFill>
                <a:srgbClr val="C0504D"/>
              </a:solidFill>
            </a:endParaRPr>
          </a:p>
          <a:p>
            <a:pPr algn="just"/>
            <a:r>
              <a:rPr lang="en-US" sz="1600" dirty="0">
                <a:solidFill>
                  <a:srgbClr val="C0504D"/>
                </a:solidFill>
              </a:rPr>
              <a:t>Devi, M.S., and Roy, K., 2017. Comparable Study on Different Coloured Sticky Traps for Catching of Onion Thrips, </a:t>
            </a:r>
            <a:r>
              <a:rPr lang="en-US" sz="1600" i="1" dirty="0">
                <a:solidFill>
                  <a:srgbClr val="C0504D"/>
                </a:solidFill>
              </a:rPr>
              <a:t>Thrips tabaci</a:t>
            </a:r>
            <a:r>
              <a:rPr lang="en-US" sz="1600" dirty="0">
                <a:solidFill>
                  <a:srgbClr val="C0504D"/>
                </a:solidFill>
              </a:rPr>
              <a:t> Lindeman. </a:t>
            </a:r>
            <a:r>
              <a:rPr lang="en-US" sz="1600" b="1" dirty="0">
                <a:solidFill>
                  <a:srgbClr val="C0504D"/>
                </a:solidFill>
              </a:rPr>
              <a:t>Journal of Entomology and Zoology Studies</a:t>
            </a:r>
            <a:r>
              <a:rPr lang="en-US" sz="1600" dirty="0">
                <a:solidFill>
                  <a:srgbClr val="C0504D"/>
                </a:solidFill>
              </a:rPr>
              <a:t>. Vol. 5(2): 669-671.</a:t>
            </a:r>
            <a:endParaRPr lang="en-GB" sz="1600" dirty="0">
              <a:solidFill>
                <a:srgbClr val="C0504D"/>
              </a:solidFill>
            </a:endParaRPr>
          </a:p>
          <a:p>
            <a:pPr algn="just"/>
            <a:r>
              <a:rPr lang="en-GB" sz="1600" dirty="0">
                <a:solidFill>
                  <a:srgbClr val="C0504D"/>
                </a:solidFill>
              </a:rPr>
              <a:t> </a:t>
            </a:r>
          </a:p>
          <a:p>
            <a:pPr algn="just"/>
            <a:r>
              <a:rPr lang="en-GB" sz="1600" dirty="0">
                <a:solidFill>
                  <a:srgbClr val="C0504D"/>
                </a:solidFill>
              </a:rPr>
              <a:t>Hassan, A-A, and Mohammed, A-D., 2004. Trapping Efficiency of Various Colored Traps for Insects in Cucumber Crop under Greenhouse Conditions in Riyadh, Saudi Arabia. </a:t>
            </a:r>
            <a:r>
              <a:rPr lang="en-US" sz="1600" dirty="0">
                <a:solidFill>
                  <a:srgbClr val="C0504D"/>
                </a:solidFill>
              </a:rPr>
              <a:t> </a:t>
            </a:r>
            <a:r>
              <a:rPr lang="en-US" sz="1600" b="1" dirty="0">
                <a:solidFill>
                  <a:srgbClr val="C0504D"/>
                </a:solidFill>
              </a:rPr>
              <a:t>Pakistan Journal of Biological Sciences</a:t>
            </a:r>
            <a:r>
              <a:rPr lang="en-US" sz="1600" dirty="0">
                <a:solidFill>
                  <a:srgbClr val="C0504D"/>
                </a:solidFill>
              </a:rPr>
              <a:t>. </a:t>
            </a:r>
            <a:r>
              <a:rPr lang="en-US" sz="1600" dirty="0" smtClean="0">
                <a:solidFill>
                  <a:srgbClr val="C0504D"/>
                </a:solidFill>
              </a:rPr>
              <a:t>Vol. </a:t>
            </a:r>
            <a:r>
              <a:rPr lang="en-US" sz="1600" dirty="0">
                <a:solidFill>
                  <a:srgbClr val="C0504D"/>
                </a:solidFill>
              </a:rPr>
              <a:t>7(7):1213-1216.</a:t>
            </a:r>
            <a:endParaRPr lang="en-GB" sz="1600" dirty="0">
              <a:solidFill>
                <a:srgbClr val="C0504D"/>
              </a:solidFill>
            </a:endParaRPr>
          </a:p>
          <a:p>
            <a:pPr algn="just"/>
            <a:r>
              <a:rPr lang="en-US" sz="1600" dirty="0">
                <a:solidFill>
                  <a:srgbClr val="C0504D"/>
                </a:solidFill>
              </a:rPr>
              <a:t> </a:t>
            </a:r>
            <a:endParaRPr lang="en-GB" sz="1600" dirty="0">
              <a:solidFill>
                <a:srgbClr val="C0504D"/>
              </a:solidFill>
            </a:endParaRPr>
          </a:p>
          <a:p>
            <a:pPr algn="just"/>
            <a:r>
              <a:rPr lang="en-US" sz="1600" dirty="0">
                <a:solidFill>
                  <a:srgbClr val="C0504D"/>
                </a:solidFill>
              </a:rPr>
              <a:t>Leeper, J.R., 1978. Using Sticky Traps to Monitor Fruit Flies in Apple and Cherry Orchards. </a:t>
            </a:r>
            <a:r>
              <a:rPr lang="en-US" sz="1600" b="1" dirty="0">
                <a:solidFill>
                  <a:srgbClr val="C0504D"/>
                </a:solidFill>
              </a:rPr>
              <a:t>New York’s Food and Life Sciences Bulletin</a:t>
            </a:r>
            <a:r>
              <a:rPr lang="en-US" sz="1600" dirty="0">
                <a:solidFill>
                  <a:srgbClr val="C0504D"/>
                </a:solidFill>
              </a:rPr>
              <a:t>. No. 70. April 1978. 4p.</a:t>
            </a:r>
            <a:endParaRPr lang="en-GB" sz="1600" dirty="0">
              <a:solidFill>
                <a:srgbClr val="C0504D"/>
              </a:solidFill>
            </a:endParaRPr>
          </a:p>
          <a:p>
            <a:pPr algn="just"/>
            <a:r>
              <a:rPr lang="en-US" sz="1600" dirty="0">
                <a:solidFill>
                  <a:srgbClr val="C0504D"/>
                </a:solidFill>
              </a:rPr>
              <a:t> </a:t>
            </a:r>
            <a:endParaRPr lang="en-GB" sz="1600" dirty="0">
              <a:solidFill>
                <a:srgbClr val="C0504D"/>
              </a:solidFill>
            </a:endParaRPr>
          </a:p>
          <a:p>
            <a:pPr algn="just"/>
            <a:r>
              <a:rPr lang="en-GB" sz="1600" dirty="0">
                <a:solidFill>
                  <a:srgbClr val="C0504D"/>
                </a:solidFill>
              </a:rPr>
              <a:t>Wang, Y., Gao, N., Shi, L., Qin, Z.Y., He, P., Hu, D.Y., Tan, X.F., and Chen, Z., 2015. Evaluation of the Attractive Effect of Coloured Sticky Traps for </a:t>
            </a:r>
            <a:r>
              <a:rPr lang="en-GB" sz="1600" i="1" dirty="0">
                <a:solidFill>
                  <a:srgbClr val="C0504D"/>
                </a:solidFill>
              </a:rPr>
              <a:t>Aleurocanthus Spiniferus</a:t>
            </a:r>
            <a:r>
              <a:rPr lang="en-GB" sz="1600" dirty="0">
                <a:solidFill>
                  <a:srgbClr val="C0504D"/>
                </a:solidFill>
              </a:rPr>
              <a:t> (Quaintance) and its Monitoring Method in Tea Garden in China. </a:t>
            </a:r>
            <a:r>
              <a:rPr lang="en-GB" sz="1600" b="1" dirty="0">
                <a:solidFill>
                  <a:srgbClr val="C0504D"/>
                </a:solidFill>
              </a:rPr>
              <a:t>Journal of Entomological and Acarological Research.</a:t>
            </a:r>
            <a:r>
              <a:rPr lang="en-GB" sz="1600" dirty="0">
                <a:solidFill>
                  <a:srgbClr val="C0504D"/>
                </a:solidFill>
              </a:rPr>
              <a:t> </a:t>
            </a:r>
            <a:r>
              <a:rPr lang="en-GB" sz="1600" dirty="0" smtClean="0">
                <a:solidFill>
                  <a:srgbClr val="C0504D"/>
                </a:solidFill>
              </a:rPr>
              <a:t>Vol. 47(3):</a:t>
            </a:r>
            <a:r>
              <a:rPr lang="en-GB" sz="1600" dirty="0">
                <a:solidFill>
                  <a:srgbClr val="C0504D"/>
                </a:solidFill>
              </a:rPr>
              <a:t>86-90.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-48273" y="6286414"/>
            <a:ext cx="9194292" cy="590290"/>
            <a:chOff x="-48273" y="6286414"/>
            <a:chExt cx="9194292" cy="59029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9" y="6286414"/>
              <a:ext cx="9144000" cy="590290"/>
            </a:xfrm>
            <a:prstGeom prst="rect">
              <a:avLst/>
            </a:prstGeom>
          </p:spPr>
        </p:pic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-48273" y="6381569"/>
              <a:ext cx="8914536" cy="45741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400" dirty="0" smtClean="0">
                  <a:solidFill>
                    <a:schemeClr val="bg1"/>
                  </a:solidFill>
                </a:rPr>
                <a:t>SWD  presentation – 24</a:t>
              </a:r>
              <a:r>
                <a:rPr lang="en-US" sz="1400" baseline="30000" dirty="0" smtClean="0">
                  <a:solidFill>
                    <a:schemeClr val="bg1"/>
                  </a:solidFill>
                </a:rPr>
                <a:t>th</a:t>
              </a:r>
              <a:r>
                <a:rPr lang="en-US" sz="1400" dirty="0" smtClean="0">
                  <a:solidFill>
                    <a:schemeClr val="bg1"/>
                  </a:solidFill>
                </a:rPr>
                <a:t> January 2018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797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8977403" cy="1143000"/>
          </a:xfrm>
        </p:spPr>
        <p:txBody>
          <a:bodyPr/>
          <a:lstStyle/>
          <a:p>
            <a:pPr algn="l"/>
            <a:r>
              <a:rPr lang="en-US" dirty="0" smtClean="0"/>
              <a:t>   </a:t>
            </a:r>
            <a:r>
              <a:rPr lang="en-US" dirty="0" smtClean="0">
                <a:solidFill>
                  <a:schemeClr val="accent3"/>
                </a:solidFill>
              </a:rPr>
              <a:t>Thank You </a:t>
            </a:r>
            <a:r>
              <a:rPr lang="is-IS" dirty="0" smtClean="0">
                <a:solidFill>
                  <a:schemeClr val="accent3"/>
                </a:solidFill>
              </a:rPr>
              <a:t>….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904" y="176807"/>
            <a:ext cx="1092200" cy="15875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13161" y="1417638"/>
            <a:ext cx="736800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5734" y="113174"/>
            <a:ext cx="8876815" cy="6639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493" y="2043538"/>
            <a:ext cx="4494405" cy="32905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-50292" y="6362865"/>
            <a:ext cx="8914536" cy="457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DEFRA presentation – 20</a:t>
            </a:r>
            <a:r>
              <a:rPr lang="en-US" sz="1600" baseline="30000" dirty="0" smtClean="0">
                <a:solidFill>
                  <a:schemeClr val="bg1"/>
                </a:solidFill>
              </a:rPr>
              <a:t>th</a:t>
            </a:r>
            <a:r>
              <a:rPr lang="en-US" sz="1600" dirty="0" smtClean="0">
                <a:solidFill>
                  <a:schemeClr val="bg1"/>
                </a:solidFill>
              </a:rPr>
              <a:t> November 2017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85048" y="5767488"/>
            <a:ext cx="5703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www.abdn.ac.uk/research/ucemm</a:t>
            </a:r>
            <a:r>
              <a:rPr lang="en-US" dirty="0" smtClean="0"/>
              <a:t> | </a:t>
            </a:r>
            <a:r>
              <a:rPr lang="en-US" dirty="0" smtClean="0">
                <a:hlinkClick r:id="rId5"/>
              </a:rPr>
              <a:t>d.r.green@abdn.ac.uk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33077" y="6017342"/>
            <a:ext cx="2706249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96537" y="728744"/>
            <a:ext cx="2557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a</a:t>
            </a:r>
            <a:r>
              <a:rPr lang="en-US" dirty="0" smtClean="0">
                <a:hlinkClick r:id="rId6"/>
              </a:rPr>
              <a:t>apmproject@gmail.com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523710" y="391457"/>
            <a:ext cx="2454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www.aapmproject.eu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48273" y="6286414"/>
            <a:ext cx="9194292" cy="590290"/>
            <a:chOff x="-48273" y="6286414"/>
            <a:chExt cx="9194292" cy="59029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19" y="6286414"/>
              <a:ext cx="9144000" cy="590290"/>
            </a:xfrm>
            <a:prstGeom prst="rect">
              <a:avLst/>
            </a:prstGeom>
          </p:spPr>
        </p:pic>
        <p:sp>
          <p:nvSpPr>
            <p:cNvPr id="17" name="Subtitle 2"/>
            <p:cNvSpPr txBox="1">
              <a:spLocks/>
            </p:cNvSpPr>
            <p:nvPr/>
          </p:nvSpPr>
          <p:spPr>
            <a:xfrm>
              <a:off x="-48273" y="6381569"/>
              <a:ext cx="8914536" cy="45741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400" dirty="0" smtClean="0">
                  <a:solidFill>
                    <a:schemeClr val="bg1"/>
                  </a:solidFill>
                </a:rPr>
                <a:t>SWD  presentation – 24</a:t>
              </a:r>
              <a:r>
                <a:rPr lang="en-US" sz="1400" baseline="30000" dirty="0" smtClean="0">
                  <a:solidFill>
                    <a:schemeClr val="bg1"/>
                  </a:solidFill>
                </a:rPr>
                <a:t>th</a:t>
              </a:r>
              <a:r>
                <a:rPr lang="en-US" sz="1400" dirty="0" smtClean="0">
                  <a:solidFill>
                    <a:schemeClr val="bg1"/>
                  </a:solidFill>
                </a:rPr>
                <a:t> January 2018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966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7710"/>
            <a:ext cx="9144000" cy="5902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8977403" cy="1143000"/>
          </a:xfrm>
        </p:spPr>
        <p:txBody>
          <a:bodyPr/>
          <a:lstStyle/>
          <a:p>
            <a:pPr algn="l"/>
            <a:r>
              <a:rPr lang="en-US" dirty="0" smtClean="0"/>
              <a:t>   </a:t>
            </a:r>
            <a:r>
              <a:rPr lang="en-US" dirty="0" smtClean="0">
                <a:solidFill>
                  <a:schemeClr val="accent3"/>
                </a:solidFill>
              </a:rPr>
              <a:t>Outline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276" y="1582415"/>
            <a:ext cx="4344799" cy="460149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rgbClr val="953735"/>
                </a:solidFill>
              </a:rPr>
              <a:t>Introduction</a:t>
            </a:r>
          </a:p>
          <a:p>
            <a:r>
              <a:rPr lang="en-US" sz="2800" dirty="0" smtClean="0">
                <a:solidFill>
                  <a:srgbClr val="953735"/>
                </a:solidFill>
              </a:rPr>
              <a:t>Completed</a:t>
            </a:r>
          </a:p>
          <a:p>
            <a:r>
              <a:rPr lang="en-US" sz="2800" dirty="0" smtClean="0">
                <a:solidFill>
                  <a:srgbClr val="953735"/>
                </a:solidFill>
              </a:rPr>
              <a:t>UAV Platforms</a:t>
            </a:r>
          </a:p>
          <a:p>
            <a:r>
              <a:rPr lang="en-US" sz="2800" dirty="0" smtClean="0">
                <a:solidFill>
                  <a:srgbClr val="953735"/>
                </a:solidFill>
              </a:rPr>
              <a:t>Autonomous  Flight</a:t>
            </a:r>
          </a:p>
          <a:p>
            <a:r>
              <a:rPr lang="en-US" sz="2800" dirty="0" smtClean="0">
                <a:solidFill>
                  <a:srgbClr val="953735"/>
                </a:solidFill>
              </a:rPr>
              <a:t>Coloured Fly Traps</a:t>
            </a:r>
          </a:p>
          <a:p>
            <a:r>
              <a:rPr lang="en-US" sz="2800" dirty="0" smtClean="0">
                <a:solidFill>
                  <a:srgbClr val="953735"/>
                </a:solidFill>
              </a:rPr>
              <a:t>Research References</a:t>
            </a:r>
          </a:p>
          <a:p>
            <a:r>
              <a:rPr lang="en-US" sz="2800" dirty="0" smtClean="0">
                <a:solidFill>
                  <a:srgbClr val="953735"/>
                </a:solidFill>
              </a:rPr>
              <a:t>Field Experiment</a:t>
            </a:r>
          </a:p>
          <a:p>
            <a:r>
              <a:rPr lang="en-US" sz="2800" dirty="0" smtClean="0">
                <a:solidFill>
                  <a:srgbClr val="953735"/>
                </a:solidFill>
              </a:rPr>
              <a:t>Autonomous Flight Test</a:t>
            </a:r>
          </a:p>
          <a:p>
            <a:r>
              <a:rPr lang="en-US" sz="2800" dirty="0" smtClean="0">
                <a:solidFill>
                  <a:srgbClr val="953735"/>
                </a:solidFill>
              </a:rPr>
              <a:t>Partner(s) (ZHAW/WUR)</a:t>
            </a:r>
          </a:p>
          <a:p>
            <a:r>
              <a:rPr lang="en-US" sz="2800" dirty="0" smtClean="0">
                <a:solidFill>
                  <a:srgbClr val="953735"/>
                </a:solidFill>
              </a:rPr>
              <a:t>Plans (</a:t>
            </a:r>
            <a:r>
              <a:rPr lang="en-US" sz="2800" dirty="0" err="1" smtClean="0">
                <a:solidFill>
                  <a:srgbClr val="953735"/>
                </a:solidFill>
              </a:rPr>
              <a:t>UoA</a:t>
            </a:r>
            <a:r>
              <a:rPr lang="en-US" sz="2800" dirty="0" smtClean="0">
                <a:solidFill>
                  <a:srgbClr val="953735"/>
                </a:solidFill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9904" y="176807"/>
            <a:ext cx="1092200" cy="15875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13161" y="1417638"/>
            <a:ext cx="73680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5734" y="113174"/>
            <a:ext cx="8876815" cy="6639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9374" y="1867615"/>
            <a:ext cx="4583749" cy="3631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9BBB59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-50292" y="6362865"/>
            <a:ext cx="8914536" cy="457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SWD  presentation – 24</a:t>
            </a:r>
            <a:r>
              <a:rPr lang="en-US" sz="1400" baseline="30000" dirty="0" smtClean="0">
                <a:solidFill>
                  <a:schemeClr val="bg1"/>
                </a:solidFill>
              </a:rPr>
              <a:t>th</a:t>
            </a:r>
            <a:r>
              <a:rPr lang="en-US" sz="1400" dirty="0" smtClean="0">
                <a:solidFill>
                  <a:schemeClr val="bg1"/>
                </a:solidFill>
              </a:rPr>
              <a:t> January 2018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60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8977403" cy="1143000"/>
          </a:xfrm>
        </p:spPr>
        <p:txBody>
          <a:bodyPr/>
          <a:lstStyle/>
          <a:p>
            <a:pPr algn="l"/>
            <a:r>
              <a:rPr lang="en-US" dirty="0" smtClean="0"/>
              <a:t>   </a:t>
            </a:r>
            <a:r>
              <a:rPr lang="en-US" dirty="0" smtClean="0">
                <a:solidFill>
                  <a:schemeClr val="accent3"/>
                </a:solidFill>
              </a:rPr>
              <a:t>Completed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940690"/>
            <a:ext cx="3310732" cy="388784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953735"/>
                </a:solidFill>
              </a:rPr>
              <a:t>Website – up-to-date</a:t>
            </a:r>
          </a:p>
          <a:p>
            <a:r>
              <a:rPr lang="en-US" dirty="0" smtClean="0">
                <a:solidFill>
                  <a:srgbClr val="953735"/>
                </a:solidFill>
              </a:rPr>
              <a:t>Facebook Page</a:t>
            </a:r>
          </a:p>
          <a:p>
            <a:r>
              <a:rPr lang="en-US" dirty="0" smtClean="0">
                <a:solidFill>
                  <a:srgbClr val="953735"/>
                </a:solidFill>
              </a:rPr>
              <a:t>Twitter Page</a:t>
            </a:r>
          </a:p>
          <a:p>
            <a:r>
              <a:rPr lang="en-US" dirty="0" smtClean="0">
                <a:solidFill>
                  <a:srgbClr val="953735"/>
                </a:solidFill>
              </a:rPr>
              <a:t>Press Release(s)</a:t>
            </a:r>
          </a:p>
          <a:p>
            <a:r>
              <a:rPr lang="en-US" dirty="0" smtClean="0">
                <a:solidFill>
                  <a:srgbClr val="953735"/>
                </a:solidFill>
              </a:rPr>
              <a:t>Two SKYPE meetings (with Both Partners)</a:t>
            </a:r>
          </a:p>
          <a:p>
            <a:r>
              <a:rPr lang="en-US" dirty="0" smtClean="0">
                <a:solidFill>
                  <a:srgbClr val="953735"/>
                </a:solidFill>
              </a:rPr>
              <a:t>Email correspondence (daily/weekly)</a:t>
            </a:r>
          </a:p>
          <a:p>
            <a:r>
              <a:rPr lang="en-US" dirty="0" smtClean="0">
                <a:solidFill>
                  <a:srgbClr val="953735"/>
                </a:solidFill>
              </a:rPr>
              <a:t>Acquisition of some Fruit Fly Traps (ZHAW)</a:t>
            </a:r>
          </a:p>
          <a:p>
            <a:r>
              <a:rPr lang="en-US" dirty="0" smtClean="0">
                <a:solidFill>
                  <a:srgbClr val="953735"/>
                </a:solidFill>
              </a:rPr>
              <a:t>Discussions with AHDB</a:t>
            </a:r>
          </a:p>
          <a:p>
            <a:endParaRPr lang="en-US" dirty="0">
              <a:solidFill>
                <a:srgbClr val="95373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904" y="176807"/>
            <a:ext cx="1092200" cy="15875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13161" y="1417638"/>
            <a:ext cx="73680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5734" y="113174"/>
            <a:ext cx="8876815" cy="6639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-50292" y="6362865"/>
            <a:ext cx="8914536" cy="457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DEFRA presentation – 20</a:t>
            </a:r>
            <a:r>
              <a:rPr lang="en-US" sz="1600" baseline="30000" dirty="0" smtClean="0">
                <a:solidFill>
                  <a:schemeClr val="bg1"/>
                </a:solidFill>
              </a:rPr>
              <a:t>th</a:t>
            </a:r>
            <a:r>
              <a:rPr lang="en-US" sz="1600" dirty="0" smtClean="0">
                <a:solidFill>
                  <a:schemeClr val="bg1"/>
                </a:solidFill>
              </a:rPr>
              <a:t> November 2017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616" y="2082125"/>
            <a:ext cx="5043720" cy="3041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9BBB59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622" y="3104155"/>
            <a:ext cx="542011" cy="706137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1" t="24357" r="33362" b="35849"/>
          <a:stretch/>
        </p:blipFill>
        <p:spPr>
          <a:xfrm>
            <a:off x="3779902" y="4348081"/>
            <a:ext cx="633365" cy="490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Group 4"/>
          <p:cNvGrpSpPr/>
          <p:nvPr/>
        </p:nvGrpSpPr>
        <p:grpSpPr>
          <a:xfrm>
            <a:off x="-48273" y="6286414"/>
            <a:ext cx="9194292" cy="590290"/>
            <a:chOff x="-48273" y="6286414"/>
            <a:chExt cx="9194292" cy="59029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19" y="6286414"/>
              <a:ext cx="9144000" cy="590290"/>
            </a:xfrm>
            <a:prstGeom prst="rect">
              <a:avLst/>
            </a:prstGeom>
          </p:spPr>
        </p:pic>
        <p:sp>
          <p:nvSpPr>
            <p:cNvPr id="17" name="Subtitle 2"/>
            <p:cNvSpPr txBox="1">
              <a:spLocks/>
            </p:cNvSpPr>
            <p:nvPr/>
          </p:nvSpPr>
          <p:spPr>
            <a:xfrm>
              <a:off x="-48273" y="6381569"/>
              <a:ext cx="8914536" cy="45741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400" dirty="0" smtClean="0">
                  <a:solidFill>
                    <a:schemeClr val="bg1"/>
                  </a:solidFill>
                </a:rPr>
                <a:t>SWD  presentation – 24</a:t>
              </a:r>
              <a:r>
                <a:rPr lang="en-US" sz="1400" baseline="30000" dirty="0" smtClean="0">
                  <a:solidFill>
                    <a:schemeClr val="bg1"/>
                  </a:solidFill>
                </a:rPr>
                <a:t>th</a:t>
              </a:r>
              <a:r>
                <a:rPr lang="en-US" sz="1400" dirty="0" smtClean="0">
                  <a:solidFill>
                    <a:schemeClr val="bg1"/>
                  </a:solidFill>
                </a:rPr>
                <a:t> January 2018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271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8977403" cy="1143000"/>
          </a:xfrm>
        </p:spPr>
        <p:txBody>
          <a:bodyPr/>
          <a:lstStyle/>
          <a:p>
            <a:pPr algn="l"/>
            <a:r>
              <a:rPr lang="en-US" dirty="0" smtClean="0"/>
              <a:t>   </a:t>
            </a:r>
            <a:r>
              <a:rPr lang="en-US" dirty="0" smtClean="0">
                <a:solidFill>
                  <a:schemeClr val="accent3"/>
                </a:solidFill>
              </a:rPr>
              <a:t>Website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904" y="176807"/>
            <a:ext cx="1092200" cy="15875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13161" y="1417638"/>
            <a:ext cx="73680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5734" y="113174"/>
            <a:ext cx="8876815" cy="6639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-50292" y="6362865"/>
            <a:ext cx="8914536" cy="457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DEFRA presentation – 20</a:t>
            </a:r>
            <a:r>
              <a:rPr lang="en-US" sz="1600" baseline="30000" dirty="0" smtClean="0">
                <a:solidFill>
                  <a:schemeClr val="bg1"/>
                </a:solidFill>
              </a:rPr>
              <a:t>th</a:t>
            </a:r>
            <a:r>
              <a:rPr lang="en-US" sz="1600" dirty="0" smtClean="0">
                <a:solidFill>
                  <a:schemeClr val="bg1"/>
                </a:solidFill>
              </a:rPr>
              <a:t> November 2017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43" y="1899196"/>
            <a:ext cx="8248856" cy="3795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9BBB59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Rectangle 16"/>
          <p:cNvSpPr/>
          <p:nvPr/>
        </p:nvSpPr>
        <p:spPr>
          <a:xfrm>
            <a:off x="3603887" y="724963"/>
            <a:ext cx="2227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www.aapmproject.eu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-48273" y="6286414"/>
            <a:ext cx="9194292" cy="590290"/>
            <a:chOff x="-48273" y="6286414"/>
            <a:chExt cx="9194292" cy="59029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19" y="6286414"/>
              <a:ext cx="9144000" cy="590290"/>
            </a:xfrm>
            <a:prstGeom prst="rect">
              <a:avLst/>
            </a:prstGeom>
          </p:spPr>
        </p:pic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-48273" y="6381569"/>
              <a:ext cx="8914536" cy="45741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400" dirty="0" smtClean="0">
                  <a:solidFill>
                    <a:schemeClr val="bg1"/>
                  </a:solidFill>
                </a:rPr>
                <a:t>SWD  presentation – 24</a:t>
              </a:r>
              <a:r>
                <a:rPr lang="en-US" sz="1400" baseline="30000" dirty="0" smtClean="0">
                  <a:solidFill>
                    <a:schemeClr val="bg1"/>
                  </a:solidFill>
                </a:rPr>
                <a:t>th</a:t>
              </a:r>
              <a:r>
                <a:rPr lang="en-US" sz="1400" dirty="0" smtClean="0">
                  <a:solidFill>
                    <a:schemeClr val="bg1"/>
                  </a:solidFill>
                </a:rPr>
                <a:t> January 2018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179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8977403" cy="1143000"/>
          </a:xfrm>
        </p:spPr>
        <p:txBody>
          <a:bodyPr/>
          <a:lstStyle/>
          <a:p>
            <a:pPr algn="l"/>
            <a:r>
              <a:rPr lang="en-US" dirty="0" smtClean="0"/>
              <a:t>   </a:t>
            </a:r>
            <a:r>
              <a:rPr lang="en-US" dirty="0" smtClean="0">
                <a:solidFill>
                  <a:schemeClr val="accent3"/>
                </a:solidFill>
              </a:rPr>
              <a:t>Twitter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904" y="176807"/>
            <a:ext cx="1092200" cy="15875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13161" y="1417638"/>
            <a:ext cx="73680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5734" y="113174"/>
            <a:ext cx="8876815" cy="6639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-50292" y="6362865"/>
            <a:ext cx="8914536" cy="457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DEFRA presentation – 20</a:t>
            </a:r>
            <a:r>
              <a:rPr lang="en-US" sz="1600" baseline="30000" dirty="0" smtClean="0">
                <a:solidFill>
                  <a:schemeClr val="bg1"/>
                </a:solidFill>
              </a:rPr>
              <a:t>th</a:t>
            </a:r>
            <a:r>
              <a:rPr lang="en-US" sz="1600" dirty="0" smtClean="0">
                <a:solidFill>
                  <a:schemeClr val="bg1"/>
                </a:solidFill>
              </a:rPr>
              <a:t> November 2017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32" y="1805671"/>
            <a:ext cx="8047421" cy="4003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9BBB59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Rectangle 14"/>
          <p:cNvSpPr/>
          <p:nvPr/>
        </p:nvSpPr>
        <p:spPr>
          <a:xfrm>
            <a:off x="2556625" y="5448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Twitter: https://twitter.com/aapmproject</a:t>
            </a:r>
          </a:p>
          <a:p>
            <a:r>
              <a:rPr lang="en-US" dirty="0">
                <a:solidFill>
                  <a:schemeClr val="accent2"/>
                </a:solidFill>
              </a:rPr>
              <a:t>AAPM (@aapmproject) | Twitter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-48273" y="6286414"/>
            <a:ext cx="9194292" cy="590290"/>
            <a:chOff x="-48273" y="6286414"/>
            <a:chExt cx="9194292" cy="59029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19" y="6286414"/>
              <a:ext cx="9144000" cy="590290"/>
            </a:xfrm>
            <a:prstGeom prst="rect">
              <a:avLst/>
            </a:prstGeom>
          </p:spPr>
        </p:pic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-48273" y="6381569"/>
              <a:ext cx="8914536" cy="45741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400" dirty="0" smtClean="0">
                  <a:solidFill>
                    <a:schemeClr val="bg1"/>
                  </a:solidFill>
                </a:rPr>
                <a:t>SWD  presentation – 24</a:t>
              </a:r>
              <a:r>
                <a:rPr lang="en-US" sz="1400" baseline="30000" dirty="0" smtClean="0">
                  <a:solidFill>
                    <a:schemeClr val="bg1"/>
                  </a:solidFill>
                </a:rPr>
                <a:t>th</a:t>
              </a:r>
              <a:r>
                <a:rPr lang="en-US" sz="1400" dirty="0" smtClean="0">
                  <a:solidFill>
                    <a:schemeClr val="bg1"/>
                  </a:solidFill>
                </a:rPr>
                <a:t> January 2018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969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8977403" cy="1143000"/>
          </a:xfrm>
        </p:spPr>
        <p:txBody>
          <a:bodyPr/>
          <a:lstStyle/>
          <a:p>
            <a:pPr algn="l"/>
            <a:r>
              <a:rPr lang="en-US" dirty="0" smtClean="0"/>
              <a:t>   </a:t>
            </a:r>
            <a:r>
              <a:rPr lang="en-US" dirty="0" smtClean="0">
                <a:solidFill>
                  <a:schemeClr val="accent3"/>
                </a:solidFill>
              </a:rPr>
              <a:t>Facebook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904" y="176807"/>
            <a:ext cx="1092200" cy="15875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13161" y="1417638"/>
            <a:ext cx="73680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5734" y="113174"/>
            <a:ext cx="8876815" cy="6639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-50292" y="6362865"/>
            <a:ext cx="8914536" cy="457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DEFRA presentation – 20</a:t>
            </a:r>
            <a:r>
              <a:rPr lang="en-US" sz="1600" baseline="30000" dirty="0" smtClean="0">
                <a:solidFill>
                  <a:schemeClr val="bg1"/>
                </a:solidFill>
              </a:rPr>
              <a:t>th</a:t>
            </a:r>
            <a:r>
              <a:rPr lang="en-US" sz="1600" dirty="0" smtClean="0">
                <a:solidFill>
                  <a:schemeClr val="bg1"/>
                </a:solidFill>
              </a:rPr>
              <a:t> November 2017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10519" y="5520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Facebook</a:t>
            </a:r>
            <a:r>
              <a:rPr lang="en-US" dirty="0">
                <a:solidFill>
                  <a:srgbClr val="C0504D"/>
                </a:solidFill>
              </a:rPr>
              <a:t>: https://www.facebook.com/AAPMProject/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20" y="1869884"/>
            <a:ext cx="7868940" cy="37021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9BBB59"/>
            </a:solidFill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0" name="Group 9"/>
          <p:cNvGrpSpPr/>
          <p:nvPr/>
        </p:nvGrpSpPr>
        <p:grpSpPr>
          <a:xfrm>
            <a:off x="-48273" y="6286414"/>
            <a:ext cx="9194292" cy="590290"/>
            <a:chOff x="-48273" y="6286414"/>
            <a:chExt cx="9194292" cy="59029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19" y="6286414"/>
              <a:ext cx="9144000" cy="590290"/>
            </a:xfrm>
            <a:prstGeom prst="rect">
              <a:avLst/>
            </a:prstGeom>
          </p:spPr>
        </p:pic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-48273" y="6381569"/>
              <a:ext cx="8914536" cy="45741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400" dirty="0" smtClean="0">
                  <a:solidFill>
                    <a:schemeClr val="bg1"/>
                  </a:solidFill>
                </a:rPr>
                <a:t>SWD  presentation – 24</a:t>
              </a:r>
              <a:r>
                <a:rPr lang="en-US" sz="1400" baseline="30000" dirty="0" smtClean="0">
                  <a:solidFill>
                    <a:schemeClr val="bg1"/>
                  </a:solidFill>
                </a:rPr>
                <a:t>th</a:t>
              </a:r>
              <a:r>
                <a:rPr lang="en-US" sz="1400" dirty="0" smtClean="0">
                  <a:solidFill>
                    <a:schemeClr val="bg1"/>
                  </a:solidFill>
                </a:rPr>
                <a:t> January 2018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718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8977403" cy="1143000"/>
          </a:xfrm>
        </p:spPr>
        <p:txBody>
          <a:bodyPr/>
          <a:lstStyle/>
          <a:p>
            <a:pPr algn="l"/>
            <a:r>
              <a:rPr lang="en-US" dirty="0" smtClean="0"/>
              <a:t>   </a:t>
            </a:r>
            <a:r>
              <a:rPr lang="en-US" dirty="0" smtClean="0">
                <a:solidFill>
                  <a:schemeClr val="accent3"/>
                </a:solidFill>
              </a:rPr>
              <a:t>Press Release(s)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904" y="176807"/>
            <a:ext cx="1092200" cy="15875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13161" y="1417638"/>
            <a:ext cx="73680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5734" y="113174"/>
            <a:ext cx="8876815" cy="6639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-50292" y="6362865"/>
            <a:ext cx="8914536" cy="457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DEFRA presentation – 20</a:t>
            </a:r>
            <a:r>
              <a:rPr lang="en-US" sz="1600" baseline="30000" dirty="0" smtClean="0">
                <a:solidFill>
                  <a:schemeClr val="bg1"/>
                </a:solidFill>
              </a:rPr>
              <a:t>th</a:t>
            </a:r>
            <a:r>
              <a:rPr lang="en-US" sz="1600" dirty="0" smtClean="0">
                <a:solidFill>
                  <a:schemeClr val="bg1"/>
                </a:solidFill>
              </a:rPr>
              <a:t> November 2017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44" y="1729649"/>
            <a:ext cx="4801851" cy="4136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9BBB59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5913" y="3235388"/>
            <a:ext cx="4538172" cy="2742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9BBB59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7644" y="687100"/>
            <a:ext cx="2849580" cy="2485537"/>
          </a:xfrm>
          <a:prstGeom prst="rect">
            <a:avLst/>
          </a:prstGeom>
          <a:ln>
            <a:solidFill>
              <a:srgbClr val="9BBB59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0191" y="187311"/>
            <a:ext cx="1940961" cy="4563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6262" y="2046507"/>
            <a:ext cx="1320800" cy="10033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435" y="4268357"/>
            <a:ext cx="2512631" cy="1965006"/>
          </a:xfrm>
          <a:prstGeom prst="rect">
            <a:avLst/>
          </a:prstGeom>
          <a:ln>
            <a:solidFill>
              <a:srgbClr val="9BBB59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251" y="3649310"/>
            <a:ext cx="1790700" cy="5537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95669" y="1166631"/>
            <a:ext cx="1959302" cy="56162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48273" y="6286414"/>
            <a:ext cx="9194292" cy="590290"/>
            <a:chOff x="-48273" y="6286414"/>
            <a:chExt cx="9194292" cy="59029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019" y="6286414"/>
              <a:ext cx="9144000" cy="590290"/>
            </a:xfrm>
            <a:prstGeom prst="rect">
              <a:avLst/>
            </a:prstGeom>
          </p:spPr>
        </p:pic>
        <p:sp>
          <p:nvSpPr>
            <p:cNvPr id="21" name="Subtitle 2"/>
            <p:cNvSpPr txBox="1">
              <a:spLocks/>
            </p:cNvSpPr>
            <p:nvPr/>
          </p:nvSpPr>
          <p:spPr>
            <a:xfrm>
              <a:off x="-48273" y="6381569"/>
              <a:ext cx="8914536" cy="45741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400" dirty="0" smtClean="0">
                  <a:solidFill>
                    <a:schemeClr val="bg1"/>
                  </a:solidFill>
                </a:rPr>
                <a:t>SWD  presentation – 24</a:t>
              </a:r>
              <a:r>
                <a:rPr lang="en-US" sz="1400" baseline="30000" dirty="0" smtClean="0">
                  <a:solidFill>
                    <a:schemeClr val="bg1"/>
                  </a:solidFill>
                </a:rPr>
                <a:t>th</a:t>
              </a:r>
              <a:r>
                <a:rPr lang="en-US" sz="1400" dirty="0" smtClean="0">
                  <a:solidFill>
                    <a:schemeClr val="bg1"/>
                  </a:solidFill>
                </a:rPr>
                <a:t> January 2018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577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8977403" cy="1143000"/>
          </a:xfrm>
        </p:spPr>
        <p:txBody>
          <a:bodyPr/>
          <a:lstStyle/>
          <a:p>
            <a:pPr algn="l"/>
            <a:r>
              <a:rPr lang="en-US" dirty="0" smtClean="0"/>
              <a:t>   </a:t>
            </a:r>
            <a:r>
              <a:rPr lang="en-US" dirty="0" smtClean="0">
                <a:solidFill>
                  <a:schemeClr val="accent3"/>
                </a:solidFill>
              </a:rPr>
              <a:t>Press Release(s)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904" y="176807"/>
            <a:ext cx="1092200" cy="15875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13161" y="1417638"/>
            <a:ext cx="73680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5734" y="113174"/>
            <a:ext cx="8876815" cy="6639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-50292" y="6362865"/>
            <a:ext cx="8914536" cy="457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DEFRA presentation – 20</a:t>
            </a:r>
            <a:r>
              <a:rPr lang="en-US" sz="1600" baseline="30000" dirty="0" smtClean="0">
                <a:solidFill>
                  <a:schemeClr val="bg1"/>
                </a:solidFill>
              </a:rPr>
              <a:t>th</a:t>
            </a:r>
            <a:r>
              <a:rPr lang="en-US" sz="1600" dirty="0" smtClean="0">
                <a:solidFill>
                  <a:schemeClr val="bg1"/>
                </a:solidFill>
              </a:rPr>
              <a:t> November 2017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6159" y="2452250"/>
            <a:ext cx="83479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hlinkClick r:id="rId3"/>
              </a:rPr>
              <a:t>https://phys.org/news/2017-04-eye-sky-</a:t>
            </a:r>
            <a:r>
              <a:rPr lang="en-US" dirty="0" smtClean="0">
                <a:hlinkClick r:id="rId3"/>
              </a:rPr>
              <a:t>tackle.html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>
                <a:hlinkClick r:id="rId4"/>
              </a:rPr>
              <a:t>https://www.abdn.ac.uk/news/10604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hlinkClick r:id="rId5"/>
              </a:rPr>
              <a:t>http://www.scotsman.com/news/environment/drones-to-protect-scotland-s-soft-crops-from-fruit-flies-1-</a:t>
            </a:r>
            <a:r>
              <a:rPr lang="en-US" dirty="0" smtClean="0">
                <a:hlinkClick r:id="rId5"/>
              </a:rPr>
              <a:t>4411855</a:t>
            </a:r>
            <a:r>
              <a:rPr lang="en-US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hlinkClick r:id="rId6"/>
              </a:rPr>
              <a:t>http://www.producebusinessuk.com/insight/insight-stories/2017/04/06/drones-to-tackle-fruit-fly-spread-on-soft-fruit-</a:t>
            </a:r>
            <a:r>
              <a:rPr lang="en-US" dirty="0" smtClean="0">
                <a:hlinkClick r:id="rId6"/>
              </a:rPr>
              <a:t>farms</a:t>
            </a:r>
            <a:r>
              <a:rPr lang="en-US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hlinkClick r:id="rId7"/>
              </a:rPr>
              <a:t>http://www.freshplaza.com/article/173464/Scotland-to-combat-fruit-flies-with-</a:t>
            </a:r>
            <a:r>
              <a:rPr lang="en-US" dirty="0" smtClean="0">
                <a:hlinkClick r:id="rId7"/>
              </a:rPr>
              <a:t>drones</a:t>
            </a:r>
            <a:r>
              <a:rPr lang="en-US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hlinkClick r:id="rId8"/>
              </a:rPr>
              <a:t>https://www.pinterest.co.uk/pin/68257750584329580</a:t>
            </a:r>
            <a:r>
              <a:rPr lang="en-US" dirty="0" smtClean="0">
                <a:hlinkClick r:id="rId8"/>
              </a:rPr>
              <a:t>/</a:t>
            </a:r>
            <a:r>
              <a:rPr lang="en-US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hlinkClick r:id="rId9"/>
              </a:rPr>
              <a:t>https://www.hortweek.com/research-project-employs-drones-give-early-warning-spotted-wing-drosophila/fresh-produce/article/</a:t>
            </a:r>
            <a:r>
              <a:rPr lang="en-US" dirty="0" smtClean="0">
                <a:hlinkClick r:id="rId9"/>
              </a:rPr>
              <a:t>1430010</a:t>
            </a:r>
            <a:r>
              <a:rPr lang="en-US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hlinkClick r:id="rId10"/>
              </a:rPr>
              <a:t>https://www.facebook.com/universityofaberdeen/posts/</a:t>
            </a:r>
            <a:r>
              <a:rPr lang="en-US" dirty="0" smtClean="0">
                <a:hlinkClick r:id="rId10"/>
              </a:rPr>
              <a:t>10155313319104432</a:t>
            </a:r>
            <a:r>
              <a:rPr lang="en-US" dirty="0" smtClean="0"/>
              <a:t> 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hlinkClick r:id="rId11"/>
              </a:rPr>
              <a:t>https://www.wur.nl/en/newsarticle/Drones-keeping-an-eye-on-the-</a:t>
            </a:r>
            <a:r>
              <a:rPr lang="en-US" dirty="0" smtClean="0">
                <a:hlinkClick r:id="rId11"/>
              </a:rPr>
              <a:t>fly.htm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4248" y="1554086"/>
            <a:ext cx="2870200" cy="7469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67173" y="632185"/>
            <a:ext cx="3121710" cy="5343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95324" y="1587902"/>
            <a:ext cx="1609710" cy="6318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72160" y="2508713"/>
            <a:ext cx="1828800" cy="5280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69581" y="1451733"/>
            <a:ext cx="1270000" cy="10287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96749" y="4519661"/>
            <a:ext cx="1940961" cy="45638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68787" y="1801544"/>
            <a:ext cx="1959302" cy="56162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-48273" y="6286414"/>
            <a:ext cx="9194292" cy="590290"/>
            <a:chOff x="-48273" y="6286414"/>
            <a:chExt cx="9194292" cy="59029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019" y="6286414"/>
              <a:ext cx="9144000" cy="590290"/>
            </a:xfrm>
            <a:prstGeom prst="rect">
              <a:avLst/>
            </a:prstGeom>
          </p:spPr>
        </p:pic>
        <p:sp>
          <p:nvSpPr>
            <p:cNvPr id="24" name="Subtitle 2"/>
            <p:cNvSpPr txBox="1">
              <a:spLocks/>
            </p:cNvSpPr>
            <p:nvPr/>
          </p:nvSpPr>
          <p:spPr>
            <a:xfrm>
              <a:off x="-48273" y="6381569"/>
              <a:ext cx="8914536" cy="45741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400" dirty="0" smtClean="0">
                  <a:solidFill>
                    <a:schemeClr val="bg1"/>
                  </a:solidFill>
                </a:rPr>
                <a:t>SWD  presentation – 24</a:t>
              </a:r>
              <a:r>
                <a:rPr lang="en-US" sz="1400" baseline="30000" dirty="0" smtClean="0">
                  <a:solidFill>
                    <a:schemeClr val="bg1"/>
                  </a:solidFill>
                </a:rPr>
                <a:t>th</a:t>
              </a:r>
              <a:r>
                <a:rPr lang="en-US" sz="1400" dirty="0" smtClean="0">
                  <a:solidFill>
                    <a:schemeClr val="bg1"/>
                  </a:solidFill>
                </a:rPr>
                <a:t> January 2018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430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8977403" cy="1143000"/>
          </a:xfrm>
        </p:spPr>
        <p:txBody>
          <a:bodyPr/>
          <a:lstStyle/>
          <a:p>
            <a:pPr algn="l"/>
            <a:r>
              <a:rPr lang="en-US" dirty="0" smtClean="0"/>
              <a:t>   </a:t>
            </a:r>
            <a:r>
              <a:rPr lang="en-US" dirty="0" smtClean="0">
                <a:solidFill>
                  <a:schemeClr val="accent3"/>
                </a:solidFill>
              </a:rPr>
              <a:t>UAV Platforms &amp; Sensors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904" y="176807"/>
            <a:ext cx="1092200" cy="15875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13161" y="1417638"/>
            <a:ext cx="73680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5734" y="113174"/>
            <a:ext cx="8876815" cy="6639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385" y="3762797"/>
            <a:ext cx="2307825" cy="19005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05" y="1686595"/>
            <a:ext cx="1979742" cy="1478207"/>
          </a:xfrm>
          <a:prstGeom prst="rect">
            <a:avLst/>
          </a:prstGeom>
          <a:ln>
            <a:solidFill>
              <a:srgbClr val="9BBB59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560121" y="2043761"/>
            <a:ext cx="1431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DJI S900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DSLR Camera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456" y="3322043"/>
            <a:ext cx="2381508" cy="1526547"/>
          </a:xfrm>
          <a:prstGeom prst="rect">
            <a:avLst/>
          </a:prstGeom>
          <a:ln>
            <a:solidFill>
              <a:srgbClr val="9BBB59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891135" y="3783547"/>
            <a:ext cx="1319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DJI Inspire 1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X3 Camera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61840" y="5324909"/>
            <a:ext cx="1087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DJI Mavic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Camera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-50292" y="6362865"/>
            <a:ext cx="8914536" cy="457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DEFRA presentation – 20</a:t>
            </a:r>
            <a:r>
              <a:rPr lang="en-US" sz="1600" baseline="30000" dirty="0" smtClean="0">
                <a:solidFill>
                  <a:schemeClr val="bg1"/>
                </a:solidFill>
              </a:rPr>
              <a:t>th</a:t>
            </a:r>
            <a:r>
              <a:rPr lang="en-US" sz="1600" dirty="0" smtClean="0">
                <a:solidFill>
                  <a:schemeClr val="bg1"/>
                </a:solidFill>
              </a:rPr>
              <a:t> November 2017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8729" y="1769802"/>
            <a:ext cx="2000326" cy="17977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603294" y="2041213"/>
            <a:ext cx="1573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3DR Solo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MapIR Camera</a:t>
            </a:r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-48273" y="6286414"/>
            <a:ext cx="9194292" cy="590290"/>
            <a:chOff x="-48273" y="6286414"/>
            <a:chExt cx="9194292" cy="59029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19" y="6286414"/>
              <a:ext cx="9144000" cy="590290"/>
            </a:xfrm>
            <a:prstGeom prst="rect">
              <a:avLst/>
            </a:prstGeom>
          </p:spPr>
        </p:pic>
        <p:sp>
          <p:nvSpPr>
            <p:cNvPr id="20" name="Subtitle 2"/>
            <p:cNvSpPr txBox="1">
              <a:spLocks/>
            </p:cNvSpPr>
            <p:nvPr/>
          </p:nvSpPr>
          <p:spPr>
            <a:xfrm>
              <a:off x="-48273" y="6381569"/>
              <a:ext cx="8914536" cy="45741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400" dirty="0" smtClean="0">
                  <a:solidFill>
                    <a:schemeClr val="bg1"/>
                  </a:solidFill>
                </a:rPr>
                <a:t>SWD  presentation – 24</a:t>
              </a:r>
              <a:r>
                <a:rPr lang="en-US" sz="1400" baseline="30000" dirty="0" smtClean="0">
                  <a:solidFill>
                    <a:schemeClr val="bg1"/>
                  </a:solidFill>
                </a:rPr>
                <a:t>th</a:t>
              </a:r>
              <a:r>
                <a:rPr lang="en-US" sz="1400" dirty="0" smtClean="0">
                  <a:solidFill>
                    <a:schemeClr val="bg1"/>
                  </a:solidFill>
                </a:rPr>
                <a:t> January 2018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582" y="5000263"/>
            <a:ext cx="2715071" cy="1671876"/>
          </a:xfrm>
          <a:prstGeom prst="rect">
            <a:avLst/>
          </a:prstGeom>
          <a:ln>
            <a:solidFill>
              <a:srgbClr val="9BBB59"/>
            </a:solidFill>
          </a:ln>
        </p:spPr>
      </p:pic>
    </p:spTree>
    <p:extLst>
      <p:ext uri="{BB962C8B-B14F-4D97-AF65-F5344CB8AC3E}">
        <p14:creationId xmlns:p14="http://schemas.microsoft.com/office/powerpoint/2010/main" val="4536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8867</TotalTime>
  <Words>411</Words>
  <Application>Microsoft Office PowerPoint</Application>
  <PresentationFormat>On-screen Show (4:3)</PresentationFormat>
  <Paragraphs>92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David R. Green UCEMM | University of Aberdeen</vt:lpstr>
      <vt:lpstr>   Outline</vt:lpstr>
      <vt:lpstr>   Completed</vt:lpstr>
      <vt:lpstr>   Website</vt:lpstr>
      <vt:lpstr>   Twitter</vt:lpstr>
      <vt:lpstr>   Facebook</vt:lpstr>
      <vt:lpstr>   Press Release(s)</vt:lpstr>
      <vt:lpstr>   Press Release(s)</vt:lpstr>
      <vt:lpstr>   UAV Platforms &amp; Sensors</vt:lpstr>
      <vt:lpstr>   Autonomous Flight</vt:lpstr>
      <vt:lpstr>   Coloured Fly Traps</vt:lpstr>
      <vt:lpstr>   Research References (Traps)</vt:lpstr>
      <vt:lpstr>   Thank You ….</vt:lpstr>
    </vt:vector>
  </TitlesOfParts>
  <Company>University of Aberdeen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David R. Green UCEMM | University of Aberdeen</dc:title>
  <dc:creator>Geosciences</dc:creator>
  <cp:lastModifiedBy>Green, David R.</cp:lastModifiedBy>
  <cp:revision>72</cp:revision>
  <dcterms:created xsi:type="dcterms:W3CDTF">2017-10-27T20:22:26Z</dcterms:created>
  <dcterms:modified xsi:type="dcterms:W3CDTF">2018-08-09T09:47:26Z</dcterms:modified>
</cp:coreProperties>
</file>