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71" r:id="rId4"/>
    <p:sldId id="272" r:id="rId5"/>
    <p:sldId id="286" r:id="rId6"/>
    <p:sldId id="261" r:id="rId7"/>
    <p:sldId id="288" r:id="rId8"/>
    <p:sldId id="275" r:id="rId9"/>
    <p:sldId id="289" r:id="rId10"/>
    <p:sldId id="293" r:id="rId11"/>
    <p:sldId id="294" r:id="rId12"/>
    <p:sldId id="295" r:id="rId13"/>
    <p:sldId id="296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C245"/>
    <a:srgbClr val="DB1F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E48606-F7C9-4364-B71D-23FDE09B84DC}" v="12211" dt="2022-11-02T16:25:27.2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712" autoAdjust="0"/>
  </p:normalViewPr>
  <p:slideViewPr>
    <p:cSldViewPr snapToGrid="0">
      <p:cViewPr varScale="1">
        <p:scale>
          <a:sx n="99" d="100"/>
          <a:sy n="99" d="100"/>
        </p:scale>
        <p:origin x="102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ley, Isabel" userId="d6b018f4-4d59-4bd7-9ca0-291e7cc7312e" providerId="ADAL" clId="{52E48606-F7C9-4364-B71D-23FDE09B84DC}"/>
    <pc:docChg chg="modSld">
      <pc:chgData name="Stanley, Isabel" userId="d6b018f4-4d59-4bd7-9ca0-291e7cc7312e" providerId="ADAL" clId="{52E48606-F7C9-4364-B71D-23FDE09B84DC}" dt="2022-11-02T16:25:27.215" v="14302"/>
      <pc:docMkLst>
        <pc:docMk/>
      </pc:docMkLst>
      <pc:sldChg chg="modSp mod">
        <pc:chgData name="Stanley, Isabel" userId="d6b018f4-4d59-4bd7-9ca0-291e7cc7312e" providerId="ADAL" clId="{52E48606-F7C9-4364-B71D-23FDE09B84DC}" dt="2022-11-02T16:24:52.453" v="14285"/>
        <pc:sldMkLst>
          <pc:docMk/>
          <pc:sldMk cId="383546929" sldId="261"/>
        </pc:sldMkLst>
        <pc:spChg chg="ord">
          <ac:chgData name="Stanley, Isabel" userId="d6b018f4-4d59-4bd7-9ca0-291e7cc7312e" providerId="ADAL" clId="{52E48606-F7C9-4364-B71D-23FDE09B84DC}" dt="2022-11-02T16:24:49.597" v="14284"/>
          <ac:spMkLst>
            <pc:docMk/>
            <pc:sldMk cId="383546929" sldId="261"/>
            <ac:spMk id="2" creationId="{00000000-0000-0000-0000-000000000000}"/>
          </ac:spMkLst>
        </pc:spChg>
        <pc:spChg chg="ord">
          <ac:chgData name="Stanley, Isabel" userId="d6b018f4-4d59-4bd7-9ca0-291e7cc7312e" providerId="ADAL" clId="{52E48606-F7C9-4364-B71D-23FDE09B84DC}" dt="2022-11-02T16:24:52.453" v="14285"/>
          <ac:spMkLst>
            <pc:docMk/>
            <pc:sldMk cId="383546929" sldId="261"/>
            <ac:spMk id="8" creationId="{00000000-0000-0000-0000-000000000000}"/>
          </ac:spMkLst>
        </pc:spChg>
        <pc:graphicFrameChg chg="mod">
          <ac:chgData name="Stanley, Isabel" userId="d6b018f4-4d59-4bd7-9ca0-291e7cc7312e" providerId="ADAL" clId="{52E48606-F7C9-4364-B71D-23FDE09B84DC}" dt="2022-11-01T16:37:45.074" v="4465" actId="962"/>
          <ac:graphicFrameMkLst>
            <pc:docMk/>
            <pc:sldMk cId="383546929" sldId="261"/>
            <ac:graphicFrameMk id="7" creationId="{00000000-0000-0000-0000-000000000000}"/>
          </ac:graphicFrameMkLst>
        </pc:graphicFrameChg>
      </pc:sldChg>
      <pc:sldChg chg="modSp mod">
        <pc:chgData name="Stanley, Isabel" userId="d6b018f4-4d59-4bd7-9ca0-291e7cc7312e" providerId="ADAL" clId="{52E48606-F7C9-4364-B71D-23FDE09B84DC}" dt="2022-11-01T16:21:17.182" v="269" actId="962"/>
        <pc:sldMkLst>
          <pc:docMk/>
          <pc:sldMk cId="204438882" sldId="271"/>
        </pc:sldMkLst>
        <pc:picChg chg="mod">
          <ac:chgData name="Stanley, Isabel" userId="d6b018f4-4d59-4bd7-9ca0-291e7cc7312e" providerId="ADAL" clId="{52E48606-F7C9-4364-B71D-23FDE09B84DC}" dt="2022-11-01T16:21:17.182" v="269" actId="962"/>
          <ac:picMkLst>
            <pc:docMk/>
            <pc:sldMk cId="204438882" sldId="271"/>
            <ac:picMk id="4" creationId="{00000000-0000-0000-0000-000000000000}"/>
          </ac:picMkLst>
        </pc:picChg>
      </pc:sldChg>
      <pc:sldChg chg="modSp mod">
        <pc:chgData name="Stanley, Isabel" userId="d6b018f4-4d59-4bd7-9ca0-291e7cc7312e" providerId="ADAL" clId="{52E48606-F7C9-4364-B71D-23FDE09B84DC}" dt="2022-11-01T16:24:01.103" v="785" actId="962"/>
        <pc:sldMkLst>
          <pc:docMk/>
          <pc:sldMk cId="1818096670" sldId="272"/>
        </pc:sldMkLst>
        <pc:picChg chg="mod">
          <ac:chgData name="Stanley, Isabel" userId="d6b018f4-4d59-4bd7-9ca0-291e7cc7312e" providerId="ADAL" clId="{52E48606-F7C9-4364-B71D-23FDE09B84DC}" dt="2022-11-01T16:24:01.103" v="785" actId="962"/>
          <ac:picMkLst>
            <pc:docMk/>
            <pc:sldMk cId="1818096670" sldId="272"/>
            <ac:picMk id="4" creationId="{00000000-0000-0000-0000-000000000000}"/>
          </ac:picMkLst>
        </pc:picChg>
      </pc:sldChg>
      <pc:sldChg chg="modSp mod">
        <pc:chgData name="Stanley, Isabel" userId="d6b018f4-4d59-4bd7-9ca0-291e7cc7312e" providerId="ADAL" clId="{52E48606-F7C9-4364-B71D-23FDE09B84DC}" dt="2022-11-01T16:30:18.933" v="2073" actId="962"/>
        <pc:sldMkLst>
          <pc:docMk/>
          <pc:sldMk cId="983807485" sldId="275"/>
        </pc:sldMkLst>
        <pc:graphicFrameChg chg="mod">
          <ac:chgData name="Stanley, Isabel" userId="d6b018f4-4d59-4bd7-9ca0-291e7cc7312e" providerId="ADAL" clId="{52E48606-F7C9-4364-B71D-23FDE09B84DC}" dt="2022-11-01T16:30:18.933" v="2073" actId="962"/>
          <ac:graphicFrameMkLst>
            <pc:docMk/>
            <pc:sldMk cId="983807485" sldId="275"/>
            <ac:graphicFrameMk id="5" creationId="{00000000-0000-0000-0000-000000000000}"/>
          </ac:graphicFrameMkLst>
        </pc:graphicFrameChg>
      </pc:sldChg>
      <pc:sldChg chg="modSp mod">
        <pc:chgData name="Stanley, Isabel" userId="d6b018f4-4d59-4bd7-9ca0-291e7cc7312e" providerId="ADAL" clId="{52E48606-F7C9-4364-B71D-23FDE09B84DC}" dt="2022-11-01T16:29:35.894" v="1763" actId="962"/>
        <pc:sldMkLst>
          <pc:docMk/>
          <pc:sldMk cId="2980657898" sldId="286"/>
        </pc:sldMkLst>
        <pc:picChg chg="mod">
          <ac:chgData name="Stanley, Isabel" userId="d6b018f4-4d59-4bd7-9ca0-291e7cc7312e" providerId="ADAL" clId="{52E48606-F7C9-4364-B71D-23FDE09B84DC}" dt="2022-11-01T16:29:35.894" v="1763" actId="962"/>
          <ac:picMkLst>
            <pc:docMk/>
            <pc:sldMk cId="2980657898" sldId="286"/>
            <ac:picMk id="4" creationId="{00000000-0000-0000-0000-000000000000}"/>
          </ac:picMkLst>
        </pc:picChg>
      </pc:sldChg>
      <pc:sldChg chg="modSp mod">
        <pc:chgData name="Stanley, Isabel" userId="d6b018f4-4d59-4bd7-9ca0-291e7cc7312e" providerId="ADAL" clId="{52E48606-F7C9-4364-B71D-23FDE09B84DC}" dt="2022-11-02T16:24:59.287" v="14287"/>
        <pc:sldMkLst>
          <pc:docMk/>
          <pc:sldMk cId="3093268322" sldId="288"/>
        </pc:sldMkLst>
        <pc:spChg chg="ord">
          <ac:chgData name="Stanley, Isabel" userId="d6b018f4-4d59-4bd7-9ca0-291e7cc7312e" providerId="ADAL" clId="{52E48606-F7C9-4364-B71D-23FDE09B84DC}" dt="2022-11-02T16:24:59.287" v="14287"/>
          <ac:spMkLst>
            <pc:docMk/>
            <pc:sldMk cId="3093268322" sldId="288"/>
            <ac:spMk id="7" creationId="{00000000-0000-0000-0000-000000000000}"/>
          </ac:spMkLst>
        </pc:spChg>
        <pc:graphicFrameChg chg="mod">
          <ac:chgData name="Stanley, Isabel" userId="d6b018f4-4d59-4bd7-9ca0-291e7cc7312e" providerId="ADAL" clId="{52E48606-F7C9-4364-B71D-23FDE09B84DC}" dt="2022-11-02T14:09:16.607" v="10245" actId="962"/>
          <ac:graphicFrameMkLst>
            <pc:docMk/>
            <pc:sldMk cId="3093268322" sldId="288"/>
            <ac:graphicFrameMk id="10" creationId="{00000000-0000-0000-0000-000000000000}"/>
          </ac:graphicFrameMkLst>
        </pc:graphicFrameChg>
      </pc:sldChg>
      <pc:sldChg chg="modSp">
        <pc:chgData name="Stanley, Isabel" userId="d6b018f4-4d59-4bd7-9ca0-291e7cc7312e" providerId="ADAL" clId="{52E48606-F7C9-4364-B71D-23FDE09B84DC}" dt="2022-11-01T16:41:20.806" v="5565" actId="962"/>
        <pc:sldMkLst>
          <pc:docMk/>
          <pc:sldMk cId="429811003" sldId="289"/>
        </pc:sldMkLst>
        <pc:graphicFrameChg chg="mod">
          <ac:chgData name="Stanley, Isabel" userId="d6b018f4-4d59-4bd7-9ca0-291e7cc7312e" providerId="ADAL" clId="{52E48606-F7C9-4364-B71D-23FDE09B84DC}" dt="2022-11-01T16:41:20.806" v="5565" actId="962"/>
          <ac:graphicFrameMkLst>
            <pc:docMk/>
            <pc:sldMk cId="429811003" sldId="289"/>
            <ac:graphicFrameMk id="5" creationId="{00000000-0000-0000-0000-000000000000}"/>
          </ac:graphicFrameMkLst>
        </pc:graphicFrameChg>
      </pc:sldChg>
      <pc:sldChg chg="modSp mod">
        <pc:chgData name="Stanley, Isabel" userId="d6b018f4-4d59-4bd7-9ca0-291e7cc7312e" providerId="ADAL" clId="{52E48606-F7C9-4364-B71D-23FDE09B84DC}" dt="2022-11-02T16:25:07.860" v="14293"/>
        <pc:sldMkLst>
          <pc:docMk/>
          <pc:sldMk cId="1258040050" sldId="293"/>
        </pc:sldMkLst>
        <pc:spChg chg="ord">
          <ac:chgData name="Stanley, Isabel" userId="d6b018f4-4d59-4bd7-9ca0-291e7cc7312e" providerId="ADAL" clId="{52E48606-F7C9-4364-B71D-23FDE09B84DC}" dt="2022-11-02T16:25:06.597" v="14292"/>
          <ac:spMkLst>
            <pc:docMk/>
            <pc:sldMk cId="1258040050" sldId="293"/>
            <ac:spMk id="8" creationId="{00000000-0000-0000-0000-000000000000}"/>
          </ac:spMkLst>
        </pc:spChg>
        <pc:spChg chg="ord">
          <ac:chgData name="Stanley, Isabel" userId="d6b018f4-4d59-4bd7-9ca0-291e7cc7312e" providerId="ADAL" clId="{52E48606-F7C9-4364-B71D-23FDE09B84DC}" dt="2022-11-02T16:25:07.860" v="14293"/>
          <ac:spMkLst>
            <pc:docMk/>
            <pc:sldMk cId="1258040050" sldId="293"/>
            <ac:spMk id="10" creationId="{00000000-0000-0000-0000-000000000000}"/>
          </ac:spMkLst>
        </pc:spChg>
        <pc:graphicFrameChg chg="mod">
          <ac:chgData name="Stanley, Isabel" userId="d6b018f4-4d59-4bd7-9ca0-291e7cc7312e" providerId="ADAL" clId="{52E48606-F7C9-4364-B71D-23FDE09B84DC}" dt="2022-11-01T16:46:05.734" v="6419" actId="962"/>
          <ac:graphicFrameMkLst>
            <pc:docMk/>
            <pc:sldMk cId="1258040050" sldId="293"/>
            <ac:graphicFrameMk id="7" creationId="{00000000-0000-0000-0000-000000000000}"/>
          </ac:graphicFrameMkLst>
        </pc:graphicFrameChg>
      </pc:sldChg>
      <pc:sldChg chg="modSp mod">
        <pc:chgData name="Stanley, Isabel" userId="d6b018f4-4d59-4bd7-9ca0-291e7cc7312e" providerId="ADAL" clId="{52E48606-F7C9-4364-B71D-23FDE09B84DC}" dt="2022-11-02T16:25:15.237" v="14297"/>
        <pc:sldMkLst>
          <pc:docMk/>
          <pc:sldMk cId="2106199199" sldId="294"/>
        </pc:sldMkLst>
        <pc:spChg chg="ord">
          <ac:chgData name="Stanley, Isabel" userId="d6b018f4-4d59-4bd7-9ca0-291e7cc7312e" providerId="ADAL" clId="{52E48606-F7C9-4364-B71D-23FDE09B84DC}" dt="2022-11-02T16:25:15.237" v="14297"/>
          <ac:spMkLst>
            <pc:docMk/>
            <pc:sldMk cId="2106199199" sldId="294"/>
            <ac:spMk id="8" creationId="{00000000-0000-0000-0000-000000000000}"/>
          </ac:spMkLst>
        </pc:spChg>
        <pc:spChg chg="ord">
          <ac:chgData name="Stanley, Isabel" userId="d6b018f4-4d59-4bd7-9ca0-291e7cc7312e" providerId="ADAL" clId="{52E48606-F7C9-4364-B71D-23FDE09B84DC}" dt="2022-11-02T16:25:12.622" v="14294"/>
          <ac:spMkLst>
            <pc:docMk/>
            <pc:sldMk cId="2106199199" sldId="294"/>
            <ac:spMk id="9" creationId="{00000000-0000-0000-0000-000000000000}"/>
          </ac:spMkLst>
        </pc:spChg>
        <pc:graphicFrameChg chg="mod">
          <ac:chgData name="Stanley, Isabel" userId="d6b018f4-4d59-4bd7-9ca0-291e7cc7312e" providerId="ADAL" clId="{52E48606-F7C9-4364-B71D-23FDE09B84DC}" dt="2022-11-02T14:14:18.502" v="12245" actId="962"/>
          <ac:graphicFrameMkLst>
            <pc:docMk/>
            <pc:sldMk cId="2106199199" sldId="294"/>
            <ac:graphicFrameMk id="11" creationId="{00000000-0000-0000-0000-000000000000}"/>
          </ac:graphicFrameMkLst>
        </pc:graphicFrameChg>
      </pc:sldChg>
      <pc:sldChg chg="modSp mod">
        <pc:chgData name="Stanley, Isabel" userId="d6b018f4-4d59-4bd7-9ca0-291e7cc7312e" providerId="ADAL" clId="{52E48606-F7C9-4364-B71D-23FDE09B84DC}" dt="2022-11-02T16:25:27.215" v="14302"/>
        <pc:sldMkLst>
          <pc:docMk/>
          <pc:sldMk cId="1192067194" sldId="295"/>
        </pc:sldMkLst>
        <pc:spChg chg="ord">
          <ac:chgData name="Stanley, Isabel" userId="d6b018f4-4d59-4bd7-9ca0-291e7cc7312e" providerId="ADAL" clId="{52E48606-F7C9-4364-B71D-23FDE09B84DC}" dt="2022-11-02T16:25:22.686" v="14300"/>
          <ac:spMkLst>
            <pc:docMk/>
            <pc:sldMk cId="1192067194" sldId="295"/>
            <ac:spMk id="8" creationId="{00000000-0000-0000-0000-000000000000}"/>
          </ac:spMkLst>
        </pc:spChg>
        <pc:spChg chg="ord">
          <ac:chgData name="Stanley, Isabel" userId="d6b018f4-4d59-4bd7-9ca0-291e7cc7312e" providerId="ADAL" clId="{52E48606-F7C9-4364-B71D-23FDE09B84DC}" dt="2022-11-02T16:25:24.106" v="14301"/>
          <ac:spMkLst>
            <pc:docMk/>
            <pc:sldMk cId="1192067194" sldId="295"/>
            <ac:spMk id="10" creationId="{00000000-0000-0000-0000-000000000000}"/>
          </ac:spMkLst>
        </pc:spChg>
        <pc:graphicFrameChg chg="mod">
          <ac:chgData name="Stanley, Isabel" userId="d6b018f4-4d59-4bd7-9ca0-291e7cc7312e" providerId="ADAL" clId="{52E48606-F7C9-4364-B71D-23FDE09B84DC}" dt="2022-11-02T16:25:27.215" v="14302"/>
          <ac:graphicFrameMkLst>
            <pc:docMk/>
            <pc:sldMk cId="1192067194" sldId="295"/>
            <ac:graphicFrameMk id="12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583333333333301E-2"/>
          <c:y val="0.12674294353982499"/>
          <c:w val="0.97291666666666698"/>
          <c:h val="0.766640674770022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Egypt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Don't know/Refused</c:v>
                </c:pt>
                <c:pt idx="1">
                  <c:v>The EU should not get involved</c:v>
                </c:pt>
                <c:pt idx="2">
                  <c:v>Promoting women's rights</c:v>
                </c:pt>
                <c:pt idx="3">
                  <c:v>Resolving the Arab-Israeli conflict</c:v>
                </c:pt>
                <c:pt idx="4">
                  <c:v>Promoting democracy</c:v>
                </c:pt>
                <c:pt idx="5">
                  <c:v>Promoting economic development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25.8</c:v>
                </c:pt>
                <c:pt idx="1">
                  <c:v>34.700000000000003</c:v>
                </c:pt>
                <c:pt idx="2">
                  <c:v>1</c:v>
                </c:pt>
                <c:pt idx="3">
                  <c:v>3.7</c:v>
                </c:pt>
                <c:pt idx="4">
                  <c:v>4</c:v>
                </c:pt>
                <c:pt idx="5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3D-4E63-B720-EE3094963B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Iraq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Don't know/Refused</c:v>
                </c:pt>
                <c:pt idx="1">
                  <c:v>The EU should not get involved</c:v>
                </c:pt>
                <c:pt idx="2">
                  <c:v>Promoting women's rights</c:v>
                </c:pt>
                <c:pt idx="3">
                  <c:v>Resolving the Arab-Israeli conflict</c:v>
                </c:pt>
                <c:pt idx="4">
                  <c:v>Promoting democracy</c:v>
                </c:pt>
                <c:pt idx="5">
                  <c:v>Promoting economic development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16</c:v>
                </c:pt>
                <c:pt idx="1">
                  <c:v>18.2</c:v>
                </c:pt>
                <c:pt idx="2">
                  <c:v>2.8</c:v>
                </c:pt>
                <c:pt idx="3">
                  <c:v>7.8</c:v>
                </c:pt>
                <c:pt idx="4">
                  <c:v>24.1</c:v>
                </c:pt>
                <c:pt idx="5">
                  <c:v>31.2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3D-4E63-B720-EE3094963B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Jordan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Don't know/Refused</c:v>
                </c:pt>
                <c:pt idx="1">
                  <c:v>The EU should not get involved</c:v>
                </c:pt>
                <c:pt idx="2">
                  <c:v>Promoting women's rights</c:v>
                </c:pt>
                <c:pt idx="3">
                  <c:v>Resolving the Arab-Israeli conflict</c:v>
                </c:pt>
                <c:pt idx="4">
                  <c:v>Promoting democracy</c:v>
                </c:pt>
                <c:pt idx="5">
                  <c:v>Promoting economic development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 formatCode="###0.0">
                  <c:v>3.553062178588124</c:v>
                </c:pt>
                <c:pt idx="1">
                  <c:v>24.4</c:v>
                </c:pt>
                <c:pt idx="2">
                  <c:v>5</c:v>
                </c:pt>
                <c:pt idx="3">
                  <c:v>11.4</c:v>
                </c:pt>
                <c:pt idx="4">
                  <c:v>6.9</c:v>
                </c:pt>
                <c:pt idx="5">
                  <c:v>48.8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3D-4E63-B720-EE3094963B6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Libya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Don't know/Refused</c:v>
                </c:pt>
                <c:pt idx="1">
                  <c:v>The EU should not get involved</c:v>
                </c:pt>
                <c:pt idx="2">
                  <c:v>Promoting women's rights</c:v>
                </c:pt>
                <c:pt idx="3">
                  <c:v>Resolving the Arab-Israeli conflict</c:v>
                </c:pt>
                <c:pt idx="4">
                  <c:v>Promoting democracy</c:v>
                </c:pt>
                <c:pt idx="5">
                  <c:v>Promoting economic development</c:v>
                </c:pt>
              </c:strCache>
            </c:strRef>
          </c:cat>
          <c:val>
            <c:numRef>
              <c:f>Sheet1!$E$2:$E$7</c:f>
              <c:numCache>
                <c:formatCode>###0.0</c:formatCode>
                <c:ptCount val="6"/>
                <c:pt idx="0">
                  <c:v>15.519480519480521</c:v>
                </c:pt>
                <c:pt idx="1">
                  <c:v>17.79220779220779</c:v>
                </c:pt>
                <c:pt idx="2">
                  <c:v>1.5584415584415601</c:v>
                </c:pt>
                <c:pt idx="3">
                  <c:v>3.9610389610389611</c:v>
                </c:pt>
                <c:pt idx="4">
                  <c:v>21.168831168831169</c:v>
                </c:pt>
                <c:pt idx="5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3D-4E63-B720-EE3094963B6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Morocco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Don't know/Refused</c:v>
                </c:pt>
                <c:pt idx="1">
                  <c:v>The EU should not get involved</c:v>
                </c:pt>
                <c:pt idx="2">
                  <c:v>Promoting women's rights</c:v>
                </c:pt>
                <c:pt idx="3">
                  <c:v>Resolving the Arab-Israeli conflict</c:v>
                </c:pt>
                <c:pt idx="4">
                  <c:v>Promoting democracy</c:v>
                </c:pt>
                <c:pt idx="5">
                  <c:v>Promoting economic development</c:v>
                </c:pt>
              </c:strCache>
            </c:strRef>
          </c:cat>
          <c:val>
            <c:numRef>
              <c:f>Sheet1!$F$2:$F$7</c:f>
              <c:numCache>
                <c:formatCode>###0.0</c:formatCode>
                <c:ptCount val="6"/>
                <c:pt idx="0">
                  <c:v>10.91727630838492</c:v>
                </c:pt>
                <c:pt idx="1">
                  <c:v>14.350028137310071</c:v>
                </c:pt>
                <c:pt idx="2">
                  <c:v>4.8958919527293157</c:v>
                </c:pt>
                <c:pt idx="3">
                  <c:v>8.2723691615081485</c:v>
                </c:pt>
                <c:pt idx="4">
                  <c:v>16.48846370287</c:v>
                </c:pt>
                <c:pt idx="5">
                  <c:v>45.075970737197522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3D-4E63-B720-EE3094963B6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Tunisia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Don't know/Refused</c:v>
                </c:pt>
                <c:pt idx="1">
                  <c:v>The EU should not get involved</c:v>
                </c:pt>
                <c:pt idx="2">
                  <c:v>Promoting women's rights</c:v>
                </c:pt>
                <c:pt idx="3">
                  <c:v>Resolving the Arab-Israeli conflict</c:v>
                </c:pt>
                <c:pt idx="4">
                  <c:v>Promoting democracy</c:v>
                </c:pt>
                <c:pt idx="5">
                  <c:v>Promoting economic development</c:v>
                </c:pt>
              </c:strCache>
            </c:strRef>
          </c:cat>
          <c:val>
            <c:numRef>
              <c:f>Sheet1!$G$2:$G$7</c:f>
              <c:numCache>
                <c:formatCode>###0.0</c:formatCode>
                <c:ptCount val="6"/>
                <c:pt idx="0">
                  <c:v>12.592592592592601</c:v>
                </c:pt>
                <c:pt idx="1">
                  <c:v>10.8641975308642</c:v>
                </c:pt>
                <c:pt idx="2">
                  <c:v>2.6337448559670782</c:v>
                </c:pt>
                <c:pt idx="3">
                  <c:v>4.2798353909465021</c:v>
                </c:pt>
                <c:pt idx="4">
                  <c:v>5.5144032921810702</c:v>
                </c:pt>
                <c:pt idx="5">
                  <c:v>64.115226337448547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3D-4E63-B720-EE3094963B6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9875160"/>
        <c:axId val="159877120"/>
      </c:barChart>
      <c:catAx>
        <c:axId val="15987516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877120"/>
        <c:crosses val="autoZero"/>
        <c:auto val="1"/>
        <c:lblAlgn val="ctr"/>
        <c:lblOffset val="100"/>
        <c:noMultiLvlLbl val="0"/>
      </c:catAx>
      <c:valAx>
        <c:axId val="159877120"/>
        <c:scaling>
          <c:orientation val="minMax"/>
        </c:scaling>
        <c:delete val="1"/>
        <c:axPos val="r"/>
        <c:numFmt formatCode="General" sourceLinked="1"/>
        <c:majorTickMark val="none"/>
        <c:minorTickMark val="none"/>
        <c:tickLblPos val="nextTo"/>
        <c:crossAx val="159875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41046013779528"/>
          <c:y val="2.3732470334412101E-2"/>
          <c:w val="0.455407890419947"/>
          <c:h val="0.2716795352037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01344969932299E-3"/>
          <c:y val="0.27392291222051901"/>
          <c:w val="0.97277843102032202"/>
          <c:h val="0.665981455707867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Egypt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Don't know</c:v>
                </c:pt>
                <c:pt idx="1">
                  <c:v>Should not provide support</c:v>
                </c:pt>
                <c:pt idx="2">
                  <c:v>Women's empowerment</c:v>
                </c:pt>
                <c:pt idx="3">
                  <c:v>In migration</c:v>
                </c:pt>
                <c:pt idx="4">
                  <c:v>Training/education</c:v>
                </c:pt>
                <c:pt idx="5">
                  <c:v>Stop support to Israel</c:v>
                </c:pt>
                <c:pt idx="6">
                  <c:v>Security</c:v>
                </c:pt>
                <c:pt idx="7">
                  <c:v>Loans and financial aid</c:v>
                </c:pt>
                <c:pt idx="8">
                  <c:v>Financial support for education and health</c:v>
                </c:pt>
                <c:pt idx="9">
                  <c:v>Financial support for job creation and investments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17.8</c:v>
                </c:pt>
                <c:pt idx="1">
                  <c:v>7.7</c:v>
                </c:pt>
                <c:pt idx="2">
                  <c:v>0.3</c:v>
                </c:pt>
                <c:pt idx="3">
                  <c:v>0.4</c:v>
                </c:pt>
                <c:pt idx="4">
                  <c:v>5.0999999999999996</c:v>
                </c:pt>
                <c:pt idx="5">
                  <c:v>7.9</c:v>
                </c:pt>
                <c:pt idx="6">
                  <c:v>6.6</c:v>
                </c:pt>
                <c:pt idx="7">
                  <c:v>13.4</c:v>
                </c:pt>
                <c:pt idx="8">
                  <c:v>60.5</c:v>
                </c:pt>
                <c:pt idx="9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8-4211-9F8F-0BCC49B7BD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Iraq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Don't know</c:v>
                </c:pt>
                <c:pt idx="1">
                  <c:v>Should not provide support</c:v>
                </c:pt>
                <c:pt idx="2">
                  <c:v>Women's empowerment</c:v>
                </c:pt>
                <c:pt idx="3">
                  <c:v>In migration</c:v>
                </c:pt>
                <c:pt idx="4">
                  <c:v>Training/education</c:v>
                </c:pt>
                <c:pt idx="5">
                  <c:v>Stop support to Israel</c:v>
                </c:pt>
                <c:pt idx="6">
                  <c:v>Security</c:v>
                </c:pt>
                <c:pt idx="7">
                  <c:v>Loans and financial aid</c:v>
                </c:pt>
                <c:pt idx="8">
                  <c:v>Financial support for education and health</c:v>
                </c:pt>
                <c:pt idx="9">
                  <c:v>Financial support for job creation and investments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12.5</c:v>
                </c:pt>
                <c:pt idx="1">
                  <c:v>7.9</c:v>
                </c:pt>
                <c:pt idx="2">
                  <c:v>6.4</c:v>
                </c:pt>
                <c:pt idx="3">
                  <c:v>7.1</c:v>
                </c:pt>
                <c:pt idx="4">
                  <c:v>18.5</c:v>
                </c:pt>
                <c:pt idx="5">
                  <c:v>13.7</c:v>
                </c:pt>
                <c:pt idx="6">
                  <c:v>29.6</c:v>
                </c:pt>
                <c:pt idx="7">
                  <c:v>19.899999999999999</c:v>
                </c:pt>
                <c:pt idx="8">
                  <c:v>29.8</c:v>
                </c:pt>
                <c:pt idx="9">
                  <c:v>37.799999999999997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8-4211-9F8F-0BCC49B7BD3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Jordan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Don't know</c:v>
                </c:pt>
                <c:pt idx="1">
                  <c:v>Should not provide support</c:v>
                </c:pt>
                <c:pt idx="2">
                  <c:v>Women's empowerment</c:v>
                </c:pt>
                <c:pt idx="3">
                  <c:v>In migration</c:v>
                </c:pt>
                <c:pt idx="4">
                  <c:v>Training/education</c:v>
                </c:pt>
                <c:pt idx="5">
                  <c:v>Stop support to Israel</c:v>
                </c:pt>
                <c:pt idx="6">
                  <c:v>Security</c:v>
                </c:pt>
                <c:pt idx="7">
                  <c:v>Loans and financial aid</c:v>
                </c:pt>
                <c:pt idx="8">
                  <c:v>Financial support for education and health</c:v>
                </c:pt>
                <c:pt idx="9">
                  <c:v>Financial support for job creation and investments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2.2000000000000002</c:v>
                </c:pt>
                <c:pt idx="1">
                  <c:v>9.6</c:v>
                </c:pt>
                <c:pt idx="2">
                  <c:v>10.8</c:v>
                </c:pt>
                <c:pt idx="3" formatCode="###0.0">
                  <c:v>3.8</c:v>
                </c:pt>
                <c:pt idx="4">
                  <c:v>0</c:v>
                </c:pt>
                <c:pt idx="5">
                  <c:v>21.4</c:v>
                </c:pt>
                <c:pt idx="6">
                  <c:v>9.3000000000000007</c:v>
                </c:pt>
                <c:pt idx="7">
                  <c:v>25.4</c:v>
                </c:pt>
                <c:pt idx="8">
                  <c:v>46.3</c:v>
                </c:pt>
                <c:pt idx="9">
                  <c:v>52.3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08-4211-9F8F-0BCC49B7BD3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Libya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Don't know</c:v>
                </c:pt>
                <c:pt idx="1">
                  <c:v>Should not provide support</c:v>
                </c:pt>
                <c:pt idx="2">
                  <c:v>Women's empowerment</c:v>
                </c:pt>
                <c:pt idx="3">
                  <c:v>In migration</c:v>
                </c:pt>
                <c:pt idx="4">
                  <c:v>Training/education</c:v>
                </c:pt>
                <c:pt idx="5">
                  <c:v>Stop support to Israel</c:v>
                </c:pt>
                <c:pt idx="6">
                  <c:v>Security</c:v>
                </c:pt>
                <c:pt idx="7">
                  <c:v>Loans and financial aid</c:v>
                </c:pt>
                <c:pt idx="8">
                  <c:v>Financial support for education and health</c:v>
                </c:pt>
                <c:pt idx="9">
                  <c:v>Financial support for job creation and investments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6.4</c:v>
                </c:pt>
                <c:pt idx="1">
                  <c:v>6.9</c:v>
                </c:pt>
                <c:pt idx="2" formatCode="###0.0">
                  <c:v>3.2</c:v>
                </c:pt>
                <c:pt idx="3" formatCode="###0.0">
                  <c:v>6.6</c:v>
                </c:pt>
                <c:pt idx="4" formatCode="###0.0">
                  <c:v>23.2</c:v>
                </c:pt>
                <c:pt idx="5">
                  <c:v>18.899999999999999</c:v>
                </c:pt>
                <c:pt idx="6">
                  <c:v>36.799999999999997</c:v>
                </c:pt>
                <c:pt idx="7" formatCode="###0.0">
                  <c:v>14.8</c:v>
                </c:pt>
                <c:pt idx="8" formatCode="###0.0">
                  <c:v>35.799999999999997</c:v>
                </c:pt>
                <c:pt idx="9" formatCode="###0.0">
                  <c:v>31.2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08-4211-9F8F-0BCC49B7BD3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Morocco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Don't know</c:v>
                </c:pt>
                <c:pt idx="1">
                  <c:v>Should not provide support</c:v>
                </c:pt>
                <c:pt idx="2">
                  <c:v>Women's empowerment</c:v>
                </c:pt>
                <c:pt idx="3">
                  <c:v>In migration</c:v>
                </c:pt>
                <c:pt idx="4">
                  <c:v>Training/education</c:v>
                </c:pt>
                <c:pt idx="5">
                  <c:v>Stop support to Israel</c:v>
                </c:pt>
                <c:pt idx="6">
                  <c:v>Security</c:v>
                </c:pt>
                <c:pt idx="7">
                  <c:v>Loans and financial aid</c:v>
                </c:pt>
                <c:pt idx="8">
                  <c:v>Financial support for education and health</c:v>
                </c:pt>
                <c:pt idx="9">
                  <c:v>Financial support for job creation and investments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  <c:pt idx="0">
                  <c:v>5.5</c:v>
                </c:pt>
                <c:pt idx="1">
                  <c:v>5.2</c:v>
                </c:pt>
                <c:pt idx="2" formatCode="###0.0">
                  <c:v>8.8000000000000007</c:v>
                </c:pt>
                <c:pt idx="3" formatCode="###0.0">
                  <c:v>6.8</c:v>
                </c:pt>
                <c:pt idx="4" formatCode="###0.0">
                  <c:v>13.8</c:v>
                </c:pt>
                <c:pt idx="5">
                  <c:v>18.7</c:v>
                </c:pt>
                <c:pt idx="6">
                  <c:v>6.8</c:v>
                </c:pt>
                <c:pt idx="7" formatCode="###0.0">
                  <c:v>7</c:v>
                </c:pt>
                <c:pt idx="8" formatCode="###0.0">
                  <c:v>56.4</c:v>
                </c:pt>
                <c:pt idx="9" formatCode="###0.0">
                  <c:v>52.1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08-4211-9F8F-0BCC49B7BD3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Tunisia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Don't know</c:v>
                </c:pt>
                <c:pt idx="1">
                  <c:v>Should not provide support</c:v>
                </c:pt>
                <c:pt idx="2">
                  <c:v>Women's empowerment</c:v>
                </c:pt>
                <c:pt idx="3">
                  <c:v>In migration</c:v>
                </c:pt>
                <c:pt idx="4">
                  <c:v>Training/education</c:v>
                </c:pt>
                <c:pt idx="5">
                  <c:v>Stop support to Israel</c:v>
                </c:pt>
                <c:pt idx="6">
                  <c:v>Security</c:v>
                </c:pt>
                <c:pt idx="7">
                  <c:v>Loans and financial aid</c:v>
                </c:pt>
                <c:pt idx="8">
                  <c:v>Financial support for education and health</c:v>
                </c:pt>
                <c:pt idx="9">
                  <c:v>Financial support for job creation and investments</c:v>
                </c:pt>
              </c:strCache>
            </c:strRef>
          </c:cat>
          <c:val>
            <c:numRef>
              <c:f>Sheet1!$G$2:$G$11</c:f>
              <c:numCache>
                <c:formatCode>General</c:formatCode>
                <c:ptCount val="10"/>
                <c:pt idx="0">
                  <c:v>2.4</c:v>
                </c:pt>
                <c:pt idx="1">
                  <c:v>4.3</c:v>
                </c:pt>
                <c:pt idx="2" formatCode="###0.0">
                  <c:v>0.7</c:v>
                </c:pt>
                <c:pt idx="3" formatCode="###0.0">
                  <c:v>14.2</c:v>
                </c:pt>
                <c:pt idx="4" formatCode="###0.0">
                  <c:v>3.9</c:v>
                </c:pt>
                <c:pt idx="5">
                  <c:v>9.1</c:v>
                </c:pt>
                <c:pt idx="6">
                  <c:v>18.8</c:v>
                </c:pt>
                <c:pt idx="7" formatCode="###0.0">
                  <c:v>36.6</c:v>
                </c:pt>
                <c:pt idx="8" formatCode="###0.0">
                  <c:v>23.8</c:v>
                </c:pt>
                <c:pt idx="9" formatCode="###0.0">
                  <c:v>68.400000000000006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308-4211-9F8F-0BCC49B7B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9877904"/>
        <c:axId val="159878296"/>
      </c:barChart>
      <c:catAx>
        <c:axId val="159877904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878296"/>
        <c:crosses val="autoZero"/>
        <c:auto val="1"/>
        <c:lblAlgn val="ctr"/>
        <c:lblOffset val="100"/>
        <c:noMultiLvlLbl val="0"/>
      </c:catAx>
      <c:valAx>
        <c:axId val="159878296"/>
        <c:scaling>
          <c:orientation val="minMax"/>
        </c:scaling>
        <c:delete val="1"/>
        <c:axPos val="r"/>
        <c:numFmt formatCode="General" sourceLinked="1"/>
        <c:majorTickMark val="none"/>
        <c:minorTickMark val="none"/>
        <c:tickLblPos val="nextTo"/>
        <c:crossAx val="159877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11944477550971699"/>
          <c:y val="1.6890996051729699E-2"/>
          <c:w val="0.54689935640098697"/>
          <c:h val="0.225434116054775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869832677165296E-2"/>
          <c:y val="3.4707778034563298E-2"/>
          <c:w val="0.90613016732283502"/>
          <c:h val="0.9652922219654359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36.9</c:v>
                </c:pt>
                <c:pt idx="1">
                  <c:v>19.100000000000001</c:v>
                </c:pt>
                <c:pt idx="2">
                  <c:v>45.8</c:v>
                </c:pt>
                <c:pt idx="3">
                  <c:v>19.8</c:v>
                </c:pt>
                <c:pt idx="4">
                  <c:v>22.5</c:v>
                </c:pt>
                <c:pt idx="5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DC-455E-953B-179ED336BD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view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57.4</c:v>
                </c:pt>
                <c:pt idx="1">
                  <c:v>43.5</c:v>
                </c:pt>
                <c:pt idx="2">
                  <c:v>28.5</c:v>
                </c:pt>
                <c:pt idx="3">
                  <c:v>41.1</c:v>
                </c:pt>
                <c:pt idx="4">
                  <c:v>31.7</c:v>
                </c:pt>
                <c:pt idx="5">
                  <c:v>40.700000000000003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DC-455E-953B-179ED336BD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5.7</c:v>
                </c:pt>
                <c:pt idx="1">
                  <c:v>27.4</c:v>
                </c:pt>
                <c:pt idx="2">
                  <c:v>25.6</c:v>
                </c:pt>
                <c:pt idx="3">
                  <c:v>39.200000000000003</c:v>
                </c:pt>
                <c:pt idx="4">
                  <c:v>45.8</c:v>
                </c:pt>
                <c:pt idx="5" formatCode="###0.0">
                  <c:v>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DC-455E-953B-179ED336BD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161361584"/>
        <c:axId val="161361976"/>
      </c:barChart>
      <c:catAx>
        <c:axId val="161361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361976"/>
        <c:crosses val="autoZero"/>
        <c:auto val="1"/>
        <c:lblAlgn val="ctr"/>
        <c:lblOffset val="100"/>
        <c:noMultiLvlLbl val="0"/>
      </c:catAx>
      <c:valAx>
        <c:axId val="1613619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61361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1136993998753"/>
          <c:y val="5.36616128272381E-3"/>
          <c:w val="0.37772591838221098"/>
          <c:h val="8.02870685020064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Instability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 </c:v>
                </c:pt>
                <c:pt idx="5">
                  <c:v>Tunisia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37.4</c:v>
                </c:pt>
                <c:pt idx="1">
                  <c:v>25.8</c:v>
                </c:pt>
                <c:pt idx="2">
                  <c:v>44.1</c:v>
                </c:pt>
                <c:pt idx="3">
                  <c:v>29.3</c:v>
                </c:pt>
                <c:pt idx="4">
                  <c:v>18.5</c:v>
                </c:pt>
                <c:pt idx="5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66-45DB-B8C5-BAF7CADDEA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Affect Country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 </c:v>
                </c:pt>
                <c:pt idx="5">
                  <c:v>Tunisia 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11.2</c:v>
                </c:pt>
                <c:pt idx="1">
                  <c:v>22.2</c:v>
                </c:pt>
                <c:pt idx="2">
                  <c:v>20.3</c:v>
                </c:pt>
                <c:pt idx="3">
                  <c:v>15.7</c:v>
                </c:pt>
                <c:pt idx="4">
                  <c:v>13.2</c:v>
                </c:pt>
                <c:pt idx="5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66-45DB-B8C5-BAF7CADDEAE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Stability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 </c:v>
                </c:pt>
                <c:pt idx="5">
                  <c:v>Tunisia 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9.9</c:v>
                </c:pt>
                <c:pt idx="1">
                  <c:v>37.6</c:v>
                </c:pt>
                <c:pt idx="2">
                  <c:v>28.4</c:v>
                </c:pt>
                <c:pt idx="3">
                  <c:v>42</c:v>
                </c:pt>
                <c:pt idx="4">
                  <c:v>57.3</c:v>
                </c:pt>
                <c:pt idx="5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66-45DB-B8C5-BAF7CADDEAE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DK/R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 </c:v>
                </c:pt>
                <c:pt idx="5">
                  <c:v>Tunisia 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41.5</c:v>
                </c:pt>
                <c:pt idx="1">
                  <c:v>8.6</c:v>
                </c:pt>
                <c:pt idx="2">
                  <c:v>5.2</c:v>
                </c:pt>
                <c:pt idx="3">
                  <c:v>12.9</c:v>
                </c:pt>
                <c:pt idx="4">
                  <c:v>11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66-45DB-B8C5-BAF7CADDEA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61362760"/>
        <c:axId val="161363152"/>
      </c:barChart>
      <c:catAx>
        <c:axId val="161362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61363152"/>
        <c:crosses val="autoZero"/>
        <c:auto val="1"/>
        <c:lblAlgn val="ctr"/>
        <c:lblOffset val="100"/>
        <c:noMultiLvlLbl val="0"/>
      </c:catAx>
      <c:valAx>
        <c:axId val="16136315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61362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454373100959402E-2"/>
          <c:y val="3.5954436647052501E-2"/>
          <c:w val="0.90554562689903995"/>
          <c:h val="0.879608420538414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China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36.1</c:v>
                </c:pt>
                <c:pt idx="1">
                  <c:v>43.7</c:v>
                </c:pt>
                <c:pt idx="2">
                  <c:v>26.9</c:v>
                </c:pt>
                <c:pt idx="3">
                  <c:v>23.5</c:v>
                </c:pt>
                <c:pt idx="4">
                  <c:v>29.7</c:v>
                </c:pt>
                <c:pt idx="5">
                  <c:v>36.799999999999997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0-401C-ABD3-36306AA8EAA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EU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10</c:v>
                </c:pt>
                <c:pt idx="1">
                  <c:v>37.6</c:v>
                </c:pt>
                <c:pt idx="2">
                  <c:v>28.4</c:v>
                </c:pt>
                <c:pt idx="3">
                  <c:v>42</c:v>
                </c:pt>
                <c:pt idx="4">
                  <c:v>57.3</c:v>
                </c:pt>
                <c:pt idx="5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0-401C-ABD3-36306AA8EAA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Iran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1.9</c:v>
                </c:pt>
                <c:pt idx="1">
                  <c:v>27.4</c:v>
                </c:pt>
                <c:pt idx="2">
                  <c:v>4.7</c:v>
                </c:pt>
                <c:pt idx="3">
                  <c:v>7</c:v>
                </c:pt>
                <c:pt idx="4">
                  <c:v>10.3</c:v>
                </c:pt>
                <c:pt idx="5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30-401C-ABD3-36306AA8EAA6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Russia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38.299999999999997</c:v>
                </c:pt>
                <c:pt idx="1">
                  <c:v>38.200000000000003</c:v>
                </c:pt>
                <c:pt idx="2">
                  <c:v>13.1</c:v>
                </c:pt>
                <c:pt idx="3">
                  <c:v>20.3</c:v>
                </c:pt>
                <c:pt idx="4">
                  <c:v>22.2</c:v>
                </c:pt>
                <c:pt idx="5">
                  <c:v>26.5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30-401C-ABD3-36306AA8EAA6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Turkey</c:v>
                </c:pt>
              </c:strCache>
            </c:strRef>
          </c:tx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</c:v>
                </c:pt>
              </c:strCache>
            </c:strRef>
          </c:cat>
          <c:val>
            <c:numRef>
              <c:f>Foglio1!$F$2:$F$7</c:f>
              <c:numCache>
                <c:formatCode>General</c:formatCode>
                <c:ptCount val="6"/>
                <c:pt idx="0">
                  <c:v>6.9</c:v>
                </c:pt>
                <c:pt idx="1">
                  <c:v>34</c:v>
                </c:pt>
                <c:pt idx="2">
                  <c:v>36.6</c:v>
                </c:pt>
                <c:pt idx="3">
                  <c:v>28.5</c:v>
                </c:pt>
                <c:pt idx="4">
                  <c:v>37.6</c:v>
                </c:pt>
                <c:pt idx="5">
                  <c:v>53.8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30-401C-ABD3-36306AA8EAA6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USA</c:v>
                </c:pt>
              </c:strCache>
            </c:strRef>
          </c:tx>
          <c:spPr>
            <a:solidFill>
              <a:schemeClr val="accent6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</c:v>
                </c:pt>
              </c:strCache>
            </c:strRef>
          </c:cat>
          <c:val>
            <c:numRef>
              <c:f>Foglio1!$G$2:$G$7</c:f>
              <c:numCache>
                <c:formatCode>General</c:formatCode>
                <c:ptCount val="6"/>
                <c:pt idx="0">
                  <c:v>2.9</c:v>
                </c:pt>
                <c:pt idx="1">
                  <c:v>22.1</c:v>
                </c:pt>
                <c:pt idx="2">
                  <c:v>32.6</c:v>
                </c:pt>
                <c:pt idx="3">
                  <c:v>39</c:v>
                </c:pt>
                <c:pt idx="4">
                  <c:v>44.4</c:v>
                </c:pt>
                <c:pt idx="5">
                  <c:v>32.799999999999997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130-401C-ABD3-36306AA8EA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1363936"/>
        <c:axId val="161364328"/>
      </c:barChart>
      <c:catAx>
        <c:axId val="16136393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61364328"/>
        <c:crosses val="autoZero"/>
        <c:auto val="1"/>
        <c:lblAlgn val="ctr"/>
        <c:lblOffset val="100"/>
        <c:noMultiLvlLbl val="0"/>
      </c:catAx>
      <c:valAx>
        <c:axId val="161364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136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8238073403837"/>
          <c:y val="0.91254253779379402"/>
          <c:w val="0.50580245519163602"/>
          <c:h val="8.2338618371651406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vert="horz"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4914750864199"/>
          <c:y val="0"/>
          <c:w val="0.86250311075775998"/>
          <c:h val="0.9150113477761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China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 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20.9</c:v>
                </c:pt>
                <c:pt idx="1">
                  <c:v>8.1</c:v>
                </c:pt>
                <c:pt idx="2">
                  <c:v>37.4</c:v>
                </c:pt>
                <c:pt idx="3">
                  <c:v>33.5</c:v>
                </c:pt>
                <c:pt idx="4">
                  <c:v>15.9</c:v>
                </c:pt>
                <c:pt idx="5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31-442D-8EC0-24CBBF0F28D4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EU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 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37.4</c:v>
                </c:pt>
                <c:pt idx="1">
                  <c:v>25.8</c:v>
                </c:pt>
                <c:pt idx="2">
                  <c:v>44.1</c:v>
                </c:pt>
                <c:pt idx="3">
                  <c:v>29.3</c:v>
                </c:pt>
                <c:pt idx="4">
                  <c:v>18.5</c:v>
                </c:pt>
                <c:pt idx="5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31-442D-8EC0-24CBBF0F28D4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Iran 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 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62.8</c:v>
                </c:pt>
                <c:pt idx="1">
                  <c:v>57.8</c:v>
                </c:pt>
                <c:pt idx="2">
                  <c:v>79.7</c:v>
                </c:pt>
                <c:pt idx="3">
                  <c:v>47.6</c:v>
                </c:pt>
                <c:pt idx="4">
                  <c:v>32.799999999999997</c:v>
                </c:pt>
                <c:pt idx="5">
                  <c:v>35.1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31-442D-8EC0-24CBBF0F28D4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Russia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800" b="1"/>
                      <a:t>20,7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E31-442D-8EC0-24CBBF0F28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 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20.7</c:v>
                </c:pt>
                <c:pt idx="1">
                  <c:v>15.4</c:v>
                </c:pt>
                <c:pt idx="2">
                  <c:v>55.6</c:v>
                </c:pt>
                <c:pt idx="3">
                  <c:v>42.3</c:v>
                </c:pt>
                <c:pt idx="4">
                  <c:v>15.9</c:v>
                </c:pt>
                <c:pt idx="5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31-442D-8EC0-24CBBF0F28D4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Turkey</c:v>
                </c:pt>
              </c:strCache>
            </c:strRef>
          </c:tx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 </c:v>
                </c:pt>
              </c:strCache>
            </c:strRef>
          </c:cat>
          <c:val>
            <c:numRef>
              <c:f>Foglio1!$F$2:$F$7</c:f>
              <c:numCache>
                <c:formatCode>General</c:formatCode>
                <c:ptCount val="6"/>
                <c:pt idx="0">
                  <c:v>54</c:v>
                </c:pt>
                <c:pt idx="1">
                  <c:v>43.5</c:v>
                </c:pt>
                <c:pt idx="2">
                  <c:v>31.4</c:v>
                </c:pt>
                <c:pt idx="3">
                  <c:v>38.5</c:v>
                </c:pt>
                <c:pt idx="4">
                  <c:v>7.1</c:v>
                </c:pt>
                <c:pt idx="5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31-442D-8EC0-24CBBF0F28D4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USA</c:v>
                </c:pt>
              </c:strCache>
            </c:strRef>
          </c:tx>
          <c:spPr>
            <a:solidFill>
              <a:schemeClr val="accent6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Foglio1!$A$2:$A$7</c:f>
              <c:strCache>
                <c:ptCount val="6"/>
                <c:pt idx="0">
                  <c:v>Egypt</c:v>
                </c:pt>
                <c:pt idx="1">
                  <c:v>Iraq</c:v>
                </c:pt>
                <c:pt idx="2">
                  <c:v>Jordan</c:v>
                </c:pt>
                <c:pt idx="3">
                  <c:v>Libya</c:v>
                </c:pt>
                <c:pt idx="4">
                  <c:v>Morocco</c:v>
                </c:pt>
                <c:pt idx="5">
                  <c:v>Tunisia </c:v>
                </c:pt>
              </c:strCache>
            </c:strRef>
          </c:cat>
          <c:val>
            <c:numRef>
              <c:f>Foglio1!$G$2:$G$7</c:f>
              <c:numCache>
                <c:formatCode>General</c:formatCode>
                <c:ptCount val="6"/>
                <c:pt idx="0">
                  <c:v>74.900000000000006</c:v>
                </c:pt>
                <c:pt idx="1">
                  <c:v>68.7</c:v>
                </c:pt>
                <c:pt idx="2">
                  <c:v>55.2</c:v>
                </c:pt>
                <c:pt idx="3">
                  <c:v>2.2999999999999998</c:v>
                </c:pt>
                <c:pt idx="4">
                  <c:v>33.299999999999997</c:v>
                </c:pt>
                <c:pt idx="5">
                  <c:v>71.7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E31-442D-8EC0-24CBBF0F28D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9361976"/>
        <c:axId val="199362368"/>
      </c:barChart>
      <c:catAx>
        <c:axId val="1993619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99362368"/>
        <c:crosses val="autoZero"/>
        <c:auto val="1"/>
        <c:lblAlgn val="ctr"/>
        <c:lblOffset val="100"/>
        <c:noMultiLvlLbl val="0"/>
      </c:catAx>
      <c:valAx>
        <c:axId val="1993623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9361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5952591863517"/>
          <c:y val="0.91828933768943299"/>
          <c:w val="0.46809481627296601"/>
          <c:h val="8.1710662310567297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vert="horz"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FF5C-DD78-4955-B129-82079637361A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C6F4-121B-40ED-B2BF-34F67B481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43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FF5C-DD78-4955-B129-82079637361A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C6F4-121B-40ED-B2BF-34F67B481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00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FF5C-DD78-4955-B129-82079637361A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C6F4-121B-40ED-B2BF-34F67B481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72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FF5C-DD78-4955-B129-82079637361A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C6F4-121B-40ED-B2BF-34F67B481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136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FF5C-DD78-4955-B129-82079637361A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C6F4-121B-40ED-B2BF-34F67B481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72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FF5C-DD78-4955-B129-82079637361A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C6F4-121B-40ED-B2BF-34F67B481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09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FF5C-DD78-4955-B129-82079637361A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C6F4-121B-40ED-B2BF-34F67B481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58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FF5C-DD78-4955-B129-82079637361A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C6F4-121B-40ED-B2BF-34F67B481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25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FF5C-DD78-4955-B129-82079637361A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C6F4-121B-40ED-B2BF-34F67B481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66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FF5C-DD78-4955-B129-82079637361A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C6F4-121B-40ED-B2BF-34F67B481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78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FF5C-DD78-4955-B129-82079637361A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C6F4-121B-40ED-B2BF-34F67B481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84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FF5C-DD78-4955-B129-82079637361A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AC6F4-121B-40ED-B2BF-34F67B481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7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126" y="1645920"/>
            <a:ext cx="8154573" cy="95731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6600" dirty="0">
                <a:solidFill>
                  <a:schemeClr val="bg2">
                    <a:lumMod val="25000"/>
                  </a:schemeClr>
                </a:solidFill>
                <a:latin typeface="Myriad Pro Light" panose="020B0603030403020204" pitchFamily="34" charset="0"/>
              </a:rPr>
              <a:t>Arab Trans</a:t>
            </a:r>
            <a:endParaRPr lang="en-GB" sz="6600" dirty="0">
              <a:solidFill>
                <a:schemeClr val="bg2">
                  <a:lumMod val="25000"/>
                </a:schemeClr>
              </a:solidFill>
              <a:latin typeface="Myriad Pro Light" panose="020B06030304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126" y="2603232"/>
            <a:ext cx="7423052" cy="843353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Myriad Pro" panose="020B0503030403020204" pitchFamily="34" charset="0"/>
              </a:rPr>
              <a:t>Perceptions of the EU in the Middle East</a:t>
            </a:r>
            <a:endParaRPr lang="en-GB" dirty="0">
              <a:solidFill>
                <a:schemeClr val="bg2">
                  <a:lumMod val="2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11126" y="3587262"/>
            <a:ext cx="8605980" cy="1240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Valeria Talbot, Paolo </a:t>
            </a:r>
            <a:r>
              <a:rPr lang="en-US" i="1" dirty="0" err="1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Maggiolini</a:t>
            </a:r>
            <a:endParaRPr lang="en-US" i="1" dirty="0">
              <a:solidFill>
                <a:schemeClr val="bg2">
                  <a:lumMod val="50000"/>
                </a:schemeClr>
              </a:solidFill>
              <a:latin typeface="Myriad Pro" panose="020B0503030403020204" pitchFamily="34" charset="0"/>
            </a:endParaRPr>
          </a:p>
          <a:p>
            <a:pPr algn="l"/>
            <a:r>
              <a:rPr lang="en-US" i="1" dirty="0" err="1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Istituto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 per </a:t>
            </a:r>
            <a:r>
              <a:rPr lang="en-US" i="1" dirty="0" err="1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gli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en-US" i="1" dirty="0" err="1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Studi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 di </a:t>
            </a:r>
            <a:r>
              <a:rPr lang="en-US" i="1" dirty="0" err="1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Politica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en-US" i="1" dirty="0" err="1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Internazionale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 (ISPI)</a:t>
            </a:r>
          </a:p>
          <a:p>
            <a:pPr algn="l"/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640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715223" cy="844697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marL="731520"/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Perceptions of the EU as having a stabilising/destabilising influence (%)</a:t>
            </a:r>
          </a:p>
        </p:txBody>
      </p:sp>
      <p:graphicFrame>
        <p:nvGraphicFramePr>
          <p:cNvPr id="7" name="Chart 34" descr="Frequency chart showing respondents perception of the EU as having a stabilising/destabilising influence, in %.&#10;Tunisia: instability 15.7, not affect country 14.7, stability 51.6, don't know/refused 18.&#10;Morocco: instability 18.5, not affect country 13.2, stability 57.3, don't know/refused 11.&#10;Libya: instability 29.3, not affect country 15.7, stability 42, don't know/refused 12.9.&#10;Jordan: instability 44.1, not affect country 20.3, stability 28.4, don't know/refused 5.2.&#10;Iraq: instability 25.8, not affect country 22.2, stability 37.6, don't know/refused 8.6.&#10;Egypt: instability 37.4, not affect country 11.2, stability 9.9, don't know/refused 41.5."/>
          <p:cNvGraphicFramePr/>
          <p:nvPr>
            <p:extLst>
              <p:ext uri="{D42A27DB-BD31-4B8C-83A1-F6EECF244321}">
                <p14:modId xmlns:p14="http://schemas.microsoft.com/office/powerpoint/2010/main" val="2366247207"/>
              </p:ext>
            </p:extLst>
          </p:nvPr>
        </p:nvGraphicFramePr>
        <p:xfrm>
          <a:off x="0" y="844697"/>
          <a:ext cx="12192000" cy="4970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-47447" y="6421820"/>
            <a:ext cx="2391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000" b="1" dirty="0">
                <a:solidFill>
                  <a:prstClr val="black"/>
                </a:solidFill>
                <a:latin typeface="Franklin Gothic Book" panose="020B0503020102020204"/>
              </a:rPr>
              <a:t>Source: Arab Transitions, 2014</a:t>
            </a:r>
            <a:endParaRPr lang="it-IT" sz="1000" b="1" dirty="0">
              <a:solidFill>
                <a:prstClr val="black"/>
              </a:solidFill>
              <a:latin typeface="Franklin Gothic Book" panose="020B0503020102020204"/>
            </a:endParaRPr>
          </a:p>
          <a:p>
            <a:pPr defTabSz="457200"/>
            <a:endParaRPr lang="it-IT" dirty="0">
              <a:solidFill>
                <a:prstClr val="black"/>
              </a:solidFill>
              <a:latin typeface="Franklin Gothic Book" panose="020B05030201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25804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44697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marL="731520"/>
            <a:br>
              <a:rPr lang="en-GB" sz="40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</a:br>
            <a:r>
              <a:rPr lang="en-GB" sz="33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Countries having a stabilising influence (%)</a:t>
            </a:r>
            <a:br>
              <a:rPr lang="en-GB" sz="33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</a:br>
            <a:endParaRPr lang="en-GB" sz="3300" dirty="0">
              <a:solidFill>
                <a:schemeClr val="bg1">
                  <a:lumMod val="95000"/>
                </a:schemeClr>
              </a:solidFill>
              <a:latin typeface="Myriad Pro" panose="020B0503030403020204" pitchFamily="34" charset="0"/>
            </a:endParaRPr>
          </a:p>
        </p:txBody>
      </p:sp>
      <p:graphicFrame>
        <p:nvGraphicFramePr>
          <p:cNvPr id="11" name="Segnaposto contenuto 4" descr="Bar graph on the y axis measuring % of respondents in 6 project countries who think named countries have a stabilising influence. The key along the bottom identifies the 6 countries being asked about: USA, Turkey, Russia, Iran, EU and China.&#10;From the top of the bar graph, Tunisian respondents answered USA 32.8, Turkey 53.8, Russia 26.5, Iran 9.5, EU 51.6, China 36.8.&#10;Moroccan respondents answered USA 44.4, Turkey 37.6, Russia 22.2, Iran 10.3, EU 57.3, China 29.7.&#10;Libyan respondents answered USA 39, Turkey 28.5, Russia 20.3, Iran 7, EU 42, China 23.5.&#10;Jordanian respondents answered USA 32.6, Turkey 36.6, Russia 13.1, Iran 4.7, EU 28.4, China 26.9.&#10;Iraqi respondents answered USA 22.1, Turkey 34, Russia 38.2, Iran 27.4, EU 37.6, China 43.7.&#10;Egyptian respondents answered USA 2.9, Turkey 6.9, Russia 38.3, Iran 1.9, EU 10, China 36.1.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180939"/>
              </p:ext>
            </p:extLst>
          </p:nvPr>
        </p:nvGraphicFramePr>
        <p:xfrm>
          <a:off x="0" y="844697"/>
          <a:ext cx="12192000" cy="4962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-47447" y="6421820"/>
            <a:ext cx="2391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000" b="1" dirty="0">
                <a:solidFill>
                  <a:prstClr val="black"/>
                </a:solidFill>
                <a:latin typeface="Franklin Gothic Book" panose="020B0503020102020204"/>
              </a:rPr>
              <a:t>Source: Arab Transitions, 2014</a:t>
            </a:r>
            <a:endParaRPr lang="it-IT" sz="1000" b="1" dirty="0">
              <a:solidFill>
                <a:prstClr val="black"/>
              </a:solidFill>
              <a:latin typeface="Franklin Gothic Book" panose="020B0503020102020204"/>
            </a:endParaRPr>
          </a:p>
          <a:p>
            <a:pPr defTabSz="457200"/>
            <a:endParaRPr lang="it-IT" dirty="0">
              <a:solidFill>
                <a:prstClr val="black"/>
              </a:solidFill>
              <a:latin typeface="Franklin Gothic Book" panose="020B05030201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10619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44697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731520"/>
            <a:r>
              <a:rPr lang="en-GB" sz="40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Countries having a destabilising influence</a:t>
            </a:r>
          </a:p>
        </p:txBody>
      </p:sp>
      <p:graphicFrame>
        <p:nvGraphicFramePr>
          <p:cNvPr id="12" name="Segnaposto contenuto 7" descr="Group of bar graphs on the y axis showing % of respondents per project countries who think named countries have a destabilising influence. Key at the bottom identified the named countries: USA, Turkey, Russia, Iran, EU, China.&#10;From the top of the bar graph, Tunisian respondents answered USA 71.7, Turkey 7.7, Russia 12.3, Iran 35.1, EU 15.7, China 8.4.&#10;Moroccan respondents answered USA 33.3, Turkey 7.1, Russia 15.9, Ian 32.8, EU 18.5, China 15.9/&#10;Libyan respondents answered USA 2.3, Turkey 38.5, Russia 42.3, Iran 47.6, EU 29.3, China 33.5.&#10;Jordanian respondents answered USA 55.2, Turkey 31.4, Russia 55.6, Iran 79.7, EU 44.1, China 37.4.&#10;Iraqi respondents answered USA 68.7, Turkey 43.5, Russia 15.4, Iran 57.8, EU 25.8, China 8.1.&#10;Egyptian respondents answered USA 74.9, Turkey 54, Russia 20.7, Iran 62.8, EU 37.4, Egypt 20.9.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333815"/>
              </p:ext>
            </p:extLst>
          </p:nvPr>
        </p:nvGraphicFramePr>
        <p:xfrm>
          <a:off x="0" y="843396"/>
          <a:ext cx="12192000" cy="5000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-47447" y="6421820"/>
            <a:ext cx="2391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000" b="1" dirty="0">
                <a:solidFill>
                  <a:prstClr val="black"/>
                </a:solidFill>
                <a:latin typeface="Franklin Gothic Book" panose="020B0503020102020204"/>
              </a:rPr>
              <a:t>Source: Arab Transitions, 2014</a:t>
            </a:r>
            <a:endParaRPr lang="it-IT" sz="1000" b="1" dirty="0">
              <a:solidFill>
                <a:prstClr val="black"/>
              </a:solidFill>
              <a:latin typeface="Franklin Gothic Book" panose="020B0503020102020204"/>
            </a:endParaRPr>
          </a:p>
          <a:p>
            <a:pPr defTabSz="457200"/>
            <a:endParaRPr lang="it-IT" dirty="0">
              <a:solidFill>
                <a:prstClr val="black"/>
              </a:solidFill>
              <a:latin typeface="Franklin Gothic Book" panose="020B05030201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19206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865048"/>
            <a:ext cx="5257801" cy="1229969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358775"/>
            <a:r>
              <a:rPr lang="en-GB" sz="36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Conclusions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" y="2002420"/>
            <a:ext cx="10555941" cy="3927733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384175">
              <a:buFont typeface="Arial"/>
              <a:buChar char="•"/>
            </a:pPr>
            <a:r>
              <a:rPr lang="en-GB" sz="2400" dirty="0">
                <a:solidFill>
                  <a:prstClr val="white">
                    <a:lumMod val="95000"/>
                  </a:prstClr>
                </a:solidFill>
                <a:latin typeface="Myriad Pro" panose="020B0503030403020204" pitchFamily="34" charset="0"/>
              </a:rPr>
              <a:t>Lack of knowledge on EU cooperation programs in most surveyed countries</a:t>
            </a:r>
          </a:p>
          <a:p>
            <a:pPr marL="358775"/>
            <a:endParaRPr lang="en-GB" sz="2400" dirty="0">
              <a:solidFill>
                <a:prstClr val="white">
                  <a:lumMod val="95000"/>
                </a:prstClr>
              </a:solidFill>
              <a:latin typeface="Myriad Pro" panose="020B0503030403020204" pitchFamily="34" charset="0"/>
            </a:endParaRPr>
          </a:p>
          <a:p>
            <a:pPr marL="742950" indent="-384175">
              <a:lnSpc>
                <a:spcPct val="100000"/>
              </a:lnSpc>
              <a:buFont typeface="Arial"/>
              <a:buChar char="•"/>
            </a:pPr>
            <a:r>
              <a:rPr lang="en-GB" sz="2400" dirty="0">
                <a:solidFill>
                  <a:prstClr val="white">
                    <a:lumMod val="95000"/>
                  </a:prstClr>
                </a:solidFill>
                <a:latin typeface="Myriad Pro" panose="020B0503030403020204" pitchFamily="34" charset="0"/>
              </a:rPr>
              <a:t>Socio-economic domains have been identified as the main sectors where the EU support should be focused</a:t>
            </a:r>
          </a:p>
          <a:p>
            <a:pPr marL="742950" indent="-384175">
              <a:lnSpc>
                <a:spcPct val="100000"/>
              </a:lnSpc>
              <a:buFont typeface="Arial"/>
              <a:buChar char="•"/>
            </a:pPr>
            <a:endParaRPr lang="en-GB" sz="2400" dirty="0">
              <a:solidFill>
                <a:prstClr val="white">
                  <a:lumMod val="95000"/>
                </a:prstClr>
              </a:solidFill>
              <a:latin typeface="Myriad Pro" panose="020B0503030403020204" pitchFamily="34" charset="0"/>
            </a:endParaRPr>
          </a:p>
          <a:p>
            <a:pPr marL="742950" indent="-384175">
              <a:lnSpc>
                <a:spcPct val="110000"/>
              </a:lnSpc>
              <a:buFont typeface="Arial"/>
              <a:buChar char="•"/>
            </a:pPr>
            <a:r>
              <a:rPr lang="en-GB" sz="2400" dirty="0">
                <a:solidFill>
                  <a:prstClr val="white">
                    <a:lumMod val="95000"/>
                  </a:prstClr>
                </a:solidFill>
                <a:latin typeface="Myriad Pro" panose="020B0503030403020204" pitchFamily="34" charset="0"/>
              </a:rPr>
              <a:t>The EU is perceived as having a stabilising influence only in Libya, Morocco and Tunisia. In general, when compared to other international or regional players it is not considered as a destabilising actor.</a:t>
            </a:r>
          </a:p>
          <a:p>
            <a:pPr marL="742950" indent="-384175">
              <a:buFont typeface="Arial"/>
              <a:buChar char="•"/>
            </a:pPr>
            <a:endParaRPr lang="en-GB" sz="2400" dirty="0">
              <a:solidFill>
                <a:prstClr val="white">
                  <a:lumMod val="95000"/>
                </a:prstClr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06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997" y="210951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chemeClr val="bg2">
                    <a:lumMod val="25000"/>
                  </a:schemeClr>
                </a:solidFill>
                <a:latin typeface="Myriad Pro Light" panose="020B0603030403020204" pitchFamily="34" charset="0"/>
              </a:rPr>
              <a:t>Thank you!</a:t>
            </a:r>
            <a:endParaRPr lang="en-GB" sz="6600" dirty="0">
              <a:solidFill>
                <a:schemeClr val="bg2">
                  <a:lumMod val="25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25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865048"/>
            <a:ext cx="6104965" cy="1229969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358775"/>
            <a:r>
              <a:rPr lang="en-GB" sz="36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Main points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002420"/>
            <a:ext cx="6104965" cy="3927733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384175"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Knowledge and assessment on EU cooperation programs</a:t>
            </a:r>
          </a:p>
          <a:p>
            <a:pPr marL="742950" indent="-384175">
              <a:buFont typeface="Arial"/>
              <a:buChar char="•"/>
            </a:pPr>
            <a:endParaRPr lang="en-GB" sz="2400" dirty="0">
              <a:solidFill>
                <a:schemeClr val="bg1">
                  <a:lumMod val="95000"/>
                </a:schemeClr>
              </a:solidFill>
              <a:latin typeface="Myriad Pro" panose="020B0503030403020204" pitchFamily="34" charset="0"/>
            </a:endParaRPr>
          </a:p>
          <a:p>
            <a:pPr marL="742950" indent="-384175">
              <a:lnSpc>
                <a:spcPct val="100000"/>
              </a:lnSpc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Perceptions on priority sectors of EU support</a:t>
            </a:r>
          </a:p>
          <a:p>
            <a:pPr marL="742950" indent="-384175">
              <a:lnSpc>
                <a:spcPct val="100000"/>
              </a:lnSpc>
              <a:buFont typeface="Arial"/>
              <a:buChar char="•"/>
            </a:pPr>
            <a:endParaRPr lang="en-GB" sz="2400" dirty="0">
              <a:solidFill>
                <a:schemeClr val="bg1">
                  <a:lumMod val="95000"/>
                </a:schemeClr>
              </a:solidFill>
              <a:latin typeface="Myriad Pro" panose="020B0503030403020204" pitchFamily="34" charset="0"/>
            </a:endParaRPr>
          </a:p>
          <a:p>
            <a:pPr marL="742950" indent="-384175">
              <a:lnSpc>
                <a:spcPct val="110000"/>
              </a:lnSpc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Perceptions on EU as a stabilising/destabilising player</a:t>
            </a:r>
          </a:p>
          <a:p>
            <a:pPr marL="742950" indent="-384175">
              <a:buFont typeface="Arial"/>
              <a:buChar char="•"/>
            </a:pPr>
            <a:endParaRPr lang="en-GB" sz="2400" dirty="0">
              <a:solidFill>
                <a:schemeClr val="bg1">
                  <a:lumMod val="95000"/>
                </a:schemeClr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64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84469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731520"/>
            <a:r>
              <a:rPr lang="en-GB" sz="27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Knowledge about development/cooperation programs funded by the EU</a:t>
            </a:r>
            <a:endParaRPr lang="en-GB" sz="4000" dirty="0">
              <a:solidFill>
                <a:schemeClr val="bg1">
                  <a:lumMod val="9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38200" y="5816160"/>
            <a:ext cx="2497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000" b="1" dirty="0">
                <a:solidFill>
                  <a:prstClr val="black"/>
                </a:solidFill>
                <a:latin typeface="Franklin Gothic Book" panose="020B0503020102020204"/>
              </a:rPr>
              <a:t>Source: Arab Transitions, 2014</a:t>
            </a:r>
            <a:endParaRPr lang="it-IT" sz="1000" b="1" dirty="0">
              <a:solidFill>
                <a:prstClr val="black"/>
              </a:solidFill>
              <a:latin typeface="Franklin Gothic Book" panose="020B0503020102020204"/>
            </a:endParaRPr>
          </a:p>
          <a:p>
            <a:pPr defTabSz="457200"/>
            <a:endParaRPr lang="it-IT" dirty="0">
              <a:solidFill>
                <a:prstClr val="black"/>
              </a:solidFill>
              <a:latin typeface="Franklin Gothic Book" panose="020B0503020102020204"/>
            </a:endParaRPr>
          </a:p>
        </p:txBody>
      </p:sp>
      <p:pic>
        <p:nvPicPr>
          <p:cNvPr id="4" name="Segnaposto contenuto 3" descr="Bar chart showing 5.3 for Egypt, 12.8 for Iraq, 22.2 for Jordan, 23.8 for Libya, 45 for Morocco and 19.2 for Tunisia.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844697"/>
            <a:ext cx="12192000" cy="457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93717"/>
            <a:ext cx="11217499" cy="844697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marL="731520"/>
            <a:br>
              <a:rPr lang="en-GB" sz="40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</a:br>
            <a:br>
              <a:rPr lang="en-GB" sz="40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</a:br>
            <a:r>
              <a:rPr lang="en-GB" sz="27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How do you assess the impact of development/cooperation programs funded by the EU? (% of respondents heard of them)</a:t>
            </a:r>
            <a:br>
              <a:rPr lang="en-GB" sz="27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</a:br>
            <a:r>
              <a:rPr lang="en-GB" sz="27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)</a:t>
            </a:r>
            <a:br>
              <a:rPr lang="en-GB" sz="40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</a:br>
            <a:endParaRPr lang="en-GB" sz="4000" dirty="0">
              <a:solidFill>
                <a:schemeClr val="bg1">
                  <a:lumMod val="9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1647" y="6031313"/>
            <a:ext cx="2252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000" b="1" dirty="0">
                <a:solidFill>
                  <a:prstClr val="black"/>
                </a:solidFill>
                <a:latin typeface="Franklin Gothic Book" panose="020B0503020102020204"/>
              </a:rPr>
              <a:t>Source: Arab Transitions, 2014</a:t>
            </a:r>
            <a:endParaRPr lang="it-IT" sz="1000" b="1" dirty="0">
              <a:solidFill>
                <a:prstClr val="black"/>
              </a:solidFill>
              <a:latin typeface="Franklin Gothic Book" panose="020B0503020102020204"/>
            </a:endParaRPr>
          </a:p>
          <a:p>
            <a:pPr defTabSz="457200"/>
            <a:endParaRPr lang="it-IT" dirty="0">
              <a:solidFill>
                <a:prstClr val="black"/>
              </a:solidFill>
              <a:latin typeface="Franklin Gothic Book" panose="020B0503020102020204"/>
            </a:endParaRPr>
          </a:p>
        </p:txBody>
      </p:sp>
      <p:pic>
        <p:nvPicPr>
          <p:cNvPr id="4" name="Segnaposto contenuto 3" descr="Bi-directional bar chart show Egypt (49.4 positive or very positive and -37.7 negative or very negative), Iraq  (89.6 positive or very positive and -3.8 negative or very negative), Jordan  (74.3 positive or very positive and -18.8 negative or very negative), Morocco (74.9 positive or very positive and -12.3 negative or very negative), Libya  (85.1 positive or very positive and -6.7 negative or very negative),Tunisia  (74.7 positive or very positive and -8.4 negative or very negative).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038414"/>
            <a:ext cx="12192000" cy="484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09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19012" cy="820271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marL="268288"/>
            <a:br>
              <a:rPr lang="en-GB" sz="40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</a:br>
            <a:r>
              <a:rPr lang="en-GB" sz="40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en-GB" sz="2700" dirty="0">
                <a:solidFill>
                  <a:schemeClr val="bg1"/>
                </a:solidFill>
                <a:latin typeface="Myriad Pro" panose="020B0503030403020204"/>
              </a:rPr>
              <a:t>Assessment</a:t>
            </a:r>
            <a:r>
              <a:rPr lang="en-GB" sz="3200" b="1" dirty="0">
                <a:solidFill>
                  <a:schemeClr val="bg1"/>
                </a:solidFill>
              </a:rPr>
              <a:t> </a:t>
            </a:r>
            <a:r>
              <a:rPr lang="en-GB" sz="2700" dirty="0">
                <a:solidFill>
                  <a:schemeClr val="bg1"/>
                </a:solidFill>
                <a:latin typeface="Myriad Pro" panose="020B0503030403020204"/>
              </a:rPr>
              <a:t>of EU programs in response to the Arab Uprisings (%)</a:t>
            </a:r>
            <a:br>
              <a:rPr lang="it-IT" sz="2700" dirty="0">
                <a:solidFill>
                  <a:schemeClr val="bg1"/>
                </a:solidFill>
                <a:latin typeface="Myriad Pro" panose="020B0503030403020204"/>
              </a:rPr>
            </a:br>
            <a:br>
              <a:rPr lang="en-GB" sz="2700" dirty="0">
                <a:solidFill>
                  <a:schemeClr val="bg1"/>
                </a:solidFill>
                <a:latin typeface="Myriad Pro" panose="020B0503030403020204"/>
              </a:rPr>
            </a:br>
            <a:endParaRPr lang="en-GB" sz="2700" dirty="0">
              <a:solidFill>
                <a:schemeClr val="bg1"/>
              </a:solidFill>
              <a:latin typeface="Myriad Pro" panose="020B0503030403020204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38199" y="5816160"/>
            <a:ext cx="2574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000" b="1" dirty="0">
                <a:solidFill>
                  <a:prstClr val="black"/>
                </a:solidFill>
                <a:latin typeface="Franklin Gothic Book" panose="020B0503020102020204"/>
              </a:rPr>
              <a:t>Source: Arab Transitions, 2014</a:t>
            </a:r>
            <a:endParaRPr lang="it-IT" sz="1000" b="1" dirty="0">
              <a:solidFill>
                <a:prstClr val="black"/>
              </a:solidFill>
              <a:latin typeface="Franklin Gothic Book" panose="020B0503020102020204"/>
            </a:endParaRPr>
          </a:p>
          <a:p>
            <a:pPr defTabSz="457200"/>
            <a:endParaRPr lang="it-IT" dirty="0">
              <a:solidFill>
                <a:prstClr val="black"/>
              </a:solidFill>
              <a:latin typeface="Franklin Gothic Book" panose="020B0503020102020204"/>
            </a:endParaRPr>
          </a:p>
        </p:txBody>
      </p:sp>
      <p:pic>
        <p:nvPicPr>
          <p:cNvPr id="4" name="Segnaposto contenuto 3" descr="Stacked bar chart on the y axis showing assessment of EU programs in response to the Arab Uprisings. Shows:&#10;Egypt: 9.4 negative, 5.6 no effect, 3.4 positive, 46.5 never heard of it, 35.1 DK/R.&#10;Iraq: 23.2 negative, 17 no effect, 17.7 positive, 20.6 never heard of it, 21.6 DK/R.&#10;Jordan: 43.3 negative, 14.2 no effect, 14.9 positive, 20.6 never heard of it, 7.0 DK/R.&#10;Libya: 13.9 negative, 18.3 no effect, 35.1 positive, 9.7 never heard of it, 23.0 DK/R.&#10;Morocco: 23.1 negative, 19.4 no effect, 14.2 positive, 24.6 never heard of it, 18.8 DK/R.&#10;Tunisia: 12 negative, 13.6 no effect, 27.3 positive, 30.4 never heard of it, 16.7 DK/R.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820271"/>
            <a:ext cx="12191999" cy="505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65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4009" y="0"/>
            <a:ext cx="4440865" cy="2843108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182880"/>
            <a:r>
              <a:rPr lang="en-GB" sz="24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What policy do you think would be the most positive thing the EU could do in your country?</a:t>
            </a:r>
          </a:p>
        </p:txBody>
      </p:sp>
      <p:graphicFrame>
        <p:nvGraphicFramePr>
          <p:cNvPr id="7" name="Chart 1" descr="Group of bar charts showing what policy  respondents think would be the most positive thing the EU could do in their country.&#10;Key across top shows countries.&#10;Bar graph 1 measures 'promoting economic development'. Results are Tunisia 64.1, Morocco 45.1, Libya 40.0, Jordan 48.8, Iraq 31.2, Egypt 30.8.&#10;Bar graph 2 measures 'Promoting democracy'. Results are Tunisia 5.5, Morocco 16.5, Libya 21.2, Jordan 6.9, Iraq 24.1, Egypt 4.&#10;Bar graph 3 measures 'Resolving the Arab-Israeli conflict'. Results are Tunisia 4.3, Morocco 8.3, Libya 4.0, Jordan 11.4, Iraq 7.8, Egypt 3.7.&#10;Bar graph 4 shows 'Promoting women's rights'. Results are Tunisia 2.6, Morocco 4.9, Libya 1.6, Jordan 5, Iraq 2.8, Egypt 1.&#10;Bar graph 5 measures 'The EU should not get involved'. Results are Tunisia 10.9, Morocco 14.4, Libya 17.8, Jordan 24.4, Iraq 18.2, Egypt 34.7.&#10;Bar graph 6 measures 'Don't know/Refused'. Results are Tunisia 12.6, Morocco 10.9, Libya 15.5, Jordan 3.6, Iraq 16, Egypt 25.8."/>
          <p:cNvGraphicFramePr/>
          <p:nvPr>
            <p:extLst>
              <p:ext uri="{D42A27DB-BD31-4B8C-83A1-F6EECF244321}">
                <p14:modId xmlns:p14="http://schemas.microsoft.com/office/powerpoint/2010/main" val="1828246470"/>
              </p:ext>
            </p:extLst>
          </p:nvPr>
        </p:nvGraphicFramePr>
        <p:xfrm>
          <a:off x="142874" y="0"/>
          <a:ext cx="12192000" cy="588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-89486" y="6858000"/>
            <a:ext cx="22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000" b="1" dirty="0">
                <a:solidFill>
                  <a:prstClr val="black"/>
                </a:solidFill>
                <a:latin typeface="Franklin Gothic Book" panose="020B0503020102020204"/>
              </a:rPr>
              <a:t>Source: Arab Transitions, 2014</a:t>
            </a:r>
            <a:endParaRPr lang="it-IT" sz="1000" b="1" dirty="0">
              <a:solidFill>
                <a:prstClr val="black"/>
              </a:solidFill>
              <a:latin typeface="Franklin Gothic Book" panose="020B0503020102020204"/>
            </a:endParaRPr>
          </a:p>
          <a:p>
            <a:pPr defTabSz="457200"/>
            <a:endParaRPr lang="it-IT" dirty="0">
              <a:solidFill>
                <a:prstClr val="black"/>
              </a:solidFill>
              <a:latin typeface="Franklin Gothic Book" panose="020B05030201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8354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912" y="0"/>
            <a:ext cx="3748087" cy="2271713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731520"/>
            <a:r>
              <a:rPr lang="en-US" sz="270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en-US" sz="27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EU should provide support for our country (%)</a:t>
            </a:r>
            <a:br>
              <a:rPr lang="en-GB" sz="33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</a:br>
            <a:endParaRPr lang="en-GB" sz="3300" dirty="0">
              <a:solidFill>
                <a:schemeClr val="bg1">
                  <a:lumMod val="95000"/>
                </a:schemeClr>
              </a:solidFill>
              <a:latin typeface="Myriad Pro" panose="020B0503030403020204" pitchFamily="34" charset="0"/>
            </a:endParaRPr>
          </a:p>
        </p:txBody>
      </p:sp>
      <p:graphicFrame>
        <p:nvGraphicFramePr>
          <p:cNvPr id="10" name="Chart 5" descr="Series of bar charts representing the % of respondents by country who think the EU should provide support in different areas. Key along the top identifies country. Results are:&#10;Bar graph 1 measures 'financial support for job creation and investments' with results of Tunisia 68.4, Morocco 52.1, Libya 31.2, Jordan 52.3, Iraq 37.8 and Egypt 53.&#10;Bar graph 2 measures 'financial support for education and health' with results of Tunisia 23.8, Morocco 56.4, Libya 35.8, Jordan 46.3, Iraq 29.8, Egypt 60.5.&#10;Bar graph 3 measures 'Loans and financial aid' with results of Tunisia 36.6, Morocco 7.0, Libya 14.8, Jordan 25.4, Iraq 19.9, Egypt 13.4. &#10;Bar graph 4 measures 'security' with results of Tunisia 18.8, Morocco 6.8, Libya 36.8, Jordan 9.3, Iraq 29.6, Egypt 6.6.&#10;Bar graph 5 measures 'stop support to Israel' and results are Tunisia 9.1, Morocco 18.1, Libya 18.9, Jordan 21.4, Iraq 13.7, Egypt 7.9.&#10;Bar graph 6 measures 'Training/education' and results are Tunisia 3.9, Morocco 13.8, Libya 23.2, Jordan 0, Iraq, 18.5, Egypt 5.1.&#10;Bar graph 7 measures 'in migration' and results are Tunisia 14.2, Morocco 6.8, Libya 6.6, Jordan 3.8, Iraq 7.1, Egypt 0.4.&#10;Bar graph 8 measures 'women's empowerment' and results are Tunisia 0.7, Morocco 8.8, Libya 3.2, Jordan 10.8, Iraq 6.4, Egypt 0.3.&#10;Bar graph 9 measures 'should not provide support' and results are Tunisia 4.3, Morocco 5.2, Libya 6.9, Jordan 9.6, Iraq 7.9, Egypt 7.7.&#10;Bar graph 10 measures 'don't know' and results are Tunisia 2.4, Morocco 5.5, Libya 6.4, Jordan 2.2, Iraq 12.5, Egypt 17.8."/>
          <p:cNvGraphicFramePr/>
          <p:nvPr>
            <p:extLst>
              <p:ext uri="{D42A27DB-BD31-4B8C-83A1-F6EECF244321}">
                <p14:modId xmlns:p14="http://schemas.microsoft.com/office/powerpoint/2010/main" val="2864565945"/>
              </p:ext>
            </p:extLst>
          </p:nvPr>
        </p:nvGraphicFramePr>
        <p:xfrm>
          <a:off x="0" y="14288"/>
          <a:ext cx="12308751" cy="6015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07228" y="6612528"/>
            <a:ext cx="1969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000" b="1" dirty="0">
                <a:solidFill>
                  <a:prstClr val="black"/>
                </a:solidFill>
                <a:latin typeface="Franklin Gothic Book" panose="020B0503020102020204"/>
              </a:rPr>
              <a:t>Source: Arab Transitions, 2014</a:t>
            </a:r>
            <a:endParaRPr lang="it-IT" sz="1000" b="1" dirty="0">
              <a:solidFill>
                <a:prstClr val="black"/>
              </a:solidFill>
              <a:latin typeface="Franklin Gothic Book" panose="020B0503020102020204"/>
            </a:endParaRPr>
          </a:p>
          <a:p>
            <a:pPr defTabSz="457200"/>
            <a:endParaRPr lang="it-IT" dirty="0">
              <a:solidFill>
                <a:prstClr val="black"/>
              </a:solidFill>
              <a:latin typeface="Franklin Gothic Book" panose="020B05030201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09326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4248" y="1435797"/>
            <a:ext cx="4930726" cy="2112277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182880"/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Most positive policy that the EU could influence in country, %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-47447" y="6421820"/>
            <a:ext cx="2391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000" b="1" dirty="0">
                <a:solidFill>
                  <a:prstClr val="black"/>
                </a:solidFill>
                <a:latin typeface="Franklin Gothic Book" panose="020B0503020102020204"/>
              </a:rPr>
              <a:t>Source: Arab Transitions, 2014</a:t>
            </a:r>
            <a:endParaRPr lang="it-IT" sz="1000" b="1" dirty="0">
              <a:solidFill>
                <a:prstClr val="black"/>
              </a:solidFill>
              <a:latin typeface="Franklin Gothic Book" panose="020B0503020102020204"/>
            </a:endParaRPr>
          </a:p>
          <a:p>
            <a:pPr defTabSz="457200"/>
            <a:endParaRPr lang="it-IT" dirty="0">
              <a:solidFill>
                <a:prstClr val="black"/>
              </a:solidFill>
              <a:latin typeface="Franklin Gothic Book" panose="020B0503020102020204"/>
            </a:endParaRPr>
          </a:p>
        </p:txBody>
      </p:sp>
      <p:graphicFrame>
        <p:nvGraphicFramePr>
          <p:cNvPr id="5" name="Oggetto 4" descr="Table showing the most positive policy that the EU could influence in country, in % for the countries on the ArabTrans project.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598021"/>
              </p:ext>
            </p:extLst>
          </p:nvPr>
        </p:nvGraphicFramePr>
        <p:xfrm>
          <a:off x="0" y="1"/>
          <a:ext cx="6864248" cy="584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o" r:id="rId3" imgW="6223000" imgH="5664200" progId="Word.Document.12">
                  <p:embed/>
                </p:oleObj>
              </mc:Choice>
              <mc:Fallback>
                <p:oleObj name="Documento" r:id="rId3" imgW="6223000" imgH="5664200" progId="Word.Document.12">
                  <p:embed/>
                  <p:pic>
                    <p:nvPicPr>
                      <p:cNvPr id="5" name="Oggetto 4" descr="Table showing the most positive policy that the EU could influence in country, in % for the countries on the ArabTrans project.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"/>
                        <a:ext cx="6864248" cy="5843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380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44697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363538"/>
            <a:r>
              <a:rPr lang="en-US" sz="27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Influence of EU on development of democracy in your country (%)</a:t>
            </a:r>
            <a:endParaRPr lang="en-GB" sz="2700" dirty="0">
              <a:solidFill>
                <a:schemeClr val="bg1">
                  <a:lumMod val="9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38199" y="6046928"/>
            <a:ext cx="2574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000" b="1" dirty="0">
                <a:solidFill>
                  <a:prstClr val="black"/>
                </a:solidFill>
                <a:latin typeface="Franklin Gothic Book" panose="020B0503020102020204"/>
              </a:rPr>
              <a:t>Source: Arab Transitions, 2014</a:t>
            </a:r>
            <a:endParaRPr lang="it-IT" sz="1000" b="1" dirty="0">
              <a:solidFill>
                <a:prstClr val="black"/>
              </a:solidFill>
              <a:latin typeface="Franklin Gothic Book" panose="020B0503020102020204"/>
            </a:endParaRPr>
          </a:p>
          <a:p>
            <a:pPr defTabSz="457200"/>
            <a:endParaRPr lang="it-IT" dirty="0">
              <a:solidFill>
                <a:prstClr val="black"/>
              </a:solidFill>
              <a:latin typeface="Franklin Gothic Book" panose="020B0503020102020204"/>
            </a:endParaRPr>
          </a:p>
        </p:txBody>
      </p:sp>
      <p:graphicFrame>
        <p:nvGraphicFramePr>
          <p:cNvPr id="5" name="Chart 12" descr="Frequency chart measuring respondents view on influence of EU on development of democracy in their country, in %.&#10;Egypt: Negative 36.9, no view 57.4, positive 5.7.&#10;Iraq: Negative 19.1, no view 43.5, positive 27.4.&#10;Jordan: Negative 45.8, no view 28.5, positive 25.6.&#10;Libya: Negative 19.8, no view 41.1, positive 39.2.&#10;Morocco: Negative 22.5, no view 31.7, positive 45.8.&#10;Tunisia: Negative 17.7, no view 40.7, positive 41.5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59810"/>
              </p:ext>
            </p:extLst>
          </p:nvPr>
        </p:nvGraphicFramePr>
        <p:xfrm>
          <a:off x="0" y="1185862"/>
          <a:ext cx="12192000" cy="4733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981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2468</TotalTime>
  <Words>311</Words>
  <Application>Microsoft Office PowerPoint</Application>
  <PresentationFormat>Widescreen</PresentationFormat>
  <Paragraphs>39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Franklin Gothic Book</vt:lpstr>
      <vt:lpstr>Myriad Pro</vt:lpstr>
      <vt:lpstr>Myriad Pro Light</vt:lpstr>
      <vt:lpstr>Office Theme</vt:lpstr>
      <vt:lpstr>Documento</vt:lpstr>
      <vt:lpstr>Arab Trans</vt:lpstr>
      <vt:lpstr>Main points</vt:lpstr>
      <vt:lpstr>Knowledge about development/cooperation programs funded by the EU</vt:lpstr>
      <vt:lpstr>  How do you assess the impact of development/cooperation programs funded by the EU? (% of respondents heard of them) ) </vt:lpstr>
      <vt:lpstr>  Assessment of EU programs in response to the Arab Uprisings (%)  </vt:lpstr>
      <vt:lpstr>What policy do you think would be the most positive thing the EU could do in your country?</vt:lpstr>
      <vt:lpstr>The EU should provide support for our country (%) </vt:lpstr>
      <vt:lpstr>Most positive policy that the EU could influence in country, %</vt:lpstr>
      <vt:lpstr>Influence of EU on development of democracy in your country (%)</vt:lpstr>
      <vt:lpstr>Perceptions of the EU as having a stabilising/destabilising influence (%)</vt:lpstr>
      <vt:lpstr> Countries having a stabilising influence (%) </vt:lpstr>
      <vt:lpstr> Countries having a destabilising influence</vt:lpstr>
      <vt:lpstr>Conclusions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Gabi Lipan</dc:creator>
  <cp:lastModifiedBy>Stanley, Isabel</cp:lastModifiedBy>
  <cp:revision>72</cp:revision>
  <dcterms:created xsi:type="dcterms:W3CDTF">2016-05-13T14:54:10Z</dcterms:created>
  <dcterms:modified xsi:type="dcterms:W3CDTF">2022-11-02T16:25:27Z</dcterms:modified>
</cp:coreProperties>
</file>