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9" r:id="rId3"/>
    <p:sldId id="258" r:id="rId4"/>
    <p:sldId id="25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saric, Marin" userId="36fce185-392f-41ae-830c-889e4ce6a3fb" providerId="ADAL" clId="{1C70AAA6-E286-4E5D-93C2-7A1B2A072EE7}"/>
    <pc:docChg chg="modSld">
      <pc:chgData name="Pasaric, Marin" userId="36fce185-392f-41ae-830c-889e4ce6a3fb" providerId="ADAL" clId="{1C70AAA6-E286-4E5D-93C2-7A1B2A072EE7}" dt="2024-12-09T15:05:17.376" v="7" actId="962"/>
      <pc:docMkLst>
        <pc:docMk/>
      </pc:docMkLst>
      <pc:sldChg chg="modSp mod">
        <pc:chgData name="Pasaric, Marin" userId="36fce185-392f-41ae-830c-889e4ce6a3fb" providerId="ADAL" clId="{1C70AAA6-E286-4E5D-93C2-7A1B2A072EE7}" dt="2024-12-09T15:05:07.268" v="1" actId="962"/>
        <pc:sldMkLst>
          <pc:docMk/>
          <pc:sldMk cId="962737884" sldId="256"/>
        </pc:sldMkLst>
        <pc:picChg chg="mod">
          <ac:chgData name="Pasaric, Marin" userId="36fce185-392f-41ae-830c-889e4ce6a3fb" providerId="ADAL" clId="{1C70AAA6-E286-4E5D-93C2-7A1B2A072EE7}" dt="2024-12-09T15:05:07.268" v="1" actId="962"/>
          <ac:picMkLst>
            <pc:docMk/>
            <pc:sldMk cId="962737884" sldId="256"/>
            <ac:picMk id="4" creationId="{11D2A3B2-3FEB-4531-AB2F-81D00357CE16}"/>
          </ac:picMkLst>
        </pc:picChg>
      </pc:sldChg>
      <pc:sldChg chg="modSp mod">
        <pc:chgData name="Pasaric, Marin" userId="36fce185-392f-41ae-830c-889e4ce6a3fb" providerId="ADAL" clId="{1C70AAA6-E286-4E5D-93C2-7A1B2A072EE7}" dt="2024-12-09T15:05:17.376" v="7" actId="962"/>
        <pc:sldMkLst>
          <pc:docMk/>
          <pc:sldMk cId="3853476092" sldId="257"/>
        </pc:sldMkLst>
        <pc:picChg chg="mod">
          <ac:chgData name="Pasaric, Marin" userId="36fce185-392f-41ae-830c-889e4ce6a3fb" providerId="ADAL" clId="{1C70AAA6-E286-4E5D-93C2-7A1B2A072EE7}" dt="2024-12-09T15:05:17.376" v="7" actId="962"/>
          <ac:picMkLst>
            <pc:docMk/>
            <pc:sldMk cId="3853476092" sldId="257"/>
            <ac:picMk id="4" creationId="{E2C3D796-48D8-4960-A859-0A55FB572744}"/>
          </ac:picMkLst>
        </pc:picChg>
      </pc:sldChg>
      <pc:sldChg chg="modSp mod">
        <pc:chgData name="Pasaric, Marin" userId="36fce185-392f-41ae-830c-889e4ce6a3fb" providerId="ADAL" clId="{1C70AAA6-E286-4E5D-93C2-7A1B2A072EE7}" dt="2024-12-09T15:05:15.916" v="6" actId="962"/>
        <pc:sldMkLst>
          <pc:docMk/>
          <pc:sldMk cId="689336469" sldId="258"/>
        </pc:sldMkLst>
        <pc:picChg chg="mod">
          <ac:chgData name="Pasaric, Marin" userId="36fce185-392f-41ae-830c-889e4ce6a3fb" providerId="ADAL" clId="{1C70AAA6-E286-4E5D-93C2-7A1B2A072EE7}" dt="2024-12-09T15:05:11.618" v="3" actId="962"/>
          <ac:picMkLst>
            <pc:docMk/>
            <pc:sldMk cId="689336469" sldId="258"/>
            <ac:picMk id="4" creationId="{2E8753E0-D72A-4450-9CA5-AF412F4D4EAE}"/>
          </ac:picMkLst>
        </pc:picChg>
        <pc:picChg chg="mod">
          <ac:chgData name="Pasaric, Marin" userId="36fce185-392f-41ae-830c-889e4ce6a3fb" providerId="ADAL" clId="{1C70AAA6-E286-4E5D-93C2-7A1B2A072EE7}" dt="2024-12-09T15:05:09.689" v="2" actId="962"/>
          <ac:picMkLst>
            <pc:docMk/>
            <pc:sldMk cId="689336469" sldId="258"/>
            <ac:picMk id="5" creationId="{7BFB856C-0BF1-41AE-882E-F74F41650E90}"/>
          </ac:picMkLst>
        </pc:picChg>
        <pc:picChg chg="mod">
          <ac:chgData name="Pasaric, Marin" userId="36fce185-392f-41ae-830c-889e4ce6a3fb" providerId="ADAL" clId="{1C70AAA6-E286-4E5D-93C2-7A1B2A072EE7}" dt="2024-12-09T15:05:12.851" v="4" actId="962"/>
          <ac:picMkLst>
            <pc:docMk/>
            <pc:sldMk cId="689336469" sldId="258"/>
            <ac:picMk id="6" creationId="{274578E1-E1E6-4DD8-BC74-A256294B9DD1}"/>
          </ac:picMkLst>
        </pc:picChg>
        <pc:picChg chg="mod">
          <ac:chgData name="Pasaric, Marin" userId="36fce185-392f-41ae-830c-889e4ce6a3fb" providerId="ADAL" clId="{1C70AAA6-E286-4E5D-93C2-7A1B2A072EE7}" dt="2024-12-09T15:05:14.246" v="5" actId="962"/>
          <ac:picMkLst>
            <pc:docMk/>
            <pc:sldMk cId="689336469" sldId="258"/>
            <ac:picMk id="7" creationId="{2F5E43D7-6267-4B1A-9454-C73558C21339}"/>
          </ac:picMkLst>
        </pc:picChg>
        <pc:picChg chg="mod">
          <ac:chgData name="Pasaric, Marin" userId="36fce185-392f-41ae-830c-889e4ce6a3fb" providerId="ADAL" clId="{1C70AAA6-E286-4E5D-93C2-7A1B2A072EE7}" dt="2024-12-09T15:05:15.916" v="6" actId="962"/>
          <ac:picMkLst>
            <pc:docMk/>
            <pc:sldMk cId="689336469" sldId="258"/>
            <ac:picMk id="8" creationId="{93BF25C7-DC27-4DA6-93EB-D5153E6D2B82}"/>
          </ac:picMkLst>
        </pc:picChg>
      </pc:sldChg>
      <pc:sldChg chg="modSp mod">
        <pc:chgData name="Pasaric, Marin" userId="36fce185-392f-41ae-830c-889e4ce6a3fb" providerId="ADAL" clId="{1C70AAA6-E286-4E5D-93C2-7A1B2A072EE7}" dt="2024-12-09T15:05:05.749" v="0" actId="962"/>
        <pc:sldMkLst>
          <pc:docMk/>
          <pc:sldMk cId="46592180" sldId="259"/>
        </pc:sldMkLst>
        <pc:picChg chg="mod">
          <ac:chgData name="Pasaric, Marin" userId="36fce185-392f-41ae-830c-889e4ce6a3fb" providerId="ADAL" clId="{1C70AAA6-E286-4E5D-93C2-7A1B2A072EE7}" dt="2024-12-09T15:05:05.749" v="0" actId="962"/>
          <ac:picMkLst>
            <pc:docMk/>
            <pc:sldMk cId="46592180" sldId="259"/>
            <ac:picMk id="4" creationId="{4085A7FC-451E-44AE-AC01-EEEECA8D08C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12/9/2024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12/9/2024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E3ECA-9228-4525-BB4D-1D2F5E557A9D}"/>
              </a:ext>
            </a:extLst>
          </p:cNvPr>
          <p:cNvSpPr>
            <a:spLocks noGrp="1"/>
          </p:cNvSpPr>
          <p:nvPr>
            <p:ph type="ctrTitle"/>
          </p:nvPr>
        </p:nvSpPr>
        <p:spPr>
          <a:xfrm>
            <a:off x="375438" y="851546"/>
            <a:ext cx="11405058" cy="1475013"/>
          </a:xfrm>
        </p:spPr>
        <p:txBody>
          <a:bodyPr/>
          <a:lstStyle/>
          <a:p>
            <a:pPr algn="ctr"/>
            <a:r>
              <a:rPr lang="en-GB" dirty="0"/>
              <a:t>How can we ensure farmed animals flourish?</a:t>
            </a:r>
          </a:p>
        </p:txBody>
      </p:sp>
      <p:sp>
        <p:nvSpPr>
          <p:cNvPr id="3" name="Subtitle 2">
            <a:extLst>
              <a:ext uri="{FF2B5EF4-FFF2-40B4-BE49-F238E27FC236}">
                <a16:creationId xmlns:a16="http://schemas.microsoft.com/office/drawing/2014/main" id="{4B1ED04E-1CFB-40A8-B998-498B8DA3A171}"/>
              </a:ext>
            </a:extLst>
          </p:cNvPr>
          <p:cNvSpPr>
            <a:spLocks noGrp="1"/>
          </p:cNvSpPr>
          <p:nvPr>
            <p:ph type="subTitle" idx="1"/>
          </p:nvPr>
        </p:nvSpPr>
        <p:spPr/>
        <p:txBody>
          <a:bodyPr/>
          <a:lstStyle/>
          <a:p>
            <a:endParaRPr lang="en-GB"/>
          </a:p>
        </p:txBody>
      </p:sp>
      <p:pic>
        <p:nvPicPr>
          <p:cNvPr id="4" name="Picture 3">
            <a:extLst>
              <a:ext uri="{FF2B5EF4-FFF2-40B4-BE49-F238E27FC236}">
                <a16:creationId xmlns:a16="http://schemas.microsoft.com/office/drawing/2014/main" id="{11D2A3B2-3FEB-4531-AB2F-81D00357CE16}"/>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820598" y="3002102"/>
            <a:ext cx="4514737" cy="3004352"/>
          </a:xfrm>
          <a:prstGeom prst="rect">
            <a:avLst/>
          </a:prstGeom>
        </p:spPr>
      </p:pic>
    </p:spTree>
    <p:extLst>
      <p:ext uri="{BB962C8B-B14F-4D97-AF65-F5344CB8AC3E}">
        <p14:creationId xmlns:p14="http://schemas.microsoft.com/office/powerpoint/2010/main" val="9627378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DF5099-9AE9-445A-8925-DFEE60967D1C}"/>
              </a:ext>
            </a:extLst>
          </p:cNvPr>
          <p:cNvSpPr>
            <a:spLocks noGrp="1"/>
          </p:cNvSpPr>
          <p:nvPr>
            <p:ph type="title"/>
          </p:nvPr>
        </p:nvSpPr>
        <p:spPr/>
        <p:txBody>
          <a:bodyPr/>
          <a:lstStyle/>
          <a:p>
            <a:r>
              <a:rPr lang="en-GB" dirty="0"/>
              <a:t>STARTER: High-Five Re-cap</a:t>
            </a:r>
          </a:p>
        </p:txBody>
      </p:sp>
      <p:sp>
        <p:nvSpPr>
          <p:cNvPr id="3" name="Content Placeholder 2">
            <a:extLst>
              <a:ext uri="{FF2B5EF4-FFF2-40B4-BE49-F238E27FC236}">
                <a16:creationId xmlns:a16="http://schemas.microsoft.com/office/drawing/2014/main" id="{3D430964-83C8-4F18-AEC8-70D71E0D9FF3}"/>
              </a:ext>
            </a:extLst>
          </p:cNvPr>
          <p:cNvSpPr>
            <a:spLocks noGrp="1"/>
          </p:cNvSpPr>
          <p:nvPr>
            <p:ph idx="1"/>
          </p:nvPr>
        </p:nvSpPr>
        <p:spPr>
          <a:xfrm>
            <a:off x="722594" y="2168165"/>
            <a:ext cx="11029615" cy="1654444"/>
          </a:xfrm>
        </p:spPr>
        <p:txBody>
          <a:bodyPr/>
          <a:lstStyle/>
          <a:p>
            <a:r>
              <a:rPr lang="en-GB" dirty="0"/>
              <a:t>In pairs come up with five reasons why some Christians believe they have a duty to care for farmed animals.</a:t>
            </a:r>
          </a:p>
          <a:p>
            <a:r>
              <a:rPr lang="en-GB" dirty="0"/>
              <a:t>When you have done this, high-five your partner. Who will be the fastest pair? You will have to verify your answers with the class!</a:t>
            </a:r>
          </a:p>
          <a:p>
            <a:pPr marL="0" indent="0">
              <a:buNone/>
            </a:pPr>
            <a:r>
              <a:rPr lang="en-GB" dirty="0"/>
              <a:t> </a:t>
            </a:r>
          </a:p>
        </p:txBody>
      </p:sp>
      <p:pic>
        <p:nvPicPr>
          <p:cNvPr id="4" name="Picture 3">
            <a:extLst>
              <a:ext uri="{FF2B5EF4-FFF2-40B4-BE49-F238E27FC236}">
                <a16:creationId xmlns:a16="http://schemas.microsoft.com/office/drawing/2014/main" id="{4085A7FC-451E-44AE-AC01-EEEECA8D08CD}"/>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696289" y="3743886"/>
            <a:ext cx="4307068" cy="2411958"/>
          </a:xfrm>
          <a:prstGeom prst="rect">
            <a:avLst/>
          </a:prstGeom>
        </p:spPr>
      </p:pic>
    </p:spTree>
    <p:extLst>
      <p:ext uri="{BB962C8B-B14F-4D97-AF65-F5344CB8AC3E}">
        <p14:creationId xmlns:p14="http://schemas.microsoft.com/office/powerpoint/2010/main" val="46592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8B7AC7-315C-4E6A-991C-CA1F873A8FEC}"/>
              </a:ext>
            </a:extLst>
          </p:cNvPr>
          <p:cNvSpPr>
            <a:spLocks noGrp="1"/>
          </p:cNvSpPr>
          <p:nvPr>
            <p:ph type="title"/>
          </p:nvPr>
        </p:nvSpPr>
        <p:spPr/>
        <p:txBody>
          <a:bodyPr/>
          <a:lstStyle/>
          <a:p>
            <a:r>
              <a:rPr lang="en-GB" dirty="0"/>
              <a:t>Group work</a:t>
            </a:r>
          </a:p>
        </p:txBody>
      </p:sp>
      <p:sp>
        <p:nvSpPr>
          <p:cNvPr id="3" name="Content Placeholder 2">
            <a:extLst>
              <a:ext uri="{FF2B5EF4-FFF2-40B4-BE49-F238E27FC236}">
                <a16:creationId xmlns:a16="http://schemas.microsoft.com/office/drawing/2014/main" id="{08ABD35F-7A00-4B5E-B259-35C0BFBC9437}"/>
              </a:ext>
            </a:extLst>
          </p:cNvPr>
          <p:cNvSpPr>
            <a:spLocks noGrp="1"/>
          </p:cNvSpPr>
          <p:nvPr>
            <p:ph idx="1"/>
          </p:nvPr>
        </p:nvSpPr>
        <p:spPr>
          <a:xfrm>
            <a:off x="684886" y="2619601"/>
            <a:ext cx="11029615" cy="3678303"/>
          </a:xfrm>
        </p:spPr>
        <p:txBody>
          <a:bodyPr/>
          <a:lstStyle/>
          <a:p>
            <a:pPr marL="0" indent="0" algn="ctr">
              <a:buNone/>
            </a:pPr>
            <a:r>
              <a:rPr lang="en-GB" dirty="0"/>
              <a:t>Each group will be assigned an animal and be provided with an information sheet. Your job is to create a short PowerPoint that explains how your animal could be best allowed to </a:t>
            </a:r>
            <a:r>
              <a:rPr lang="en-GB" b="1" dirty="0"/>
              <a:t>flourish</a:t>
            </a:r>
            <a:r>
              <a:rPr lang="en-GB" dirty="0"/>
              <a:t> in farming conditions.</a:t>
            </a:r>
          </a:p>
          <a:p>
            <a:pPr marL="0" indent="0">
              <a:buNone/>
            </a:pPr>
            <a:endParaRPr lang="en-GB" dirty="0"/>
          </a:p>
        </p:txBody>
      </p:sp>
      <p:pic>
        <p:nvPicPr>
          <p:cNvPr id="4" name="Picture 3">
            <a:extLst>
              <a:ext uri="{FF2B5EF4-FFF2-40B4-BE49-F238E27FC236}">
                <a16:creationId xmlns:a16="http://schemas.microsoft.com/office/drawing/2014/main" id="{2E8753E0-D72A-4450-9CA5-AF412F4D4EA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1138140" y="2021440"/>
            <a:ext cx="2619375" cy="1743075"/>
          </a:xfrm>
          <a:prstGeom prst="rect">
            <a:avLst/>
          </a:prstGeom>
        </p:spPr>
      </p:pic>
      <p:pic>
        <p:nvPicPr>
          <p:cNvPr id="5" name="Picture 4">
            <a:extLst>
              <a:ext uri="{FF2B5EF4-FFF2-40B4-BE49-F238E27FC236}">
                <a16:creationId xmlns:a16="http://schemas.microsoft.com/office/drawing/2014/main" id="{7BFB856C-0BF1-41AE-882E-F74F41650E90}"/>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8434487" y="2021439"/>
            <a:ext cx="2619375" cy="1743075"/>
          </a:xfrm>
          <a:prstGeom prst="rect">
            <a:avLst/>
          </a:prstGeom>
        </p:spPr>
      </p:pic>
      <p:pic>
        <p:nvPicPr>
          <p:cNvPr id="6" name="Picture 5">
            <a:extLst>
              <a:ext uri="{FF2B5EF4-FFF2-40B4-BE49-F238E27FC236}">
                <a16:creationId xmlns:a16="http://schemas.microsoft.com/office/drawing/2014/main" id="{274578E1-E1E6-4DD8-BC74-A256294B9DD1}"/>
              </a:ext>
              <a:ext uri="{C183D7F6-B498-43B3-948B-1728B52AA6E4}">
                <adec:decorative xmlns:adec="http://schemas.microsoft.com/office/drawing/2017/decorative" val="1"/>
              </a:ext>
            </a:extLst>
          </p:cNvPr>
          <p:cNvPicPr>
            <a:picLocks noChangeAspect="1"/>
          </p:cNvPicPr>
          <p:nvPr/>
        </p:nvPicPr>
        <p:blipFill>
          <a:blip r:embed="rId4"/>
          <a:stretch>
            <a:fillRect/>
          </a:stretch>
        </p:blipFill>
        <p:spPr>
          <a:xfrm>
            <a:off x="7205221" y="4743793"/>
            <a:ext cx="2438400" cy="1876425"/>
          </a:xfrm>
          <a:prstGeom prst="rect">
            <a:avLst/>
          </a:prstGeom>
        </p:spPr>
      </p:pic>
      <p:pic>
        <p:nvPicPr>
          <p:cNvPr id="7" name="Picture 6">
            <a:extLst>
              <a:ext uri="{FF2B5EF4-FFF2-40B4-BE49-F238E27FC236}">
                <a16:creationId xmlns:a16="http://schemas.microsoft.com/office/drawing/2014/main" id="{2F5E43D7-6267-4B1A-9454-C73558C21339}"/>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3325943" y="4743793"/>
            <a:ext cx="2466975" cy="1847850"/>
          </a:xfrm>
          <a:prstGeom prst="rect">
            <a:avLst/>
          </a:prstGeom>
        </p:spPr>
      </p:pic>
      <p:pic>
        <p:nvPicPr>
          <p:cNvPr id="8" name="Picture 7">
            <a:extLst>
              <a:ext uri="{FF2B5EF4-FFF2-40B4-BE49-F238E27FC236}">
                <a16:creationId xmlns:a16="http://schemas.microsoft.com/office/drawing/2014/main" id="{93BF25C7-DC27-4DA6-93EB-D5153E6D2B82}"/>
              </a:ext>
              <a:ext uri="{C183D7F6-B498-43B3-948B-1728B52AA6E4}">
                <adec:decorative xmlns:adec="http://schemas.microsoft.com/office/drawing/2017/decorative" val="1"/>
              </a:ext>
            </a:extLst>
          </p:cNvPr>
          <p:cNvPicPr>
            <a:picLocks noChangeAspect="1"/>
          </p:cNvPicPr>
          <p:nvPr/>
        </p:nvPicPr>
        <p:blipFill>
          <a:blip r:embed="rId6"/>
          <a:stretch>
            <a:fillRect/>
          </a:stretch>
        </p:blipFill>
        <p:spPr>
          <a:xfrm>
            <a:off x="4795838" y="2021438"/>
            <a:ext cx="2628900" cy="1743075"/>
          </a:xfrm>
          <a:prstGeom prst="rect">
            <a:avLst/>
          </a:prstGeom>
        </p:spPr>
      </p:pic>
    </p:spTree>
    <p:extLst>
      <p:ext uri="{BB962C8B-B14F-4D97-AF65-F5344CB8AC3E}">
        <p14:creationId xmlns:p14="http://schemas.microsoft.com/office/powerpoint/2010/main" val="689336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E608A-D08B-405A-8380-3A8813B2B66F}"/>
              </a:ext>
            </a:extLst>
          </p:cNvPr>
          <p:cNvSpPr>
            <a:spLocks noGrp="1"/>
          </p:cNvSpPr>
          <p:nvPr>
            <p:ph type="title"/>
          </p:nvPr>
        </p:nvSpPr>
        <p:spPr/>
        <p:txBody>
          <a:bodyPr/>
          <a:lstStyle/>
          <a:p>
            <a:r>
              <a:rPr lang="en-GB" dirty="0"/>
              <a:t>Plenary: DEBATE</a:t>
            </a:r>
          </a:p>
        </p:txBody>
      </p:sp>
      <p:sp>
        <p:nvSpPr>
          <p:cNvPr id="3" name="Content Placeholder 2">
            <a:extLst>
              <a:ext uri="{FF2B5EF4-FFF2-40B4-BE49-F238E27FC236}">
                <a16:creationId xmlns:a16="http://schemas.microsoft.com/office/drawing/2014/main" id="{48ED58FB-0E58-43B9-8886-6FADBA978DE4}"/>
              </a:ext>
            </a:extLst>
          </p:cNvPr>
          <p:cNvSpPr>
            <a:spLocks noGrp="1"/>
          </p:cNvSpPr>
          <p:nvPr>
            <p:ph idx="1"/>
          </p:nvPr>
        </p:nvSpPr>
        <p:spPr>
          <a:xfrm>
            <a:off x="391148" y="3179697"/>
            <a:ext cx="11409703" cy="3678303"/>
          </a:xfrm>
        </p:spPr>
        <p:txBody>
          <a:bodyPr>
            <a:normAutofit fontScale="92500"/>
          </a:bodyPr>
          <a:lstStyle/>
          <a:p>
            <a:pPr marL="0" indent="0" algn="ctr">
              <a:buNone/>
            </a:pPr>
            <a:r>
              <a:rPr lang="en-GB" dirty="0"/>
              <a:t>“It is OK for Christians to eat meat.”</a:t>
            </a:r>
          </a:p>
          <a:p>
            <a:pPr marL="0" indent="0">
              <a:buNone/>
            </a:pPr>
            <a:endParaRPr lang="en-GB" dirty="0"/>
          </a:p>
          <a:p>
            <a:pPr marL="0" indent="0">
              <a:buNone/>
            </a:pPr>
            <a:r>
              <a:rPr lang="en-GB" dirty="0"/>
              <a:t>Think back to your studies over the past few lessons. Each corner of the classroom represents a different stand-point on this issue. You need go to the side that matches your view and be prepared to defend it! You will also want to convince others to join your cause!</a:t>
            </a:r>
          </a:p>
          <a:p>
            <a:pPr marL="0" indent="0">
              <a:buNone/>
            </a:pPr>
            <a:r>
              <a:rPr lang="en-GB" dirty="0"/>
              <a:t>The four options are:</a:t>
            </a:r>
          </a:p>
          <a:p>
            <a:pPr>
              <a:buFontTx/>
              <a:buChar char="-"/>
            </a:pPr>
            <a:r>
              <a:rPr lang="en-GB" dirty="0">
                <a:solidFill>
                  <a:srgbClr val="FF0000"/>
                </a:solidFill>
              </a:rPr>
              <a:t>Christians should eat meat and not worry about farmed animal welfare.</a:t>
            </a:r>
          </a:p>
          <a:p>
            <a:pPr>
              <a:buFontTx/>
              <a:buChar char="-"/>
            </a:pPr>
            <a:r>
              <a:rPr lang="en-GB" dirty="0">
                <a:solidFill>
                  <a:srgbClr val="FFC000"/>
                </a:solidFill>
              </a:rPr>
              <a:t>Christians should eat meat but ensure farmed animals have the best welfare possible.</a:t>
            </a:r>
          </a:p>
          <a:p>
            <a:pPr>
              <a:buFontTx/>
              <a:buChar char="-"/>
            </a:pPr>
            <a:r>
              <a:rPr lang="en-GB" dirty="0">
                <a:solidFill>
                  <a:schemeClr val="accent5">
                    <a:lumMod val="75000"/>
                  </a:schemeClr>
                </a:solidFill>
              </a:rPr>
              <a:t>Christians should be vegetarian.</a:t>
            </a:r>
          </a:p>
          <a:p>
            <a:pPr>
              <a:buFontTx/>
              <a:buChar char="-"/>
            </a:pPr>
            <a:r>
              <a:rPr lang="en-GB" dirty="0">
                <a:solidFill>
                  <a:srgbClr val="92D050"/>
                </a:solidFill>
              </a:rPr>
              <a:t>Christians should be vegan </a:t>
            </a:r>
            <a:r>
              <a:rPr lang="en-GB" dirty="0"/>
              <a:t>(this is where they do not consume any products from animals, including meat, milk and eggs).</a:t>
            </a:r>
          </a:p>
        </p:txBody>
      </p:sp>
      <p:pic>
        <p:nvPicPr>
          <p:cNvPr id="4" name="Picture 3">
            <a:extLst>
              <a:ext uri="{FF2B5EF4-FFF2-40B4-BE49-F238E27FC236}">
                <a16:creationId xmlns:a16="http://schemas.microsoft.com/office/drawing/2014/main" id="{E2C3D796-48D8-4960-A859-0A55FB572744}"/>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4862511" y="1119335"/>
            <a:ext cx="2466975" cy="1847850"/>
          </a:xfrm>
          <a:prstGeom prst="rect">
            <a:avLst/>
          </a:prstGeom>
        </p:spPr>
      </p:pic>
    </p:spTree>
    <p:extLst>
      <p:ext uri="{BB962C8B-B14F-4D97-AF65-F5344CB8AC3E}">
        <p14:creationId xmlns:p14="http://schemas.microsoft.com/office/powerpoint/2010/main" val="3853476092"/>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Dividend</Template>
  <TotalTime>79</TotalTime>
  <Words>228</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Gill Sans MT</vt:lpstr>
      <vt:lpstr>Wingdings 2</vt:lpstr>
      <vt:lpstr>Dividend</vt:lpstr>
      <vt:lpstr>How can we ensure farmed animals flourish?</vt:lpstr>
      <vt:lpstr>STARTER: High-Five Re-cap</vt:lpstr>
      <vt:lpstr>Group work</vt:lpstr>
      <vt:lpstr>Plenary: DEBATE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Gareth Richards</dc:creator>
  <cp:lastModifiedBy>Pasaric, Marin</cp:lastModifiedBy>
  <cp:revision>8</cp:revision>
  <dcterms:created xsi:type="dcterms:W3CDTF">2024-08-08T11:50:10Z</dcterms:created>
  <dcterms:modified xsi:type="dcterms:W3CDTF">2024-12-09T15:05:17Z</dcterms:modified>
</cp:coreProperties>
</file>