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66" r:id="rId3"/>
    <p:sldId id="257" r:id="rId4"/>
    <p:sldId id="258" r:id="rId5"/>
    <p:sldId id="265" r:id="rId6"/>
    <p:sldId id="259" r:id="rId7"/>
    <p:sldId id="260" r:id="rId8"/>
    <p:sldId id="261" r:id="rId9"/>
    <p:sldId id="262" r:id="rId10"/>
    <p:sldId id="26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eth Richards" initials="GR" lastIdx="4" clrIdx="0">
    <p:extLst>
      <p:ext uri="{19B8F6BF-5375-455C-9EA6-DF929625EA0E}">
        <p15:presenceInfo xmlns:p15="http://schemas.microsoft.com/office/powerpoint/2012/main" userId="S-1-5-21-2275934723-2617578476-2180878926-2764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2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aric, Marin" userId="36fce185-392f-41ae-830c-889e4ce6a3fb" providerId="ADAL" clId="{AA4161F7-000E-434F-9004-E9C10B1279C9}"/>
    <pc:docChg chg="modSld">
      <pc:chgData name="Pasaric, Marin" userId="36fce185-392f-41ae-830c-889e4ce6a3fb" providerId="ADAL" clId="{AA4161F7-000E-434F-9004-E9C10B1279C9}" dt="2024-12-09T15:00:47.789" v="19" actId="962"/>
      <pc:docMkLst>
        <pc:docMk/>
      </pc:docMkLst>
      <pc:sldChg chg="modSp mod">
        <pc:chgData name="Pasaric, Marin" userId="36fce185-392f-41ae-830c-889e4ce6a3fb" providerId="ADAL" clId="{AA4161F7-000E-434F-9004-E9C10B1279C9}" dt="2024-12-09T14:59:58.237" v="0" actId="962"/>
        <pc:sldMkLst>
          <pc:docMk/>
          <pc:sldMk cId="2118647350" sldId="256"/>
        </pc:sldMkLst>
        <pc:picChg chg="mod">
          <ac:chgData name="Pasaric, Marin" userId="36fce185-392f-41ae-830c-889e4ce6a3fb" providerId="ADAL" clId="{AA4161F7-000E-434F-9004-E9C10B1279C9}" dt="2024-12-09T14:59:58.237" v="0" actId="962"/>
          <ac:picMkLst>
            <pc:docMk/>
            <pc:sldMk cId="2118647350" sldId="256"/>
            <ac:picMk id="4" creationId="{0D6AF408-1DBB-4264-870C-336A03ADA701}"/>
          </ac:picMkLst>
        </pc:picChg>
      </pc:sldChg>
      <pc:sldChg chg="modSp mod">
        <pc:chgData name="Pasaric, Marin" userId="36fce185-392f-41ae-830c-889e4ce6a3fb" providerId="ADAL" clId="{AA4161F7-000E-434F-9004-E9C10B1279C9}" dt="2024-12-09T15:00:05.797" v="4" actId="962"/>
        <pc:sldMkLst>
          <pc:docMk/>
          <pc:sldMk cId="2694745359" sldId="257"/>
        </pc:sldMkLst>
        <pc:picChg chg="mod">
          <ac:chgData name="Pasaric, Marin" userId="36fce185-392f-41ae-830c-889e4ce6a3fb" providerId="ADAL" clId="{AA4161F7-000E-434F-9004-E9C10B1279C9}" dt="2024-12-09T15:00:00.015" v="1" actId="962"/>
          <ac:picMkLst>
            <pc:docMk/>
            <pc:sldMk cId="2694745359" sldId="257"/>
            <ac:picMk id="4" creationId="{AA078F22-E749-44C6-9C55-E78A431EE6C1}"/>
          </ac:picMkLst>
        </pc:picChg>
        <pc:picChg chg="mod">
          <ac:chgData name="Pasaric, Marin" userId="36fce185-392f-41ae-830c-889e4ce6a3fb" providerId="ADAL" clId="{AA4161F7-000E-434F-9004-E9C10B1279C9}" dt="2024-12-09T15:00:01.223" v="2" actId="962"/>
          <ac:picMkLst>
            <pc:docMk/>
            <pc:sldMk cId="2694745359" sldId="257"/>
            <ac:picMk id="5" creationId="{BA5B480E-0E3D-4154-9CC9-2B936C7EB70D}"/>
          </ac:picMkLst>
        </pc:picChg>
        <pc:picChg chg="mod">
          <ac:chgData name="Pasaric, Marin" userId="36fce185-392f-41ae-830c-889e4ce6a3fb" providerId="ADAL" clId="{AA4161F7-000E-434F-9004-E9C10B1279C9}" dt="2024-12-09T15:00:02.483" v="3" actId="962"/>
          <ac:picMkLst>
            <pc:docMk/>
            <pc:sldMk cId="2694745359" sldId="257"/>
            <ac:picMk id="6" creationId="{81275BC3-3693-4491-AA55-63B37E858CDA}"/>
          </ac:picMkLst>
        </pc:picChg>
        <pc:picChg chg="mod">
          <ac:chgData name="Pasaric, Marin" userId="36fce185-392f-41ae-830c-889e4ce6a3fb" providerId="ADAL" clId="{AA4161F7-000E-434F-9004-E9C10B1279C9}" dt="2024-12-09T15:00:05.797" v="4" actId="962"/>
          <ac:picMkLst>
            <pc:docMk/>
            <pc:sldMk cId="2694745359" sldId="257"/>
            <ac:picMk id="7" creationId="{39EAC8CE-42D5-497A-87B2-349CDC05A164}"/>
          </ac:picMkLst>
        </pc:picChg>
      </pc:sldChg>
      <pc:sldChg chg="modSp mod">
        <pc:chgData name="Pasaric, Marin" userId="36fce185-392f-41ae-830c-889e4ce6a3fb" providerId="ADAL" clId="{AA4161F7-000E-434F-9004-E9C10B1279C9}" dt="2024-12-09T15:00:08.514" v="6" actId="962"/>
        <pc:sldMkLst>
          <pc:docMk/>
          <pc:sldMk cId="3899717565" sldId="259"/>
        </pc:sldMkLst>
        <pc:picChg chg="mod">
          <ac:chgData name="Pasaric, Marin" userId="36fce185-392f-41ae-830c-889e4ce6a3fb" providerId="ADAL" clId="{AA4161F7-000E-434F-9004-E9C10B1279C9}" dt="2024-12-09T15:00:08.514" v="6" actId="962"/>
          <ac:picMkLst>
            <pc:docMk/>
            <pc:sldMk cId="3899717565" sldId="259"/>
            <ac:picMk id="4" creationId="{A982E69D-B7C4-466A-AA77-7A3EBF689772}"/>
          </ac:picMkLst>
        </pc:picChg>
      </pc:sldChg>
      <pc:sldChg chg="modSp mod">
        <pc:chgData name="Pasaric, Marin" userId="36fce185-392f-41ae-830c-889e4ce6a3fb" providerId="ADAL" clId="{AA4161F7-000E-434F-9004-E9C10B1279C9}" dt="2024-12-09T15:00:11.827" v="8" actId="962"/>
        <pc:sldMkLst>
          <pc:docMk/>
          <pc:sldMk cId="3719643087" sldId="260"/>
        </pc:sldMkLst>
        <pc:picChg chg="mod">
          <ac:chgData name="Pasaric, Marin" userId="36fce185-392f-41ae-830c-889e4ce6a3fb" providerId="ADAL" clId="{AA4161F7-000E-434F-9004-E9C10B1279C9}" dt="2024-12-09T15:00:09.930" v="7" actId="962"/>
          <ac:picMkLst>
            <pc:docMk/>
            <pc:sldMk cId="3719643087" sldId="260"/>
            <ac:picMk id="4" creationId="{8C80B74A-EF07-4AA6-9D46-B72B20D9ACEF}"/>
          </ac:picMkLst>
        </pc:picChg>
        <pc:picChg chg="mod">
          <ac:chgData name="Pasaric, Marin" userId="36fce185-392f-41ae-830c-889e4ce6a3fb" providerId="ADAL" clId="{AA4161F7-000E-434F-9004-E9C10B1279C9}" dt="2024-12-09T15:00:11.827" v="8" actId="962"/>
          <ac:picMkLst>
            <pc:docMk/>
            <pc:sldMk cId="3719643087" sldId="260"/>
            <ac:picMk id="5" creationId="{816EE2D8-7420-4926-85D8-3C8B5D05C599}"/>
          </ac:picMkLst>
        </pc:picChg>
      </pc:sldChg>
      <pc:sldChg chg="modSp mod">
        <pc:chgData name="Pasaric, Marin" userId="36fce185-392f-41ae-830c-889e4ce6a3fb" providerId="ADAL" clId="{AA4161F7-000E-434F-9004-E9C10B1279C9}" dt="2024-12-09T15:00:13.621" v="9" actId="962"/>
        <pc:sldMkLst>
          <pc:docMk/>
          <pc:sldMk cId="856063531" sldId="261"/>
        </pc:sldMkLst>
        <pc:picChg chg="mod">
          <ac:chgData name="Pasaric, Marin" userId="36fce185-392f-41ae-830c-889e4ce6a3fb" providerId="ADAL" clId="{AA4161F7-000E-434F-9004-E9C10B1279C9}" dt="2024-12-09T15:00:13.621" v="9" actId="962"/>
          <ac:picMkLst>
            <pc:docMk/>
            <pc:sldMk cId="856063531" sldId="261"/>
            <ac:picMk id="4" creationId="{F8A386B9-2560-44A5-9D34-1C7FA497A712}"/>
          </ac:picMkLst>
        </pc:picChg>
      </pc:sldChg>
      <pc:sldChg chg="modSp mod">
        <pc:chgData name="Pasaric, Marin" userId="36fce185-392f-41ae-830c-889e4ce6a3fb" providerId="ADAL" clId="{AA4161F7-000E-434F-9004-E9C10B1279C9}" dt="2024-12-09T15:00:36.131" v="15" actId="962"/>
        <pc:sldMkLst>
          <pc:docMk/>
          <pc:sldMk cId="3522888416" sldId="262"/>
        </pc:sldMkLst>
        <pc:spChg chg="mod">
          <ac:chgData name="Pasaric, Marin" userId="36fce185-392f-41ae-830c-889e4ce6a3fb" providerId="ADAL" clId="{AA4161F7-000E-434F-9004-E9C10B1279C9}" dt="2024-12-09T15:00:34.614" v="14" actId="962"/>
          <ac:spMkLst>
            <pc:docMk/>
            <pc:sldMk cId="3522888416" sldId="262"/>
            <ac:spMk id="8" creationId="{4E6B07B9-5ACD-46A9-A0EA-13F10C3055BC}"/>
          </ac:spMkLst>
        </pc:spChg>
        <pc:picChg chg="mod">
          <ac:chgData name="Pasaric, Marin" userId="36fce185-392f-41ae-830c-889e4ce6a3fb" providerId="ADAL" clId="{AA4161F7-000E-434F-9004-E9C10B1279C9}" dt="2024-12-09T15:00:14.969" v="10" actId="962"/>
          <ac:picMkLst>
            <pc:docMk/>
            <pc:sldMk cId="3522888416" sldId="262"/>
            <ac:picMk id="4" creationId="{A4A10382-1360-4079-B523-CAFA233E1913}"/>
          </ac:picMkLst>
        </pc:picChg>
        <pc:picChg chg="mod">
          <ac:chgData name="Pasaric, Marin" userId="36fce185-392f-41ae-830c-889e4ce6a3fb" providerId="ADAL" clId="{AA4161F7-000E-434F-9004-E9C10B1279C9}" dt="2024-12-09T15:00:19.412" v="11" actId="962"/>
          <ac:picMkLst>
            <pc:docMk/>
            <pc:sldMk cId="3522888416" sldId="262"/>
            <ac:picMk id="5" creationId="{4E8DCCC0-95D8-4BCA-8D9C-4D64E9B5C80C}"/>
          </ac:picMkLst>
        </pc:picChg>
        <pc:picChg chg="mod">
          <ac:chgData name="Pasaric, Marin" userId="36fce185-392f-41ae-830c-889e4ce6a3fb" providerId="ADAL" clId="{AA4161F7-000E-434F-9004-E9C10B1279C9}" dt="2024-12-09T15:00:31.078" v="12" actId="962"/>
          <ac:picMkLst>
            <pc:docMk/>
            <pc:sldMk cId="3522888416" sldId="262"/>
            <ac:picMk id="6" creationId="{0F34652A-B753-4AC4-BDCC-4FBEBB17668B}"/>
          </ac:picMkLst>
        </pc:picChg>
        <pc:picChg chg="mod">
          <ac:chgData name="Pasaric, Marin" userId="36fce185-392f-41ae-830c-889e4ce6a3fb" providerId="ADAL" clId="{AA4161F7-000E-434F-9004-E9C10B1279C9}" dt="2024-12-09T15:00:32.716" v="13" actId="962"/>
          <ac:picMkLst>
            <pc:docMk/>
            <pc:sldMk cId="3522888416" sldId="262"/>
            <ac:picMk id="7" creationId="{9FF18D15-DE6A-4919-B922-FCCC6ED471A5}"/>
          </ac:picMkLst>
        </pc:picChg>
        <pc:picChg chg="mod">
          <ac:chgData name="Pasaric, Marin" userId="36fce185-392f-41ae-830c-889e4ce6a3fb" providerId="ADAL" clId="{AA4161F7-000E-434F-9004-E9C10B1279C9}" dt="2024-12-09T15:00:36.131" v="15" actId="962"/>
          <ac:picMkLst>
            <pc:docMk/>
            <pc:sldMk cId="3522888416" sldId="262"/>
            <ac:picMk id="9" creationId="{AE99F83D-D0DF-4C68-9876-3174A85CBB9F}"/>
          </ac:picMkLst>
        </pc:picChg>
      </pc:sldChg>
      <pc:sldChg chg="modSp mod">
        <pc:chgData name="Pasaric, Marin" userId="36fce185-392f-41ae-830c-889e4ce6a3fb" providerId="ADAL" clId="{AA4161F7-000E-434F-9004-E9C10B1279C9}" dt="2024-12-09T15:00:46.085" v="18" actId="962"/>
        <pc:sldMkLst>
          <pc:docMk/>
          <pc:sldMk cId="410377447" sldId="263"/>
        </pc:sldMkLst>
        <pc:picChg chg="mod">
          <ac:chgData name="Pasaric, Marin" userId="36fce185-392f-41ae-830c-889e4ce6a3fb" providerId="ADAL" clId="{AA4161F7-000E-434F-9004-E9C10B1279C9}" dt="2024-12-09T15:00:37.683" v="16" actId="962"/>
          <ac:picMkLst>
            <pc:docMk/>
            <pc:sldMk cId="410377447" sldId="263"/>
            <ac:picMk id="7" creationId="{18E7EEAF-F07D-4285-B986-4E5D3CE45F41}"/>
          </ac:picMkLst>
        </pc:picChg>
        <pc:picChg chg="mod">
          <ac:chgData name="Pasaric, Marin" userId="36fce185-392f-41ae-830c-889e4ce6a3fb" providerId="ADAL" clId="{AA4161F7-000E-434F-9004-E9C10B1279C9}" dt="2024-12-09T15:00:46.085" v="18" actId="962"/>
          <ac:picMkLst>
            <pc:docMk/>
            <pc:sldMk cId="410377447" sldId="263"/>
            <ac:picMk id="8" creationId="{0A3129DE-49AE-4BE7-A5BA-649D9162D26B}"/>
          </ac:picMkLst>
        </pc:picChg>
        <pc:picChg chg="mod">
          <ac:chgData name="Pasaric, Marin" userId="36fce185-392f-41ae-830c-889e4ce6a3fb" providerId="ADAL" clId="{AA4161F7-000E-434F-9004-E9C10B1279C9}" dt="2024-12-09T15:00:44.877" v="17" actId="962"/>
          <ac:picMkLst>
            <pc:docMk/>
            <pc:sldMk cId="410377447" sldId="263"/>
            <ac:picMk id="9" creationId="{7C3B8A25-F402-40C7-8AE6-01A411D96F68}"/>
          </ac:picMkLst>
        </pc:picChg>
      </pc:sldChg>
      <pc:sldChg chg="modSp mod">
        <pc:chgData name="Pasaric, Marin" userId="36fce185-392f-41ae-830c-889e4ce6a3fb" providerId="ADAL" clId="{AA4161F7-000E-434F-9004-E9C10B1279C9}" dt="2024-12-09T15:00:47.789" v="19" actId="962"/>
        <pc:sldMkLst>
          <pc:docMk/>
          <pc:sldMk cId="3768886624" sldId="264"/>
        </pc:sldMkLst>
        <pc:picChg chg="mod">
          <ac:chgData name="Pasaric, Marin" userId="36fce185-392f-41ae-830c-889e4ce6a3fb" providerId="ADAL" clId="{AA4161F7-000E-434F-9004-E9C10B1279C9}" dt="2024-12-09T15:00:47.789" v="19" actId="962"/>
          <ac:picMkLst>
            <pc:docMk/>
            <pc:sldMk cId="3768886624" sldId="264"/>
            <ac:picMk id="4" creationId="{074555AE-A2E7-4C3B-9FE6-D0756FF09162}"/>
          </ac:picMkLst>
        </pc:picChg>
      </pc:sldChg>
      <pc:sldChg chg="modSp mod">
        <pc:chgData name="Pasaric, Marin" userId="36fce185-392f-41ae-830c-889e4ce6a3fb" providerId="ADAL" clId="{AA4161F7-000E-434F-9004-E9C10B1279C9}" dt="2024-12-09T15:00:07.422" v="5" actId="962"/>
        <pc:sldMkLst>
          <pc:docMk/>
          <pc:sldMk cId="1336073934" sldId="265"/>
        </pc:sldMkLst>
        <pc:picChg chg="mod">
          <ac:chgData name="Pasaric, Marin" userId="36fce185-392f-41ae-830c-889e4ce6a3fb" providerId="ADAL" clId="{AA4161F7-000E-434F-9004-E9C10B1279C9}" dt="2024-12-09T15:00:07.422" v="5" actId="962"/>
          <ac:picMkLst>
            <pc:docMk/>
            <pc:sldMk cId="1336073934" sldId="265"/>
            <ac:picMk id="4" creationId="{5DEE2E31-F860-41C5-8D12-A3927AFA9E97}"/>
          </ac:picMkLst>
        </pc:picChg>
      </pc:sldChg>
    </pc:docChg>
  </pc:docChgLst>
  <pc:docChgLst>
    <pc:chgData name="Gareth Richards" userId="ef431710-3f37-4190-b96f-2d961a02c9a3" providerId="ADAL" clId="{C806F605-7A0C-45E4-B20B-4A7985C0962A}"/>
    <pc:docChg chg="custSel modSld">
      <pc:chgData name="Gareth Richards" userId="ef431710-3f37-4190-b96f-2d961a02c9a3" providerId="ADAL" clId="{C806F605-7A0C-45E4-B20B-4A7985C0962A}" dt="2024-09-16T07:37:57.311" v="3" actId="20577"/>
      <pc:docMkLst>
        <pc:docMk/>
      </pc:docMkLst>
      <pc:sldChg chg="modSp">
        <pc:chgData name="Gareth Richards" userId="ef431710-3f37-4190-b96f-2d961a02c9a3" providerId="ADAL" clId="{C806F605-7A0C-45E4-B20B-4A7985C0962A}" dt="2024-09-16T07:37:57.311" v="3" actId="20577"/>
        <pc:sldMkLst>
          <pc:docMk/>
          <pc:sldMk cId="3010892968" sldId="258"/>
        </pc:sldMkLst>
        <pc:spChg chg="mod">
          <ac:chgData name="Gareth Richards" userId="ef431710-3f37-4190-b96f-2d961a02c9a3" providerId="ADAL" clId="{C806F605-7A0C-45E4-B20B-4A7985C0962A}" dt="2024-09-16T07:37:57.311" v="3" actId="20577"/>
          <ac:spMkLst>
            <pc:docMk/>
            <pc:sldMk cId="3010892968" sldId="258"/>
            <ac:spMk id="3" creationId="{47D0821F-0792-49D4-A395-4280EC5497F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5DD00-A1AB-4B8D-982F-446B769E2409}" type="datetimeFigureOut">
              <a:rPr lang="en-GB" smtClean="0"/>
              <a:t>09/12/2024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A1AD3-4AA2-4034-85F1-972E44A72093}" type="slidenum">
              <a:rPr lang="en-GB" smtClean="0"/>
              <a:t>‹#›</a:t>
            </a:fld>
            <a:endParaRPr lang="en-GB"/>
          </a:p>
        </p:txBody>
      </p:sp>
    </p:spTree>
    <p:extLst>
      <p:ext uri="{BB962C8B-B14F-4D97-AF65-F5344CB8AC3E}">
        <p14:creationId xmlns:p14="http://schemas.microsoft.com/office/powerpoint/2010/main" val="146198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Boredom in a monotonous environment. Cannot express species specific behaviours. Encourage students to think about what are the kinds of animal specific behaviours prevented by such farming environments.</a:t>
            </a:r>
          </a:p>
        </p:txBody>
      </p:sp>
      <p:sp>
        <p:nvSpPr>
          <p:cNvPr id="4" name="Slide Number Placeholder 3"/>
          <p:cNvSpPr>
            <a:spLocks noGrp="1"/>
          </p:cNvSpPr>
          <p:nvPr>
            <p:ph type="sldNum" sz="quarter" idx="5"/>
          </p:nvPr>
        </p:nvSpPr>
        <p:spPr/>
        <p:txBody>
          <a:bodyPr/>
          <a:lstStyle/>
          <a:p>
            <a:fld id="{0A9A1AD3-4AA2-4034-85F1-972E44A72093}" type="slidenum">
              <a:rPr lang="en-GB" smtClean="0"/>
              <a:t>6</a:t>
            </a:fld>
            <a:endParaRPr lang="en-GB"/>
          </a:p>
        </p:txBody>
      </p:sp>
    </p:spTree>
    <p:extLst>
      <p:ext uri="{BB962C8B-B14F-4D97-AF65-F5344CB8AC3E}">
        <p14:creationId xmlns:p14="http://schemas.microsoft.com/office/powerpoint/2010/main" val="4215637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Mutilations such as tail-docking and de-horning can be painful operations. They are done under the rationale of preventing the possibility of future ailments and injuries. They are a cheap way of limiting risks to livestock. However, this can often suppress normal animal behaviours.</a:t>
            </a:r>
          </a:p>
        </p:txBody>
      </p:sp>
      <p:sp>
        <p:nvSpPr>
          <p:cNvPr id="4" name="Slide Number Placeholder 3"/>
          <p:cNvSpPr>
            <a:spLocks noGrp="1"/>
          </p:cNvSpPr>
          <p:nvPr>
            <p:ph type="sldNum" sz="quarter" idx="5"/>
          </p:nvPr>
        </p:nvSpPr>
        <p:spPr/>
        <p:txBody>
          <a:bodyPr/>
          <a:lstStyle/>
          <a:p>
            <a:fld id="{0A9A1AD3-4AA2-4034-85F1-972E44A72093}" type="slidenum">
              <a:rPr lang="en-GB" smtClean="0"/>
              <a:t>7</a:t>
            </a:fld>
            <a:endParaRPr lang="en-GB"/>
          </a:p>
        </p:txBody>
      </p:sp>
    </p:spTree>
    <p:extLst>
      <p:ext uri="{BB962C8B-B14F-4D97-AF65-F5344CB8AC3E}">
        <p14:creationId xmlns:p14="http://schemas.microsoft.com/office/powerpoint/2010/main" val="2669718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9A1AD3-4AA2-4034-85F1-972E44A72093}" type="slidenum">
              <a:rPr lang="en-GB" smtClean="0"/>
              <a:t>8</a:t>
            </a:fld>
            <a:endParaRPr lang="en-GB"/>
          </a:p>
        </p:txBody>
      </p:sp>
    </p:spTree>
    <p:extLst>
      <p:ext uri="{BB962C8B-B14F-4D97-AF65-F5344CB8AC3E}">
        <p14:creationId xmlns:p14="http://schemas.microsoft.com/office/powerpoint/2010/main" val="1308146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12/9/2024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12/9/2024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D9E4-4393-4216-9CEC-07DE5C1EFE0D}"/>
              </a:ext>
            </a:extLst>
          </p:cNvPr>
          <p:cNvSpPr>
            <a:spLocks noGrp="1"/>
          </p:cNvSpPr>
          <p:nvPr>
            <p:ph type="ctrTitle"/>
          </p:nvPr>
        </p:nvSpPr>
        <p:spPr/>
        <p:txBody>
          <a:bodyPr/>
          <a:lstStyle/>
          <a:p>
            <a:r>
              <a:rPr lang="en-GB" dirty="0"/>
              <a:t>What are the key features of a Christian ethic of farmed animal welfare?</a:t>
            </a:r>
          </a:p>
        </p:txBody>
      </p:sp>
      <p:sp>
        <p:nvSpPr>
          <p:cNvPr id="3" name="Subtitle 2">
            <a:extLst>
              <a:ext uri="{FF2B5EF4-FFF2-40B4-BE49-F238E27FC236}">
                <a16:creationId xmlns:a16="http://schemas.microsoft.com/office/drawing/2014/main" id="{64335091-6887-4F2C-90A5-8A2A17055FDD}"/>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0D6AF408-1DBB-4264-870C-336A03ADA70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262312" y="2659062"/>
            <a:ext cx="5195333" cy="3457258"/>
          </a:xfrm>
          <a:prstGeom prst="rect">
            <a:avLst/>
          </a:prstGeom>
        </p:spPr>
      </p:pic>
    </p:spTree>
    <p:extLst>
      <p:ext uri="{BB962C8B-B14F-4D97-AF65-F5344CB8AC3E}">
        <p14:creationId xmlns:p14="http://schemas.microsoft.com/office/powerpoint/2010/main" val="2118647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BC8AB-DE16-46A1-91E4-467E62074D5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67ACE83-885E-4B54-8D38-ACB02D701EDF}"/>
              </a:ext>
            </a:extLst>
          </p:cNvPr>
          <p:cNvSpPr>
            <a:spLocks noGrp="1"/>
          </p:cNvSpPr>
          <p:nvPr>
            <p:ph idx="1"/>
          </p:nvPr>
        </p:nvSpPr>
        <p:spPr>
          <a:xfrm>
            <a:off x="581192" y="2180497"/>
            <a:ext cx="11029615" cy="887824"/>
          </a:xfrm>
        </p:spPr>
        <p:txBody>
          <a:bodyPr/>
          <a:lstStyle/>
          <a:p>
            <a:pPr marL="0" indent="0">
              <a:buNone/>
            </a:pPr>
            <a:r>
              <a:rPr lang="en-GB" dirty="0"/>
              <a:t>Selective Breeding of Farmed Animals: this is the </a:t>
            </a:r>
            <a:r>
              <a:rPr lang="en-US" dirty="0"/>
              <a:t>planned breeding of animals with desirable traits/characteristics in an attempt to produce offspring with similar desirable characteristics or with improved traits.</a:t>
            </a:r>
            <a:endParaRPr lang="en-GB" dirty="0"/>
          </a:p>
        </p:txBody>
      </p:sp>
      <p:pic>
        <p:nvPicPr>
          <p:cNvPr id="7" name="Picture 6">
            <a:extLst>
              <a:ext uri="{FF2B5EF4-FFF2-40B4-BE49-F238E27FC236}">
                <a16:creationId xmlns:a16="http://schemas.microsoft.com/office/drawing/2014/main" id="{18E7EEAF-F07D-4285-B986-4E5D3CE45F4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3605" y="3157897"/>
            <a:ext cx="3631139" cy="1799379"/>
          </a:xfrm>
          <a:prstGeom prst="rect">
            <a:avLst/>
          </a:prstGeom>
        </p:spPr>
      </p:pic>
      <p:pic>
        <p:nvPicPr>
          <p:cNvPr id="8" name="Picture 7">
            <a:extLst>
              <a:ext uri="{FF2B5EF4-FFF2-40B4-BE49-F238E27FC236}">
                <a16:creationId xmlns:a16="http://schemas.microsoft.com/office/drawing/2014/main" id="{0A3129DE-49AE-4BE7-A5BA-649D9162D26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79668" y="3157897"/>
            <a:ext cx="3631139" cy="1799379"/>
          </a:xfrm>
          <a:prstGeom prst="rect">
            <a:avLst/>
          </a:prstGeom>
        </p:spPr>
      </p:pic>
      <p:pic>
        <p:nvPicPr>
          <p:cNvPr id="9" name="Picture 8">
            <a:extLst>
              <a:ext uri="{FF2B5EF4-FFF2-40B4-BE49-F238E27FC236}">
                <a16:creationId xmlns:a16="http://schemas.microsoft.com/office/drawing/2014/main" id="{7C3B8A25-F402-40C7-8AE6-01A411D96F6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978400" y="3157897"/>
            <a:ext cx="2403178" cy="1799379"/>
          </a:xfrm>
          <a:prstGeom prst="rect">
            <a:avLst/>
          </a:prstGeom>
        </p:spPr>
      </p:pic>
      <p:sp>
        <p:nvSpPr>
          <p:cNvPr id="10" name="TextBox 9">
            <a:extLst>
              <a:ext uri="{FF2B5EF4-FFF2-40B4-BE49-F238E27FC236}">
                <a16:creationId xmlns:a16="http://schemas.microsoft.com/office/drawing/2014/main" id="{11A53870-56DC-4C18-B990-E2E64FA0F178}"/>
              </a:ext>
            </a:extLst>
          </p:cNvPr>
          <p:cNvSpPr txBox="1"/>
          <p:nvPr/>
        </p:nvSpPr>
        <p:spPr>
          <a:xfrm>
            <a:off x="1473200" y="5161280"/>
            <a:ext cx="9398000" cy="1200329"/>
          </a:xfrm>
          <a:prstGeom prst="rect">
            <a:avLst/>
          </a:prstGeom>
          <a:noFill/>
        </p:spPr>
        <p:txBody>
          <a:bodyPr wrap="square" rtlCol="0">
            <a:spAutoFit/>
          </a:bodyPr>
          <a:lstStyle/>
          <a:p>
            <a:r>
              <a:rPr lang="en-GB" dirty="0"/>
              <a:t>These three examples show how several farmed animals in the UK (cows, salmon and pigs) have been bred or genetically modified from their wild ancestors. </a:t>
            </a:r>
          </a:p>
          <a:p>
            <a:endParaRPr lang="en-GB" dirty="0"/>
          </a:p>
          <a:p>
            <a:r>
              <a:rPr lang="en-GB" dirty="0"/>
              <a:t>What might be the positives and negatives of doing this? Do you think this is morally acceptable?</a:t>
            </a:r>
          </a:p>
        </p:txBody>
      </p:sp>
    </p:spTree>
    <p:extLst>
      <p:ext uri="{BB962C8B-B14F-4D97-AF65-F5344CB8AC3E}">
        <p14:creationId xmlns:p14="http://schemas.microsoft.com/office/powerpoint/2010/main" val="410377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AFBB2-C63D-426D-88D9-7D986D44875F}"/>
              </a:ext>
            </a:extLst>
          </p:cNvPr>
          <p:cNvSpPr>
            <a:spLocks noGrp="1"/>
          </p:cNvSpPr>
          <p:nvPr>
            <p:ph type="title"/>
          </p:nvPr>
        </p:nvSpPr>
        <p:spPr/>
        <p:txBody>
          <a:bodyPr/>
          <a:lstStyle/>
          <a:p>
            <a:r>
              <a:rPr lang="en-GB" dirty="0"/>
              <a:t>Designing your farm</a:t>
            </a:r>
          </a:p>
        </p:txBody>
      </p:sp>
      <p:sp>
        <p:nvSpPr>
          <p:cNvPr id="3" name="Content Placeholder 2">
            <a:extLst>
              <a:ext uri="{FF2B5EF4-FFF2-40B4-BE49-F238E27FC236}">
                <a16:creationId xmlns:a16="http://schemas.microsoft.com/office/drawing/2014/main" id="{5A3D529B-15DD-4E82-B0FF-1F91246552AC}"/>
              </a:ext>
            </a:extLst>
          </p:cNvPr>
          <p:cNvSpPr>
            <a:spLocks noGrp="1"/>
          </p:cNvSpPr>
          <p:nvPr>
            <p:ph idx="1"/>
          </p:nvPr>
        </p:nvSpPr>
        <p:spPr>
          <a:xfrm>
            <a:off x="723432" y="1103536"/>
            <a:ext cx="11029615" cy="3678303"/>
          </a:xfrm>
        </p:spPr>
        <p:txBody>
          <a:bodyPr/>
          <a:lstStyle/>
          <a:p>
            <a:r>
              <a:rPr lang="en-GB" dirty="0"/>
              <a:t>Stage one of your review is complete. You now need to set out a policy for your farm. What practices are you going to keep and which will you be avoiding?</a:t>
            </a:r>
          </a:p>
          <a:p>
            <a:r>
              <a:rPr lang="en-GB" dirty="0"/>
              <a:t>You need to explain your decision by discussing some of the evidence we have looked at today.</a:t>
            </a:r>
          </a:p>
          <a:p>
            <a:r>
              <a:rPr lang="en-GB" dirty="0"/>
              <a:t>Next lesson you will be looking at ways in which specific farmed animals can be helped to flourish.</a:t>
            </a:r>
          </a:p>
        </p:txBody>
      </p:sp>
      <p:pic>
        <p:nvPicPr>
          <p:cNvPr id="4" name="Picture 3">
            <a:extLst>
              <a:ext uri="{FF2B5EF4-FFF2-40B4-BE49-F238E27FC236}">
                <a16:creationId xmlns:a16="http://schemas.microsoft.com/office/drawing/2014/main" id="{074555AE-A2E7-4C3B-9FE6-D0756FF091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04590" y="3857942"/>
            <a:ext cx="4356122" cy="2888298"/>
          </a:xfrm>
          <a:prstGeom prst="rect">
            <a:avLst/>
          </a:prstGeom>
        </p:spPr>
      </p:pic>
    </p:spTree>
    <p:extLst>
      <p:ext uri="{BB962C8B-B14F-4D97-AF65-F5344CB8AC3E}">
        <p14:creationId xmlns:p14="http://schemas.microsoft.com/office/powerpoint/2010/main" val="3768886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CF6C-E9A1-4967-8F1B-908E3392B9C7}"/>
              </a:ext>
            </a:extLst>
          </p:cNvPr>
          <p:cNvSpPr>
            <a:spLocks noGrp="1"/>
          </p:cNvSpPr>
          <p:nvPr>
            <p:ph type="title"/>
          </p:nvPr>
        </p:nvSpPr>
        <p:spPr/>
        <p:txBody>
          <a:bodyPr/>
          <a:lstStyle/>
          <a:p>
            <a:r>
              <a:rPr lang="en-GB" dirty="0"/>
              <a:t>Learning OBJECTIVES</a:t>
            </a:r>
          </a:p>
        </p:txBody>
      </p:sp>
      <p:sp>
        <p:nvSpPr>
          <p:cNvPr id="3" name="Content Placeholder 2">
            <a:extLst>
              <a:ext uri="{FF2B5EF4-FFF2-40B4-BE49-F238E27FC236}">
                <a16:creationId xmlns:a16="http://schemas.microsoft.com/office/drawing/2014/main" id="{46445C91-C36E-439E-9B5A-2108497C3723}"/>
              </a:ext>
            </a:extLst>
          </p:cNvPr>
          <p:cNvSpPr>
            <a:spLocks noGrp="1"/>
          </p:cNvSpPr>
          <p:nvPr>
            <p:ph idx="1"/>
          </p:nvPr>
        </p:nvSpPr>
        <p:spPr/>
        <p:txBody>
          <a:bodyPr/>
          <a:lstStyle/>
          <a:p>
            <a:pPr lvl="0"/>
            <a:r>
              <a:rPr lang="en-GB" sz="2800" dirty="0"/>
              <a:t>To understand current standards for farmed animals in the UK.</a:t>
            </a:r>
          </a:p>
          <a:p>
            <a:pPr lvl="0"/>
            <a:r>
              <a:rPr lang="en-GB" sz="2800" dirty="0"/>
              <a:t>To examine the strengths and weaknesses of current standards.</a:t>
            </a:r>
          </a:p>
          <a:p>
            <a:pPr lvl="0"/>
            <a:r>
              <a:rPr lang="en-GB" sz="2800" dirty="0"/>
              <a:t>To evaluate possible ways to improve standards.</a:t>
            </a:r>
          </a:p>
          <a:p>
            <a:endParaRPr lang="en-GB" dirty="0"/>
          </a:p>
        </p:txBody>
      </p:sp>
    </p:spTree>
    <p:extLst>
      <p:ext uri="{BB962C8B-B14F-4D97-AF65-F5344CB8AC3E}">
        <p14:creationId xmlns:p14="http://schemas.microsoft.com/office/powerpoint/2010/main" val="2790961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639C-64E4-4CC2-ACAA-EED07B851110}"/>
              </a:ext>
            </a:extLst>
          </p:cNvPr>
          <p:cNvSpPr>
            <a:spLocks noGrp="1"/>
          </p:cNvSpPr>
          <p:nvPr>
            <p:ph type="title"/>
          </p:nvPr>
        </p:nvSpPr>
        <p:spPr/>
        <p:txBody>
          <a:bodyPr/>
          <a:lstStyle/>
          <a:p>
            <a:r>
              <a:rPr lang="en-GB" dirty="0"/>
              <a:t>Re-cap</a:t>
            </a:r>
          </a:p>
        </p:txBody>
      </p:sp>
      <p:sp>
        <p:nvSpPr>
          <p:cNvPr id="3" name="Content Placeholder 2">
            <a:extLst>
              <a:ext uri="{FF2B5EF4-FFF2-40B4-BE49-F238E27FC236}">
                <a16:creationId xmlns:a16="http://schemas.microsoft.com/office/drawing/2014/main" id="{01619F48-3282-4279-87E4-5E6BAAD57A9D}"/>
              </a:ext>
            </a:extLst>
          </p:cNvPr>
          <p:cNvSpPr>
            <a:spLocks noGrp="1"/>
          </p:cNvSpPr>
          <p:nvPr>
            <p:ph idx="1"/>
          </p:nvPr>
        </p:nvSpPr>
        <p:spPr>
          <a:xfrm>
            <a:off x="581192" y="2180497"/>
            <a:ext cx="11029615" cy="2162904"/>
          </a:xfrm>
        </p:spPr>
        <p:txBody>
          <a:bodyPr>
            <a:normAutofit/>
          </a:bodyPr>
          <a:lstStyle/>
          <a:p>
            <a:pPr marL="0" indent="0">
              <a:buNone/>
            </a:pPr>
            <a:r>
              <a:rPr lang="en-GB" sz="2800" dirty="0"/>
              <a:t>Chat to a partner:</a:t>
            </a:r>
          </a:p>
          <a:p>
            <a:r>
              <a:rPr lang="en-GB" sz="2800" dirty="0"/>
              <a:t>What is meant by flourishing? </a:t>
            </a:r>
          </a:p>
          <a:p>
            <a:r>
              <a:rPr lang="en-GB" sz="2800" dirty="0"/>
              <a:t>How could the following flourish: humans, dogs, elephants, chickens?</a:t>
            </a:r>
          </a:p>
        </p:txBody>
      </p:sp>
      <p:pic>
        <p:nvPicPr>
          <p:cNvPr id="4" name="Picture 3">
            <a:extLst>
              <a:ext uri="{FF2B5EF4-FFF2-40B4-BE49-F238E27FC236}">
                <a16:creationId xmlns:a16="http://schemas.microsoft.com/office/drawing/2014/main" id="{AA078F22-E749-44C6-9C55-E78A431EE6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7308" y="4322763"/>
            <a:ext cx="2619375" cy="1743075"/>
          </a:xfrm>
          <a:prstGeom prst="rect">
            <a:avLst/>
          </a:prstGeom>
        </p:spPr>
      </p:pic>
      <p:pic>
        <p:nvPicPr>
          <p:cNvPr id="5" name="Picture 4">
            <a:extLst>
              <a:ext uri="{FF2B5EF4-FFF2-40B4-BE49-F238E27FC236}">
                <a16:creationId xmlns:a16="http://schemas.microsoft.com/office/drawing/2014/main" id="{BA5B480E-0E3D-4154-9CC9-2B936C7EB70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77995" y="4322762"/>
            <a:ext cx="2857500" cy="1743075"/>
          </a:xfrm>
          <a:prstGeom prst="rect">
            <a:avLst/>
          </a:prstGeom>
        </p:spPr>
      </p:pic>
      <p:pic>
        <p:nvPicPr>
          <p:cNvPr id="6" name="Picture 5">
            <a:extLst>
              <a:ext uri="{FF2B5EF4-FFF2-40B4-BE49-F238E27FC236}">
                <a16:creationId xmlns:a16="http://schemas.microsoft.com/office/drawing/2014/main" id="{81275BC3-3693-4491-AA55-63B37E858C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318498" y="4303714"/>
            <a:ext cx="2762250" cy="1743075"/>
          </a:xfrm>
          <a:prstGeom prst="rect">
            <a:avLst/>
          </a:prstGeom>
        </p:spPr>
      </p:pic>
      <p:pic>
        <p:nvPicPr>
          <p:cNvPr id="7" name="Picture 6">
            <a:extLst>
              <a:ext uri="{FF2B5EF4-FFF2-40B4-BE49-F238E27FC236}">
                <a16:creationId xmlns:a16="http://schemas.microsoft.com/office/drawing/2014/main" id="{39EAC8CE-42D5-497A-87B2-349CDC05A16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380369" y="4322762"/>
            <a:ext cx="2571750" cy="1743075"/>
          </a:xfrm>
          <a:prstGeom prst="rect">
            <a:avLst/>
          </a:prstGeom>
        </p:spPr>
      </p:pic>
    </p:spTree>
    <p:extLst>
      <p:ext uri="{BB962C8B-B14F-4D97-AF65-F5344CB8AC3E}">
        <p14:creationId xmlns:p14="http://schemas.microsoft.com/office/powerpoint/2010/main" val="2694745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B5D18-6BA6-4CCF-9CF9-E7C900C22F78}"/>
              </a:ext>
            </a:extLst>
          </p:cNvPr>
          <p:cNvSpPr>
            <a:spLocks noGrp="1"/>
          </p:cNvSpPr>
          <p:nvPr>
            <p:ph type="title"/>
          </p:nvPr>
        </p:nvSpPr>
        <p:spPr/>
        <p:txBody>
          <a:bodyPr/>
          <a:lstStyle/>
          <a:p>
            <a:r>
              <a:rPr lang="en-GB" dirty="0"/>
              <a:t>Current standards</a:t>
            </a:r>
          </a:p>
        </p:txBody>
      </p:sp>
      <p:sp>
        <p:nvSpPr>
          <p:cNvPr id="3" name="Content Placeholder 2">
            <a:extLst>
              <a:ext uri="{FF2B5EF4-FFF2-40B4-BE49-F238E27FC236}">
                <a16:creationId xmlns:a16="http://schemas.microsoft.com/office/drawing/2014/main" id="{47D0821F-0792-49D4-A395-4280EC5497F2}"/>
              </a:ext>
            </a:extLst>
          </p:cNvPr>
          <p:cNvSpPr>
            <a:spLocks noGrp="1"/>
          </p:cNvSpPr>
          <p:nvPr>
            <p:ph idx="1"/>
          </p:nvPr>
        </p:nvSpPr>
        <p:spPr>
          <a:xfrm>
            <a:off x="581192" y="2180496"/>
            <a:ext cx="11209755" cy="3975348"/>
          </a:xfrm>
        </p:spPr>
        <p:txBody>
          <a:bodyPr>
            <a:normAutofit fontScale="85000" lnSpcReduction="10000"/>
          </a:bodyPr>
          <a:lstStyle/>
          <a:p>
            <a:pPr marL="0" indent="0">
              <a:buNone/>
            </a:pPr>
            <a:r>
              <a:rPr lang="en-GB" dirty="0"/>
              <a:t>In the UK, farming animal welfare standards list several basic freedoms that are meant to be guaranteed:</a:t>
            </a:r>
          </a:p>
          <a:p>
            <a:pPr marL="0" indent="0">
              <a:buNone/>
            </a:pPr>
            <a:endParaRPr lang="en-GB" dirty="0"/>
          </a:p>
          <a:p>
            <a:pPr marL="342900" indent="-342900">
              <a:buAutoNum type="arabicParenR"/>
            </a:pPr>
            <a:r>
              <a:rPr lang="en-GB" dirty="0"/>
              <a:t>Freedom from hunger and thirst.</a:t>
            </a:r>
          </a:p>
          <a:p>
            <a:pPr marL="342900" indent="-342900">
              <a:buAutoNum type="arabicParenR"/>
            </a:pPr>
            <a:r>
              <a:rPr lang="en-GB" dirty="0"/>
              <a:t>Freedom from discomfort.</a:t>
            </a:r>
          </a:p>
          <a:p>
            <a:pPr marL="342900" indent="-342900">
              <a:buAutoNum type="arabicParenR"/>
            </a:pPr>
            <a:r>
              <a:rPr lang="en-GB" dirty="0"/>
              <a:t>Freedom from pain, injury or disease.</a:t>
            </a:r>
          </a:p>
          <a:p>
            <a:pPr marL="342900" indent="-342900">
              <a:buAutoNum type="arabicParenR"/>
            </a:pPr>
            <a:r>
              <a:rPr lang="en-US" dirty="0"/>
              <a:t>Freedom to express normal </a:t>
            </a:r>
            <a:r>
              <a:rPr lang="en-US" dirty="0" err="1"/>
              <a:t>behaviour</a:t>
            </a:r>
            <a:r>
              <a:rPr lang="en-US" dirty="0"/>
              <a:t>.</a:t>
            </a:r>
            <a:endParaRPr lang="en-GB" dirty="0"/>
          </a:p>
          <a:p>
            <a:pPr marL="342900" indent="-342900">
              <a:buAutoNum type="arabicParenR"/>
            </a:pPr>
            <a:r>
              <a:rPr lang="en-GB" dirty="0"/>
              <a:t>Freedom from fear and distress.</a:t>
            </a:r>
          </a:p>
          <a:p>
            <a:pPr marL="342900" indent="-342900">
              <a:buAutoNum type="arabicParenR"/>
            </a:pPr>
            <a:endParaRPr lang="en-GB" dirty="0"/>
          </a:p>
          <a:p>
            <a:pPr marL="0" indent="0">
              <a:buNone/>
            </a:pPr>
            <a:r>
              <a:rPr lang="en-GB" dirty="0"/>
              <a:t>What are your thoughts on these? Do they go far enough? Would you add or take away any of these freedoms? Why?</a:t>
            </a:r>
          </a:p>
          <a:p>
            <a:pPr marL="0" indent="0">
              <a:buNone/>
            </a:pPr>
            <a:r>
              <a:rPr lang="en-GB" dirty="0"/>
              <a:t>If you wanted to make more ‘positive’ standards, what would you include?</a:t>
            </a:r>
          </a:p>
          <a:p>
            <a:pPr marL="0" indent="0">
              <a:buNone/>
            </a:pPr>
            <a:endParaRPr lang="en-GB" dirty="0"/>
          </a:p>
          <a:p>
            <a:pPr marL="0" indent="0">
              <a:buNone/>
            </a:pPr>
            <a:r>
              <a:rPr lang="en-GB" dirty="0"/>
              <a:t>Why do you think it is difficult for farmers to improve animal welfare?</a:t>
            </a:r>
          </a:p>
        </p:txBody>
      </p:sp>
    </p:spTree>
    <p:extLst>
      <p:ext uri="{BB962C8B-B14F-4D97-AF65-F5344CB8AC3E}">
        <p14:creationId xmlns:p14="http://schemas.microsoft.com/office/powerpoint/2010/main" val="3010892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C259-750E-4AD7-AA68-146AD98DA549}"/>
              </a:ext>
            </a:extLst>
          </p:cNvPr>
          <p:cNvSpPr>
            <a:spLocks noGrp="1"/>
          </p:cNvSpPr>
          <p:nvPr>
            <p:ph type="title"/>
          </p:nvPr>
        </p:nvSpPr>
        <p:spPr/>
        <p:txBody>
          <a:bodyPr/>
          <a:lstStyle/>
          <a:p>
            <a:r>
              <a:rPr lang="en-GB" dirty="0"/>
              <a:t>Can we farm animals ethically?</a:t>
            </a:r>
          </a:p>
        </p:txBody>
      </p:sp>
      <p:sp>
        <p:nvSpPr>
          <p:cNvPr id="3" name="Content Placeholder 2">
            <a:extLst>
              <a:ext uri="{FF2B5EF4-FFF2-40B4-BE49-F238E27FC236}">
                <a16:creationId xmlns:a16="http://schemas.microsoft.com/office/drawing/2014/main" id="{EB2273FE-0171-4B17-A190-3DA5B88C4473}"/>
              </a:ext>
            </a:extLst>
          </p:cNvPr>
          <p:cNvSpPr>
            <a:spLocks noGrp="1"/>
          </p:cNvSpPr>
          <p:nvPr>
            <p:ph idx="1"/>
          </p:nvPr>
        </p:nvSpPr>
        <p:spPr>
          <a:xfrm>
            <a:off x="885992" y="3917856"/>
            <a:ext cx="11029615" cy="3678303"/>
          </a:xfrm>
        </p:spPr>
        <p:txBody>
          <a:bodyPr/>
          <a:lstStyle/>
          <a:p>
            <a:pPr marL="0" indent="0">
              <a:buNone/>
            </a:pPr>
            <a:r>
              <a:rPr lang="en-GB" dirty="0"/>
              <a:t>Over the next two lessons you are going to design the ideal conditions for farming animals in the UK.</a:t>
            </a:r>
          </a:p>
          <a:p>
            <a:pPr marL="0" indent="0">
              <a:buNone/>
            </a:pPr>
            <a:endParaRPr lang="en-GB" dirty="0"/>
          </a:p>
          <a:p>
            <a:pPr marL="0" indent="0">
              <a:buNone/>
            </a:pPr>
            <a:r>
              <a:rPr lang="en-GB" dirty="0"/>
              <a:t>To begin with we need to look at some of the current conditions and practices and evaluate how well they allow animals to </a:t>
            </a:r>
            <a:r>
              <a:rPr lang="en-GB" b="1" dirty="0"/>
              <a:t>flourish.</a:t>
            </a:r>
          </a:p>
        </p:txBody>
      </p:sp>
      <p:pic>
        <p:nvPicPr>
          <p:cNvPr id="4" name="Picture 3">
            <a:extLst>
              <a:ext uri="{FF2B5EF4-FFF2-40B4-BE49-F238E27FC236}">
                <a16:creationId xmlns:a16="http://schemas.microsoft.com/office/drawing/2014/main" id="{5DEE2E31-F860-41C5-8D12-A3927AFA9E9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840480" y="2167486"/>
            <a:ext cx="4738370" cy="2523028"/>
          </a:xfrm>
          <a:prstGeom prst="rect">
            <a:avLst/>
          </a:prstGeom>
        </p:spPr>
      </p:pic>
    </p:spTree>
    <p:extLst>
      <p:ext uri="{BB962C8B-B14F-4D97-AF65-F5344CB8AC3E}">
        <p14:creationId xmlns:p14="http://schemas.microsoft.com/office/powerpoint/2010/main" val="1336073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F78C-F9EB-49CC-A1A7-C83869C988AF}"/>
              </a:ext>
            </a:extLst>
          </p:cNvPr>
          <p:cNvSpPr>
            <a:spLocks noGrp="1"/>
          </p:cNvSpPr>
          <p:nvPr>
            <p:ph type="title"/>
          </p:nvPr>
        </p:nvSpPr>
        <p:spPr/>
        <p:txBody>
          <a:bodyPr/>
          <a:lstStyle/>
          <a:p>
            <a:r>
              <a:rPr lang="en-GB" dirty="0"/>
              <a:t>How do current standards limit animal flourishing?</a:t>
            </a:r>
          </a:p>
        </p:txBody>
      </p:sp>
      <p:sp>
        <p:nvSpPr>
          <p:cNvPr id="3" name="Content Placeholder 2">
            <a:extLst>
              <a:ext uri="{FF2B5EF4-FFF2-40B4-BE49-F238E27FC236}">
                <a16:creationId xmlns:a16="http://schemas.microsoft.com/office/drawing/2014/main" id="{38BF3F07-2EF1-409D-AE6D-7178F028BDB2}"/>
              </a:ext>
            </a:extLst>
          </p:cNvPr>
          <p:cNvSpPr>
            <a:spLocks noGrp="1"/>
          </p:cNvSpPr>
          <p:nvPr>
            <p:ph idx="1"/>
          </p:nvPr>
        </p:nvSpPr>
        <p:spPr>
          <a:xfrm>
            <a:off x="581192" y="2180496"/>
            <a:ext cx="11245048" cy="694783"/>
          </a:xfrm>
        </p:spPr>
        <p:txBody>
          <a:bodyPr>
            <a:normAutofit/>
          </a:bodyPr>
          <a:lstStyle/>
          <a:p>
            <a:pPr marL="0" indent="0">
              <a:buNone/>
            </a:pPr>
            <a:r>
              <a:rPr lang="en-GB" b="1" dirty="0"/>
              <a:t>TASK:  Look at the images over the next few slides. Explain how each one might limit the chance for farmed animals to flourish. Make some notes as you discuss the pictures. You will need these later on.</a:t>
            </a:r>
          </a:p>
        </p:txBody>
      </p:sp>
      <p:pic>
        <p:nvPicPr>
          <p:cNvPr id="4" name="Picture 3">
            <a:extLst>
              <a:ext uri="{FF2B5EF4-FFF2-40B4-BE49-F238E27FC236}">
                <a16:creationId xmlns:a16="http://schemas.microsoft.com/office/drawing/2014/main" id="{A982E69D-B7C4-466A-AA77-7A3EBF6897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34116" y="3081632"/>
            <a:ext cx="7137688" cy="2847930"/>
          </a:xfrm>
          <a:prstGeom prst="rect">
            <a:avLst/>
          </a:prstGeom>
        </p:spPr>
      </p:pic>
      <p:sp>
        <p:nvSpPr>
          <p:cNvPr id="7" name="TextBox 6">
            <a:extLst>
              <a:ext uri="{FF2B5EF4-FFF2-40B4-BE49-F238E27FC236}">
                <a16:creationId xmlns:a16="http://schemas.microsoft.com/office/drawing/2014/main" id="{327F554B-7B63-4188-B8F3-DE7FB80BDEDF}"/>
              </a:ext>
            </a:extLst>
          </p:cNvPr>
          <p:cNvSpPr txBox="1"/>
          <p:nvPr/>
        </p:nvSpPr>
        <p:spPr>
          <a:xfrm>
            <a:off x="3937000" y="6135915"/>
            <a:ext cx="3931920" cy="369332"/>
          </a:xfrm>
          <a:prstGeom prst="rect">
            <a:avLst/>
          </a:prstGeom>
          <a:noFill/>
        </p:spPr>
        <p:txBody>
          <a:bodyPr wrap="square" rtlCol="0">
            <a:spAutoFit/>
          </a:bodyPr>
          <a:lstStyle/>
          <a:p>
            <a:pPr algn="ctr"/>
            <a:r>
              <a:rPr lang="en-GB" b="1" dirty="0"/>
              <a:t>A Boring Existence?</a:t>
            </a:r>
          </a:p>
        </p:txBody>
      </p:sp>
    </p:spTree>
    <p:extLst>
      <p:ext uri="{BB962C8B-B14F-4D97-AF65-F5344CB8AC3E}">
        <p14:creationId xmlns:p14="http://schemas.microsoft.com/office/powerpoint/2010/main" val="389971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00CC7-5E48-4991-A166-7BFF96FD1D4C}"/>
              </a:ext>
            </a:extLst>
          </p:cNvPr>
          <p:cNvSpPr>
            <a:spLocks noGrp="1"/>
          </p:cNvSpPr>
          <p:nvPr>
            <p:ph type="title"/>
          </p:nvPr>
        </p:nvSpPr>
        <p:spPr/>
        <p:txBody>
          <a:bodyPr/>
          <a:lstStyle/>
          <a:p>
            <a:endParaRPr lang="en-GB" dirty="0"/>
          </a:p>
        </p:txBody>
      </p:sp>
      <p:pic>
        <p:nvPicPr>
          <p:cNvPr id="4" name="Picture 3">
            <a:extLst>
              <a:ext uri="{FF2B5EF4-FFF2-40B4-BE49-F238E27FC236}">
                <a16:creationId xmlns:a16="http://schemas.microsoft.com/office/drawing/2014/main" id="{8C80B74A-EF07-4AA6-9D46-B72B20D9ACE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7828" y="3004502"/>
            <a:ext cx="4926648" cy="3278460"/>
          </a:xfrm>
          <a:prstGeom prst="rect">
            <a:avLst/>
          </a:prstGeom>
        </p:spPr>
      </p:pic>
      <p:pic>
        <p:nvPicPr>
          <p:cNvPr id="5" name="Picture 4">
            <a:extLst>
              <a:ext uri="{FF2B5EF4-FFF2-40B4-BE49-F238E27FC236}">
                <a16:creationId xmlns:a16="http://schemas.microsoft.com/office/drawing/2014/main" id="{816EE2D8-7420-4926-85D8-3C8B5D05C5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84071" y="3004502"/>
            <a:ext cx="3658235" cy="3278460"/>
          </a:xfrm>
          <a:prstGeom prst="rect">
            <a:avLst/>
          </a:prstGeom>
        </p:spPr>
      </p:pic>
      <p:sp>
        <p:nvSpPr>
          <p:cNvPr id="6" name="TextBox 5">
            <a:extLst>
              <a:ext uri="{FF2B5EF4-FFF2-40B4-BE49-F238E27FC236}">
                <a16:creationId xmlns:a16="http://schemas.microsoft.com/office/drawing/2014/main" id="{EAEE35E4-7159-4B13-9206-12B78F8FB279}"/>
              </a:ext>
            </a:extLst>
          </p:cNvPr>
          <p:cNvSpPr txBox="1"/>
          <p:nvPr/>
        </p:nvSpPr>
        <p:spPr>
          <a:xfrm>
            <a:off x="1169352" y="1990897"/>
            <a:ext cx="10441456" cy="369332"/>
          </a:xfrm>
          <a:prstGeom prst="rect">
            <a:avLst/>
          </a:prstGeom>
          <a:noFill/>
        </p:spPr>
        <p:txBody>
          <a:bodyPr wrap="square" rtlCol="0">
            <a:spAutoFit/>
          </a:bodyPr>
          <a:lstStyle/>
          <a:p>
            <a:r>
              <a:rPr lang="en-GB" b="1" dirty="0"/>
              <a:t>Look carefully at these images. What has been done/is being done to the cattle in each case?</a:t>
            </a:r>
          </a:p>
        </p:txBody>
      </p:sp>
    </p:spTree>
    <p:extLst>
      <p:ext uri="{BB962C8B-B14F-4D97-AF65-F5344CB8AC3E}">
        <p14:creationId xmlns:p14="http://schemas.microsoft.com/office/powerpoint/2010/main" val="3719643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41CD4-4BED-4008-BD6B-4ED4738DC902}"/>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F8A386B9-2560-44A5-9D34-1C7FA497A712}"/>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660400" y="2464835"/>
            <a:ext cx="6715760" cy="3400385"/>
          </a:xfrm>
          <a:prstGeom prst="rect">
            <a:avLst/>
          </a:prstGeom>
        </p:spPr>
      </p:pic>
      <p:sp>
        <p:nvSpPr>
          <p:cNvPr id="5" name="TextBox 4">
            <a:extLst>
              <a:ext uri="{FF2B5EF4-FFF2-40B4-BE49-F238E27FC236}">
                <a16:creationId xmlns:a16="http://schemas.microsoft.com/office/drawing/2014/main" id="{B45F47AF-3A7A-4B51-ACB7-A318EBB374D4}"/>
              </a:ext>
            </a:extLst>
          </p:cNvPr>
          <p:cNvSpPr txBox="1"/>
          <p:nvPr/>
        </p:nvSpPr>
        <p:spPr>
          <a:xfrm>
            <a:off x="8290560" y="3037840"/>
            <a:ext cx="3464560" cy="2031325"/>
          </a:xfrm>
          <a:prstGeom prst="rect">
            <a:avLst/>
          </a:prstGeom>
          <a:noFill/>
        </p:spPr>
        <p:txBody>
          <a:bodyPr wrap="square" rtlCol="0">
            <a:spAutoFit/>
          </a:bodyPr>
          <a:lstStyle/>
          <a:p>
            <a:r>
              <a:rPr lang="en-GB" b="1" dirty="0"/>
              <a:t>Why might animals be separated from their parents at birth?</a:t>
            </a:r>
          </a:p>
          <a:p>
            <a:endParaRPr lang="en-GB" b="1" dirty="0"/>
          </a:p>
          <a:p>
            <a:r>
              <a:rPr lang="en-GB" b="1" dirty="0"/>
              <a:t>How might this limit flourishing for the mother and calf?</a:t>
            </a:r>
          </a:p>
        </p:txBody>
      </p:sp>
    </p:spTree>
    <p:extLst>
      <p:ext uri="{BB962C8B-B14F-4D97-AF65-F5344CB8AC3E}">
        <p14:creationId xmlns:p14="http://schemas.microsoft.com/office/powerpoint/2010/main" val="856063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AB94-517D-4FC3-AED0-582976274B29}"/>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A4A10382-1360-4079-B523-CAFA233E1913}"/>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260792" y="2193766"/>
            <a:ext cx="2619375" cy="1743075"/>
          </a:xfrm>
          <a:prstGeom prst="rect">
            <a:avLst/>
          </a:prstGeom>
        </p:spPr>
      </p:pic>
      <p:pic>
        <p:nvPicPr>
          <p:cNvPr id="5" name="Picture 4">
            <a:extLst>
              <a:ext uri="{FF2B5EF4-FFF2-40B4-BE49-F238E27FC236}">
                <a16:creationId xmlns:a16="http://schemas.microsoft.com/office/drawing/2014/main" id="{4E8DCCC0-95D8-4BCA-8D9C-4D64E9B5C80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48960" y="2193766"/>
            <a:ext cx="2438400" cy="1743075"/>
          </a:xfrm>
          <a:prstGeom prst="rect">
            <a:avLst/>
          </a:prstGeom>
        </p:spPr>
      </p:pic>
      <p:pic>
        <p:nvPicPr>
          <p:cNvPr id="6" name="Picture 5">
            <a:extLst>
              <a:ext uri="{FF2B5EF4-FFF2-40B4-BE49-F238E27FC236}">
                <a16:creationId xmlns:a16="http://schemas.microsoft.com/office/drawing/2014/main" id="{0F34652A-B753-4AC4-BDCC-4FBEBB17668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60791" y="4595495"/>
            <a:ext cx="2619375" cy="1771650"/>
          </a:xfrm>
          <a:prstGeom prst="rect">
            <a:avLst/>
          </a:prstGeom>
        </p:spPr>
      </p:pic>
      <p:pic>
        <p:nvPicPr>
          <p:cNvPr id="7" name="Picture 6">
            <a:extLst>
              <a:ext uri="{FF2B5EF4-FFF2-40B4-BE49-F238E27FC236}">
                <a16:creationId xmlns:a16="http://schemas.microsoft.com/office/drawing/2014/main" id="{9FF18D15-DE6A-4919-B922-FCCC6ED471A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648960" y="4595496"/>
            <a:ext cx="2438400" cy="1771650"/>
          </a:xfrm>
          <a:prstGeom prst="rect">
            <a:avLst/>
          </a:prstGeom>
        </p:spPr>
      </p:pic>
      <p:sp>
        <p:nvSpPr>
          <p:cNvPr id="8" name="Arrow: Right 7">
            <a:extLst>
              <a:ext uri="{FF2B5EF4-FFF2-40B4-BE49-F238E27FC236}">
                <a16:creationId xmlns:a16="http://schemas.microsoft.com/office/drawing/2014/main" id="{4E6B07B9-5ACD-46A9-A0EA-13F10C3055BC}"/>
              </a:ext>
              <a:ext uri="{C183D7F6-B498-43B3-948B-1728B52AA6E4}">
                <adec:decorative xmlns:adec="http://schemas.microsoft.com/office/drawing/2017/decorative" val="1"/>
              </a:ext>
            </a:extLst>
          </p:cNvPr>
          <p:cNvSpPr/>
          <p:nvPr/>
        </p:nvSpPr>
        <p:spPr>
          <a:xfrm>
            <a:off x="4084320" y="2631440"/>
            <a:ext cx="1493520" cy="904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AE99F83D-D0DF-4C68-9876-3174A85CBB9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053708" y="4999694"/>
            <a:ext cx="1524132" cy="963251"/>
          </a:xfrm>
          <a:prstGeom prst="rect">
            <a:avLst/>
          </a:prstGeom>
        </p:spPr>
      </p:pic>
      <p:sp>
        <p:nvSpPr>
          <p:cNvPr id="10" name="TextBox 9">
            <a:extLst>
              <a:ext uri="{FF2B5EF4-FFF2-40B4-BE49-F238E27FC236}">
                <a16:creationId xmlns:a16="http://schemas.microsoft.com/office/drawing/2014/main" id="{21015AF9-A503-4D0A-A9F8-F4943D96829E}"/>
              </a:ext>
            </a:extLst>
          </p:cNvPr>
          <p:cNvSpPr txBox="1"/>
          <p:nvPr/>
        </p:nvSpPr>
        <p:spPr>
          <a:xfrm>
            <a:off x="8656320" y="1869440"/>
            <a:ext cx="2743200" cy="480131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a:t>Lamb is a common type of meat eaten across the UK. </a:t>
            </a:r>
          </a:p>
          <a:p>
            <a:endParaRPr lang="en-GB" b="1" dirty="0"/>
          </a:p>
          <a:p>
            <a:r>
              <a:rPr lang="en-GB" b="1" dirty="0"/>
              <a:t>Although it is not really eaten in the UK, across Europe, veal (or cow calf) is still popular.</a:t>
            </a:r>
          </a:p>
          <a:p>
            <a:endParaRPr lang="en-GB" b="1" dirty="0"/>
          </a:p>
          <a:p>
            <a:r>
              <a:rPr lang="en-GB" b="1" dirty="0"/>
              <a:t>Can you find out what was ‘veal crating’? Why was it banned in the UK?</a:t>
            </a:r>
          </a:p>
          <a:p>
            <a:endParaRPr lang="en-GB" b="1" dirty="0"/>
          </a:p>
          <a:p>
            <a:r>
              <a:rPr lang="en-GB" b="1" dirty="0"/>
              <a:t>Why might these types of meats impact flourishing?</a:t>
            </a:r>
          </a:p>
        </p:txBody>
      </p:sp>
    </p:spTree>
    <p:extLst>
      <p:ext uri="{BB962C8B-B14F-4D97-AF65-F5344CB8AC3E}">
        <p14:creationId xmlns:p14="http://schemas.microsoft.com/office/powerpoint/2010/main" val="352288841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76</TotalTime>
  <Words>625</Words>
  <Application>Microsoft Office PowerPoint</Application>
  <PresentationFormat>Widescreen</PresentationFormat>
  <Paragraphs>53</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Gill Sans MT</vt:lpstr>
      <vt:lpstr>Wingdings 2</vt:lpstr>
      <vt:lpstr>Dividend</vt:lpstr>
      <vt:lpstr>What are the key features of a Christian ethic of farmed animal welfare?</vt:lpstr>
      <vt:lpstr>Learning OBJECTIVES</vt:lpstr>
      <vt:lpstr>Re-cap</vt:lpstr>
      <vt:lpstr>Current standards</vt:lpstr>
      <vt:lpstr>Can we farm animals ethically?</vt:lpstr>
      <vt:lpstr>How do current standards limit animal flourishing?</vt:lpstr>
      <vt:lpstr>PowerPoint Presentation</vt:lpstr>
      <vt:lpstr>PowerPoint Presentation</vt:lpstr>
      <vt:lpstr>PowerPoint Presentation</vt:lpstr>
      <vt:lpstr>PowerPoint Presentation</vt:lpstr>
      <vt:lpstr>Designing your farm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key features of a Christian ethic of farmed animal welfare?</dc:title>
  <dc:creator>Gareth Richards</dc:creator>
  <cp:lastModifiedBy>Pasaric, Marin</cp:lastModifiedBy>
  <cp:revision>10</cp:revision>
  <dcterms:created xsi:type="dcterms:W3CDTF">2024-08-05T13:18:00Z</dcterms:created>
  <dcterms:modified xsi:type="dcterms:W3CDTF">2024-12-09T15:00:48Z</dcterms:modified>
</cp:coreProperties>
</file>