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69" r:id="rId2"/>
    <p:sldId id="397" r:id="rId3"/>
    <p:sldId id="271" r:id="rId4"/>
    <p:sldId id="270" r:id="rId5"/>
    <p:sldId id="273" r:id="rId6"/>
    <p:sldId id="275" r:id="rId7"/>
    <p:sldId id="274" r:id="rId8"/>
    <p:sldId id="279" r:id="rId9"/>
    <p:sldId id="398" r:id="rId10"/>
    <p:sldId id="278" r:id="rId11"/>
    <p:sldId id="280" r:id="rId12"/>
    <p:sldId id="266" r:id="rId13"/>
    <p:sldId id="268" r:id="rId14"/>
    <p:sldId id="267" r:id="rId15"/>
    <p:sldId id="276" r:id="rId16"/>
    <p:sldId id="281" r:id="rId17"/>
    <p:sldId id="261" r:id="rId18"/>
    <p:sldId id="263" r:id="rId19"/>
    <p:sldId id="393" r:id="rId20"/>
    <p:sldId id="395" r:id="rId21"/>
    <p:sldId id="262" r:id="rId22"/>
    <p:sldId id="258" r:id="rId23"/>
    <p:sldId id="259" r:id="rId24"/>
    <p:sldId id="260" r:id="rId25"/>
    <p:sldId id="256" r:id="rId26"/>
    <p:sldId id="282" r:id="rId27"/>
  </p:sldIdLst>
  <p:sldSz cx="10080625" cy="7559675"/>
  <p:notesSz cx="7772400" cy="10058400"/>
  <p:defaultTextStyle>
    <a:defPPr>
      <a:defRPr lang="en-GB"/>
    </a:defPPr>
    <a:lvl1pPr algn="l" defTabSz="457200" rtl="0" eaLnBrk="0" fontAlgn="base" hangingPunct="0">
      <a:spcBef>
        <a:spcPct val="0"/>
      </a:spcBef>
      <a:spcAft>
        <a:spcPct val="0"/>
      </a:spcAft>
      <a:defRPr sz="2400" kern="1200">
        <a:solidFill>
          <a:schemeClr val="tx1"/>
        </a:solidFill>
        <a:latin typeface="Times New Roman" panose="02020603050405020304" pitchFamily="18" charset="0"/>
        <a:ea typeface="+mn-ea"/>
        <a:cs typeface="msgothic" charset="0"/>
      </a:defRPr>
    </a:lvl1pPr>
    <a:lvl2pPr marL="4318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n-ea"/>
        <a:cs typeface="msgothic" charset="0"/>
      </a:defRPr>
    </a:lvl2pPr>
    <a:lvl3pPr marL="6477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n-ea"/>
        <a:cs typeface="msgothic" charset="0"/>
      </a:defRPr>
    </a:lvl3pPr>
    <a:lvl4pPr marL="8636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n-ea"/>
        <a:cs typeface="msgothic" charset="0"/>
      </a:defRPr>
    </a:lvl4pPr>
    <a:lvl5pPr marL="10795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n-ea"/>
        <a:cs typeface="msgothic"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msgothic"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msgothic"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msgothic"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ms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F3FA65-197F-6D78-0370-8B84D0739AFF}" name="Brazzelli, Miriam" initials="BM" userId="S::hsu141@abdn.ac.uk::59a04601-94aa-441e-89e8-fa0c1e30465a" providerId="AD"/>
  <p188:author id="{73262396-F2E9-2D45-1BE4-A65FB55AADB4}" name="Cotton, Seonaidh C." initials="SC" userId="S::mmd572@abdn.ac.uk::9fdd32ed-697c-4abb-8f98-1ce40d3e2816" providerId="AD"/>
  <p188:author id="{5C844CF0-B8D1-1345-60C7-8CA7ACC3D5FB}" name="Rzewuska, Magdalena" initials="MR" userId="S::s03mr7@abdn.ac.uk::0b27c872-1d1a-4b3d-a5a9-012c4da28c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9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1" autoAdjust="0"/>
    <p:restoredTop sz="94660"/>
  </p:normalViewPr>
  <p:slideViewPr>
    <p:cSldViewPr>
      <p:cViewPr>
        <p:scale>
          <a:sx n="100" d="100"/>
          <a:sy n="100" d="100"/>
        </p:scale>
        <p:origin x="396" y="-3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45E2EAD4-1AB5-E2A6-BE47-1FD166FE724B}"/>
              </a:ext>
            </a:extLst>
          </p:cNvPr>
          <p:cNvSpPr>
            <a:spLocks noGrp="1" noRot="1" noChangeAspect="1" noChangeArrowheads="1"/>
          </p:cNvSpPr>
          <p:nvPr>
            <p:ph type="sldImg"/>
          </p:nvPr>
        </p:nvSpPr>
        <p:spPr bwMode="auto">
          <a:xfrm>
            <a:off x="1587500" y="1006475"/>
            <a:ext cx="4594225" cy="344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1C107BD3-AC8E-8D62-4F8D-39AE021562DB}"/>
              </a:ext>
            </a:extLst>
          </p:cNvPr>
          <p:cNvSpPr>
            <a:spLocks noGrp="1" noChangeArrowheads="1"/>
          </p:cNvSpPr>
          <p:nvPr>
            <p:ph type="body"/>
          </p:nvPr>
        </p:nvSpPr>
        <p:spPr bwMode="auto">
          <a:xfrm>
            <a:off x="1185863" y="4787900"/>
            <a:ext cx="5405437" cy="3824288"/>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08117AF1-6CC0-DB8F-A943-BEF0135947F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solidFill>
                <a:srgbClr val="000000"/>
              </a:solidFill>
            </a:endParaRPr>
          </a:p>
        </p:txBody>
      </p:sp>
      <p:sp>
        <p:nvSpPr>
          <p:cNvPr id="8195" name="Rectangle 2">
            <a:extLst>
              <a:ext uri="{FF2B5EF4-FFF2-40B4-BE49-F238E27FC236}">
                <a16:creationId xmlns:a16="http://schemas.microsoft.com/office/drawing/2014/main" id="{9FA4901D-43C6-3B56-D3C0-DEA0E66B328C}"/>
              </a:ext>
            </a:extLst>
          </p:cNvPr>
          <p:cNvSpPr>
            <a:spLocks noGrp="1" noChangeArrowheads="1"/>
          </p:cNvSpPr>
          <p:nvPr>
            <p:ph type="body"/>
          </p:nvPr>
        </p:nvSpPr>
        <p:spPr>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71F0DAEA-8FDD-7B6D-953B-2BD751C3A02B}"/>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p>
        </p:txBody>
      </p:sp>
      <p:sp>
        <p:nvSpPr>
          <p:cNvPr id="27651" name="Rectangle 2">
            <a:extLst>
              <a:ext uri="{FF2B5EF4-FFF2-40B4-BE49-F238E27FC236}">
                <a16:creationId xmlns:a16="http://schemas.microsoft.com/office/drawing/2014/main" id="{9A7AA337-0BF9-3E5C-9198-8135D7759662}"/>
              </a:ext>
            </a:extLst>
          </p:cNvPr>
          <p:cNvSpPr>
            <a:spLocks noGrp="1" noChangeArrowheads="1"/>
          </p:cNvSpPr>
          <p:nvPr>
            <p:ph type="body"/>
          </p:nvPr>
        </p:nvSpPr>
        <p:spPr>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7052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830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347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393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408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39775" y="2101850"/>
            <a:ext cx="4225925"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2101850"/>
            <a:ext cx="4227513"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459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en-GB"/>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478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168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5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774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0311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B5BF299-2730-3E57-8692-77BD7A4E1FC0}"/>
              </a:ext>
            </a:extLst>
          </p:cNvPr>
          <p:cNvSpPr>
            <a:spLocks noGrp="1" noChangeArrowheads="1"/>
          </p:cNvSpPr>
          <p:nvPr>
            <p:ph type="title"/>
          </p:nvPr>
        </p:nvSpPr>
        <p:spPr bwMode="auto">
          <a:xfrm>
            <a:off x="739775" y="627063"/>
            <a:ext cx="86058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6A616B36-CF2C-F607-3064-099FDCE9D632}"/>
              </a:ext>
            </a:extLst>
          </p:cNvPr>
          <p:cNvSpPr>
            <a:spLocks noGrp="1" noChangeArrowheads="1"/>
          </p:cNvSpPr>
          <p:nvPr>
            <p:ph type="body" idx="1"/>
          </p:nvPr>
        </p:nvSpPr>
        <p:spPr bwMode="auto">
          <a:xfrm>
            <a:off x="739775" y="2101850"/>
            <a:ext cx="8605838" cy="47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2pPr>
      <a:lvl3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3pPr>
      <a:lvl4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4pPr>
      <a:lvl5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5pPr>
      <a:lvl6pPr marL="15367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6pPr>
      <a:lvl7pPr marL="19939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7pPr>
      <a:lvl8pPr marL="24511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8pPr>
      <a:lvl9pPr marL="29083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9pPr>
    </p:titleStyle>
    <p:bodyStyle>
      <a:lvl1pPr marL="431800" indent="-323850" algn="l" defTabSz="457200" rtl="0" eaLnBrk="0" fontAlgn="base" hangingPunct="0">
        <a:lnSpc>
          <a:spcPct val="93000"/>
        </a:lnSpc>
        <a:spcBef>
          <a:spcPct val="0"/>
        </a:spcBef>
        <a:spcAft>
          <a:spcPts val="888"/>
        </a:spcAft>
        <a:buClr>
          <a:srgbClr val="000000"/>
        </a:buClr>
        <a:buSzPct val="100000"/>
        <a:buFont typeface="Arial" panose="020B0604020202020204" pitchFamily="34" charset="0"/>
        <a:buChar char="•"/>
        <a:defRPr sz="2000" kern="1200">
          <a:solidFill>
            <a:srgbClr val="000000"/>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600" kern="1200">
          <a:solidFill>
            <a:srgbClr val="000000"/>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epartofresearch.nihr.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985A226-EB38-AEEC-A2A2-5D04C86E5B4A}"/>
              </a:ext>
            </a:extLst>
          </p:cNvPr>
          <p:cNvSpPr>
            <a:spLocks noGrp="1" noChangeArrowheads="1"/>
          </p:cNvSpPr>
          <p:nvPr>
            <p:ph type="ctrTitle"/>
          </p:nvPr>
        </p:nvSpPr>
        <p:spPr>
          <a:xfrm>
            <a:off x="1079872" y="2699717"/>
            <a:ext cx="7559675" cy="975891"/>
          </a:xfrm>
        </p:spPr>
        <p:txBody>
          <a:bodyPr/>
          <a:lstStyle/>
          <a:p>
            <a:r>
              <a:rPr lang="en-GB" altLang="en-US" sz="4400" dirty="0"/>
              <a:t>Day 1. Trials methodology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321319FB-BFD7-D7E1-1BE3-984EF0A15106}"/>
              </a:ext>
            </a:extLst>
          </p:cNvPr>
          <p:cNvSpPr>
            <a:spLocks noGrp="1" noChangeArrowheads="1"/>
          </p:cNvSpPr>
          <p:nvPr>
            <p:ph idx="1"/>
          </p:nvPr>
        </p:nvSpPr>
        <p:spPr>
          <a:xfrm>
            <a:off x="737393" y="467469"/>
            <a:ext cx="8605838" cy="1728489"/>
          </a:xfrm>
        </p:spPr>
        <p:txBody>
          <a:bodyPr/>
          <a:lstStyle/>
          <a:p>
            <a:pPr marL="107950" indent="0">
              <a:buFont typeface="Arial" panose="020B0604020202020204" pitchFamily="34" charset="0"/>
              <a:buNone/>
            </a:pPr>
            <a:r>
              <a:rPr lang="en-GB" altLang="en-US" sz="2400" dirty="0">
                <a:solidFill>
                  <a:srgbClr val="0F1419"/>
                </a:solidFill>
                <a:latin typeface="TwitterChirp"/>
              </a:rPr>
              <a:t>🤝 At ACE, we believe in making patient and public involvement and engagement (PPIE) a responsibility of all researchers. </a:t>
            </a:r>
            <a:r>
              <a:rPr kumimoji="0" lang="en-GB" altLang="en-US" sz="2200" b="0" i="0" u="none" strike="noStrike" kern="1200" cap="none" spc="0" normalizeH="0" baseline="0" noProof="0" dirty="0">
                <a:ln>
                  <a:noFill/>
                </a:ln>
                <a:solidFill>
                  <a:srgbClr val="1D9BF0"/>
                </a:solidFill>
                <a:effectLst/>
                <a:uLnTx/>
                <a:uFillTx/>
                <a:latin typeface="TwitterChirp"/>
                <a:ea typeface="+mn-ea"/>
              </a:rPr>
              <a:t>@RzewuskaM</a:t>
            </a:r>
            <a:r>
              <a:rPr lang="en-GB" altLang="en-US" sz="2400" dirty="0">
                <a:solidFill>
                  <a:srgbClr val="0F1419"/>
                </a:solidFill>
                <a:latin typeface="TwitterChirp"/>
              </a:rPr>
              <a:t>, our PPIE lead, guides strategy and aid delivery. 🛠️ Our team also research PPIE, for example, </a:t>
            </a:r>
            <a:r>
              <a:rPr kumimoji="0" lang="en-GB" sz="2400" b="0" i="0" u="none" strike="noStrike" kern="1200" cap="none" spc="0" normalizeH="0" baseline="0" noProof="0" dirty="0">
                <a:ln>
                  <a:noFill/>
                </a:ln>
                <a:solidFill>
                  <a:srgbClr val="1D9BF0"/>
                </a:solidFill>
                <a:effectLst/>
                <a:highlight>
                  <a:srgbClr val="FFFFFF"/>
                </a:highlight>
                <a:uLnTx/>
                <a:uFillTx/>
                <a:latin typeface="TwitterChirp"/>
                <a:ea typeface="+mn-ea"/>
              </a:rPr>
              <a:t>@beagoulao</a:t>
            </a:r>
            <a:r>
              <a:rPr lang="en-GB" altLang="en-US" sz="2400" dirty="0">
                <a:solidFill>
                  <a:srgbClr val="0F1419"/>
                </a:solidFill>
                <a:latin typeface="TwitterChirp"/>
              </a:rPr>
              <a:t> study the use of creative art in trials. 🎨</a:t>
            </a:r>
            <a:r>
              <a:rPr kumimoji="0" lang="en-GB" sz="2400" b="0" i="0" u="none" strike="noStrike" kern="1200" cap="none" spc="0" normalizeH="0" baseline="0" noProof="0" dirty="0">
                <a:ln>
                  <a:noFill/>
                </a:ln>
                <a:solidFill>
                  <a:srgbClr val="1D9BF0"/>
                </a:solidFill>
                <a:effectLst/>
                <a:highlight>
                  <a:srgbClr val="FFFFFF"/>
                </a:highlight>
                <a:uLnTx/>
                <a:uFillTx/>
                <a:latin typeface="TwitterChirp"/>
                <a:ea typeface="+mj-ea"/>
              </a:rPr>
              <a:t> #Red4Research</a:t>
            </a:r>
            <a:r>
              <a:rPr kumimoji="0" lang="en-GB" sz="2400" b="0" i="0" u="none" strike="noStrike" kern="1200" cap="none" spc="0" normalizeH="0" baseline="0" noProof="0" dirty="0">
                <a:ln>
                  <a:noFill/>
                </a:ln>
                <a:solidFill>
                  <a:srgbClr val="0F1419"/>
                </a:solidFill>
                <a:effectLst/>
                <a:highlight>
                  <a:srgbClr val="FFFFFF"/>
                </a:highlight>
                <a:uLnTx/>
                <a:uFillTx/>
                <a:latin typeface="TwitterChirp"/>
                <a:ea typeface="+mj-ea"/>
              </a:rPr>
              <a:t> </a:t>
            </a:r>
            <a:endParaRPr lang="en-GB" altLang="en-US" sz="2800" dirty="0">
              <a:solidFill>
                <a:srgbClr val="0F1419"/>
              </a:solidFill>
              <a:latin typeface="TwitterChirp"/>
            </a:endParaRPr>
          </a:p>
          <a:p>
            <a:pPr marL="107950" indent="0">
              <a:buFont typeface="Arial" panose="020B0604020202020204" pitchFamily="34" charset="0"/>
              <a:buNone/>
            </a:pPr>
            <a:endParaRPr lang="en-GB" altLang="en-US" sz="2800" dirty="0">
              <a:solidFill>
                <a:srgbClr val="0F1419"/>
              </a:solidFill>
              <a:latin typeface="TwitterChirp"/>
            </a:endParaRPr>
          </a:p>
          <a:p>
            <a:pPr marL="107950" indent="0">
              <a:buFont typeface="Arial" panose="020B0604020202020204" pitchFamily="34" charset="0"/>
              <a:buNone/>
            </a:pPr>
            <a:endParaRPr lang="en-GB" altLang="en-US" sz="2800" dirty="0">
              <a:solidFill>
                <a:srgbClr val="0F1419"/>
              </a:solidFill>
              <a:latin typeface="TwitterChirp"/>
            </a:endParaRPr>
          </a:p>
        </p:txBody>
      </p:sp>
      <p:pic>
        <p:nvPicPr>
          <p:cNvPr id="12291" name="Picture 2" descr="Fig. 2">
            <a:extLst>
              <a:ext uri="{FF2B5EF4-FFF2-40B4-BE49-F238E27FC236}">
                <a16:creationId xmlns:a16="http://schemas.microsoft.com/office/drawing/2014/main" id="{D6F14BC1-83E1-1609-F59A-1F53A5E60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29" y="2483693"/>
            <a:ext cx="704656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5BF5CE4-9CED-E46E-E230-51003EE8D285}"/>
              </a:ext>
            </a:extLst>
          </p:cNvPr>
          <p:cNvSpPr txBox="1"/>
          <p:nvPr/>
        </p:nvSpPr>
        <p:spPr>
          <a:xfrm>
            <a:off x="575816" y="6804173"/>
            <a:ext cx="9217024" cy="707886"/>
          </a:xfrm>
          <a:prstGeom prst="rect">
            <a:avLst/>
          </a:prstGeom>
          <a:noFill/>
        </p:spPr>
        <p:txBody>
          <a:bodyPr wrap="square">
            <a:spAutoFit/>
          </a:bodyPr>
          <a:lstStyle/>
          <a:p>
            <a:r>
              <a:rPr lang="en-GB" sz="2000" b="0" i="0" dirty="0">
                <a:effectLst/>
                <a:highlight>
                  <a:srgbClr val="FFFFFF"/>
                </a:highlight>
                <a:latin typeface="TwitterChirp"/>
              </a:rPr>
              <a:t>Add: </a:t>
            </a:r>
            <a:r>
              <a:rPr lang="en-GB" sz="2000" b="0" i="0" dirty="0">
                <a:solidFill>
                  <a:srgbClr val="1D9BF0"/>
                </a:solidFill>
                <a:effectLst/>
                <a:highlight>
                  <a:srgbClr val="FFFFFF"/>
                </a:highlight>
                <a:latin typeface="TwitterChirp"/>
              </a:rPr>
              <a:t>https://researchinvolvement.biomedcentral.com/articles/10.1186/s40900-024-00560-8</a:t>
            </a:r>
            <a:endParaRPr lang="en-GB"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76F2AF6-73C9-9EAE-AD1D-E4E22421F9FC}"/>
              </a:ext>
            </a:extLst>
          </p:cNvPr>
          <p:cNvSpPr>
            <a:spLocks noGrp="1" noChangeArrowheads="1"/>
          </p:cNvSpPr>
          <p:nvPr>
            <p:ph type="title"/>
          </p:nvPr>
        </p:nvSpPr>
        <p:spPr>
          <a:xfrm>
            <a:off x="863848" y="1115541"/>
            <a:ext cx="8605838" cy="2807915"/>
          </a:xfrm>
        </p:spPr>
        <p:txBody>
          <a:bodyPr/>
          <a:lstStyle/>
          <a:p>
            <a:pPr algn="l" rtl="0"/>
            <a:r>
              <a:rPr lang="en-GB" sz="2400" b="0" i="0" dirty="0">
                <a:solidFill>
                  <a:srgbClr val="0F1419"/>
                </a:solidFill>
                <a:effectLst/>
                <a:highlight>
                  <a:srgbClr val="FFFFFF"/>
                </a:highlight>
                <a:latin typeface="TwitterChirp"/>
              </a:rPr>
              <a:t>🤝 Since 2017, ACE (formerly HSRU) has had a diverse remarkable group of public research partners. They support the entire centre and contribute to specific projects. This is the first of this kind group in Scotland! 👏😮 </a:t>
            </a:r>
            <a:r>
              <a:rPr lang="en-GB" sz="2400" b="0" i="0" dirty="0">
                <a:solidFill>
                  <a:srgbClr val="1D9BF0"/>
                </a:solidFill>
                <a:effectLst/>
                <a:highlight>
                  <a:srgbClr val="FFFFFF"/>
                </a:highlight>
                <a:latin typeface="TwitterChirp"/>
              </a:rPr>
              <a:t>#Red4Research </a:t>
            </a:r>
            <a:r>
              <a:rPr lang="en-GB" sz="2400" b="0" i="0" dirty="0">
                <a:solidFill>
                  <a:schemeClr val="tx1"/>
                </a:solidFill>
                <a:effectLst/>
                <a:highlight>
                  <a:srgbClr val="FFFFFF"/>
                </a:highlight>
                <a:latin typeface="TwitterChirp"/>
              </a:rPr>
              <a:t>See who they are:</a:t>
            </a:r>
            <a:br>
              <a:rPr lang="en-GB" sz="2400" b="0" i="0" dirty="0">
                <a:solidFill>
                  <a:srgbClr val="1D9BF0"/>
                </a:solidFill>
                <a:effectLst/>
                <a:highlight>
                  <a:srgbClr val="FFFFFF"/>
                </a:highlight>
                <a:latin typeface="TwitterChirp"/>
              </a:rPr>
            </a:br>
            <a:br>
              <a:rPr lang="en-GB" sz="2400" b="0" i="0" dirty="0">
                <a:solidFill>
                  <a:srgbClr val="0F1419"/>
                </a:solidFill>
                <a:effectLst/>
                <a:highlight>
                  <a:srgbClr val="FFFFFF"/>
                </a:highlight>
                <a:latin typeface="TwitterChirp"/>
              </a:rPr>
            </a:br>
            <a:r>
              <a:rPr lang="en-GB" sz="2400" b="0" i="0" dirty="0">
                <a:solidFill>
                  <a:srgbClr val="1D9BF0"/>
                </a:solidFill>
                <a:effectLst/>
                <a:highlight>
                  <a:srgbClr val="FFFFFF"/>
                </a:highlight>
                <a:latin typeface="TwitterChirp"/>
              </a:rPr>
              <a:t>https://www.abdn.ac.uk/hsru/what-we-do/ppie/getting-to-know-1222.php</a:t>
            </a:r>
            <a:r>
              <a:rPr lang="en-GB" sz="2400" b="0" i="0" dirty="0">
                <a:solidFill>
                  <a:srgbClr val="0F1419"/>
                </a:solidFill>
                <a:effectLst/>
                <a:highlight>
                  <a:srgbClr val="FFFFFF"/>
                </a:highlight>
                <a:latin typeface="TwitterChirp"/>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98790BB-BED7-F143-00CB-090FBF82EDCB}"/>
              </a:ext>
            </a:extLst>
          </p:cNvPr>
          <p:cNvSpPr>
            <a:spLocks noGrp="1" noChangeArrowheads="1"/>
          </p:cNvSpPr>
          <p:nvPr>
            <p:ph type="ctrTitle"/>
          </p:nvPr>
        </p:nvSpPr>
        <p:spPr>
          <a:xfrm>
            <a:off x="935856" y="2771725"/>
            <a:ext cx="7559675" cy="592957"/>
          </a:xfrm>
        </p:spPr>
        <p:txBody>
          <a:bodyPr/>
          <a:lstStyle/>
          <a:p>
            <a:r>
              <a:rPr lang="en-GB" altLang="en-US" sz="4400" dirty="0"/>
              <a:t>Day 3. Clinical trials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8FD0AA3F-648F-2AE7-B26E-17D1AAA6A9A1}"/>
              </a:ext>
            </a:extLst>
          </p:cNvPr>
          <p:cNvSpPr>
            <a:spLocks noGrp="1" noChangeArrowheads="1"/>
          </p:cNvSpPr>
          <p:nvPr>
            <p:ph idx="1"/>
          </p:nvPr>
        </p:nvSpPr>
        <p:spPr>
          <a:xfrm>
            <a:off x="719832" y="1619597"/>
            <a:ext cx="8640960" cy="1944216"/>
          </a:xfrm>
        </p:spPr>
        <p:txBody>
          <a:bodyPr/>
          <a:lstStyle/>
          <a:p>
            <a:pPr marL="107950" indent="0">
              <a:buFont typeface="Arial" panose="020B0604020202020204" pitchFamily="34" charset="0"/>
              <a:buNone/>
            </a:pPr>
            <a:r>
              <a:rPr lang="en-GB" altLang="en-US" sz="2800" dirty="0">
                <a:solidFill>
                  <a:srgbClr val="0F1419"/>
                </a:solidFill>
                <a:latin typeface="TwitterChirp"/>
              </a:rPr>
              <a:t>⚖️📝</a:t>
            </a:r>
            <a:r>
              <a:rPr lang="en-GB" sz="2400" b="0" dirty="0">
                <a:solidFill>
                  <a:srgbClr val="0F1419"/>
                </a:solidFill>
                <a:effectLst/>
                <a:latin typeface="TwitterChirp"/>
              </a:rPr>
              <a:t>Scientists and healthcare professionals use something called a randomised controlled trial (RCT) to give them information that we can trust that helps us make the best choice in health care</a:t>
            </a:r>
            <a:r>
              <a:rPr lang="en-GB" sz="2400" b="0" i="0" dirty="0">
                <a:solidFill>
                  <a:srgbClr val="0F1419"/>
                </a:solidFill>
                <a:effectLst/>
                <a:latin typeface="TwitterChirp"/>
              </a:rPr>
              <a:t>. Watch kids break it down simply in this short video: </a:t>
            </a:r>
            <a:r>
              <a:rPr lang="en-GB" sz="2400" b="0" i="0" dirty="0">
                <a:solidFill>
                  <a:srgbClr val="1D9BF0"/>
                </a:solidFill>
                <a:effectLst/>
                <a:latin typeface="TwitterChirp"/>
              </a:rPr>
              <a:t>https://www.youtube.com/watch?v=JkROr1XQ7g4&amp;t=77s</a:t>
            </a:r>
            <a:endParaRPr lang="en-GB"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7A85E0ED-96B1-5E46-251B-898B247AEF92}"/>
              </a:ext>
            </a:extLst>
          </p:cNvPr>
          <p:cNvSpPr>
            <a:spLocks noGrp="1" noChangeArrowheads="1"/>
          </p:cNvSpPr>
          <p:nvPr>
            <p:ph idx="1"/>
          </p:nvPr>
        </p:nvSpPr>
        <p:spPr>
          <a:xfrm>
            <a:off x="912370" y="899517"/>
            <a:ext cx="8605838" cy="719807"/>
          </a:xfrm>
        </p:spPr>
        <p:txBody>
          <a:bodyPr/>
          <a:lstStyle/>
          <a:p>
            <a:pPr marL="107950" indent="0">
              <a:buFont typeface="Arial" panose="020B0604020202020204" pitchFamily="34" charset="0"/>
              <a:buNone/>
            </a:pPr>
            <a:r>
              <a:rPr kumimoji="0" lang="en-GB" altLang="en-US" sz="2400" b="0" i="0" u="none" strike="noStrike" kern="1200" cap="none" spc="0" normalizeH="0" baseline="0" noProof="0" dirty="0">
                <a:ln>
                  <a:noFill/>
                </a:ln>
                <a:solidFill>
                  <a:srgbClr val="0F1419"/>
                </a:solidFill>
                <a:effectLst/>
                <a:uLnTx/>
                <a:uFillTx/>
                <a:latin typeface="TwitterChirp"/>
                <a:ea typeface="+mn-ea"/>
              </a:rPr>
              <a:t>⚖️📝</a:t>
            </a:r>
            <a:r>
              <a:rPr lang="en-GB" altLang="en-US" sz="2400" dirty="0">
                <a:solidFill>
                  <a:srgbClr val="0F1419"/>
                </a:solidFill>
                <a:latin typeface="TwitterChirp"/>
              </a:rPr>
              <a:t>Interested in learning how clinical trials work? 🧐 Our Prof. Graeme MacLennan and </a:t>
            </a:r>
            <a:r>
              <a:rPr lang="en-GB" sz="2400" b="0" i="0" dirty="0">
                <a:solidFill>
                  <a:srgbClr val="1D9BF0"/>
                </a:solidFill>
                <a:effectLst/>
                <a:highlight>
                  <a:srgbClr val="FFFFFF"/>
                </a:highlight>
                <a:latin typeface="TwitterChirp"/>
              </a:rPr>
              <a:t>@SMWileman</a:t>
            </a:r>
            <a:r>
              <a:rPr lang="en-GB" sz="2400" b="0" i="0" dirty="0">
                <a:solidFill>
                  <a:srgbClr val="0F1419"/>
                </a:solidFill>
                <a:effectLst/>
                <a:highlight>
                  <a:srgbClr val="FFFFFF"/>
                </a:highlight>
                <a:latin typeface="TwitterChirp"/>
              </a:rPr>
              <a:t> </a:t>
            </a:r>
            <a:r>
              <a:rPr lang="en-GB" altLang="en-US" sz="2400" dirty="0">
                <a:solidFill>
                  <a:srgbClr val="0F1419"/>
                </a:solidFill>
                <a:latin typeface="TwitterChirp"/>
              </a:rPr>
              <a:t>share facts about them! 👇</a:t>
            </a:r>
            <a:endParaRPr lang="en-US" altLang="en-US" sz="2400" dirty="0"/>
          </a:p>
        </p:txBody>
      </p:sp>
      <p:graphicFrame>
        <p:nvGraphicFramePr>
          <p:cNvPr id="3" name="Table 2">
            <a:extLst>
              <a:ext uri="{FF2B5EF4-FFF2-40B4-BE49-F238E27FC236}">
                <a16:creationId xmlns:a16="http://schemas.microsoft.com/office/drawing/2014/main" id="{060C546F-9F6E-D824-6DBA-AFEB8E4E86DB}"/>
              </a:ext>
            </a:extLst>
          </p:cNvPr>
          <p:cNvGraphicFramePr>
            <a:graphicFrameLocks noGrp="1"/>
          </p:cNvGraphicFramePr>
          <p:nvPr>
            <p:extLst>
              <p:ext uri="{D42A27DB-BD31-4B8C-83A1-F6EECF244321}">
                <p14:modId xmlns:p14="http://schemas.microsoft.com/office/powerpoint/2010/main" val="4218138911"/>
              </p:ext>
            </p:extLst>
          </p:nvPr>
        </p:nvGraphicFramePr>
        <p:xfrm>
          <a:off x="912370" y="1763613"/>
          <a:ext cx="8737600" cy="5608602"/>
        </p:xfrm>
        <a:graphic>
          <a:graphicData uri="http://schemas.openxmlformats.org/drawingml/2006/table">
            <a:tbl>
              <a:tblPr firstRow="1" bandRow="1">
                <a:tableStyleId>{5940675A-B579-460E-94D1-54222C63F5DA}</a:tableStyleId>
              </a:tblPr>
              <a:tblGrid>
                <a:gridCol w="8737600">
                  <a:extLst>
                    <a:ext uri="{9D8B030D-6E8A-4147-A177-3AD203B41FA5}">
                      <a16:colId xmlns:a16="http://schemas.microsoft.com/office/drawing/2014/main" val="20000"/>
                    </a:ext>
                  </a:extLst>
                </a:gridCol>
              </a:tblGrid>
              <a:tr h="396264">
                <a:tc>
                  <a:txBody>
                    <a:bodyPr/>
                    <a:lstStyle/>
                    <a:p>
                      <a:r>
                        <a:rPr lang="en-GB" sz="2000" b="1" dirty="0">
                          <a:latin typeface="TwitterChirp"/>
                        </a:rPr>
                        <a:t>Add: </a:t>
                      </a:r>
                    </a:p>
                  </a:txBody>
                  <a:tcPr marL="91447" marR="91447" marT="45723" marB="45723"/>
                </a:tc>
                <a:extLst>
                  <a:ext uri="{0D108BD9-81ED-4DB2-BD59-A6C34878D82A}">
                    <a16:rowId xmlns:a16="http://schemas.microsoft.com/office/drawing/2014/main" val="10000"/>
                  </a:ext>
                </a:extLst>
              </a:tr>
              <a:tr h="701082">
                <a:tc>
                  <a:txBody>
                    <a:bodyPr/>
                    <a:lstStyle/>
                    <a:p>
                      <a:r>
                        <a:rPr lang="en-GB" sz="2000" b="1" dirty="0">
                          <a:solidFill>
                            <a:schemeClr val="tx1"/>
                          </a:solidFill>
                          <a:latin typeface="TwitterChirp"/>
                        </a:rPr>
                        <a:t>Fact: </a:t>
                      </a:r>
                      <a:r>
                        <a:rPr lang="en-GB" sz="2000" dirty="0">
                          <a:solidFill>
                            <a:schemeClr val="tx1"/>
                          </a:solidFill>
                          <a:latin typeface="TwitterChirp"/>
                        </a:rPr>
                        <a:t>Trials can test new drugs, but also explore new surgical techniques, medical devices, lifestyle changes, and preventive measures to improve health outcomes.</a:t>
                      </a:r>
                    </a:p>
                  </a:txBody>
                  <a:tcPr marL="91447" marR="91447" marT="45723" marB="45723"/>
                </a:tc>
                <a:extLst>
                  <a:ext uri="{0D108BD9-81ED-4DB2-BD59-A6C34878D82A}">
                    <a16:rowId xmlns:a16="http://schemas.microsoft.com/office/drawing/2014/main" val="10001"/>
                  </a:ext>
                </a:extLst>
              </a:tr>
              <a:tr h="701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TwitterChirp"/>
                        </a:rPr>
                        <a:t>Fact: </a:t>
                      </a:r>
                      <a:r>
                        <a:rPr lang="en-GB" sz="2000" dirty="0">
                          <a:solidFill>
                            <a:schemeClr val="tx1"/>
                          </a:solidFill>
                          <a:latin typeface="TwitterChirp"/>
                        </a:rPr>
                        <a:t>Participant safety and welfare is the top priority, with rigorous ethical standards and close monitoring for safety.</a:t>
                      </a:r>
                    </a:p>
                  </a:txBody>
                  <a:tcPr marL="91447" marR="91447" marT="45723" marB="45723"/>
                </a:tc>
                <a:extLst>
                  <a:ext uri="{0D108BD9-81ED-4DB2-BD59-A6C34878D82A}">
                    <a16:rowId xmlns:a16="http://schemas.microsoft.com/office/drawing/2014/main" val="10002"/>
                  </a:ext>
                </a:extLst>
              </a:tr>
              <a:tr h="70108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2000" b="1" dirty="0">
                          <a:solidFill>
                            <a:schemeClr val="tx1"/>
                          </a:solidFill>
                          <a:latin typeface="TwitterChirp"/>
                        </a:rPr>
                        <a:t>Fact: </a:t>
                      </a:r>
                      <a:r>
                        <a:rPr lang="en-GB" sz="2000" dirty="0">
                          <a:solidFill>
                            <a:schemeClr val="tx1"/>
                          </a:solidFill>
                          <a:latin typeface="TwitterChirp"/>
                        </a:rPr>
                        <a:t>Clinical trials need a diverse range of participants, including healthy individuals.</a:t>
                      </a:r>
                    </a:p>
                  </a:txBody>
                  <a:tcPr marL="91447" marR="91447" marT="45723" marB="45723"/>
                </a:tc>
                <a:extLst>
                  <a:ext uri="{0D108BD9-81ED-4DB2-BD59-A6C34878D82A}">
                    <a16:rowId xmlns:a16="http://schemas.microsoft.com/office/drawing/2014/main" val="10003"/>
                  </a:ext>
                </a:extLst>
              </a:tr>
              <a:tr h="701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effectLst/>
                          <a:latin typeface="TwitterChirp"/>
                        </a:rPr>
                        <a:t>Fact: </a:t>
                      </a:r>
                      <a:r>
                        <a:rPr lang="en-GB" sz="2000" b="0" dirty="0">
                          <a:solidFill>
                            <a:schemeClr val="tx1"/>
                          </a:solidFill>
                          <a:effectLst/>
                          <a:latin typeface="TwitterChirp"/>
                        </a:rPr>
                        <a:t>Placebos are rarely used without informing participants, and many trials compare new treatments to the best current treatment, not just a placebo.</a:t>
                      </a:r>
                      <a:endParaRPr lang="en-GB" sz="2000" b="0" i="0" dirty="0">
                        <a:solidFill>
                          <a:schemeClr val="tx1"/>
                        </a:solidFill>
                        <a:effectLst/>
                        <a:latin typeface="TwitterChirp"/>
                      </a:endParaRPr>
                    </a:p>
                  </a:txBody>
                  <a:tcPr marL="91447" marR="91447" marT="45723" marB="45723"/>
                </a:tc>
                <a:extLst>
                  <a:ext uri="{0D108BD9-81ED-4DB2-BD59-A6C34878D82A}">
                    <a16:rowId xmlns:a16="http://schemas.microsoft.com/office/drawing/2014/main" val="10004"/>
                  </a:ext>
                </a:extLst>
              </a:tr>
              <a:tr h="701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TwitterChirp"/>
                        </a:rPr>
                        <a:t>Fact: </a:t>
                      </a:r>
                      <a:r>
                        <a:rPr lang="en-GB" sz="2000" dirty="0">
                          <a:solidFill>
                            <a:schemeClr val="tx1"/>
                          </a:solidFill>
                          <a:latin typeface="TwitterChirp"/>
                        </a:rPr>
                        <a:t>Most costs related to participating in a trial are covered by the study, not participants, making it accessible for participants.</a:t>
                      </a:r>
                    </a:p>
                  </a:txBody>
                  <a:tcPr marL="91447" marR="91447" marT="45723" marB="45723"/>
                </a:tc>
                <a:extLst>
                  <a:ext uri="{0D108BD9-81ED-4DB2-BD59-A6C34878D82A}">
                    <a16:rowId xmlns:a16="http://schemas.microsoft.com/office/drawing/2014/main" val="10005"/>
                  </a:ext>
                </a:extLst>
              </a:tr>
              <a:tr h="701082">
                <a:tc>
                  <a:txBody>
                    <a:bodyPr/>
                    <a:lstStyle/>
                    <a:p>
                      <a:r>
                        <a:rPr lang="en-GB" sz="2000" b="1" dirty="0">
                          <a:solidFill>
                            <a:schemeClr val="tx1"/>
                          </a:solidFill>
                          <a:latin typeface="TwitterChirp"/>
                        </a:rPr>
                        <a:t>Fact: </a:t>
                      </a:r>
                      <a:r>
                        <a:rPr lang="en-GB" sz="2000" dirty="0">
                          <a:solidFill>
                            <a:schemeClr val="tx1"/>
                          </a:solidFill>
                          <a:latin typeface="TwitterChirp"/>
                        </a:rPr>
                        <a:t>Trials are conducted in various locations, including community clinics and through virtual platforms. Accessibility is broader than you think.</a:t>
                      </a:r>
                    </a:p>
                  </a:txBody>
                  <a:tcPr marL="91447" marR="91447" marT="45723" marB="45723"/>
                </a:tc>
                <a:extLst>
                  <a:ext uri="{0D108BD9-81ED-4DB2-BD59-A6C34878D82A}">
                    <a16:rowId xmlns:a16="http://schemas.microsoft.com/office/drawing/2014/main" val="10006"/>
                  </a:ext>
                </a:extLst>
              </a:tr>
              <a:tr h="701082">
                <a:tc>
                  <a:txBody>
                    <a:bodyPr/>
                    <a:lstStyle/>
                    <a:p>
                      <a:pPr algn="l">
                        <a:buFont typeface="+mj-lt"/>
                        <a:buNone/>
                      </a:pPr>
                      <a:r>
                        <a:rPr lang="en-GB" sz="2000" b="1" i="0" dirty="0">
                          <a:solidFill>
                            <a:schemeClr val="tx1"/>
                          </a:solidFill>
                          <a:effectLst/>
                          <a:latin typeface="TwitterChirp"/>
                        </a:rPr>
                        <a:t>Fact: </a:t>
                      </a:r>
                      <a:r>
                        <a:rPr lang="en-GB" sz="2000" b="0" i="0" dirty="0">
                          <a:solidFill>
                            <a:schemeClr val="tx1"/>
                          </a:solidFill>
                          <a:effectLst/>
                          <a:latin typeface="TwitterChirp"/>
                        </a:rPr>
                        <a:t>Anyone can search for and apply to join a clinical trial. Resources like </a:t>
                      </a:r>
                      <a:r>
                        <a:rPr lang="en-GB" sz="2000" u="sng" kern="1200" dirty="0">
                          <a:solidFill>
                            <a:schemeClr val="tx1"/>
                          </a:solidFill>
                          <a:effectLst/>
                          <a:latin typeface="TwitterChirp"/>
                          <a:ea typeface="+mn-ea"/>
                          <a:cs typeface="+mn-cs"/>
                          <a:hlinkClick r:id="rId2">
                            <a:extLst>
                              <a:ext uri="{A12FA001-AC4F-418D-AE19-62706E023703}">
                                <ahyp:hlinkClr xmlns:ahyp="http://schemas.microsoft.com/office/drawing/2018/hyperlinkcolor" val="tx"/>
                              </a:ext>
                            </a:extLst>
                          </a:hlinkClick>
                        </a:rPr>
                        <a:t>https://bepartofresearch.nihr.ac.uk/</a:t>
                      </a:r>
                      <a:r>
                        <a:rPr lang="en-GB" sz="2000" kern="1200" dirty="0">
                          <a:solidFill>
                            <a:schemeClr val="tx1"/>
                          </a:solidFill>
                          <a:effectLst/>
                          <a:latin typeface="TwitterChirp"/>
                          <a:ea typeface="+mn-ea"/>
                          <a:cs typeface="+mn-cs"/>
                        </a:rPr>
                        <a:t>, </a:t>
                      </a:r>
                      <a:r>
                        <a:rPr lang="en-GB" sz="2000" b="0" i="0" dirty="0">
                          <a:solidFill>
                            <a:schemeClr val="tx1"/>
                          </a:solidFill>
                          <a:effectLst/>
                          <a:latin typeface="TwitterChirp"/>
                        </a:rPr>
                        <a:t>clinicaltrials.gov and our </a:t>
                      </a:r>
                      <a:r>
                        <a:rPr lang="en-GB" sz="2000" b="0" i="0" dirty="0" err="1">
                          <a:solidFill>
                            <a:schemeClr val="tx1"/>
                          </a:solidFill>
                          <a:effectLst/>
                          <a:latin typeface="TwitterChirp"/>
                        </a:rPr>
                        <a:t>CHaRT</a:t>
                      </a:r>
                      <a:r>
                        <a:rPr lang="en-GB" sz="2000" b="0" i="0" dirty="0">
                          <a:solidFill>
                            <a:schemeClr val="tx1"/>
                          </a:solidFill>
                          <a:effectLst/>
                          <a:latin typeface="TwitterChirp"/>
                        </a:rPr>
                        <a:t> trials’ portfolio help to find one that fits.</a:t>
                      </a:r>
                    </a:p>
                  </a:txBody>
                  <a:tcPr marL="91447" marR="91447" marT="45723" marB="45723"/>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DF7CDC9F-B8D2-4414-AC52-56D314FC4DFF}"/>
              </a:ext>
            </a:extLst>
          </p:cNvPr>
          <p:cNvSpPr>
            <a:spLocks noGrp="1" noChangeArrowheads="1"/>
          </p:cNvSpPr>
          <p:nvPr>
            <p:ph idx="1"/>
          </p:nvPr>
        </p:nvSpPr>
        <p:spPr>
          <a:xfrm>
            <a:off x="736599" y="120202"/>
            <a:ext cx="8605838" cy="2016397"/>
          </a:xfrm>
        </p:spPr>
        <p:txBody>
          <a:bodyPr/>
          <a:lstStyle/>
          <a:p>
            <a:pPr marL="107950" indent="0">
              <a:buFont typeface="Arial" panose="020B0604020202020204" pitchFamily="34" charset="0"/>
              <a:buNone/>
            </a:pPr>
            <a:r>
              <a:rPr lang="en-GB" sz="2400" b="0" i="0" dirty="0">
                <a:solidFill>
                  <a:srgbClr val="0F1419"/>
                </a:solidFill>
                <a:effectLst/>
                <a:highlight>
                  <a:srgbClr val="FFFFFF"/>
                </a:highlight>
                <a:latin typeface="TwitterChirp"/>
              </a:rPr>
              <a:t>⚖️📝Our Centre for Healthcare Randomised Trials (</a:t>
            </a:r>
            <a:r>
              <a:rPr lang="en-GB" sz="2400" b="0" i="0" dirty="0" err="1">
                <a:solidFill>
                  <a:srgbClr val="0F1419"/>
                </a:solidFill>
                <a:effectLst/>
                <a:highlight>
                  <a:srgbClr val="FFFFFF"/>
                </a:highlight>
                <a:latin typeface="TwitterChirp"/>
              </a:rPr>
              <a:t>CHaRT</a:t>
            </a:r>
            <a:r>
              <a:rPr lang="en-GB" sz="2400" b="0" i="0" dirty="0">
                <a:solidFill>
                  <a:srgbClr val="0F1419"/>
                </a:solidFill>
                <a:effectLst/>
                <a:highlight>
                  <a:srgbClr val="FFFFFF"/>
                </a:highlight>
                <a:latin typeface="TwitterChirp"/>
              </a:rPr>
              <a:t>) is part of the UK Clinical Research Collaboration network. Led by Prof Graeme MacLennan, a core team, alongside 30+ interdisciplinary members, works with researchers nationwide on trials, incl. </a:t>
            </a:r>
            <a:r>
              <a:rPr lang="en-GB" sz="2400" b="1" i="0" dirty="0">
                <a:solidFill>
                  <a:srgbClr val="0F1419"/>
                </a:solidFill>
                <a:effectLst/>
                <a:highlight>
                  <a:srgbClr val="FFFFFF"/>
                </a:highlight>
                <a:latin typeface="TwitterChirp"/>
              </a:rPr>
              <a:t>REBOA</a:t>
            </a:r>
            <a:r>
              <a:rPr lang="en-GB" sz="2400" b="0" i="0" dirty="0">
                <a:solidFill>
                  <a:srgbClr val="0F1419"/>
                </a:solidFill>
                <a:effectLst/>
                <a:highlight>
                  <a:srgbClr val="FFFFFF"/>
                </a:highlight>
                <a:latin typeface="TwitterChirp"/>
              </a:rPr>
              <a:t> 👇 </a:t>
            </a:r>
            <a:r>
              <a:rPr lang="en-GB" sz="2400" b="0" i="0" dirty="0">
                <a:solidFill>
                  <a:srgbClr val="1D9BF0"/>
                </a:solidFill>
                <a:effectLst/>
                <a:highlight>
                  <a:srgbClr val="FFFFFF"/>
                </a:highlight>
                <a:latin typeface="TwitterChirp"/>
              </a:rPr>
              <a:t>#Red4Research</a:t>
            </a:r>
            <a:endParaRPr lang="en-GB" altLang="en-US" sz="2800" dirty="0"/>
          </a:p>
        </p:txBody>
      </p:sp>
      <p:pic>
        <p:nvPicPr>
          <p:cNvPr id="2" name="New picture">
            <a:extLst>
              <a:ext uri="{FF2B5EF4-FFF2-40B4-BE49-F238E27FC236}">
                <a16:creationId xmlns:a16="http://schemas.microsoft.com/office/drawing/2014/main" id="{64E8DCC0-9F92-A61D-5418-3FAB0976C326}"/>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858892" y="1907629"/>
            <a:ext cx="8361253"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 name="TextBox 4">
            <a:extLst>
              <a:ext uri="{FF2B5EF4-FFF2-40B4-BE49-F238E27FC236}">
                <a16:creationId xmlns:a16="http://schemas.microsoft.com/office/drawing/2014/main" id="{C4CA97E4-4E49-D6A9-24D0-C2134D80C55E}"/>
              </a:ext>
            </a:extLst>
          </p:cNvPr>
          <p:cNvSpPr txBox="1"/>
          <p:nvPr/>
        </p:nvSpPr>
        <p:spPr>
          <a:xfrm>
            <a:off x="178979" y="6660157"/>
            <a:ext cx="9721080" cy="779316"/>
          </a:xfrm>
          <a:prstGeom prst="rect">
            <a:avLst/>
          </a:prstGeom>
          <a:noFill/>
        </p:spPr>
        <p:txBody>
          <a:bodyPr wrap="square">
            <a:spAutoFit/>
          </a:bodyPr>
          <a:lstStyle/>
          <a:p>
            <a:pPr marL="107950" marR="0" lvl="0" indent="0" algn="l" defTabSz="457200" rtl="0" eaLnBrk="0" fontAlgn="base" latinLnBrk="0" hangingPunct="0">
              <a:lnSpc>
                <a:spcPct val="93000"/>
              </a:lnSpc>
              <a:spcBef>
                <a:spcPct val="0"/>
              </a:spcBef>
              <a:spcAft>
                <a:spcPts val="888"/>
              </a:spcAft>
              <a:buClr>
                <a:srgbClr val="000000"/>
              </a:buClr>
              <a:buSzPct val="100000"/>
              <a:buFont typeface="Arial" panose="020B0604020202020204" pitchFamily="34" charset="0"/>
              <a:buNone/>
              <a:tabLst/>
              <a:defRPr/>
            </a:pPr>
            <a:r>
              <a:rPr lang="en-GB" b="1" i="0" dirty="0">
                <a:solidFill>
                  <a:srgbClr val="0F1419"/>
                </a:solidFill>
                <a:effectLst/>
                <a:highlight>
                  <a:srgbClr val="FFFFFF"/>
                </a:highlight>
                <a:latin typeface="TwitterChirp"/>
              </a:rPr>
              <a:t>ADD</a:t>
            </a:r>
            <a:r>
              <a:rPr lang="en-GB" b="0" i="0" dirty="0">
                <a:solidFill>
                  <a:srgbClr val="0F1419"/>
                </a:solidFill>
                <a:effectLst/>
                <a:highlight>
                  <a:srgbClr val="FFFFFF"/>
                </a:highlight>
                <a:latin typeface="TwitterChirp"/>
              </a:rPr>
              <a:t> </a:t>
            </a:r>
            <a:r>
              <a:rPr lang="en-GB" b="0" i="0" dirty="0" err="1">
                <a:solidFill>
                  <a:srgbClr val="0F1419"/>
                </a:solidFill>
                <a:effectLst/>
                <a:highlight>
                  <a:srgbClr val="FFFFFF"/>
                </a:highlight>
                <a:latin typeface="TwitterChirp"/>
              </a:rPr>
              <a:t>CHaRT’s</a:t>
            </a:r>
            <a:r>
              <a:rPr lang="en-GB" b="0" i="0" dirty="0">
                <a:solidFill>
                  <a:srgbClr val="0F1419"/>
                </a:solidFill>
                <a:effectLst/>
                <a:highlight>
                  <a:srgbClr val="FFFFFF"/>
                </a:highlight>
                <a:latin typeface="TwitterChirp"/>
              </a:rPr>
              <a:t> Trials: </a:t>
            </a:r>
            <a:r>
              <a:rPr lang="en-GB" b="0" i="0" dirty="0">
                <a:solidFill>
                  <a:srgbClr val="1D9BF0"/>
                </a:solidFill>
                <a:effectLst/>
                <a:highlight>
                  <a:srgbClr val="FFFFFF"/>
                </a:highlight>
                <a:latin typeface="TwitterChirp"/>
              </a:rPr>
              <a:t>https://www.abdn.ac.uk/hsru/what-we-do/trials-unit/index.php</a:t>
            </a:r>
            <a:endParaRPr kumimoji="0" lang="en-GB" sz="2400" b="0" i="0" u="none" strike="noStrike" kern="1200" cap="none" spc="0" normalizeH="0" baseline="0" noProof="0" dirty="0">
              <a:ln>
                <a:noFill/>
              </a:ln>
              <a:solidFill>
                <a:srgbClr val="0F1419"/>
              </a:solidFill>
              <a:effectLst/>
              <a:uLnTx/>
              <a:uFillTx/>
              <a:latin typeface="TwitterChirp"/>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a:extLst>
              <a:ext uri="{FF2B5EF4-FFF2-40B4-BE49-F238E27FC236}">
                <a16:creationId xmlns:a16="http://schemas.microsoft.com/office/drawing/2014/main" id="{433256B8-B9CC-4DB3-DA9C-F13589A69E92}"/>
              </a:ext>
            </a:extLst>
          </p:cNvPr>
          <p:cNvSpPr txBox="1">
            <a:spLocks noChangeArrowheads="1"/>
          </p:cNvSpPr>
          <p:nvPr/>
        </p:nvSpPr>
        <p:spPr bwMode="auto">
          <a:xfrm>
            <a:off x="1079872" y="395461"/>
            <a:ext cx="82089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br>
              <a:rPr lang="en-GB" altLang="en-US" dirty="0">
                <a:solidFill>
                  <a:srgbClr val="0F1419"/>
                </a:solidFill>
                <a:latin typeface="TwitterChirp"/>
              </a:rPr>
            </a:br>
            <a:r>
              <a:rPr kumimoji="0" lang="en-GB" altLang="en-US" sz="2400" b="0" i="0" u="none" strike="noStrike" kern="1200" cap="none" spc="0" normalizeH="0" baseline="0" noProof="0" dirty="0">
                <a:ln>
                  <a:noFill/>
                </a:ln>
                <a:solidFill>
                  <a:srgbClr val="0F1419"/>
                </a:solidFill>
                <a:effectLst/>
                <a:uLnTx/>
                <a:uFillTx/>
                <a:latin typeface="TwitterChirp"/>
                <a:ea typeface="+mn-ea"/>
              </a:rPr>
              <a:t>⚖️📝</a:t>
            </a:r>
            <a:r>
              <a:rPr lang="en-GB" altLang="en-US" dirty="0">
                <a:solidFill>
                  <a:srgbClr val="0F1419"/>
                </a:solidFill>
                <a:latin typeface="TwitterChirp"/>
              </a:rPr>
              <a:t>Did you know that </a:t>
            </a:r>
            <a:r>
              <a:rPr lang="en-GB" altLang="en-US" b="1" dirty="0" err="1">
                <a:solidFill>
                  <a:srgbClr val="C00000"/>
                </a:solidFill>
                <a:latin typeface="TwitterChirp"/>
              </a:rPr>
              <a:t>CHaRT</a:t>
            </a:r>
            <a:r>
              <a:rPr lang="en-GB" altLang="en-US" b="1" dirty="0">
                <a:solidFill>
                  <a:srgbClr val="C00000"/>
                </a:solidFill>
                <a:latin typeface="TwitterChirp"/>
              </a:rPr>
              <a:t> </a:t>
            </a:r>
            <a:r>
              <a:rPr lang="en-GB" altLang="en-US" dirty="0">
                <a:solidFill>
                  <a:srgbClr val="0F1419"/>
                </a:solidFill>
                <a:latin typeface="TwitterChirp"/>
              </a:rPr>
              <a:t>offers its own bespoke </a:t>
            </a:r>
            <a:r>
              <a:rPr lang="en-GB" altLang="en-US" b="1" dirty="0">
                <a:solidFill>
                  <a:srgbClr val="0F1419"/>
                </a:solidFill>
                <a:latin typeface="TwitterChirp"/>
              </a:rPr>
              <a:t>course teaching designing real-world trials</a:t>
            </a:r>
            <a:r>
              <a:rPr lang="en-GB" altLang="en-US" dirty="0">
                <a:solidFill>
                  <a:srgbClr val="0F1419"/>
                </a:solidFill>
                <a:latin typeface="TwitterChirp"/>
              </a:rPr>
              <a:t>? Check it out: </a:t>
            </a:r>
            <a:r>
              <a:rPr lang="en-GB" altLang="en-US" dirty="0">
                <a:solidFill>
                  <a:srgbClr val="1D9BF0"/>
                </a:solidFill>
                <a:latin typeface="TwitterChirp"/>
              </a:rPr>
              <a:t>https://on.abdn.ac.uk/courses/designing-real-world-trials/</a:t>
            </a:r>
            <a:r>
              <a:rPr lang="en-GB" altLang="en-US" dirty="0">
                <a:solidFill>
                  <a:srgbClr val="0F1419"/>
                </a:solidFill>
                <a:latin typeface="TwitterChirp"/>
              </a:rPr>
              <a:t>.🤓 In this video, Graeme and Shaun discuss the PRECIS-2 tool covered in the course: </a:t>
            </a:r>
            <a:r>
              <a:rPr lang="en-GB" altLang="en-US" dirty="0">
                <a:solidFill>
                  <a:srgbClr val="1D9BF0"/>
                </a:solidFill>
                <a:latin typeface="TwitterChirp"/>
              </a:rPr>
              <a:t>https://www.youtube.com/watch?v=yIywQWXdtzI</a:t>
            </a:r>
            <a:endParaRPr lang="en-GB"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7EBEB4D0-965E-434F-26BF-AA7CBE3ABCAF}"/>
              </a:ext>
            </a:extLst>
          </p:cNvPr>
          <p:cNvSpPr>
            <a:spLocks noGrp="1" noChangeArrowheads="1"/>
          </p:cNvSpPr>
          <p:nvPr>
            <p:ph type="ctrTitle"/>
          </p:nvPr>
        </p:nvSpPr>
        <p:spPr>
          <a:xfrm>
            <a:off x="1260475" y="3059757"/>
            <a:ext cx="7559675" cy="808981"/>
          </a:xfrm>
        </p:spPr>
        <p:txBody>
          <a:bodyPr/>
          <a:lstStyle/>
          <a:p>
            <a:r>
              <a:rPr lang="en-GB" altLang="en-US" sz="3200" dirty="0"/>
              <a:t>Day 4. Process evaluation in clinical trials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B1324-5D87-E382-6E73-BCFFA902D5F8}"/>
              </a:ext>
            </a:extLst>
          </p:cNvPr>
          <p:cNvSpPr>
            <a:spLocks noGrp="1"/>
          </p:cNvSpPr>
          <p:nvPr>
            <p:ph idx="1"/>
          </p:nvPr>
        </p:nvSpPr>
        <p:spPr>
          <a:xfrm>
            <a:off x="545776" y="223490"/>
            <a:ext cx="9215883" cy="1506830"/>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GB" sz="2200" dirty="0">
                <a:solidFill>
                  <a:srgbClr val="0F1419"/>
                </a:solidFill>
                <a:latin typeface="TwitterChirp"/>
              </a:rPr>
              <a:t> </a:t>
            </a:r>
            <a:r>
              <a:rPr lang="en-GB" sz="2200" b="0" i="0" dirty="0">
                <a:solidFill>
                  <a:srgbClr val="0F1419"/>
                </a:solidFill>
                <a:effectLst/>
                <a:latin typeface="TwitterChirp"/>
              </a:rPr>
              <a:t>💬📝</a:t>
            </a:r>
            <a:r>
              <a:rPr kumimoji="0" lang="en-GB" sz="2400" b="0" i="0" u="none" strike="noStrike" kern="1200" cap="none" spc="0" normalizeH="0" baseline="0" noProof="0" dirty="0">
                <a:ln>
                  <a:noFill/>
                </a:ln>
                <a:solidFill>
                  <a:srgbClr val="0F1419"/>
                </a:solidFill>
                <a:effectLst/>
                <a:uLnTx/>
                <a:uFillTx/>
                <a:latin typeface="TwitterChirp"/>
                <a:ea typeface="+mn-ea"/>
              </a:rPr>
              <a:t>To better understand process evaluations in clinical trials join us as </a:t>
            </a:r>
            <a:r>
              <a:rPr kumimoji="0" lang="en-GB" sz="2400" b="0" i="0" u="none" strike="noStrike" kern="1200" cap="none" spc="0" normalizeH="0" baseline="0" noProof="0" dirty="0">
                <a:ln>
                  <a:noFill/>
                </a:ln>
                <a:solidFill>
                  <a:srgbClr val="1D9BF0"/>
                </a:solidFill>
                <a:effectLst/>
                <a:uLnTx/>
                <a:uFillTx/>
                <a:latin typeface="TwitterChirp"/>
                <a:ea typeface="+mn-ea"/>
              </a:rPr>
              <a:t>@SharonKMcCann </a:t>
            </a:r>
            <a:r>
              <a:rPr kumimoji="0" lang="en-GB" sz="2400" b="0" i="0" u="none" strike="noStrike" kern="1200" cap="none" spc="0" normalizeH="0" baseline="0" noProof="0" dirty="0">
                <a:ln>
                  <a:noFill/>
                </a:ln>
                <a:solidFill>
                  <a:schemeClr val="tx1"/>
                </a:solidFill>
                <a:effectLst/>
                <a:uLnTx/>
                <a:uFillTx/>
                <a:latin typeface="TwitterChirp"/>
                <a:ea typeface="+mn-ea"/>
              </a:rPr>
              <a:t>our process evaluation team lead </a:t>
            </a:r>
            <a:r>
              <a:rPr kumimoji="0" lang="en-GB" sz="2400" b="0" i="0" u="none" strike="noStrike" kern="1200" cap="none" spc="0" normalizeH="0" baseline="0" noProof="0" dirty="0">
                <a:ln>
                  <a:noFill/>
                </a:ln>
                <a:solidFill>
                  <a:srgbClr val="0F1419"/>
                </a:solidFill>
                <a:effectLst/>
                <a:uLnTx/>
                <a:uFillTx/>
                <a:latin typeface="TwitterChirp"/>
                <a:ea typeface="+mn-ea"/>
              </a:rPr>
              <a:t>explains key aspects of the 'how' and 'why' behind process evaluations in trials. Check the facts! 👇</a:t>
            </a:r>
            <a:endParaRPr kumimoji="0" lang="en-GB" sz="2400" b="0" i="0" u="none" strike="noStrike" kern="1200" cap="none" spc="0" normalizeH="0" baseline="0" noProof="0" dirty="0">
              <a:ln>
                <a:noFill/>
              </a:ln>
              <a:solidFill>
                <a:srgbClr val="000000"/>
              </a:solidFill>
              <a:effectLst/>
              <a:uLnTx/>
              <a:uFillTx/>
              <a:latin typeface="Times New Roman"/>
              <a:ea typeface="+mn-ea"/>
            </a:endParaRPr>
          </a:p>
          <a:p>
            <a:pPr marL="0" indent="0">
              <a:lnSpc>
                <a:spcPct val="100000"/>
              </a:lnSpc>
              <a:spcAft>
                <a:spcPct val="0"/>
              </a:spcAft>
              <a:buClrTx/>
              <a:buSzTx/>
              <a:buFontTx/>
              <a:buNone/>
              <a:defRPr/>
            </a:pPr>
            <a:endParaRPr lang="en-GB" sz="2400" dirty="0">
              <a:solidFill>
                <a:srgbClr val="0F1419"/>
              </a:solidFill>
              <a:latin typeface="TwitterChirp"/>
            </a:endParaRPr>
          </a:p>
          <a:p>
            <a:pPr>
              <a:defRPr/>
            </a:pPr>
            <a:endParaRPr lang="en-GB" dirty="0"/>
          </a:p>
        </p:txBody>
      </p:sp>
      <p:graphicFrame>
        <p:nvGraphicFramePr>
          <p:cNvPr id="4" name="Table 3">
            <a:extLst>
              <a:ext uri="{FF2B5EF4-FFF2-40B4-BE49-F238E27FC236}">
                <a16:creationId xmlns:a16="http://schemas.microsoft.com/office/drawing/2014/main" id="{C526FBF9-90A1-A91E-4841-BB793208188D}"/>
              </a:ext>
            </a:extLst>
          </p:cNvPr>
          <p:cNvGraphicFramePr>
            <a:graphicFrameLocks noGrp="1"/>
          </p:cNvGraphicFramePr>
          <p:nvPr>
            <p:extLst>
              <p:ext uri="{D42A27DB-BD31-4B8C-83A1-F6EECF244321}">
                <p14:modId xmlns:p14="http://schemas.microsoft.com/office/powerpoint/2010/main" val="793030276"/>
              </p:ext>
            </p:extLst>
          </p:nvPr>
        </p:nvGraphicFramePr>
        <p:xfrm>
          <a:off x="432370" y="1730320"/>
          <a:ext cx="9337649" cy="5577910"/>
        </p:xfrm>
        <a:graphic>
          <a:graphicData uri="http://schemas.openxmlformats.org/drawingml/2006/table">
            <a:tbl>
              <a:tblPr firstRow="1" bandRow="1">
                <a:tableStyleId>{5940675A-B579-460E-94D1-54222C63F5DA}</a:tableStyleId>
              </a:tblPr>
              <a:tblGrid>
                <a:gridCol w="9337649">
                  <a:extLst>
                    <a:ext uri="{9D8B030D-6E8A-4147-A177-3AD203B41FA5}">
                      <a16:colId xmlns:a16="http://schemas.microsoft.com/office/drawing/2014/main" val="20000"/>
                    </a:ext>
                  </a:extLst>
                </a:gridCol>
              </a:tblGrid>
              <a:tr h="317981">
                <a:tc>
                  <a:txBody>
                    <a:bodyPr/>
                    <a:lstStyle/>
                    <a:p>
                      <a:r>
                        <a:rPr lang="en-GB" sz="1800" b="1" dirty="0">
                          <a:latin typeface="TwitterChirp"/>
                        </a:rPr>
                        <a:t>Add:</a:t>
                      </a:r>
                    </a:p>
                  </a:txBody>
                  <a:tcPr marL="91430" marR="91430" marT="45725" marB="45725"/>
                </a:tc>
                <a:extLst>
                  <a:ext uri="{0D108BD9-81ED-4DB2-BD59-A6C34878D82A}">
                    <a16:rowId xmlns:a16="http://schemas.microsoft.com/office/drawing/2014/main" val="10000"/>
                  </a:ext>
                </a:extLst>
              </a:tr>
              <a:tr h="498326">
                <a:tc>
                  <a:txBody>
                    <a:bodyPr/>
                    <a:lstStyle/>
                    <a:p>
                      <a:r>
                        <a:rPr lang="en-GB" sz="1800" b="1" dirty="0">
                          <a:latin typeface="TwitterChirp"/>
                        </a:rPr>
                        <a:t>Fact: </a:t>
                      </a:r>
                      <a:r>
                        <a:rPr lang="en-GB" sz="1800" dirty="0">
                          <a:latin typeface="TwitterChirp"/>
                        </a:rPr>
                        <a:t>Process evaluations can be used in different ways, e.g. to focus on how well a trial intervention is implemented,  or to support  trial recruitment by identifying challenges relating to trial design and or conduct that could be addressed and modified.</a:t>
                      </a:r>
                    </a:p>
                  </a:txBody>
                  <a:tcPr marL="91430" marR="91430" marT="45725" marB="45725"/>
                </a:tc>
                <a:extLst>
                  <a:ext uri="{0D108BD9-81ED-4DB2-BD59-A6C34878D82A}">
                    <a16:rowId xmlns:a16="http://schemas.microsoft.com/office/drawing/2014/main" val="10001"/>
                  </a:ext>
                </a:extLst>
              </a:tr>
              <a:tr h="578316">
                <a:tc>
                  <a:txBody>
                    <a:bodyPr/>
                    <a:lstStyle/>
                    <a:p>
                      <a:r>
                        <a:rPr lang="en-GB" sz="1800" b="1" dirty="0">
                          <a:latin typeface="TwitterChirp"/>
                        </a:rPr>
                        <a:t>Fact: </a:t>
                      </a:r>
                      <a:r>
                        <a:rPr lang="en-GB" sz="1800" b="0" dirty="0">
                          <a:latin typeface="TwitterChirp"/>
                        </a:rPr>
                        <a:t>Intervention</a:t>
                      </a:r>
                      <a:r>
                        <a:rPr lang="en-GB" sz="1800" b="1" dirty="0">
                          <a:latin typeface="TwitterChirp"/>
                        </a:rPr>
                        <a:t> </a:t>
                      </a:r>
                      <a:r>
                        <a:rPr lang="en-GB" sz="1800" b="0" dirty="0">
                          <a:latin typeface="TwitterChirp"/>
                        </a:rPr>
                        <a:t>outcome measures (or indicators) tell us what happened, but process evaluations can help explain why an intervention does well (or not)- </a:t>
                      </a:r>
                      <a:r>
                        <a:rPr lang="en-GB" sz="1800" dirty="0">
                          <a:latin typeface="TwitterChirp"/>
                        </a:rPr>
                        <a:t>uncovering underlying reasons for the success or failure of an intervention.</a:t>
                      </a:r>
                    </a:p>
                  </a:txBody>
                  <a:tcPr marL="91430" marR="91430" marT="45725" marB="45725"/>
                </a:tc>
                <a:extLst>
                  <a:ext uri="{0D108BD9-81ED-4DB2-BD59-A6C34878D82A}">
                    <a16:rowId xmlns:a16="http://schemas.microsoft.com/office/drawing/2014/main" val="10002"/>
                  </a:ext>
                </a:extLst>
              </a:tr>
              <a:tr h="528002">
                <a:tc>
                  <a:txBody>
                    <a:bodyPr/>
                    <a:lstStyle/>
                    <a:p>
                      <a:r>
                        <a:rPr lang="en-GB" sz="1800" b="1" dirty="0">
                          <a:latin typeface="TwitterChirp"/>
                        </a:rPr>
                        <a:t>Fact: </a:t>
                      </a:r>
                      <a:r>
                        <a:rPr lang="en-GB" sz="1800" dirty="0">
                          <a:latin typeface="TwitterChirp"/>
                        </a:rPr>
                        <a:t>Understanding why an intervention failed or succeeded is essential for replicating results across different settings or populations.</a:t>
                      </a:r>
                    </a:p>
                  </a:txBody>
                  <a:tcPr marL="91430" marR="91430" marT="45725" marB="45725"/>
                </a:tc>
                <a:extLst>
                  <a:ext uri="{0D108BD9-81ED-4DB2-BD59-A6C34878D82A}">
                    <a16:rowId xmlns:a16="http://schemas.microsoft.com/office/drawing/2014/main" val="10003"/>
                  </a:ext>
                </a:extLst>
              </a:tr>
              <a:tr h="640155">
                <a:tc>
                  <a:txBody>
                    <a:bodyPr/>
                    <a:lstStyle/>
                    <a:p>
                      <a:r>
                        <a:rPr lang="en-GB" sz="1800" b="1" dirty="0">
                          <a:latin typeface="TwitterChirp"/>
                        </a:rPr>
                        <a:t>Fact: </a:t>
                      </a:r>
                      <a:r>
                        <a:rPr lang="en-GB" sz="1800" dirty="0">
                          <a:latin typeface="TwitterChirp"/>
                        </a:rPr>
                        <a:t>While adding complexity to study design, process evaluations  can play a crucial role  in the evaluation and understanding of intervention implementation or to support trial recruitment challenges. </a:t>
                      </a:r>
                    </a:p>
                  </a:txBody>
                  <a:tcPr marL="91430" marR="91430" marT="45725" marB="45725"/>
                </a:tc>
                <a:extLst>
                  <a:ext uri="{0D108BD9-81ED-4DB2-BD59-A6C34878D82A}">
                    <a16:rowId xmlns:a16="http://schemas.microsoft.com/office/drawing/2014/main" val="10005"/>
                  </a:ext>
                </a:extLst>
              </a:tr>
              <a:tr h="637603">
                <a:tc>
                  <a:txBody>
                    <a:bodyPr/>
                    <a:lstStyle/>
                    <a:p>
                      <a:r>
                        <a:rPr lang="en-GB" sz="1800" b="1" dirty="0">
                          <a:latin typeface="TwitterChirp"/>
                        </a:rPr>
                        <a:t>Fact: </a:t>
                      </a:r>
                      <a:r>
                        <a:rPr lang="en-GB" sz="1800" dirty="0">
                          <a:latin typeface="TwitterChirp"/>
                        </a:rPr>
                        <a:t>The insights gained from process evaluations can optimise resource allocation in the long run by helping to refine and choose interventions more effectively, or to address key problems in relation to trial recruitment during pilot stage.</a:t>
                      </a:r>
                    </a:p>
                  </a:txBody>
                  <a:tcPr marL="91430" marR="91430" marT="45725" marB="45725"/>
                </a:tc>
                <a:extLst>
                  <a:ext uri="{0D108BD9-81ED-4DB2-BD59-A6C34878D82A}">
                    <a16:rowId xmlns:a16="http://schemas.microsoft.com/office/drawing/2014/main" val="10006"/>
                  </a:ext>
                </a:extLst>
              </a:tr>
              <a:tr h="640155">
                <a:tc>
                  <a:txBody>
                    <a:bodyPr/>
                    <a:lstStyle/>
                    <a:p>
                      <a:r>
                        <a:rPr lang="en-GB" sz="1800" b="1" dirty="0">
                          <a:latin typeface="TwitterChirp"/>
                        </a:rPr>
                        <a:t>Fact: </a:t>
                      </a:r>
                      <a:r>
                        <a:rPr lang="en-GB" sz="1800" b="0" dirty="0">
                          <a:latin typeface="TwitterChirp"/>
                        </a:rPr>
                        <a:t>Overall, </a:t>
                      </a:r>
                      <a:r>
                        <a:rPr lang="en-GB" sz="1800" dirty="0">
                          <a:latin typeface="TwitterChirp"/>
                        </a:rPr>
                        <a:t>process evaluations can add value to trials of all sizes by identifying factors contributing to intervention success/failure or to identify recruitment challenges relating to trial design or conduct that could be modified.</a:t>
                      </a:r>
                    </a:p>
                  </a:txBody>
                  <a:tcPr marL="91430" marR="9143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D8BC-5BE6-186D-C8B6-654E9894DFF6}"/>
              </a:ext>
            </a:extLst>
          </p:cNvPr>
          <p:cNvSpPr txBox="1"/>
          <p:nvPr/>
        </p:nvSpPr>
        <p:spPr>
          <a:xfrm>
            <a:off x="235130" y="155901"/>
            <a:ext cx="959900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GB" b="0" i="0" dirty="0">
                <a:solidFill>
                  <a:srgbClr val="0F1419"/>
                </a:solidFill>
                <a:effectLst/>
                <a:highlight>
                  <a:srgbClr val="FFFFFF"/>
                </a:highlight>
                <a:latin typeface="TwitterChirp"/>
              </a:rPr>
              <a:t>💬📝 Process evaluations can be used in different ways, such as supporting trial recruitment efforts by identifying challenges relating to trial design and conduct that could be modified during piloting. Below are some of the ways we do this.</a:t>
            </a:r>
            <a:endParaRPr kumimoji="0" lang="en-US" sz="2400" b="0" i="0" u="none" strike="noStrike" kern="1200" cap="none" spc="0" normalizeH="0" baseline="0" noProof="0" dirty="0">
              <a:ln>
                <a:noFill/>
              </a:ln>
              <a:solidFill>
                <a:srgbClr val="000000"/>
              </a:solidFill>
              <a:effectLst/>
              <a:uLnTx/>
              <a:uFillTx/>
              <a:latin typeface="Times New Roman"/>
              <a:ea typeface="+mn-ea"/>
            </a:endParaRPr>
          </a:p>
        </p:txBody>
      </p:sp>
      <p:pic>
        <p:nvPicPr>
          <p:cNvPr id="3" name="Picture 2">
            <a:extLst>
              <a:ext uri="{FF2B5EF4-FFF2-40B4-BE49-F238E27FC236}">
                <a16:creationId xmlns:a16="http://schemas.microsoft.com/office/drawing/2014/main" id="{03C377EA-4106-91CE-8B4D-2B8C45DA222C}"/>
              </a:ext>
            </a:extLst>
          </p:cNvPr>
          <p:cNvPicPr>
            <a:picLocks noChangeAspect="1"/>
          </p:cNvPicPr>
          <p:nvPr/>
        </p:nvPicPr>
        <p:blipFill rotWithShape="1">
          <a:blip r:embed="rId2"/>
          <a:srcRect l="10004" t="21424" r="10004" b="468"/>
          <a:stretch/>
        </p:blipFill>
        <p:spPr>
          <a:xfrm>
            <a:off x="1079872" y="1619597"/>
            <a:ext cx="7079424" cy="5183150"/>
          </a:xfrm>
          <a:prstGeom prst="rect">
            <a:avLst/>
          </a:prstGeom>
        </p:spPr>
      </p:pic>
    </p:spTree>
    <p:extLst>
      <p:ext uri="{BB962C8B-B14F-4D97-AF65-F5344CB8AC3E}">
        <p14:creationId xmlns:p14="http://schemas.microsoft.com/office/powerpoint/2010/main" val="226147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E4178-C0CF-19B0-42A1-512538398AF7}"/>
              </a:ext>
            </a:extLst>
          </p:cNvPr>
          <p:cNvSpPr>
            <a:spLocks noGrp="1"/>
          </p:cNvSpPr>
          <p:nvPr>
            <p:ph idx="1"/>
          </p:nvPr>
        </p:nvSpPr>
        <p:spPr>
          <a:xfrm>
            <a:off x="647824" y="2123653"/>
            <a:ext cx="8424936" cy="1872208"/>
          </a:xfrm>
        </p:spPr>
        <p:txBody>
          <a:bodyPr/>
          <a:lstStyle/>
          <a:p>
            <a:pPr marL="107950" indent="0">
              <a:buNone/>
            </a:pPr>
            <a:r>
              <a:rPr lang="en-GB" sz="2400" b="0" i="0" dirty="0">
                <a:solidFill>
                  <a:srgbClr val="1D9BF0"/>
                </a:solidFill>
                <a:effectLst/>
                <a:highlight>
                  <a:srgbClr val="FFFFFF"/>
                </a:highlight>
                <a:latin typeface="TwitterChirp"/>
              </a:rPr>
              <a:t>#Red4Research</a:t>
            </a:r>
            <a:r>
              <a:rPr lang="en-GB" sz="2400" b="0" i="0" dirty="0">
                <a:solidFill>
                  <a:schemeClr val="accent4"/>
                </a:solidFill>
                <a:effectLst/>
                <a:highlight>
                  <a:srgbClr val="FFFFFF"/>
                </a:highlight>
                <a:latin typeface="TwitterChirp"/>
              </a:rPr>
              <a:t> 2024 is on 20th September!</a:t>
            </a:r>
            <a:r>
              <a:rPr lang="en-GB" sz="2400" b="0" i="0" dirty="0">
                <a:solidFill>
                  <a:srgbClr val="0F1419"/>
                </a:solidFill>
                <a:effectLst/>
                <a:highlight>
                  <a:srgbClr val="FFFFFF"/>
                </a:highlight>
                <a:latin typeface="TwitterChirp"/>
              </a:rPr>
              <a:t> It brings together individuals who participate in, support, or conduct health research. So, this week, we’ll share how different disciplines contribute to our clinical studies. Watch this space between the 16th and 20th of September! 👀</a:t>
            </a:r>
            <a:endParaRPr lang="en-GB" sz="2800" dirty="0"/>
          </a:p>
        </p:txBody>
      </p:sp>
    </p:spTree>
    <p:extLst>
      <p:ext uri="{BB962C8B-B14F-4D97-AF65-F5344CB8AC3E}">
        <p14:creationId xmlns:p14="http://schemas.microsoft.com/office/powerpoint/2010/main" val="3888950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931C-C013-2C7E-3BD4-BD5450D418A6}"/>
              </a:ext>
            </a:extLst>
          </p:cNvPr>
          <p:cNvSpPr>
            <a:spLocks noGrp="1"/>
          </p:cNvSpPr>
          <p:nvPr>
            <p:ph type="title"/>
          </p:nvPr>
        </p:nvSpPr>
        <p:spPr>
          <a:xfrm>
            <a:off x="619128" y="539477"/>
            <a:ext cx="9239942" cy="1959546"/>
          </a:xfrm>
        </p:spPr>
        <p:txBody>
          <a:bodyPr/>
          <a:lstStyle/>
          <a:p>
            <a:pPr algn="l"/>
            <a:r>
              <a:rPr lang="en-GB" sz="2400" b="0" i="0" dirty="0">
                <a:solidFill>
                  <a:srgbClr val="0F1419"/>
                </a:solidFill>
                <a:effectLst/>
                <a:latin typeface="TwitterChirp"/>
              </a:rPr>
              <a:t>💬📝Process evaluations can play a crucial role in assessing and understanding trial interventions (specific action or treatment being tested in a trial). Check out the commonly used data collection and analysis methods used for this purpose, described by Moore et al. (bmj.h1258).</a:t>
            </a:r>
            <a:endParaRPr lang="en-GB" sz="2400" dirty="0"/>
          </a:p>
        </p:txBody>
      </p:sp>
      <p:pic>
        <p:nvPicPr>
          <p:cNvPr id="6" name="Content Placeholder 5" descr="A diagram of a diagram&#10;&#10;Description automatically generated with medium confidence">
            <a:extLst>
              <a:ext uri="{FF2B5EF4-FFF2-40B4-BE49-F238E27FC236}">
                <a16:creationId xmlns:a16="http://schemas.microsoft.com/office/drawing/2014/main" id="{4419ECA8-3735-71C1-20DC-D3CCBDDA2E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616" y="2771725"/>
            <a:ext cx="9417394" cy="3384376"/>
          </a:xfrm>
        </p:spPr>
      </p:pic>
    </p:spTree>
    <p:extLst>
      <p:ext uri="{BB962C8B-B14F-4D97-AF65-F5344CB8AC3E}">
        <p14:creationId xmlns:p14="http://schemas.microsoft.com/office/powerpoint/2010/main" val="91441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72E5DD5-6992-4C6C-A2C0-3F0B3690D353}"/>
              </a:ext>
            </a:extLst>
          </p:cNvPr>
          <p:cNvSpPr>
            <a:spLocks noGrp="1" noChangeArrowheads="1"/>
          </p:cNvSpPr>
          <p:nvPr>
            <p:ph type="title"/>
          </p:nvPr>
        </p:nvSpPr>
        <p:spPr>
          <a:xfrm>
            <a:off x="792162" y="504825"/>
            <a:ext cx="8856663" cy="2068512"/>
          </a:xfrm>
        </p:spPr>
        <p:txBody>
          <a:bodyPr/>
          <a:lstStyle/>
          <a:p>
            <a:pPr algn="l"/>
            <a:r>
              <a:rPr lang="en-GB" sz="2400" b="0" i="0" dirty="0">
                <a:solidFill>
                  <a:srgbClr val="0F1419"/>
                </a:solidFill>
                <a:effectLst/>
                <a:highlight>
                  <a:srgbClr val="FFFFFF"/>
                </a:highlight>
                <a:latin typeface="TwitterChirp"/>
              </a:rPr>
              <a:t>💬📝 Our process evaluation team interviews trial participants to understand their views on interventions such as smart inhalers and treatment algorithms below. </a:t>
            </a:r>
            <a:r>
              <a:rPr lang="en-GB" sz="2400" b="0" i="0" dirty="0">
                <a:solidFill>
                  <a:srgbClr val="1D9BF0"/>
                </a:solidFill>
                <a:effectLst/>
                <a:highlight>
                  <a:srgbClr val="FFFFFF"/>
                </a:highlight>
                <a:latin typeface="TwitterChirp"/>
              </a:rPr>
              <a:t>@SharonKMcCann</a:t>
            </a:r>
            <a:r>
              <a:rPr lang="en-GB" sz="2400" b="0" i="0" dirty="0">
                <a:solidFill>
                  <a:srgbClr val="0F1419"/>
                </a:solidFill>
                <a:effectLst/>
                <a:highlight>
                  <a:srgbClr val="FFFFFF"/>
                </a:highlight>
                <a:latin typeface="TwitterChirp"/>
              </a:rPr>
              <a:t> &amp; </a:t>
            </a:r>
            <a:r>
              <a:rPr lang="en-GB" sz="2400" b="0" i="0" dirty="0">
                <a:solidFill>
                  <a:srgbClr val="1D9BF0"/>
                </a:solidFill>
                <a:effectLst/>
                <a:highlight>
                  <a:srgbClr val="FFFFFF"/>
                </a:highlight>
                <a:latin typeface="TwitterChirp"/>
              </a:rPr>
              <a:t>@RNNewlands</a:t>
            </a:r>
            <a:r>
              <a:rPr lang="en-GB" sz="2400" b="0" i="0" dirty="0">
                <a:solidFill>
                  <a:srgbClr val="0F1419"/>
                </a:solidFill>
                <a:effectLst/>
                <a:highlight>
                  <a:srgbClr val="FFFFFF"/>
                </a:highlight>
                <a:latin typeface="TwitterChirp"/>
              </a:rPr>
              <a:t> work with trial teams and healthcare experts. </a:t>
            </a:r>
            <a:r>
              <a:rPr lang="en-GB" sz="2400" b="0" i="0" dirty="0">
                <a:solidFill>
                  <a:srgbClr val="1D9BF0"/>
                </a:solidFill>
                <a:effectLst/>
                <a:highlight>
                  <a:srgbClr val="FFFFFF"/>
                </a:highlight>
                <a:latin typeface="TwitterChirp"/>
              </a:rPr>
              <a:t>#Red4Research</a:t>
            </a:r>
            <a:endParaRPr lang="en-US" altLang="en-US" sz="4800" dirty="0"/>
          </a:p>
        </p:txBody>
      </p:sp>
      <p:pic>
        <p:nvPicPr>
          <p:cNvPr id="22531" name="Picture 1">
            <a:extLst>
              <a:ext uri="{FF2B5EF4-FFF2-40B4-BE49-F238E27FC236}">
                <a16:creationId xmlns:a16="http://schemas.microsoft.com/office/drawing/2014/main" id="{AD2E7F84-BF35-AA59-B7B5-863BCBB82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 y="2987749"/>
            <a:ext cx="79930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2500251-ADB0-99C7-0E2F-1340E7525100}"/>
              </a:ext>
            </a:extLst>
          </p:cNvPr>
          <p:cNvSpPr>
            <a:spLocks noGrp="1" noChangeArrowheads="1"/>
          </p:cNvSpPr>
          <p:nvPr>
            <p:ph type="ctrTitle"/>
          </p:nvPr>
        </p:nvSpPr>
        <p:spPr>
          <a:xfrm>
            <a:off x="1260474" y="2195661"/>
            <a:ext cx="7559675" cy="736973"/>
          </a:xfrm>
        </p:spPr>
        <p:txBody>
          <a:bodyPr/>
          <a:lstStyle/>
          <a:p>
            <a:r>
              <a:rPr lang="en-GB" altLang="en-US" sz="3200" dirty="0"/>
              <a:t>Day 5. Evidence synthesis of clinical studies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a:extLst>
              <a:ext uri="{FF2B5EF4-FFF2-40B4-BE49-F238E27FC236}">
                <a16:creationId xmlns:a16="http://schemas.microsoft.com/office/drawing/2014/main" id="{1AA8A529-35F9-25D4-74A1-E59013D61B61}"/>
              </a:ext>
            </a:extLst>
          </p:cNvPr>
          <p:cNvSpPr txBox="1">
            <a:spLocks noChangeArrowheads="1"/>
          </p:cNvSpPr>
          <p:nvPr/>
        </p:nvSpPr>
        <p:spPr bwMode="auto">
          <a:xfrm>
            <a:off x="1152525" y="1474788"/>
            <a:ext cx="83518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dirty="0">
                <a:solidFill>
                  <a:srgbClr val="0F1419"/>
                </a:solidFill>
                <a:latin typeface="TwitterChirp"/>
              </a:rPr>
              <a:t>🔍📚 It's very important that we don't focus on one study or piece of information to make healthcare decisions. Using evidence synthesis prevents this. This brief and accessible video explains what evidence synthesis is and why it matters: </a:t>
            </a:r>
            <a:r>
              <a:rPr lang="en-GB" altLang="en-US" dirty="0">
                <a:solidFill>
                  <a:srgbClr val="1D9BF0"/>
                </a:solidFill>
                <a:latin typeface="TwitterChirp"/>
              </a:rPr>
              <a:t>https://www.youtube.com/watch?v=xGdZQNHC8-k</a:t>
            </a:r>
            <a:endParaRPr lang="en-GB" altLang="en-US"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1D471BAF-A1BD-7057-E8D2-51C4B7FBC9A8}"/>
              </a:ext>
            </a:extLst>
          </p:cNvPr>
          <p:cNvSpPr txBox="1">
            <a:spLocks noChangeArrowheads="1"/>
          </p:cNvSpPr>
          <p:nvPr/>
        </p:nvSpPr>
        <p:spPr bwMode="auto">
          <a:xfrm>
            <a:off x="936625" y="323850"/>
            <a:ext cx="8207375" cy="162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5000"/>
              </a:lnSpc>
              <a:spcAft>
                <a:spcPts val="800"/>
              </a:spcAft>
            </a:pPr>
            <a:r>
              <a:rPr lang="en-GB" altLang="en-US" dirty="0">
                <a:solidFill>
                  <a:srgbClr val="0F1419"/>
                </a:solidFill>
                <a:latin typeface="TwitterChirp"/>
              </a:rPr>
              <a:t>🔍📚 Understanding the world of evidence syntheses of clinical studies.🧐 Join us as our Miriam Brazzelli goes through important aspects of bringing together information from clinical studies. Check the facts! 👇</a:t>
            </a:r>
            <a:endParaRPr lang="en-GB" altLang="en-US" sz="3200"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E0EBD8C-648B-D08B-D33C-48EFB6AF6547}"/>
              </a:ext>
            </a:extLst>
          </p:cNvPr>
          <p:cNvGraphicFramePr>
            <a:graphicFrameLocks noGrp="1"/>
          </p:cNvGraphicFramePr>
          <p:nvPr>
            <p:extLst>
              <p:ext uri="{D42A27DB-BD31-4B8C-83A1-F6EECF244321}">
                <p14:modId xmlns:p14="http://schemas.microsoft.com/office/powerpoint/2010/main" val="1498928458"/>
              </p:ext>
            </p:extLst>
          </p:nvPr>
        </p:nvGraphicFramePr>
        <p:xfrm>
          <a:off x="945756" y="2123653"/>
          <a:ext cx="8424863" cy="4909107"/>
        </p:xfrm>
        <a:graphic>
          <a:graphicData uri="http://schemas.openxmlformats.org/drawingml/2006/table">
            <a:tbl>
              <a:tblPr firstRow="1" bandRow="1">
                <a:tableStyleId>{5940675A-B579-460E-94D1-54222C63F5DA}</a:tableStyleId>
              </a:tblPr>
              <a:tblGrid>
                <a:gridCol w="8424863">
                  <a:extLst>
                    <a:ext uri="{9D8B030D-6E8A-4147-A177-3AD203B41FA5}">
                      <a16:colId xmlns:a16="http://schemas.microsoft.com/office/drawing/2014/main" val="20000"/>
                    </a:ext>
                  </a:extLst>
                </a:gridCol>
              </a:tblGrid>
              <a:tr h="370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TwitterChirp"/>
                        </a:rPr>
                        <a:t>Threads:</a:t>
                      </a:r>
                    </a:p>
                  </a:txBody>
                  <a:tcPr marL="91439" marR="91439" marT="45694" marB="45694"/>
                </a:tc>
                <a:extLst>
                  <a:ext uri="{0D108BD9-81ED-4DB2-BD59-A6C34878D82A}">
                    <a16:rowId xmlns:a16="http://schemas.microsoft.com/office/drawing/2014/main" val="10000"/>
                  </a:ext>
                </a:extLst>
              </a:tr>
              <a:tr h="852319">
                <a:tc>
                  <a:txBody>
                    <a:bodyPr/>
                    <a:lstStyle/>
                    <a:p>
                      <a:pPr marL="318770">
                        <a:lnSpc>
                          <a:spcPct val="105000"/>
                        </a:lnSpc>
                      </a:pPr>
                      <a:r>
                        <a:rPr lang="en-GB" sz="1800" b="1" dirty="0">
                          <a:solidFill>
                            <a:srgbClr val="000000"/>
                          </a:solidFill>
                          <a:effectLst/>
                          <a:latin typeface="TwitterChirp"/>
                          <a:ea typeface="Calibri" panose="020F0502020204030204" pitchFamily="34" charset="0"/>
                        </a:rPr>
                        <a:t>Fact:</a:t>
                      </a:r>
                      <a:r>
                        <a:rPr lang="en-GB" sz="1800" dirty="0">
                          <a:solidFill>
                            <a:srgbClr val="000000"/>
                          </a:solidFill>
                          <a:effectLst/>
                          <a:latin typeface="TwitterChirp"/>
                          <a:ea typeface="Calibri" panose="020F0502020204030204" pitchFamily="34" charset="0"/>
                        </a:rPr>
                        <a:t> </a:t>
                      </a:r>
                      <a:r>
                        <a:rPr lang="en-GB" sz="1800" dirty="0">
                          <a:effectLst/>
                          <a:latin typeface="TwitterChirp"/>
                          <a:ea typeface="Calibri" panose="020F0502020204030204" pitchFamily="34" charset="0"/>
                        </a:rPr>
                        <a:t>E</a:t>
                      </a:r>
                      <a:r>
                        <a:rPr lang="en-GB" sz="1800" dirty="0">
                          <a:solidFill>
                            <a:srgbClr val="000000"/>
                          </a:solidFill>
                          <a:effectLst/>
                          <a:latin typeface="TwitterChirp"/>
                          <a:ea typeface="Calibri" panose="020F0502020204030204" pitchFamily="34" charset="0"/>
                        </a:rPr>
                        <a:t>vidence synthes</a:t>
                      </a:r>
                      <a:r>
                        <a:rPr lang="en-GB" sz="1800" dirty="0">
                          <a:effectLst/>
                          <a:latin typeface="TwitterChirp"/>
                          <a:ea typeface="Calibri" panose="020F0502020204030204" pitchFamily="34" charset="0"/>
                        </a:rPr>
                        <a:t>e</a:t>
                      </a:r>
                      <a:r>
                        <a:rPr lang="en-GB" sz="1800" dirty="0">
                          <a:solidFill>
                            <a:srgbClr val="000000"/>
                          </a:solidFill>
                          <a:effectLst/>
                          <a:latin typeface="TwitterChirp"/>
                          <a:ea typeface="Calibri" panose="020F0502020204030204" pitchFamily="34" charset="0"/>
                        </a:rPr>
                        <a:t>s</a:t>
                      </a:r>
                      <a:r>
                        <a:rPr lang="en-GB" sz="1800" dirty="0">
                          <a:effectLst/>
                          <a:latin typeface="TwitterChirp"/>
                          <a:ea typeface="Calibri" panose="020F0502020204030204" pitchFamily="34" charset="0"/>
                        </a:rPr>
                        <a:t> use transparent and reproducible methods to</a:t>
                      </a:r>
                      <a:r>
                        <a:rPr lang="en-GB" sz="1800" dirty="0">
                          <a:solidFill>
                            <a:srgbClr val="000000"/>
                          </a:solidFill>
                          <a:effectLst/>
                          <a:latin typeface="TwitterChirp"/>
                          <a:ea typeface="Calibri" panose="020F0502020204030204" pitchFamily="34" charset="0"/>
                        </a:rPr>
                        <a:t> gather, review, and bring together evidence from multiple clinical studies to generate </a:t>
                      </a:r>
                      <a:r>
                        <a:rPr lang="en-GB" sz="1800" dirty="0">
                          <a:effectLst/>
                          <a:latin typeface="TwitterChirp"/>
                          <a:ea typeface="Calibri" panose="020F0502020204030204" pitchFamily="34" charset="0"/>
                        </a:rPr>
                        <a:t>robust</a:t>
                      </a:r>
                      <a:r>
                        <a:rPr lang="en-GB" sz="1800" dirty="0">
                          <a:solidFill>
                            <a:srgbClr val="000000"/>
                          </a:solidFill>
                          <a:effectLst/>
                          <a:latin typeface="TwitterChirp"/>
                          <a:ea typeface="Calibri" panose="020F0502020204030204" pitchFamily="34" charset="0"/>
                        </a:rPr>
                        <a:t> conclusions about health interventions, technologies, or health policies.</a:t>
                      </a:r>
                      <a:r>
                        <a:rPr lang="en-GB" sz="1800" dirty="0">
                          <a:effectLst/>
                          <a:latin typeface="TwitterChirp"/>
                          <a:ea typeface="Calibri" panose="020F0502020204030204" pitchFamily="34" charset="0"/>
                        </a:rPr>
                        <a:t> </a:t>
                      </a:r>
                    </a:p>
                  </a:txBody>
                  <a:tcPr marL="68579" marR="68579" marT="0" marB="0"/>
                </a:tc>
                <a:extLst>
                  <a:ext uri="{0D108BD9-81ED-4DB2-BD59-A6C34878D82A}">
                    <a16:rowId xmlns:a16="http://schemas.microsoft.com/office/drawing/2014/main" val="10001"/>
                  </a:ext>
                </a:extLst>
              </a:tr>
              <a:tr h="852319">
                <a:tc>
                  <a:txBody>
                    <a:bodyPr/>
                    <a:lstStyle/>
                    <a:p>
                      <a:pPr marL="318770">
                        <a:lnSpc>
                          <a:spcPct val="105000"/>
                        </a:lnSpc>
                      </a:pPr>
                      <a:r>
                        <a:rPr lang="en-GB" sz="1800" b="1" dirty="0">
                          <a:solidFill>
                            <a:srgbClr val="000000"/>
                          </a:solidFill>
                          <a:effectLst/>
                          <a:latin typeface="TwitterChirp"/>
                          <a:ea typeface="Calibri" panose="020F0502020204030204" pitchFamily="34" charset="0"/>
                        </a:rPr>
                        <a:t>Fact:</a:t>
                      </a:r>
                      <a:r>
                        <a:rPr lang="en-GB" sz="1800" dirty="0">
                          <a:solidFill>
                            <a:srgbClr val="000000"/>
                          </a:solidFill>
                          <a:effectLst/>
                          <a:latin typeface="TwitterChirp"/>
                          <a:ea typeface="Calibri" panose="020F0502020204030204" pitchFamily="34" charset="0"/>
                        </a:rPr>
                        <a:t> </a:t>
                      </a:r>
                      <a:r>
                        <a:rPr lang="en-GB" sz="1800" dirty="0">
                          <a:effectLst/>
                          <a:latin typeface="TwitterChirp"/>
                          <a:ea typeface="Calibri" panose="020F0502020204030204" pitchFamily="34" charset="0"/>
                        </a:rPr>
                        <a:t>The process of gathering and assessing evidence from clinical studies is</a:t>
                      </a:r>
                      <a:r>
                        <a:rPr lang="en-GB" sz="1800" dirty="0">
                          <a:solidFill>
                            <a:srgbClr val="000000"/>
                          </a:solidFill>
                          <a:effectLst/>
                          <a:latin typeface="TwitterChirp"/>
                          <a:ea typeface="Calibri" panose="020F0502020204030204" pitchFamily="34" charset="0"/>
                        </a:rPr>
                        <a:t> meticulous, time-consuming </a:t>
                      </a:r>
                      <a:r>
                        <a:rPr lang="en-GB" sz="1800" dirty="0">
                          <a:effectLst/>
                          <a:latin typeface="TwitterChirp"/>
                          <a:ea typeface="Calibri" panose="020F0502020204030204" pitchFamily="34" charset="0"/>
                        </a:rPr>
                        <a:t>and requires</a:t>
                      </a:r>
                      <a:r>
                        <a:rPr lang="en-GB" sz="1800" dirty="0">
                          <a:solidFill>
                            <a:srgbClr val="000000"/>
                          </a:solidFill>
                          <a:effectLst/>
                          <a:latin typeface="TwitterChirp"/>
                          <a:ea typeface="Calibri" panose="020F0502020204030204" pitchFamily="34" charset="0"/>
                        </a:rPr>
                        <a:t> expertise in both the </a:t>
                      </a:r>
                      <a:r>
                        <a:rPr lang="en-GB" sz="1800" dirty="0">
                          <a:effectLst/>
                          <a:latin typeface="TwitterChirp"/>
                          <a:ea typeface="Calibri" panose="020F0502020204030204" pitchFamily="34" charset="0"/>
                        </a:rPr>
                        <a:t>topic area</a:t>
                      </a:r>
                      <a:r>
                        <a:rPr lang="en-GB" sz="1800" dirty="0">
                          <a:solidFill>
                            <a:srgbClr val="000000"/>
                          </a:solidFill>
                          <a:effectLst/>
                          <a:latin typeface="TwitterChirp"/>
                          <a:ea typeface="Calibri" panose="020F0502020204030204" pitchFamily="34" charset="0"/>
                        </a:rPr>
                        <a:t> and research methodology.</a:t>
                      </a:r>
                      <a:endParaRPr lang="en-GB" sz="1800" dirty="0">
                        <a:effectLst/>
                        <a:latin typeface="TwitterChirp"/>
                        <a:ea typeface="Calibri" panose="020F0502020204030204" pitchFamily="34" charset="0"/>
                      </a:endParaRPr>
                    </a:p>
                  </a:txBody>
                  <a:tcPr marL="68579" marR="68579" marT="0" marB="0"/>
                </a:tc>
                <a:extLst>
                  <a:ext uri="{0D108BD9-81ED-4DB2-BD59-A6C34878D82A}">
                    <a16:rowId xmlns:a16="http://schemas.microsoft.com/office/drawing/2014/main" val="10002"/>
                  </a:ext>
                </a:extLst>
              </a:tr>
              <a:tr h="564319">
                <a:tc>
                  <a:txBody>
                    <a:bodyPr/>
                    <a:lstStyle/>
                    <a:p>
                      <a:pPr marL="318770">
                        <a:lnSpc>
                          <a:spcPct val="105000"/>
                        </a:lnSpc>
                      </a:pPr>
                      <a:r>
                        <a:rPr lang="en-GB" sz="1800" b="1" dirty="0">
                          <a:solidFill>
                            <a:srgbClr val="000000"/>
                          </a:solidFill>
                          <a:effectLst/>
                          <a:latin typeface="TwitterChirp"/>
                          <a:ea typeface="Calibri" panose="020F0502020204030204" pitchFamily="34" charset="0"/>
                        </a:rPr>
                        <a:t>Fact:</a:t>
                      </a:r>
                      <a:r>
                        <a:rPr lang="en-GB" sz="1800" dirty="0">
                          <a:solidFill>
                            <a:srgbClr val="000000"/>
                          </a:solidFill>
                          <a:effectLst/>
                          <a:latin typeface="TwitterChirp"/>
                          <a:ea typeface="Calibri" panose="020F0502020204030204" pitchFamily="34" charset="0"/>
                        </a:rPr>
                        <a:t> Quality and relevance of data from clinical studies vary; when conducting an evidence synthesis, rigorous analyses ensure only reliable data inform conclusions.</a:t>
                      </a:r>
                      <a:endParaRPr lang="en-GB" sz="1800" dirty="0">
                        <a:effectLst/>
                        <a:latin typeface="TwitterChirp"/>
                        <a:ea typeface="Calibri" panose="020F0502020204030204" pitchFamily="34" charset="0"/>
                      </a:endParaRPr>
                    </a:p>
                  </a:txBody>
                  <a:tcPr marL="68579" marR="68579" marT="0" marB="0"/>
                </a:tc>
                <a:extLst>
                  <a:ext uri="{0D108BD9-81ED-4DB2-BD59-A6C34878D82A}">
                    <a16:rowId xmlns:a16="http://schemas.microsoft.com/office/drawing/2014/main" val="10003"/>
                  </a:ext>
                </a:extLst>
              </a:tr>
              <a:tr h="1140320">
                <a:tc>
                  <a:txBody>
                    <a:bodyPr/>
                    <a:lstStyle/>
                    <a:p>
                      <a:pPr marL="318770">
                        <a:lnSpc>
                          <a:spcPct val="105000"/>
                        </a:lnSpc>
                      </a:pPr>
                      <a:r>
                        <a:rPr lang="en-GB" sz="1800" b="1" dirty="0">
                          <a:solidFill>
                            <a:srgbClr val="000000"/>
                          </a:solidFill>
                          <a:effectLst/>
                          <a:latin typeface="TwitterChirp"/>
                          <a:ea typeface="Calibri" panose="020F0502020204030204" pitchFamily="34" charset="0"/>
                        </a:rPr>
                        <a:t>Fact:</a:t>
                      </a:r>
                      <a:r>
                        <a:rPr lang="en-GB" sz="1800" dirty="0">
                          <a:solidFill>
                            <a:srgbClr val="000000"/>
                          </a:solidFill>
                          <a:effectLst/>
                          <a:latin typeface="TwitterChirp"/>
                          <a:ea typeface="Calibri" panose="020F0502020204030204" pitchFamily="34" charset="0"/>
                        </a:rPr>
                        <a:t> E</a:t>
                      </a:r>
                      <a:r>
                        <a:rPr lang="en-GB" sz="1800" dirty="0">
                          <a:effectLst/>
                          <a:latin typeface="TwitterChirp"/>
                          <a:ea typeface="Calibri" panose="020F0502020204030204" pitchFamily="34" charset="0"/>
                        </a:rPr>
                        <a:t>vidence syntheses can focus on summary (aggregate) data, individual participant data or both according to the research questions they need to address. The use of individual participant data allows a more in-depth analysis of participants' characteristics and more reliable and informative </a:t>
                      </a:r>
                      <a:r>
                        <a:rPr lang="en-GB" sz="1800" dirty="0">
                          <a:solidFill>
                            <a:srgbClr val="000000"/>
                          </a:solidFill>
                          <a:effectLst/>
                          <a:latin typeface="TwitterChirp"/>
                          <a:ea typeface="Calibri" panose="020F0502020204030204" pitchFamily="34" charset="0"/>
                        </a:rPr>
                        <a:t>conclusions.</a:t>
                      </a:r>
                      <a:endParaRPr lang="en-GB" sz="1800" dirty="0">
                        <a:effectLst/>
                        <a:latin typeface="TwitterChirp"/>
                        <a:ea typeface="Calibri" panose="020F0502020204030204" pitchFamily="34" charset="0"/>
                      </a:endParaRPr>
                    </a:p>
                  </a:txBody>
                  <a:tcPr marL="68579" marR="68579" marT="0" marB="0"/>
                </a:tc>
                <a:extLst>
                  <a:ext uri="{0D108BD9-81ED-4DB2-BD59-A6C34878D82A}">
                    <a16:rowId xmlns:a16="http://schemas.microsoft.com/office/drawing/2014/main" val="10004"/>
                  </a:ext>
                </a:extLst>
              </a:tr>
              <a:tr h="564319">
                <a:tc>
                  <a:txBody>
                    <a:bodyPr/>
                    <a:lstStyle/>
                    <a:p>
                      <a:pPr marL="318770">
                        <a:lnSpc>
                          <a:spcPct val="105000"/>
                        </a:lnSpc>
                      </a:pPr>
                      <a:r>
                        <a:rPr lang="en-GB" sz="1800" b="1">
                          <a:solidFill>
                            <a:srgbClr val="000000"/>
                          </a:solidFill>
                          <a:effectLst/>
                          <a:latin typeface="TwitterChirp"/>
                          <a:ea typeface="Calibri" panose="020F0502020204030204" pitchFamily="34" charset="0"/>
                        </a:rPr>
                        <a:t>Fact:</a:t>
                      </a:r>
                      <a:r>
                        <a:rPr lang="en-GB" sz="1800">
                          <a:solidFill>
                            <a:srgbClr val="000000"/>
                          </a:solidFill>
                          <a:effectLst/>
                          <a:latin typeface="TwitterChirp"/>
                          <a:ea typeface="Calibri" panose="020F0502020204030204" pitchFamily="34" charset="0"/>
                        </a:rPr>
                        <a:t> Evidence syntheses can help decide what works for whom and in which situations and inform future research.</a:t>
                      </a:r>
                      <a:endParaRPr lang="en-GB" sz="1800">
                        <a:effectLst/>
                        <a:latin typeface="TwitterChirp"/>
                        <a:ea typeface="Calibri" panose="020F0502020204030204" pitchFamily="34" charset="0"/>
                      </a:endParaRPr>
                    </a:p>
                  </a:txBody>
                  <a:tcPr marL="68579" marR="68579" marT="0" marB="0"/>
                </a:tc>
                <a:extLst>
                  <a:ext uri="{0D108BD9-81ED-4DB2-BD59-A6C34878D82A}">
                    <a16:rowId xmlns:a16="http://schemas.microsoft.com/office/drawing/2014/main" val="10005"/>
                  </a:ext>
                </a:extLst>
              </a:tr>
              <a:tr h="564319">
                <a:tc>
                  <a:txBody>
                    <a:bodyPr/>
                    <a:lstStyle/>
                    <a:p>
                      <a:pPr marL="318770">
                        <a:lnSpc>
                          <a:spcPct val="105000"/>
                        </a:lnSpc>
                      </a:pPr>
                      <a:r>
                        <a:rPr lang="en-GB" sz="1800" b="1" dirty="0">
                          <a:solidFill>
                            <a:srgbClr val="000000"/>
                          </a:solidFill>
                          <a:effectLst/>
                          <a:latin typeface="TwitterChirp"/>
                          <a:ea typeface="Calibri" panose="020F0502020204030204" pitchFamily="34" charset="0"/>
                        </a:rPr>
                        <a:t>Fact:</a:t>
                      </a:r>
                      <a:r>
                        <a:rPr lang="en-GB" sz="1800" dirty="0">
                          <a:solidFill>
                            <a:srgbClr val="000000"/>
                          </a:solidFill>
                          <a:effectLst/>
                          <a:latin typeface="TwitterChirp"/>
                          <a:ea typeface="Calibri" panose="020F0502020204030204" pitchFamily="34" charset="0"/>
                        </a:rPr>
                        <a:t> Patients, policymakers, and practitioners use </a:t>
                      </a:r>
                      <a:r>
                        <a:rPr lang="en-GB" sz="1800" dirty="0">
                          <a:effectLst/>
                          <a:latin typeface="TwitterChirp"/>
                          <a:ea typeface="Calibri" panose="020F0502020204030204" pitchFamily="34" charset="0"/>
                        </a:rPr>
                        <a:t>the findings of evidence syntheses</a:t>
                      </a:r>
                      <a:r>
                        <a:rPr lang="en-GB" sz="1800" dirty="0">
                          <a:solidFill>
                            <a:srgbClr val="000000"/>
                          </a:solidFill>
                          <a:effectLst/>
                          <a:latin typeface="TwitterChirp"/>
                          <a:ea typeface="Calibri" panose="020F0502020204030204" pitchFamily="34" charset="0"/>
                        </a:rPr>
                        <a:t> to make informed healthcare decisions.</a:t>
                      </a:r>
                      <a:endParaRPr lang="en-GB" sz="1800" dirty="0">
                        <a:effectLst/>
                        <a:latin typeface="TwitterChirp"/>
                        <a:ea typeface="Calibri" panose="020F0502020204030204" pitchFamily="34" charset="0"/>
                      </a:endParaRPr>
                    </a:p>
                  </a:txBody>
                  <a:tcPr marL="68579" marR="68579"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42B1F8C7-0C83-1AF6-8C8D-5CD1230CB313}"/>
              </a:ext>
            </a:extLst>
          </p:cNvPr>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p>
        </p:txBody>
      </p:sp>
      <p:sp>
        <p:nvSpPr>
          <p:cNvPr id="26627" name="TextBox 5">
            <a:extLst>
              <a:ext uri="{FF2B5EF4-FFF2-40B4-BE49-F238E27FC236}">
                <a16:creationId xmlns:a16="http://schemas.microsoft.com/office/drawing/2014/main" id="{88D12E35-AC2B-AF26-8D09-9A35DEA391D2}"/>
              </a:ext>
            </a:extLst>
          </p:cNvPr>
          <p:cNvSpPr txBox="1">
            <a:spLocks noChangeArrowheads="1"/>
          </p:cNvSpPr>
          <p:nvPr/>
        </p:nvSpPr>
        <p:spPr bwMode="auto">
          <a:xfrm>
            <a:off x="938213" y="423863"/>
            <a:ext cx="792003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45000"/>
              <a:buFont typeface="Wingdings" panose="05000000000000000000" pitchFamily="2" charset="2"/>
              <a:buNone/>
            </a:pPr>
            <a:r>
              <a:rPr lang="en-GB" altLang="en-US" dirty="0">
                <a:solidFill>
                  <a:srgbClr val="0F1419"/>
                </a:solidFill>
                <a:latin typeface="TwitterChirp"/>
              </a:rPr>
              <a:t>🔍📚 Our evidence synthesis team assess evidence from clinical studies to guide healthcare decisions, such as decisions about women’s health. Our core team - Miriam, Clare, Kusum, Mari and Moira - work closely with statisticians and healthcare experts. </a:t>
            </a:r>
            <a:r>
              <a:rPr kumimoji="0" lang="en-GB" sz="2400" b="0" i="0" u="none" strike="noStrike" kern="1200" cap="none" spc="0" normalizeH="0" baseline="0" noProof="0" dirty="0">
                <a:ln>
                  <a:noFill/>
                </a:ln>
                <a:solidFill>
                  <a:srgbClr val="1D9BF0"/>
                </a:solidFill>
                <a:effectLst/>
                <a:highlight>
                  <a:srgbClr val="FFFFFF"/>
                </a:highlight>
                <a:uLnTx/>
                <a:uFillTx/>
                <a:latin typeface="TwitterChirp"/>
                <a:ea typeface="+mj-ea"/>
              </a:rPr>
              <a:t>#Red4Research</a:t>
            </a:r>
            <a:r>
              <a:rPr kumimoji="0" lang="en-GB" sz="2400" b="0" i="0" u="none" strike="noStrike" kern="1200" cap="none" spc="0" normalizeH="0" baseline="0" noProof="0" dirty="0">
                <a:ln>
                  <a:noFill/>
                </a:ln>
                <a:solidFill>
                  <a:srgbClr val="0F1419"/>
                </a:solidFill>
                <a:effectLst/>
                <a:highlight>
                  <a:srgbClr val="FFFFFF"/>
                </a:highlight>
                <a:uLnTx/>
                <a:uFillTx/>
                <a:latin typeface="TwitterChirp"/>
                <a:ea typeface="+mj-ea"/>
              </a:rPr>
              <a:t> </a:t>
            </a:r>
            <a:endParaRPr lang="en-GB" altLang="en-US" dirty="0">
              <a:solidFill>
                <a:srgbClr val="0F1419"/>
              </a:solidFill>
              <a:latin typeface="TwitterChirp"/>
            </a:endParaRPr>
          </a:p>
        </p:txBody>
      </p:sp>
      <p:pic>
        <p:nvPicPr>
          <p:cNvPr id="26628" name="Picture 4" descr="A screenshot of a medical information&#10;&#10;Description automatically generated">
            <a:extLst>
              <a:ext uri="{FF2B5EF4-FFF2-40B4-BE49-F238E27FC236}">
                <a16:creationId xmlns:a16="http://schemas.microsoft.com/office/drawing/2014/main" id="{BE816909-E73F-CA55-5908-7FBAEE31D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2339975"/>
            <a:ext cx="51133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DB470D-4C65-38F6-B578-028B93FC7309}"/>
              </a:ext>
            </a:extLst>
          </p:cNvPr>
          <p:cNvSpPr txBox="1"/>
          <p:nvPr/>
        </p:nvSpPr>
        <p:spPr>
          <a:xfrm>
            <a:off x="863848" y="1475581"/>
            <a:ext cx="8784976" cy="3416320"/>
          </a:xfrm>
          <a:prstGeom prst="rect">
            <a:avLst/>
          </a:prstGeom>
          <a:noFill/>
        </p:spPr>
        <p:txBody>
          <a:bodyPr wrap="square">
            <a:spAutoFit/>
          </a:bodyPr>
          <a:lstStyle/>
          <a:p>
            <a:r>
              <a:rPr lang="en-GB" b="0" i="0" dirty="0">
                <a:solidFill>
                  <a:srgbClr val="0F1419"/>
                </a:solidFill>
                <a:effectLst/>
                <a:latin typeface="TwitterChirp"/>
              </a:rPr>
              <a:t>🔍📚 Did you know that Prof Miriam Brazzelli has secured a significant NIHR grant to establish the Aberdeen Belfast Evidence Collaboration (ABEC), which aims to enhance health and social care through robust evidence syntheses? </a:t>
            </a:r>
            <a:endParaRPr lang="en-GB" dirty="0">
              <a:solidFill>
                <a:srgbClr val="00B0F0"/>
              </a:solidFill>
              <a:latin typeface="TwitterChirp"/>
            </a:endParaRPr>
          </a:p>
          <a:p>
            <a:endParaRPr lang="en-GB" b="0" i="0" dirty="0">
              <a:solidFill>
                <a:srgbClr val="00B0F0"/>
              </a:solidFill>
              <a:effectLst/>
              <a:latin typeface="TwitterChirp"/>
            </a:endParaRPr>
          </a:p>
          <a:p>
            <a:pPr algn="l" rtl="0"/>
            <a:r>
              <a:rPr lang="en-GB" b="0" i="0" dirty="0">
                <a:solidFill>
                  <a:srgbClr val="0F1419"/>
                </a:solidFill>
                <a:effectLst/>
                <a:latin typeface="TwitterChirp"/>
              </a:rPr>
              <a:t>😮 £3,337,561.07</a:t>
            </a:r>
          </a:p>
          <a:p>
            <a:pPr algn="l" rtl="0"/>
            <a:r>
              <a:rPr lang="en-GB" b="0" i="0" dirty="0">
                <a:solidFill>
                  <a:srgbClr val="0F1419"/>
                </a:solidFill>
                <a:effectLst/>
                <a:latin typeface="TwitterChirp"/>
              </a:rPr>
              <a:t>🗓️ April 2023 - April 2028</a:t>
            </a:r>
          </a:p>
          <a:p>
            <a:pPr algn="l" rtl="0"/>
            <a:endParaRPr lang="en-GB" b="0" i="0" dirty="0">
              <a:solidFill>
                <a:srgbClr val="0F1419"/>
              </a:solidFill>
              <a:effectLst/>
              <a:latin typeface="TwitterChirp"/>
            </a:endParaRPr>
          </a:p>
          <a:p>
            <a:pPr algn="l" rtl="0"/>
            <a:r>
              <a:rPr lang="en-GB" b="1" i="0" dirty="0">
                <a:effectLst/>
                <a:latin typeface="TwitterChirp"/>
              </a:rPr>
              <a:t>Add: </a:t>
            </a:r>
            <a:r>
              <a:rPr lang="en-GB" b="0" i="0" dirty="0">
                <a:solidFill>
                  <a:srgbClr val="1D9BF0"/>
                </a:solidFill>
                <a:effectLst/>
                <a:latin typeface="TwitterChirp"/>
              </a:rPr>
              <a:t>https://fundingawards.nihr.ac.uk/award/NIHR153880</a:t>
            </a:r>
            <a:endParaRPr lang="en-GB" b="0" i="0" dirty="0">
              <a:solidFill>
                <a:srgbClr val="0F1419"/>
              </a:solidFill>
              <a:effectLst/>
              <a:latin typeface="TwitterChirp"/>
            </a:endParaRPr>
          </a:p>
        </p:txBody>
      </p:sp>
    </p:spTree>
    <p:extLst>
      <p:ext uri="{BB962C8B-B14F-4D97-AF65-F5344CB8AC3E}">
        <p14:creationId xmlns:p14="http://schemas.microsoft.com/office/powerpoint/2010/main" val="25608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2DC7608E-DA20-372C-3A6A-6BB060EC5C5A}"/>
              </a:ext>
            </a:extLst>
          </p:cNvPr>
          <p:cNvSpPr txBox="1">
            <a:spLocks noChangeArrowheads="1"/>
          </p:cNvSpPr>
          <p:nvPr/>
        </p:nvSpPr>
        <p:spPr bwMode="auto">
          <a:xfrm>
            <a:off x="1151880" y="2339677"/>
            <a:ext cx="8137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0" i="0" dirty="0">
                <a:solidFill>
                  <a:srgbClr val="0F1419"/>
                </a:solidFill>
                <a:effectLst/>
                <a:highlight>
                  <a:srgbClr val="FFFFFF"/>
                </a:highlight>
                <a:latin typeface="TwitterChirp"/>
              </a:rPr>
              <a:t>📏Looking at how we plan, do and share the findings of clinical trials (clinical study type) is called Trials Methodology. This is a way of us thinking whether there might be a better way to do trials. This video explains what it is and why it matters: </a:t>
            </a:r>
            <a:r>
              <a:rPr lang="en-GB" b="0" i="0" dirty="0">
                <a:solidFill>
                  <a:srgbClr val="1D9BF0"/>
                </a:solidFill>
                <a:effectLst/>
                <a:highlight>
                  <a:srgbClr val="FFFFFF"/>
                </a:highlight>
                <a:latin typeface="TwitterChirp"/>
              </a:rPr>
              <a:t>https://www.youtube.com/watch?v=6sd7pV8XTRY</a:t>
            </a: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9F9FB694-BE88-6B88-C8C0-1B17659D6637}"/>
              </a:ext>
            </a:extLst>
          </p:cNvPr>
          <p:cNvSpPr>
            <a:spLocks noGrp="1" noChangeArrowheads="1"/>
          </p:cNvSpPr>
          <p:nvPr>
            <p:ph idx="1"/>
          </p:nvPr>
        </p:nvSpPr>
        <p:spPr>
          <a:xfrm>
            <a:off x="676275" y="395461"/>
            <a:ext cx="8980488" cy="1378297"/>
          </a:xfrm>
        </p:spPr>
        <p:txBody>
          <a:bodyPr/>
          <a:lstStyle/>
          <a:p>
            <a:pPr marL="107950" indent="0">
              <a:buFont typeface="Arial" panose="020B0604020202020204" pitchFamily="34" charset="0"/>
              <a:buNone/>
            </a:pPr>
            <a:r>
              <a:rPr lang="en-GB" altLang="en-US" sz="2400" dirty="0">
                <a:solidFill>
                  <a:srgbClr val="0D0D0D"/>
                </a:solidFill>
                <a:latin typeface="Söhne"/>
              </a:rPr>
              <a:t>📏Ever wonder why trials are done the way they are?🧐</a:t>
            </a:r>
            <a:r>
              <a:rPr lang="en-GB" altLang="en-US" sz="2400" dirty="0">
                <a:solidFill>
                  <a:srgbClr val="0F1419"/>
                </a:solidFill>
                <a:latin typeface="TwitterChirp"/>
              </a:rPr>
              <a:t>Join us as Prof. </a:t>
            </a:r>
            <a:r>
              <a:rPr lang="en-GB" altLang="en-US" sz="2400" dirty="0">
                <a:solidFill>
                  <a:srgbClr val="1D9BF0"/>
                </a:solidFill>
                <a:latin typeface="TwitterChirp"/>
              </a:rPr>
              <a:t>@GilliesKatie</a:t>
            </a:r>
            <a:r>
              <a:rPr lang="en-GB" altLang="en-US" sz="2400" dirty="0">
                <a:solidFill>
                  <a:srgbClr val="0F1419"/>
                </a:solidFill>
                <a:latin typeface="TwitterChirp"/>
              </a:rPr>
              <a:t> covers some of the aspects of the methodology of clinical trials that we're particularly interested in </a:t>
            </a:r>
            <a:r>
              <a:rPr lang="en-GB" altLang="en-US" sz="2400" dirty="0">
                <a:solidFill>
                  <a:srgbClr val="1D9BF0"/>
                </a:solidFill>
                <a:latin typeface="TwitterChirp"/>
              </a:rPr>
              <a:t>@hsru_aberdeen</a:t>
            </a:r>
            <a:r>
              <a:rPr lang="en-GB" altLang="en-US" sz="2400" dirty="0">
                <a:solidFill>
                  <a:srgbClr val="0F1419"/>
                </a:solidFill>
                <a:latin typeface="TwitterChirp"/>
              </a:rPr>
              <a:t>. Check the facts!👇</a:t>
            </a:r>
            <a:endParaRPr lang="en-GB" altLang="en-US" sz="2400" dirty="0"/>
          </a:p>
        </p:txBody>
      </p:sp>
      <p:graphicFrame>
        <p:nvGraphicFramePr>
          <p:cNvPr id="4" name="Table 3">
            <a:extLst>
              <a:ext uri="{FF2B5EF4-FFF2-40B4-BE49-F238E27FC236}">
                <a16:creationId xmlns:a16="http://schemas.microsoft.com/office/drawing/2014/main" id="{A3F7DBAA-B32C-A0D9-FD5E-70773BFF7970}"/>
              </a:ext>
            </a:extLst>
          </p:cNvPr>
          <p:cNvGraphicFramePr>
            <a:graphicFrameLocks noGrp="1"/>
          </p:cNvGraphicFramePr>
          <p:nvPr>
            <p:extLst>
              <p:ext uri="{D42A27DB-BD31-4B8C-83A1-F6EECF244321}">
                <p14:modId xmlns:p14="http://schemas.microsoft.com/office/powerpoint/2010/main" val="1626185910"/>
              </p:ext>
            </p:extLst>
          </p:nvPr>
        </p:nvGraphicFramePr>
        <p:xfrm>
          <a:off x="768350" y="2124075"/>
          <a:ext cx="8888413" cy="4856256"/>
        </p:xfrm>
        <a:graphic>
          <a:graphicData uri="http://schemas.openxmlformats.org/drawingml/2006/table">
            <a:tbl>
              <a:tblPr firstRow="1" bandRow="1">
                <a:tableStyleId>{5940675A-B579-460E-94D1-54222C63F5DA}</a:tableStyleId>
              </a:tblPr>
              <a:tblGrid>
                <a:gridCol w="8888413">
                  <a:extLst>
                    <a:ext uri="{9D8B030D-6E8A-4147-A177-3AD203B41FA5}">
                      <a16:colId xmlns:a16="http://schemas.microsoft.com/office/drawing/2014/main" val="20000"/>
                    </a:ext>
                  </a:extLst>
                </a:gridCol>
              </a:tblGrid>
              <a:tr h="370776">
                <a:tc>
                  <a:txBody>
                    <a:bodyPr/>
                    <a:lstStyle/>
                    <a:p>
                      <a:r>
                        <a:rPr lang="en-GB" sz="1800" b="1" dirty="0">
                          <a:latin typeface="TwitterChirp"/>
                        </a:rPr>
                        <a:t>Threads:</a:t>
                      </a:r>
                    </a:p>
                  </a:txBody>
                  <a:tcPr marL="91436" marR="91436" marT="45712" marB="45712"/>
                </a:tc>
                <a:extLst>
                  <a:ext uri="{0D108BD9-81ED-4DB2-BD59-A6C34878D82A}">
                    <a16:rowId xmlns:a16="http://schemas.microsoft.com/office/drawing/2014/main" val="10000"/>
                  </a:ext>
                </a:extLst>
              </a:tr>
              <a:tr h="640050">
                <a:tc>
                  <a:txBody>
                    <a:bodyPr/>
                    <a:lstStyle/>
                    <a:p>
                      <a:r>
                        <a:rPr lang="en-GB" sz="1800" b="1" dirty="0">
                          <a:latin typeface="TwitterChirp"/>
                        </a:rPr>
                        <a:t>Fact: </a:t>
                      </a:r>
                      <a:r>
                        <a:rPr lang="en-GB" sz="1800" dirty="0">
                          <a:latin typeface="TwitterChirp"/>
                        </a:rPr>
                        <a:t>There's a lot of research into how to do trials. This research helps us test and refine our approaches, ensuring trials are well designed and tell us what works and what doesn't.</a:t>
                      </a:r>
                    </a:p>
                  </a:txBody>
                  <a:tcPr marL="91436" marR="91436" marT="45712" marB="45712"/>
                </a:tc>
                <a:extLst>
                  <a:ext uri="{0D108BD9-81ED-4DB2-BD59-A6C34878D82A}">
                    <a16:rowId xmlns:a16="http://schemas.microsoft.com/office/drawing/2014/main" val="10001"/>
                  </a:ext>
                </a:extLst>
              </a:tr>
              <a:tr h="640050">
                <a:tc>
                  <a:txBody>
                    <a:bodyPr/>
                    <a:lstStyle/>
                    <a:p>
                      <a:r>
                        <a:rPr lang="en-GB" sz="1800" b="1" dirty="0">
                          <a:latin typeface="TwitterChirp"/>
                        </a:rPr>
                        <a:t>Fact: </a:t>
                      </a:r>
                      <a:r>
                        <a:rPr lang="en-GB" sz="1800" dirty="0">
                          <a:latin typeface="TwitterChirp"/>
                        </a:rPr>
                        <a:t>Well-designed trials have plans to keep people involved all the way through, making sure the study's findings are solid.</a:t>
                      </a:r>
                    </a:p>
                  </a:txBody>
                  <a:tcPr marL="91436" marR="91436" marT="45712" marB="45712"/>
                </a:tc>
                <a:extLst>
                  <a:ext uri="{0D108BD9-81ED-4DB2-BD59-A6C34878D82A}">
                    <a16:rowId xmlns:a16="http://schemas.microsoft.com/office/drawing/2014/main" val="10002"/>
                  </a:ext>
                </a:extLst>
              </a:tr>
              <a:tr h="64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TwitterChirp"/>
                          <a:ea typeface="+mn-ea"/>
                        </a:rPr>
                        <a:t>Fact: </a:t>
                      </a:r>
                      <a:r>
                        <a:rPr kumimoji="0" lang="en-GB" sz="1800" b="0" i="0" u="none" strike="noStrike" kern="1200" cap="none" spc="0" normalizeH="0" baseline="0" noProof="0" dirty="0">
                          <a:ln>
                            <a:noFill/>
                          </a:ln>
                          <a:solidFill>
                            <a:srgbClr val="000000"/>
                          </a:solidFill>
                          <a:effectLst/>
                          <a:uLnTx/>
                          <a:uFillTx/>
                          <a:latin typeface="TwitterChirp"/>
                          <a:ea typeface="+mn-ea"/>
                        </a:rPr>
                        <a:t>We need different kinds of people to participate - especially those groups impacted by the condition being studied. This way, we can be sure what we learn helps everyone.</a:t>
                      </a:r>
                    </a:p>
                  </a:txBody>
                  <a:tcPr marL="91436" marR="91436" marT="45712" marB="45712"/>
                </a:tc>
                <a:extLst>
                  <a:ext uri="{0D108BD9-81ED-4DB2-BD59-A6C34878D82A}">
                    <a16:rowId xmlns:a16="http://schemas.microsoft.com/office/drawing/2014/main" val="10003"/>
                  </a:ext>
                </a:extLst>
              </a:tr>
              <a:tr h="64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TwitterChirp"/>
                        </a:rPr>
                        <a:t>Fact: </a:t>
                      </a:r>
                      <a:r>
                        <a:rPr lang="en-GB" sz="1800" dirty="0">
                          <a:solidFill>
                            <a:srgbClr val="000000"/>
                          </a:solidFill>
                          <a:effectLst/>
                          <a:latin typeface="TwitterChirp"/>
                        </a:rPr>
                        <a:t>Numbers matter, but it's about the right balance. We calculate how many people we need to make sure our results are accurate, and a trial done efficiently. </a:t>
                      </a:r>
                      <a:endParaRPr lang="en-GB" sz="1800" dirty="0">
                        <a:latin typeface="TwitterChirp"/>
                      </a:endParaRPr>
                    </a:p>
                  </a:txBody>
                  <a:tcPr marL="91436" marR="91436" marT="45712" marB="45712"/>
                </a:tc>
                <a:extLst>
                  <a:ext uri="{0D108BD9-81ED-4DB2-BD59-A6C34878D82A}">
                    <a16:rowId xmlns:a16="http://schemas.microsoft.com/office/drawing/2014/main" val="10004"/>
                  </a:ext>
                </a:extLst>
              </a:tr>
              <a:tr h="640050">
                <a:tc>
                  <a:txBody>
                    <a:bodyPr/>
                    <a:lstStyle/>
                    <a:p>
                      <a:r>
                        <a:rPr lang="en-GB" sz="1800" b="1" dirty="0">
                          <a:solidFill>
                            <a:srgbClr val="000000"/>
                          </a:solidFill>
                          <a:effectLst/>
                          <a:latin typeface="TwitterChirp"/>
                        </a:rPr>
                        <a:t>Fact: </a:t>
                      </a:r>
                      <a:r>
                        <a:rPr lang="en-GB" sz="1800" dirty="0">
                          <a:solidFill>
                            <a:srgbClr val="000000"/>
                          </a:solidFill>
                          <a:effectLst/>
                          <a:latin typeface="TwitterChirp"/>
                        </a:rPr>
                        <a:t>Strategies such as community engagement and targeted outreach are effective in increasing trial diversity and representation.</a:t>
                      </a:r>
                      <a:endParaRPr lang="en-GB" sz="1800" dirty="0">
                        <a:latin typeface="TwitterChirp"/>
                      </a:endParaRPr>
                    </a:p>
                  </a:txBody>
                  <a:tcPr marL="91436" marR="91436" marT="45712" marB="45712"/>
                </a:tc>
                <a:extLst>
                  <a:ext uri="{0D108BD9-81ED-4DB2-BD59-A6C34878D82A}">
                    <a16:rowId xmlns:a16="http://schemas.microsoft.com/office/drawing/2014/main" val="10005"/>
                  </a:ext>
                </a:extLst>
              </a:tr>
              <a:tr h="370776">
                <a:tc>
                  <a:txBody>
                    <a:bodyPr/>
                    <a:lstStyle/>
                    <a:p>
                      <a:r>
                        <a:rPr lang="en-GB" sz="1800" b="1" dirty="0">
                          <a:solidFill>
                            <a:srgbClr val="000000"/>
                          </a:solidFill>
                          <a:effectLst/>
                          <a:latin typeface="TwitterChirp"/>
                        </a:rPr>
                        <a:t>Fact: </a:t>
                      </a:r>
                      <a:r>
                        <a:rPr lang="en-GB" sz="1800" dirty="0">
                          <a:solidFill>
                            <a:srgbClr val="000000"/>
                          </a:solidFill>
                          <a:effectLst/>
                          <a:latin typeface="TwitterChirp"/>
                        </a:rPr>
                        <a:t>Simplicity in trial design can often lead to clearer, more straightforward insights.</a:t>
                      </a:r>
                      <a:endParaRPr lang="en-GB" sz="1800" dirty="0">
                        <a:latin typeface="TwitterChirp"/>
                      </a:endParaRPr>
                    </a:p>
                  </a:txBody>
                  <a:tcPr marL="91436" marR="91436" marT="45712" marB="45712"/>
                </a:tc>
                <a:extLst>
                  <a:ext uri="{0D108BD9-81ED-4DB2-BD59-A6C34878D82A}">
                    <a16:rowId xmlns:a16="http://schemas.microsoft.com/office/drawing/2014/main" val="10006"/>
                  </a:ext>
                </a:extLst>
              </a:tr>
              <a:tr h="914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TwitterChirp"/>
                        </a:rPr>
                        <a:t>Fact: </a:t>
                      </a:r>
                      <a:r>
                        <a:rPr lang="en-GB" sz="1800" dirty="0">
                          <a:solidFill>
                            <a:srgbClr val="000000"/>
                          </a:solidFill>
                          <a:effectLst/>
                          <a:latin typeface="TwitterChirp"/>
                        </a:rPr>
                        <a:t>Clinical trials, like any large-scale operation, have a significant environmental footprint, involving extensive travel, material use, and energy consumption. Recognising this, we research how to make clinical trials more sustainable.</a:t>
                      </a:r>
                      <a:endParaRPr lang="en-GB" sz="1800" dirty="0">
                        <a:latin typeface="TwitterChirp"/>
                      </a:endParaRPr>
                    </a:p>
                  </a:txBody>
                  <a:tcPr marL="91436" marR="91436" marT="45712" marB="45712"/>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A5D38CA8-2817-6F6D-E9D3-EE286E18A8C8}"/>
              </a:ext>
            </a:extLst>
          </p:cNvPr>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solidFill>
                <a:srgbClr val="000000"/>
              </a:solidFill>
            </a:endParaRPr>
          </a:p>
        </p:txBody>
      </p:sp>
      <p:sp>
        <p:nvSpPr>
          <p:cNvPr id="7172" name="AutoShape 4" descr="figure 3">
            <a:extLst>
              <a:ext uri="{FF2B5EF4-FFF2-40B4-BE49-F238E27FC236}">
                <a16:creationId xmlns:a16="http://schemas.microsoft.com/office/drawing/2014/main" id="{D0CEF5E3-A70D-247C-971D-7E55B603AAB2}"/>
              </a:ext>
            </a:extLst>
          </p:cNvPr>
          <p:cNvSpPr>
            <a:spLocks noChangeAspect="1" noChangeArrowheads="1"/>
          </p:cNvSpPr>
          <p:nvPr/>
        </p:nvSpPr>
        <p:spPr bwMode="auto">
          <a:xfrm>
            <a:off x="4887913" y="3627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 name="TextBox 6">
            <a:extLst>
              <a:ext uri="{FF2B5EF4-FFF2-40B4-BE49-F238E27FC236}">
                <a16:creationId xmlns:a16="http://schemas.microsoft.com/office/drawing/2014/main" id="{FA7315C4-D980-5EB7-F2B9-91B44C6A12E1}"/>
              </a:ext>
            </a:extLst>
          </p:cNvPr>
          <p:cNvSpPr txBox="1"/>
          <p:nvPr/>
        </p:nvSpPr>
        <p:spPr>
          <a:xfrm>
            <a:off x="1223888" y="2411685"/>
            <a:ext cx="7776864" cy="1938992"/>
          </a:xfrm>
          <a:prstGeom prst="rect">
            <a:avLst/>
          </a:prstGeom>
          <a:noFill/>
        </p:spPr>
        <p:txBody>
          <a:bodyPr wrap="square">
            <a:spAutoFit/>
          </a:bodyPr>
          <a:lstStyle/>
          <a:p>
            <a:r>
              <a:rPr lang="en-GB" b="0" i="0" dirty="0">
                <a:solidFill>
                  <a:srgbClr val="0F1419"/>
                </a:solidFill>
                <a:effectLst/>
                <a:highlight>
                  <a:srgbClr val="FFFFFF"/>
                </a:highlight>
                <a:latin typeface="TwitterChirp"/>
              </a:rPr>
              <a:t>📏We have diverse trials methodologists - </a:t>
            </a:r>
            <a:r>
              <a:rPr lang="en-GB" b="0" i="0" dirty="0">
                <a:solidFill>
                  <a:srgbClr val="1D9BF0"/>
                </a:solidFill>
                <a:effectLst/>
                <a:highlight>
                  <a:srgbClr val="FFFFFF"/>
                </a:highlight>
                <a:latin typeface="TwitterChirp"/>
              </a:rPr>
              <a:t>@shauntreweek</a:t>
            </a:r>
            <a:r>
              <a:rPr lang="en-GB" b="0" i="0" dirty="0">
                <a:solidFill>
                  <a:srgbClr val="0F1419"/>
                </a:solidFill>
                <a:effectLst/>
                <a:highlight>
                  <a:srgbClr val="FFFFFF"/>
                </a:highlight>
                <a:latin typeface="TwitterChirp"/>
              </a:rPr>
              <a:t>'s </a:t>
            </a:r>
            <a:r>
              <a:rPr lang="en-GB" b="0" i="0" dirty="0">
                <a:solidFill>
                  <a:srgbClr val="1D9BF0"/>
                </a:solidFill>
                <a:effectLst/>
                <a:highlight>
                  <a:srgbClr val="FFFFFF"/>
                </a:highlight>
                <a:latin typeface="TwitterChirp"/>
              </a:rPr>
              <a:t>https://www.trialforge.org/</a:t>
            </a:r>
            <a:r>
              <a:rPr lang="en-GB" b="0" i="0" dirty="0">
                <a:solidFill>
                  <a:srgbClr val="0F1419"/>
                </a:solidFill>
                <a:effectLst/>
                <a:highlight>
                  <a:srgbClr val="FFFFFF"/>
                </a:highlight>
                <a:latin typeface="TwitterChirp"/>
              </a:rPr>
              <a:t> focuses on trials design, conduct and analysis. </a:t>
            </a:r>
            <a:r>
              <a:rPr lang="en-GB" b="0" i="0" dirty="0">
                <a:solidFill>
                  <a:srgbClr val="1D9BF0"/>
                </a:solidFill>
                <a:effectLst/>
                <a:highlight>
                  <a:srgbClr val="FFFFFF"/>
                </a:highlight>
                <a:latin typeface="TwitterChirp"/>
              </a:rPr>
              <a:t>@GilliesKatie</a:t>
            </a:r>
            <a:r>
              <a:rPr lang="en-GB" b="0" i="0" dirty="0">
                <a:solidFill>
                  <a:srgbClr val="0F1419"/>
                </a:solidFill>
                <a:effectLst/>
                <a:highlight>
                  <a:srgbClr val="FFFFFF"/>
                </a:highlight>
                <a:latin typeface="TwitterChirp"/>
              </a:rPr>
              <a:t> specialises in using behavioural science in trials. </a:t>
            </a:r>
            <a:r>
              <a:rPr lang="en-GB" b="0" i="0" dirty="0">
                <a:solidFill>
                  <a:srgbClr val="1D9BF0"/>
                </a:solidFill>
                <a:effectLst/>
                <a:highlight>
                  <a:srgbClr val="FFFFFF"/>
                </a:highlight>
                <a:latin typeface="TwitterChirp"/>
              </a:rPr>
              <a:t>@beagoulao</a:t>
            </a:r>
            <a:r>
              <a:rPr lang="en-GB" b="0" i="0" dirty="0">
                <a:solidFill>
                  <a:srgbClr val="0F1419"/>
                </a:solidFill>
                <a:effectLst/>
                <a:highlight>
                  <a:srgbClr val="FFFFFF"/>
                </a:highlight>
                <a:latin typeface="TwitterChirp"/>
              </a:rPr>
              <a:t> improves the relevance &amp; communication of health evidence. </a:t>
            </a:r>
            <a:r>
              <a:rPr lang="en-GB" b="0" i="0" dirty="0">
                <a:solidFill>
                  <a:srgbClr val="1D9BF0"/>
                </a:solidFill>
                <a:effectLst/>
                <a:highlight>
                  <a:srgbClr val="FFFFFF"/>
                </a:highlight>
                <a:latin typeface="TwitterChirp"/>
              </a:rPr>
              <a:t>#Red4Research</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4399353B-2CB7-3608-E119-23D881103AFB}"/>
              </a:ext>
            </a:extLst>
          </p:cNvPr>
          <p:cNvSpPr>
            <a:spLocks noGrp="1" noChangeArrowheads="1"/>
          </p:cNvSpPr>
          <p:nvPr>
            <p:ph type="ctrTitle"/>
          </p:nvPr>
        </p:nvSpPr>
        <p:spPr>
          <a:xfrm>
            <a:off x="1260474" y="2411685"/>
            <a:ext cx="7559675" cy="694557"/>
          </a:xfrm>
        </p:spPr>
        <p:txBody>
          <a:bodyPr/>
          <a:lstStyle/>
          <a:p>
            <a:r>
              <a:rPr lang="en-GB" altLang="en-US" sz="3200" dirty="0"/>
              <a:t>Day 2. Public involvement in clinical trials</a:t>
            </a:r>
            <a:endParaRPr lang="en-GB" altLang="en-US" sz="6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a:extLst>
              <a:ext uri="{FF2B5EF4-FFF2-40B4-BE49-F238E27FC236}">
                <a16:creationId xmlns:a16="http://schemas.microsoft.com/office/drawing/2014/main" id="{FA1E67FB-5E2E-37C0-B02D-40991190EF26}"/>
              </a:ext>
            </a:extLst>
          </p:cNvPr>
          <p:cNvSpPr>
            <a:spLocks noGrp="1" noChangeArrowheads="1"/>
          </p:cNvSpPr>
          <p:nvPr>
            <p:ph idx="1"/>
          </p:nvPr>
        </p:nvSpPr>
        <p:spPr>
          <a:xfrm>
            <a:off x="647700" y="1619250"/>
            <a:ext cx="8605838" cy="1800225"/>
          </a:xfrm>
        </p:spPr>
        <p:txBody>
          <a:bodyPr/>
          <a:lstStyle/>
          <a:p>
            <a:pPr marL="107950" indent="0">
              <a:buFont typeface="Arial" panose="020B0604020202020204" pitchFamily="34" charset="0"/>
              <a:buNone/>
            </a:pPr>
            <a:r>
              <a:rPr lang="en-GB" sz="2400" b="0" i="0" dirty="0">
                <a:solidFill>
                  <a:srgbClr val="0F1419"/>
                </a:solidFill>
                <a:effectLst/>
                <a:latin typeface="TwitterChirp"/>
              </a:rPr>
              <a:t>🤝 The phrase “</a:t>
            </a:r>
            <a:r>
              <a:rPr lang="en-GB" sz="2400" b="0" i="1" dirty="0">
                <a:solidFill>
                  <a:srgbClr val="0F1419"/>
                </a:solidFill>
                <a:effectLst/>
                <a:latin typeface="TwitterChirp"/>
              </a:rPr>
              <a:t>nothing about us without us"</a:t>
            </a:r>
            <a:r>
              <a:rPr lang="en-GB" sz="2400" b="0" i="0" dirty="0">
                <a:solidFill>
                  <a:srgbClr val="0F1419"/>
                </a:solidFill>
                <a:effectLst/>
                <a:latin typeface="TwitterChirp"/>
              </a:rPr>
              <a:t> was first used by disability rights activists calling for stakeholder involvement in policy-making. In this video, the population underrepresented in trials explain the importance of their involvement in trials: </a:t>
            </a:r>
            <a:r>
              <a:rPr lang="en-GB" sz="2400" b="0" i="0" dirty="0">
                <a:solidFill>
                  <a:srgbClr val="1D9BF0"/>
                </a:solidFill>
                <a:effectLst/>
                <a:latin typeface="TwitterChirp"/>
              </a:rPr>
              <a:t>https://www.youtube.com/watch?v=JMoVec6R0uM</a:t>
            </a:r>
            <a:endParaRPr lang="en-GB" altLang="en-US" sz="2800" dirty="0">
              <a:solidFill>
                <a:srgbClr val="0070C0"/>
              </a:solidFill>
              <a:latin typeface="TwitterChir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C56100A-7E84-5F2A-8733-B2555C3C5FC5}"/>
              </a:ext>
            </a:extLst>
          </p:cNvPr>
          <p:cNvGraphicFramePr>
            <a:graphicFrameLocks noGrp="1"/>
          </p:cNvGraphicFramePr>
          <p:nvPr>
            <p:ph idx="1"/>
            <p:extLst>
              <p:ext uri="{D42A27DB-BD31-4B8C-83A1-F6EECF244321}">
                <p14:modId xmlns:p14="http://schemas.microsoft.com/office/powerpoint/2010/main" val="2040556086"/>
              </p:ext>
            </p:extLst>
          </p:nvPr>
        </p:nvGraphicFramePr>
        <p:xfrm>
          <a:off x="647700" y="1979613"/>
          <a:ext cx="8280400" cy="4984752"/>
        </p:xfrm>
        <a:graphic>
          <a:graphicData uri="http://schemas.openxmlformats.org/drawingml/2006/table">
            <a:tbl>
              <a:tblPr firstRow="1" bandRow="1">
                <a:tableStyleId>{5940675A-B579-460E-94D1-54222C63F5DA}</a:tableStyleId>
              </a:tblPr>
              <a:tblGrid>
                <a:gridCol w="8280400">
                  <a:extLst>
                    <a:ext uri="{9D8B030D-6E8A-4147-A177-3AD203B41FA5}">
                      <a16:colId xmlns:a16="http://schemas.microsoft.com/office/drawing/2014/main" val="20000"/>
                    </a:ext>
                  </a:extLst>
                </a:gridCol>
              </a:tblGrid>
              <a:tr h="442883">
                <a:tc>
                  <a:txBody>
                    <a:bodyPr/>
                    <a:lstStyle/>
                    <a:p>
                      <a:r>
                        <a:rPr lang="en-GB" sz="1600" b="1" dirty="0">
                          <a:latin typeface="TwitterChirp"/>
                        </a:rPr>
                        <a:t>Add:</a:t>
                      </a:r>
                    </a:p>
                  </a:txBody>
                  <a:tcPr marL="91422" marR="91422" marT="45724" marB="45724"/>
                </a:tc>
                <a:extLst>
                  <a:ext uri="{0D108BD9-81ED-4DB2-BD59-A6C34878D82A}">
                    <a16:rowId xmlns:a16="http://schemas.microsoft.com/office/drawing/2014/main" val="10000"/>
                  </a:ext>
                </a:extLst>
              </a:tr>
              <a:tr h="579167">
                <a:tc>
                  <a:txBody>
                    <a:bodyPr/>
                    <a:lstStyle/>
                    <a:p>
                      <a:r>
                        <a:rPr lang="en-GB" sz="1600" dirty="0">
                          <a:latin typeface="TwitterChirp"/>
                        </a:rPr>
                        <a:t>Public and patients bring valuable lived experiences and perspectives to clinical studies, which can enhance the quality of studies by offering different insights compared to scientists.</a:t>
                      </a:r>
                    </a:p>
                  </a:txBody>
                  <a:tcPr marL="91422" marR="91422" marT="45724" marB="45724"/>
                </a:tc>
                <a:extLst>
                  <a:ext uri="{0D108BD9-81ED-4DB2-BD59-A6C34878D82A}">
                    <a16:rowId xmlns:a16="http://schemas.microsoft.com/office/drawing/2014/main" val="10001"/>
                  </a:ext>
                </a:extLst>
              </a:tr>
              <a:tr h="579162">
                <a:tc>
                  <a:txBody>
                    <a:bodyPr/>
                    <a:lstStyle/>
                    <a:p>
                      <a:r>
                        <a:rPr lang="en-GB" sz="1600" dirty="0">
                          <a:latin typeface="TwitterChirp"/>
                        </a:rPr>
                        <a:t>Involving diverse voices in clinical research is crucial as it fosters innovation, ensures inclusivity, and meets the needs of various communities, promoting fairness and equity.</a:t>
                      </a:r>
                    </a:p>
                  </a:txBody>
                  <a:tcPr marL="91422" marR="91422" marT="45724" marB="45724"/>
                </a:tc>
                <a:extLst>
                  <a:ext uri="{0D108BD9-81ED-4DB2-BD59-A6C34878D82A}">
                    <a16:rowId xmlns:a16="http://schemas.microsoft.com/office/drawing/2014/main" val="10002"/>
                  </a:ext>
                </a:extLst>
              </a:tr>
              <a:tr h="823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TwitterChirp"/>
                          <a:ea typeface="+mn-ea"/>
                        </a:rPr>
                        <a:t>Various ways exist for involving the public in clinical trials, ranging from consultation to full collaboration as equal partners. Those involved contribute to designing the study, resolving issues, recruiting participants, and communicating findings.</a:t>
                      </a:r>
                    </a:p>
                  </a:txBody>
                  <a:tcPr marL="91422" marR="91422" marT="45724" marB="45724"/>
                </a:tc>
                <a:extLst>
                  <a:ext uri="{0D108BD9-81ED-4DB2-BD59-A6C34878D82A}">
                    <a16:rowId xmlns:a16="http://schemas.microsoft.com/office/drawing/2014/main" val="10003"/>
                  </a:ext>
                </a:extLst>
              </a:tr>
              <a:tr h="823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TwitterChirp"/>
                        </a:rPr>
                        <a:t>Their involvement ensures adherence to ethical standards, the study's relevance, and ease of trial participation. Thanks to this more people want to join and stay in the study, and they trust the results more.</a:t>
                      </a:r>
                    </a:p>
                  </a:txBody>
                  <a:tcPr marL="91422" marR="91422" marT="45724" marB="45724"/>
                </a:tc>
                <a:extLst>
                  <a:ext uri="{0D108BD9-81ED-4DB2-BD59-A6C34878D82A}">
                    <a16:rowId xmlns:a16="http://schemas.microsoft.com/office/drawing/2014/main" val="10004"/>
                  </a:ext>
                </a:extLst>
              </a:tr>
              <a:tr h="579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TwitterChirp"/>
                        </a:rPr>
                        <a:t>Involvement in research is a democratic right of the public and patients, and often, this involvement holds personal significance for them.</a:t>
                      </a:r>
                    </a:p>
                  </a:txBody>
                  <a:tcPr marL="91422" marR="91422" marT="45724" marB="45724"/>
                </a:tc>
                <a:extLst>
                  <a:ext uri="{0D108BD9-81ED-4DB2-BD59-A6C34878D82A}">
                    <a16:rowId xmlns:a16="http://schemas.microsoft.com/office/drawing/2014/main" val="10005"/>
                  </a:ext>
                </a:extLst>
              </a:tr>
              <a:tr h="579162">
                <a:tc>
                  <a:txBody>
                    <a:bodyPr/>
                    <a:lstStyle/>
                    <a:p>
                      <a:r>
                        <a:rPr lang="en-GB" sz="1600" dirty="0">
                          <a:latin typeface="TwitterChirp"/>
                        </a:rPr>
                        <a:t>Public and patient involvement is not strictly a scientific technique. Any involvement is better than none, but how well it works can vary. That's why we're studying it to find the best ways to do it.</a:t>
                      </a:r>
                    </a:p>
                  </a:txBody>
                  <a:tcPr marL="91422" marR="91422" marT="45724" marB="45724"/>
                </a:tc>
                <a:extLst>
                  <a:ext uri="{0D108BD9-81ED-4DB2-BD59-A6C34878D82A}">
                    <a16:rowId xmlns:a16="http://schemas.microsoft.com/office/drawing/2014/main" val="10006"/>
                  </a:ext>
                </a:extLst>
              </a:tr>
              <a:tr h="579167">
                <a:tc>
                  <a:txBody>
                    <a:bodyPr/>
                    <a:lstStyle/>
                    <a:p>
                      <a:r>
                        <a:rPr lang="en-GB" sz="1600" dirty="0">
                          <a:latin typeface="TwitterChirp"/>
                        </a:rPr>
                        <a:t>We've got set procedures for how we involve the public and patients in clinical trials, based on what we know works well. This shows we're dedicated to doing it.</a:t>
                      </a:r>
                    </a:p>
                  </a:txBody>
                  <a:tcPr marL="91422" marR="91422" marT="45724" marB="45724"/>
                </a:tc>
                <a:extLst>
                  <a:ext uri="{0D108BD9-81ED-4DB2-BD59-A6C34878D82A}">
                    <a16:rowId xmlns:a16="http://schemas.microsoft.com/office/drawing/2014/main" val="10007"/>
                  </a:ext>
                </a:extLst>
              </a:tr>
            </a:tbl>
          </a:graphicData>
        </a:graphic>
      </p:graphicFrame>
      <p:sp>
        <p:nvSpPr>
          <p:cNvPr id="11286" name="TextBox 8">
            <a:extLst>
              <a:ext uri="{FF2B5EF4-FFF2-40B4-BE49-F238E27FC236}">
                <a16:creationId xmlns:a16="http://schemas.microsoft.com/office/drawing/2014/main" id="{38916830-DA5C-4F03-43C7-18887F5C4B72}"/>
              </a:ext>
            </a:extLst>
          </p:cNvPr>
          <p:cNvSpPr txBox="1">
            <a:spLocks noChangeArrowheads="1"/>
          </p:cNvSpPr>
          <p:nvPr/>
        </p:nvSpPr>
        <p:spPr bwMode="auto">
          <a:xfrm>
            <a:off x="647701" y="595310"/>
            <a:ext cx="8280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200" dirty="0">
                <a:solidFill>
                  <a:srgbClr val="0F1419"/>
                </a:solidFill>
                <a:latin typeface="TwitterChirp"/>
              </a:rPr>
              <a:t>🤝 Patient and public involvement and engagement (PPIE) in clinical studies matters at </a:t>
            </a:r>
            <a:r>
              <a:rPr lang="en-GB" altLang="en-US" sz="2200" dirty="0">
                <a:solidFill>
                  <a:srgbClr val="0070C0"/>
                </a:solidFill>
                <a:latin typeface="TwitterChirp"/>
              </a:rPr>
              <a:t>@hsru_aberdeen</a:t>
            </a:r>
            <a:r>
              <a:rPr lang="en-GB" altLang="en-US" sz="2200" dirty="0">
                <a:solidFill>
                  <a:srgbClr val="0F1419"/>
                </a:solidFill>
                <a:latin typeface="TwitterChirp"/>
              </a:rPr>
              <a:t>. Join us as our </a:t>
            </a:r>
            <a:r>
              <a:rPr lang="en-GB" altLang="en-US" sz="2200" dirty="0">
                <a:solidFill>
                  <a:srgbClr val="1D9BF0"/>
                </a:solidFill>
                <a:latin typeface="TwitterChirp"/>
              </a:rPr>
              <a:t>@RzewuskaM</a:t>
            </a:r>
            <a:r>
              <a:rPr lang="en-GB" altLang="en-US" sz="2200" dirty="0">
                <a:solidFill>
                  <a:srgbClr val="0F1419"/>
                </a:solidFill>
                <a:latin typeface="TwitterChirp"/>
              </a:rPr>
              <a:t> shares her perspective on PPIE in trials 👇 </a:t>
            </a:r>
            <a:endParaRPr lang="en-GB" alt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3EB0E2-F025-6B78-03FF-4CA227C2E8F1}"/>
              </a:ext>
            </a:extLst>
          </p:cNvPr>
          <p:cNvSpPr>
            <a:spLocks noGrp="1"/>
          </p:cNvSpPr>
          <p:nvPr>
            <p:ph idx="1"/>
          </p:nvPr>
        </p:nvSpPr>
        <p:spPr>
          <a:xfrm>
            <a:off x="863848" y="2339677"/>
            <a:ext cx="8605838" cy="1533971"/>
          </a:xfrm>
        </p:spPr>
        <p:txBody>
          <a:bodyPr/>
          <a:lstStyle/>
          <a:p>
            <a:pPr marL="107950" indent="0">
              <a:buNone/>
            </a:pPr>
            <a:r>
              <a:rPr lang="en-GB" sz="2400" b="0" i="0" dirty="0">
                <a:solidFill>
                  <a:srgbClr val="0F1419"/>
                </a:solidFill>
                <a:effectLst/>
                <a:highlight>
                  <a:srgbClr val="FFFFFF"/>
                </a:highlight>
                <a:latin typeface="TwitterChirp"/>
              </a:rPr>
              <a:t>🤝 Did you know that children can design, run, analyse and report clinical trials? 🤯 Have a look at the START Competition result </a:t>
            </a:r>
            <a:r>
              <a:rPr lang="en-GB" sz="2400" b="0" i="0" dirty="0">
                <a:solidFill>
                  <a:srgbClr val="1D9BF0"/>
                </a:solidFill>
                <a:effectLst/>
                <a:highlight>
                  <a:srgbClr val="FFFFFF"/>
                </a:highlight>
                <a:latin typeface="TwitterChirp"/>
              </a:rPr>
              <a:t>https://startcompetition.com/</a:t>
            </a:r>
            <a:r>
              <a:rPr lang="en-GB" sz="2400" b="0" i="0" dirty="0">
                <a:solidFill>
                  <a:srgbClr val="0F1419"/>
                </a:solidFill>
                <a:effectLst/>
                <a:highlight>
                  <a:srgbClr val="FFFFFF"/>
                </a:highlight>
                <a:latin typeface="TwitterChirp"/>
              </a:rPr>
              <a:t>, which </a:t>
            </a:r>
            <a:r>
              <a:rPr lang="en-GB" sz="2400" b="0" i="0" dirty="0">
                <a:solidFill>
                  <a:srgbClr val="1D9BF0"/>
                </a:solidFill>
                <a:effectLst/>
                <a:highlight>
                  <a:srgbClr val="FFFFFF"/>
                </a:highlight>
                <a:latin typeface="TwitterChirp"/>
              </a:rPr>
              <a:t>@shauntreweek</a:t>
            </a:r>
            <a:r>
              <a:rPr lang="en-GB" sz="2400" b="0" i="0" dirty="0">
                <a:solidFill>
                  <a:srgbClr val="0F1419"/>
                </a:solidFill>
                <a:effectLst/>
                <a:highlight>
                  <a:srgbClr val="FFFFFF"/>
                </a:highlight>
                <a:latin typeface="TwitterChirp"/>
              </a:rPr>
              <a:t> had a pleasure to judge! 😊</a:t>
            </a:r>
            <a:endParaRPr lang="en-GB" sz="2800" dirty="0"/>
          </a:p>
        </p:txBody>
      </p:sp>
    </p:spTree>
    <p:extLst>
      <p:ext uri="{BB962C8B-B14F-4D97-AF65-F5344CB8AC3E}">
        <p14:creationId xmlns:p14="http://schemas.microsoft.com/office/powerpoint/2010/main" val="3893516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msgothic"/>
      </a:majorFont>
      <a:minorFont>
        <a:latin typeface="Times New Roman"/>
        <a:ea typeface=""/>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2139</Words>
  <Application>Microsoft Office PowerPoint</Application>
  <PresentationFormat>Custom</PresentationFormat>
  <Paragraphs>71</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Söhne</vt:lpstr>
      <vt:lpstr>Symbol</vt:lpstr>
      <vt:lpstr>Times New Roman</vt:lpstr>
      <vt:lpstr>TwitterChirp</vt:lpstr>
      <vt:lpstr>Wingdings</vt:lpstr>
      <vt:lpstr>Office Theme</vt:lpstr>
      <vt:lpstr>Day 1. Trials methodology</vt:lpstr>
      <vt:lpstr>PowerPoint Presentation</vt:lpstr>
      <vt:lpstr>PowerPoint Presentation</vt:lpstr>
      <vt:lpstr>PowerPoint Presentation</vt:lpstr>
      <vt:lpstr>PowerPoint Presentation</vt:lpstr>
      <vt:lpstr>Day 2. Public involvement in clinical trials</vt:lpstr>
      <vt:lpstr>PowerPoint Presentation</vt:lpstr>
      <vt:lpstr>PowerPoint Presentation</vt:lpstr>
      <vt:lpstr>PowerPoint Presentation</vt:lpstr>
      <vt:lpstr>PowerPoint Presentation</vt:lpstr>
      <vt:lpstr>🤝 Since 2017, ACE (formerly HSRU) has had a diverse remarkable group of public research partners. They support the entire centre and contribute to specific projects. This is the first of this kind group in Scotland! 👏😮 #Red4Research See who they are:  https://www.abdn.ac.uk/hsru/what-we-do/ppie/getting-to-know-1222.php </vt:lpstr>
      <vt:lpstr>Day 3. Clinical trials</vt:lpstr>
      <vt:lpstr>PowerPoint Presentation</vt:lpstr>
      <vt:lpstr>PowerPoint Presentation</vt:lpstr>
      <vt:lpstr>PowerPoint Presentation</vt:lpstr>
      <vt:lpstr>PowerPoint Presentation</vt:lpstr>
      <vt:lpstr>Day 4. Process evaluation in clinical trials</vt:lpstr>
      <vt:lpstr>PowerPoint Presentation</vt:lpstr>
      <vt:lpstr>PowerPoint Presentation</vt:lpstr>
      <vt:lpstr>💬📝Process evaluations can play a crucial role in assessing and understanding trial interventions (specific action or treatment being tested in a trial). Check out the commonly used data collection and analysis methods used for this purpose, described by Moore et al. (bmj.h1258).</vt:lpstr>
      <vt:lpstr>💬📝 Our process evaluation team interviews trial participants to understand their views on interventions such as smart inhalers and treatment algorithms below. @SharonKMcCann &amp; @RNNewlands work with trial teams and healthcare experts. #Red4Research</vt:lpstr>
      <vt:lpstr>Day 5. Evidence synthesis of clinical studies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Rzewuska, Magdalena</dc:creator>
  <cp:lastModifiedBy>Rzewuska, Magdalena</cp:lastModifiedBy>
  <cp:revision>89</cp:revision>
  <dcterms:modified xsi:type="dcterms:W3CDTF">2024-09-12T10:44:31Z</dcterms:modified>
</cp:coreProperties>
</file>