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sldIdLst>
    <p:sldId id="256" r:id="rId2"/>
    <p:sldId id="272" r:id="rId3"/>
    <p:sldId id="257" r:id="rId4"/>
    <p:sldId id="258" r:id="rId5"/>
    <p:sldId id="263" r:id="rId6"/>
    <p:sldId id="264" r:id="rId7"/>
    <p:sldId id="273" r:id="rId8"/>
    <p:sldId id="275" r:id="rId9"/>
    <p:sldId id="274" r:id="rId10"/>
    <p:sldId id="269" r:id="rId11"/>
    <p:sldId id="265" r:id="rId12"/>
    <p:sldId id="270" r:id="rId13"/>
    <p:sldId id="271" r:id="rId14"/>
    <p:sldId id="276" r:id="rId15"/>
    <p:sldId id="259" r:id="rId16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1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7F76C2F-1AA2-444E-9767-12D2D201140B}" type="datetimeFigureOut">
              <a:rPr lang="fr-FR" smtClean="0"/>
              <a:pPr>
                <a:defRPr/>
              </a:pPr>
              <a:t>23/04/2015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C542788-648C-400C-821F-13A00A903CA1}" type="slidenum">
              <a:rPr lang="fr-CA" smtClean="0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F76C2F-1AA2-444E-9767-12D2D201140B}" type="datetimeFigureOut">
              <a:rPr lang="fr-FR" smtClean="0"/>
              <a:pPr>
                <a:defRPr/>
              </a:pPr>
              <a:t>23/04/2015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42788-648C-400C-821F-13A00A903CA1}" type="slidenum">
              <a:rPr lang="fr-CA" smtClean="0"/>
              <a:pPr>
                <a:defRPr/>
              </a:pPr>
              <a:t>‹#›</a:t>
            </a:fld>
            <a:endParaRPr lang="fr-CA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F76C2F-1AA2-444E-9767-12D2D201140B}" type="datetimeFigureOut">
              <a:rPr lang="fr-FR" smtClean="0"/>
              <a:pPr>
                <a:defRPr/>
              </a:pPr>
              <a:t>23/04/2015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42788-648C-400C-821F-13A00A903CA1}" type="slidenum">
              <a:rPr lang="fr-CA" smtClean="0"/>
              <a:pPr>
                <a:defRPr/>
              </a:pPr>
              <a:t>‹#›</a:t>
            </a:fld>
            <a:endParaRPr lang="fr-CA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F76C2F-1AA2-444E-9767-12D2D201140B}" type="datetimeFigureOut">
              <a:rPr lang="fr-FR" smtClean="0"/>
              <a:pPr>
                <a:defRPr/>
              </a:pPr>
              <a:t>23/04/2015</a:t>
            </a:fld>
            <a:endParaRPr lang="fr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42788-648C-400C-821F-13A00A903CA1}" type="slidenum">
              <a:rPr lang="fr-CA" smtClean="0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F76C2F-1AA2-444E-9767-12D2D201140B}" type="datetimeFigureOut">
              <a:rPr lang="fr-FR" smtClean="0"/>
              <a:pPr>
                <a:defRPr/>
              </a:pPr>
              <a:t>23/04/2015</a:t>
            </a:fld>
            <a:endParaRPr lang="fr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42788-648C-400C-821F-13A00A903CA1}" type="slidenum">
              <a:rPr lang="fr-CA" smtClean="0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F76C2F-1AA2-444E-9767-12D2D201140B}" type="datetimeFigureOut">
              <a:rPr lang="fr-FR" smtClean="0"/>
              <a:pPr>
                <a:defRPr/>
              </a:pPr>
              <a:t>23/04/2015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42788-648C-400C-821F-13A00A903CA1}" type="slidenum">
              <a:rPr lang="fr-CA" smtClean="0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F76C2F-1AA2-444E-9767-12D2D201140B}" type="datetimeFigureOut">
              <a:rPr lang="fr-FR" smtClean="0"/>
              <a:pPr>
                <a:defRPr/>
              </a:pPr>
              <a:t>23/04/2015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42788-648C-400C-821F-13A00A903CA1}" type="slidenum">
              <a:rPr lang="fr-CA" smtClean="0"/>
              <a:pPr>
                <a:defRPr/>
              </a:pPr>
              <a:t>‹#›</a:t>
            </a:fld>
            <a:endParaRPr lang="fr-CA" dirty="0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F76C2F-1AA2-444E-9767-12D2D201140B}" type="datetimeFigureOut">
              <a:rPr lang="fr-FR" smtClean="0"/>
              <a:pPr>
                <a:defRPr/>
              </a:pPr>
              <a:t>23/04/2015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42788-648C-400C-821F-13A00A903CA1}" type="slidenum">
              <a:rPr lang="fr-CA" smtClean="0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F76C2F-1AA2-444E-9767-12D2D201140B}" type="datetimeFigureOut">
              <a:rPr lang="fr-FR" smtClean="0"/>
              <a:pPr>
                <a:defRPr/>
              </a:pPr>
              <a:t>23/04/2015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42788-648C-400C-821F-13A00A903CA1}" type="slidenum">
              <a:rPr lang="fr-CA" smtClean="0"/>
              <a:pPr>
                <a:defRPr/>
              </a:pPr>
              <a:t>‹#›</a:t>
            </a:fld>
            <a:endParaRPr lang="fr-CA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F76C2F-1AA2-444E-9767-12D2D201140B}" type="datetimeFigureOut">
              <a:rPr lang="fr-FR" smtClean="0"/>
              <a:pPr>
                <a:defRPr/>
              </a:pPr>
              <a:t>23/04/2015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42788-648C-400C-821F-13A00A903CA1}" type="slidenum">
              <a:rPr lang="fr-CA" smtClean="0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F76C2F-1AA2-444E-9767-12D2D201140B}" type="datetimeFigureOut">
              <a:rPr lang="fr-FR" smtClean="0"/>
              <a:pPr>
                <a:defRPr/>
              </a:pPr>
              <a:t>23/04/2015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42788-648C-400C-821F-13A00A903CA1}" type="slidenum">
              <a:rPr lang="fr-CA" smtClean="0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F76C2F-1AA2-444E-9767-12D2D201140B}" type="datetimeFigureOut">
              <a:rPr lang="fr-FR" smtClean="0"/>
              <a:pPr>
                <a:defRPr/>
              </a:pPr>
              <a:t>23/04/2015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42788-648C-400C-821F-13A00A903CA1}" type="slidenum">
              <a:rPr lang="fr-CA" smtClean="0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F76C2F-1AA2-444E-9767-12D2D201140B}" type="datetimeFigureOut">
              <a:rPr lang="fr-FR" smtClean="0"/>
              <a:pPr>
                <a:defRPr/>
              </a:pPr>
              <a:t>23/04/2015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42788-648C-400C-821F-13A00A903CA1}" type="slidenum">
              <a:rPr lang="fr-CA" smtClean="0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AU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pPr>
              <a:defRPr/>
            </a:pPr>
            <a:fld id="{D7F76C2F-1AA2-444E-9767-12D2D201140B}" type="datetimeFigureOut">
              <a:rPr lang="fr-FR" smtClean="0"/>
              <a:pPr>
                <a:defRPr/>
              </a:pPr>
              <a:t>23/04/2015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pPr>
              <a:defRPr/>
            </a:pPr>
            <a:fld id="{BC542788-648C-400C-821F-13A00A903CA1}" type="slidenum">
              <a:rPr lang="fr-CA" smtClean="0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F76C2F-1AA2-444E-9767-12D2D201140B}" type="datetimeFigureOut">
              <a:rPr lang="fr-FR" smtClean="0"/>
              <a:pPr>
                <a:defRPr/>
              </a:pPr>
              <a:t>23/04/2015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42788-648C-400C-821F-13A00A903CA1}" type="slidenum">
              <a:rPr lang="fr-CA" smtClean="0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F76C2F-1AA2-444E-9767-12D2D201140B}" type="datetimeFigureOut">
              <a:rPr lang="fr-FR" smtClean="0"/>
              <a:pPr>
                <a:defRPr/>
              </a:pPr>
              <a:t>23/04/2015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42788-648C-400C-821F-13A00A903CA1}" type="slidenum">
              <a:rPr lang="fr-CA" smtClean="0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F76C2F-1AA2-444E-9767-12D2D201140B}" type="datetimeFigureOut">
              <a:rPr lang="fr-FR" smtClean="0"/>
              <a:pPr>
                <a:defRPr/>
              </a:pPr>
              <a:t>23/04/2015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42788-648C-400C-821F-13A00A903CA1}" type="slidenum">
              <a:rPr lang="fr-CA" smtClean="0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F76C2F-1AA2-444E-9767-12D2D201140B}" type="datetimeFigureOut">
              <a:rPr lang="fr-FR" smtClean="0"/>
              <a:pPr>
                <a:defRPr/>
              </a:pPr>
              <a:t>23/04/2015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42788-648C-400C-821F-13A00A903CA1}" type="slidenum">
              <a:rPr lang="fr-CA" smtClean="0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F76C2F-1AA2-444E-9767-12D2D201140B}" type="datetimeFigureOut">
              <a:rPr lang="fr-FR" smtClean="0"/>
              <a:pPr>
                <a:defRPr/>
              </a:pPr>
              <a:t>23/04/2015</a:t>
            </a:fld>
            <a:endParaRPr lang="fr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42788-648C-400C-821F-13A00A903CA1}" type="slidenum">
              <a:rPr lang="fr-CA" smtClean="0"/>
              <a:pPr>
                <a:defRPr/>
              </a:pPr>
              <a:t>‹#›</a:t>
            </a:fld>
            <a:endParaRPr lang="fr-CA" dirty="0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F76C2F-1AA2-444E-9767-12D2D201140B}" type="datetimeFigureOut">
              <a:rPr lang="fr-FR" smtClean="0"/>
              <a:pPr>
                <a:defRPr/>
              </a:pPr>
              <a:t>23/04/2015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42788-648C-400C-821F-13A00A903CA1}" type="slidenum">
              <a:rPr lang="fr-CA" smtClean="0"/>
              <a:pPr>
                <a:defRPr/>
              </a:pPr>
              <a:t>‹#›</a:t>
            </a:fld>
            <a:endParaRPr lang="fr-CA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pPr>
              <a:defRPr/>
            </a:pPr>
            <a:fld id="{D7F76C2F-1AA2-444E-9767-12D2D201140B}" type="datetimeFigureOut">
              <a:rPr lang="fr-FR" smtClean="0"/>
              <a:pPr>
                <a:defRPr/>
              </a:pPr>
              <a:t>23/04/2015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pPr>
              <a:defRPr/>
            </a:pPr>
            <a:fld id="{BC542788-648C-400C-821F-13A00A903CA1}" type="slidenum">
              <a:rPr lang="fr-CA" smtClean="0"/>
              <a:pPr>
                <a:defRPr/>
              </a:pPr>
              <a:t>‹#›</a:t>
            </a:fld>
            <a:endParaRPr lang="fr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ctrTitle"/>
          </p:nvPr>
        </p:nvSpPr>
        <p:spPr>
          <a:xfrm>
            <a:off x="2195735" y="1340768"/>
            <a:ext cx="6948265" cy="2758604"/>
          </a:xfrm>
        </p:spPr>
        <p:txBody>
          <a:bodyPr/>
          <a:lstStyle/>
          <a:p>
            <a:pPr algn="ctr"/>
            <a:r>
              <a:rPr lang="fr-CA" sz="2800" dirty="0" smtClean="0">
                <a:solidFill>
                  <a:schemeClr val="tx2">
                    <a:lumMod val="50000"/>
                  </a:schemeClr>
                </a:solidFill>
              </a:rPr>
              <a:t>REGULATING PETROLEUM ACTIVITIES TO PROTECT FRAGILE ARCTIC ENVIRONMENTS: </a:t>
            </a:r>
            <a:br>
              <a:rPr lang="fr-CA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fr-CA" sz="2800" dirty="0" smtClean="0">
                <a:solidFill>
                  <a:schemeClr val="tx2">
                    <a:lumMod val="50000"/>
                  </a:schemeClr>
                </a:solidFill>
              </a:rPr>
              <a:t>ARE CURRENT MEASURES ENOUGH TO PREVENT OIL SPILLS?</a:t>
            </a:r>
          </a:p>
        </p:txBody>
      </p:sp>
      <p:sp>
        <p:nvSpPr>
          <p:cNvPr id="13315" name="Sous-titre 2"/>
          <p:cNvSpPr>
            <a:spLocks noGrp="1"/>
          </p:cNvSpPr>
          <p:nvPr>
            <p:ph type="subTitle" idx="1"/>
          </p:nvPr>
        </p:nvSpPr>
        <p:spPr>
          <a:xfrm>
            <a:off x="2195736" y="5301208"/>
            <a:ext cx="6480720" cy="936104"/>
          </a:xfrm>
        </p:spPr>
        <p:txBody>
          <a:bodyPr>
            <a:noAutofit/>
          </a:bodyPr>
          <a:lstStyle/>
          <a:p>
            <a:pPr algn="ctr"/>
            <a:r>
              <a:rPr lang="fr-CA" sz="2000" b="1" dirty="0" smtClean="0">
                <a:solidFill>
                  <a:srgbClr val="623C08"/>
                </a:solidFill>
              </a:rPr>
              <a:t>Dr Tina Hunter</a:t>
            </a:r>
          </a:p>
          <a:p>
            <a:pPr algn="ctr"/>
            <a:r>
              <a:rPr lang="fr-CA" sz="1800" dirty="0" smtClean="0">
                <a:solidFill>
                  <a:srgbClr val="10253F"/>
                </a:solidFill>
              </a:rPr>
              <a:t>University of Aberdeen Centre for Energy Law</a:t>
            </a:r>
          </a:p>
          <a:p>
            <a:pPr algn="ctr"/>
            <a:r>
              <a:rPr lang="fr-CA" sz="1800" dirty="0" smtClean="0">
                <a:solidFill>
                  <a:srgbClr val="10253F"/>
                </a:solidFill>
              </a:rPr>
              <a:t>Presentation </a:t>
            </a:r>
            <a:r>
              <a:rPr lang="fr-CA" sz="1800" dirty="0" err="1" smtClean="0">
                <a:solidFill>
                  <a:srgbClr val="10253F"/>
                </a:solidFill>
              </a:rPr>
              <a:t>at</a:t>
            </a:r>
            <a:r>
              <a:rPr lang="fr-CA" sz="1800" dirty="0" smtClean="0">
                <a:solidFill>
                  <a:srgbClr val="10253F"/>
                </a:solidFill>
              </a:rPr>
              <a:t> the </a:t>
            </a:r>
            <a:r>
              <a:rPr lang="fr-CA" sz="1800" dirty="0" err="1" smtClean="0">
                <a:solidFill>
                  <a:srgbClr val="10253F"/>
                </a:solidFill>
              </a:rPr>
              <a:t>University</a:t>
            </a:r>
            <a:r>
              <a:rPr lang="fr-CA" sz="1800" dirty="0" smtClean="0">
                <a:solidFill>
                  <a:srgbClr val="10253F"/>
                </a:solidFill>
              </a:rPr>
              <a:t> of Akureyri, </a:t>
            </a:r>
            <a:r>
              <a:rPr lang="fr-CA" sz="1800" dirty="0" err="1" smtClean="0">
                <a:solidFill>
                  <a:srgbClr val="10253F"/>
                </a:solidFill>
              </a:rPr>
              <a:t>Iceland</a:t>
            </a:r>
            <a:r>
              <a:rPr lang="fr-CA" sz="1800" dirty="0" smtClean="0">
                <a:solidFill>
                  <a:srgbClr val="10253F"/>
                </a:solidFill>
              </a:rPr>
              <a:t>, 7 April 2015.</a:t>
            </a:r>
          </a:p>
          <a:p>
            <a:pPr algn="ctr"/>
            <a:endParaRPr lang="fr-CA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fr-CA" sz="3600" dirty="0" smtClean="0">
                <a:solidFill>
                  <a:srgbClr val="623C08"/>
                </a:solidFill>
              </a:rPr>
              <a:t>3. Are current </a:t>
            </a:r>
            <a:r>
              <a:rPr lang="fr-CA" sz="3600" i="1" dirty="0" err="1" smtClean="0">
                <a:solidFill>
                  <a:srgbClr val="623C08"/>
                </a:solidFill>
              </a:rPr>
              <a:t>preventative</a:t>
            </a:r>
            <a:r>
              <a:rPr lang="fr-CA" sz="3600" i="1" dirty="0" smtClean="0">
                <a:solidFill>
                  <a:srgbClr val="623C08"/>
                </a:solidFill>
              </a:rPr>
              <a:t> </a:t>
            </a:r>
            <a:r>
              <a:rPr lang="fr-CA" sz="3600" i="1" dirty="0" err="1" smtClean="0">
                <a:solidFill>
                  <a:srgbClr val="623C08"/>
                </a:solidFill>
              </a:rPr>
              <a:t>measures</a:t>
            </a:r>
            <a:r>
              <a:rPr lang="fr-CA" sz="3600" i="1" dirty="0" smtClean="0">
                <a:solidFill>
                  <a:srgbClr val="623C08"/>
                </a:solidFill>
              </a:rPr>
              <a:t> </a:t>
            </a:r>
            <a:r>
              <a:rPr lang="fr-CA" sz="3600" dirty="0" smtClean="0">
                <a:solidFill>
                  <a:srgbClr val="623C08"/>
                </a:solidFill>
              </a:rPr>
              <a:t>good </a:t>
            </a:r>
            <a:r>
              <a:rPr lang="fr-CA" sz="3600" dirty="0" err="1" smtClean="0">
                <a:solidFill>
                  <a:srgbClr val="623C08"/>
                </a:solidFill>
              </a:rPr>
              <a:t>enough</a:t>
            </a:r>
            <a:r>
              <a:rPr lang="fr-CA" sz="3600" dirty="0" smtClean="0">
                <a:solidFill>
                  <a:srgbClr val="623C08"/>
                </a:solidFill>
              </a:rPr>
              <a:t> (</a:t>
            </a:r>
            <a:r>
              <a:rPr lang="fr-CA" sz="3600" dirty="0" err="1" smtClean="0">
                <a:solidFill>
                  <a:srgbClr val="623C08"/>
                </a:solidFill>
              </a:rPr>
              <a:t>continued</a:t>
            </a:r>
            <a:r>
              <a:rPr lang="fr-CA" sz="3600" dirty="0" smtClean="0">
                <a:solidFill>
                  <a:srgbClr val="623C08"/>
                </a:solidFill>
              </a:rPr>
              <a:t>)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1442" y="1340768"/>
            <a:ext cx="9142557" cy="551723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fr-C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Tackle</a:t>
            </a: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oil </a:t>
            </a:r>
            <a:r>
              <a:rPr lang="fr-C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spill</a:t>
            </a: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prevention</a:t>
            </a: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fr-C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response</a:t>
            </a: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as </a:t>
            </a:r>
            <a:r>
              <a:rPr lang="fr-C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legal</a:t>
            </a: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requirment</a:t>
            </a: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under</a:t>
            </a: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 regulatory framework </a:t>
            </a:r>
          </a:p>
          <a:p>
            <a:pPr lvl="1">
              <a:defRPr/>
            </a:pPr>
            <a:r>
              <a:rPr lang="fr-C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Need </a:t>
            </a:r>
            <a:r>
              <a:rPr lang="fr-CA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understanding</a:t>
            </a:r>
            <a:r>
              <a:rPr lang="fr-C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role of </a:t>
            </a:r>
            <a:r>
              <a:rPr lang="fr-CA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approval</a:t>
            </a:r>
            <a:r>
              <a:rPr lang="fr-C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inspection, </a:t>
            </a:r>
            <a:r>
              <a:rPr lang="fr-CA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compliance</a:t>
            </a:r>
            <a:r>
              <a:rPr lang="fr-C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monitoring and </a:t>
            </a:r>
            <a:r>
              <a:rPr lang="fr-CA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enforcement</a:t>
            </a:r>
            <a:endParaRPr lang="fr-CA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Need for </a:t>
            </a:r>
            <a:r>
              <a:rPr lang="fr-C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multidisciplinary</a:t>
            </a: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approach</a:t>
            </a: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2">
              <a:defRPr/>
            </a:pPr>
            <a:r>
              <a:rPr lang="fr-C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Law</a:t>
            </a:r>
          </a:p>
          <a:p>
            <a:pPr lvl="3">
              <a:defRPr/>
            </a:pP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ALARP vs GOP </a:t>
            </a:r>
          </a:p>
          <a:p>
            <a:pPr lvl="3">
              <a:defRPr/>
            </a:pP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Variable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quality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well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required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NORSOK vs API</a:t>
            </a:r>
            <a:endParaRPr lang="fr-CA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3">
              <a:defRPr/>
            </a:pP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importance of inspection not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just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approvals</a:t>
            </a:r>
            <a:endParaRPr lang="fr-CA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>
              <a:defRPr/>
            </a:pPr>
            <a:r>
              <a:rPr lang="fr-C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Science 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3">
              <a:defRPr/>
            </a:pP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understanding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reservoir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the behaviour of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target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formations</a:t>
            </a:r>
          </a:p>
          <a:p>
            <a:pPr lvl="2">
              <a:defRPr/>
            </a:pPr>
            <a:r>
              <a:rPr lang="fr-C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Engineering  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3">
              <a:defRPr/>
            </a:pP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well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construction and control –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function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engineering not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law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</a:p>
          <a:p>
            <a:pPr lvl="3"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Ageing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platforms</a:t>
            </a:r>
            <a:endParaRPr lang="fr-CA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>
              <a:defRPr/>
            </a:pPr>
            <a:endParaRPr lang="fr-CA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>
              <a:defRPr/>
            </a:pPr>
            <a:endParaRPr lang="fr-CA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64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lvl="1"/>
            <a:r>
              <a:rPr lang="fr-CA" sz="4000" dirty="0" smtClean="0">
                <a:solidFill>
                  <a:srgbClr val="623C08"/>
                </a:solidFill>
              </a:rPr>
              <a:t>4. How can </a:t>
            </a:r>
            <a:r>
              <a:rPr lang="fr-CA" sz="4000" dirty="0" err="1" smtClean="0">
                <a:solidFill>
                  <a:srgbClr val="623C08"/>
                </a:solidFill>
              </a:rPr>
              <a:t>we</a:t>
            </a:r>
            <a:r>
              <a:rPr lang="fr-CA" sz="4000" dirty="0" smtClean="0">
                <a:solidFill>
                  <a:srgbClr val="623C08"/>
                </a:solidFill>
              </a:rPr>
              <a:t> </a:t>
            </a:r>
            <a:r>
              <a:rPr lang="fr-CA" sz="4000" dirty="0" err="1" smtClean="0">
                <a:solidFill>
                  <a:srgbClr val="623C08"/>
                </a:solidFill>
              </a:rPr>
              <a:t>prevent</a:t>
            </a:r>
            <a:r>
              <a:rPr lang="fr-CA" sz="4000" dirty="0" smtClean="0">
                <a:solidFill>
                  <a:srgbClr val="623C08"/>
                </a:solidFill>
              </a:rPr>
              <a:t> oil </a:t>
            </a:r>
            <a:r>
              <a:rPr lang="fr-CA" sz="4000" dirty="0" err="1" smtClean="0">
                <a:solidFill>
                  <a:srgbClr val="623C08"/>
                </a:solidFill>
              </a:rPr>
              <a:t>spills</a:t>
            </a:r>
            <a:r>
              <a:rPr lang="fr-CA" sz="4000" dirty="0" smtClean="0">
                <a:solidFill>
                  <a:srgbClr val="623C08"/>
                </a:solidFill>
              </a:rPr>
              <a:t>?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-5666" y="1268760"/>
            <a:ext cx="9149665" cy="558924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A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Legal</a:t>
            </a:r>
            <a:r>
              <a:rPr lang="fr-CA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 regulation should </a:t>
            </a:r>
          </a:p>
          <a:p>
            <a:pPr lvl="1">
              <a:defRPr/>
            </a:pPr>
            <a:r>
              <a:rPr lang="fr-CA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Take</a:t>
            </a:r>
            <a:r>
              <a:rPr lang="fr-C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into</a:t>
            </a:r>
            <a:r>
              <a:rPr lang="fr-C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account</a:t>
            </a:r>
            <a:r>
              <a:rPr lang="fr-C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unique</a:t>
            </a:r>
            <a:r>
              <a:rPr lang="fr-C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issues</a:t>
            </a:r>
            <a:r>
              <a:rPr lang="fr-C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related</a:t>
            </a:r>
            <a:r>
              <a:rPr lang="fr-C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</a:t>
            </a:r>
            <a:r>
              <a:rPr lang="fr-CA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environment</a:t>
            </a:r>
            <a:r>
              <a:rPr lang="fr-C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access, </a:t>
            </a:r>
            <a:r>
              <a:rPr lang="fr-CA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response</a:t>
            </a:r>
            <a:r>
              <a:rPr lang="fr-C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time, etc, </a:t>
            </a:r>
            <a:r>
              <a:rPr lang="fr-CA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when</a:t>
            </a:r>
            <a:r>
              <a:rPr lang="fr-C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setting </a:t>
            </a:r>
            <a:r>
              <a:rPr lang="fr-CA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legal</a:t>
            </a:r>
            <a:r>
              <a:rPr lang="fr-C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requirements</a:t>
            </a:r>
            <a:endParaRPr lang="fr-CA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defRPr/>
            </a:pPr>
            <a:r>
              <a:rPr lang="fr-CA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demand</a:t>
            </a:r>
            <a:r>
              <a:rPr lang="fr-C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ALARP as standard and </a:t>
            </a:r>
            <a:r>
              <a:rPr lang="fr-CA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accept</a:t>
            </a:r>
            <a:r>
              <a:rPr lang="fr-C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nothing</a:t>
            </a:r>
            <a:r>
              <a:rPr lang="fr-C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else</a:t>
            </a:r>
            <a:endParaRPr lang="fr-CA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>
              <a:defRPr/>
            </a:pP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Rely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</a:t>
            </a:r>
            <a:r>
              <a:rPr lang="fr-CA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reducing</a:t>
            </a:r>
            <a:r>
              <a:rPr lang="fr-CA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risk</a:t>
            </a:r>
            <a:r>
              <a:rPr lang="fr-CA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rather</a:t>
            </a:r>
            <a:r>
              <a:rPr lang="fr-CA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than</a:t>
            </a:r>
            <a:r>
              <a:rPr lang="fr-CA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what</a:t>
            </a:r>
            <a:r>
              <a:rPr lang="fr-CA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everyone</a:t>
            </a:r>
            <a:r>
              <a:rPr lang="fr-CA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else</a:t>
            </a:r>
            <a:r>
              <a:rPr lang="fr-CA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fr-CA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doing</a:t>
            </a:r>
            <a:r>
              <a:rPr lang="fr-CA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elsewhere</a:t>
            </a:r>
            <a:r>
              <a:rPr lang="fr-CA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the 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world</a:t>
            </a:r>
            <a:endParaRPr lang="fr-CA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defRPr/>
            </a:pPr>
            <a:r>
              <a:rPr lang="fr-CA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Adopt</a:t>
            </a:r>
            <a:r>
              <a:rPr lang="fr-CA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NORSOK Standard D-010</a:t>
            </a:r>
          </a:p>
          <a:p>
            <a:pPr lvl="1">
              <a:defRPr/>
            </a:pPr>
            <a:r>
              <a:rPr lang="fr-CA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Insist</a:t>
            </a:r>
            <a:r>
              <a:rPr lang="fr-C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on </a:t>
            </a:r>
            <a:r>
              <a:rPr lang="fr-CA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well</a:t>
            </a:r>
            <a:r>
              <a:rPr lang="fr-CA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inspections </a:t>
            </a:r>
            <a:r>
              <a:rPr lang="fr-CA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during</a:t>
            </a:r>
            <a:r>
              <a:rPr lang="fr-C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construction and </a:t>
            </a:r>
            <a:r>
              <a:rPr lang="fr-CA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well-ops</a:t>
            </a:r>
            <a:r>
              <a:rPr lang="fr-C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not </a:t>
            </a:r>
            <a:r>
              <a:rPr lang="fr-CA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just</a:t>
            </a:r>
            <a:r>
              <a:rPr lang="fr-C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approval</a:t>
            </a:r>
            <a:r>
              <a:rPr lang="fr-C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fr-CA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well</a:t>
            </a:r>
            <a:r>
              <a:rPr lang="fr-C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plan</a:t>
            </a:r>
          </a:p>
          <a:p>
            <a:pPr lvl="1">
              <a:defRPr/>
            </a:pPr>
            <a:r>
              <a:rPr lang="fr-C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Real-time monitoring of </a:t>
            </a:r>
            <a:r>
              <a:rPr lang="fr-CA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well</a:t>
            </a:r>
            <a:r>
              <a:rPr lang="fr-C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data (</a:t>
            </a:r>
            <a:r>
              <a:rPr lang="fr-CA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barrier</a:t>
            </a:r>
            <a:r>
              <a:rPr lang="fr-C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lvl="1">
              <a:defRPr/>
            </a:pPr>
            <a:r>
              <a:rPr lang="fr-C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Watch the </a:t>
            </a:r>
            <a:r>
              <a:rPr lang="fr-CA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new kids on the block </a:t>
            </a:r>
            <a:r>
              <a:rPr lang="fr-C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fr-CA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minnows</a:t>
            </a:r>
            <a:endParaRPr lang="fr-CA" sz="2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defRPr/>
            </a:pPr>
            <a:r>
              <a:rPr lang="fr-CA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Achievable</a:t>
            </a:r>
            <a:r>
              <a:rPr lang="fr-CA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relief </a:t>
            </a:r>
            <a:r>
              <a:rPr lang="fr-CA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well</a:t>
            </a:r>
            <a:r>
              <a:rPr lang="fr-CA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capability</a:t>
            </a:r>
            <a:r>
              <a:rPr lang="fr-CA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2">
              <a:defRPr/>
            </a:pP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Second drill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rig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present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all times</a:t>
            </a:r>
          </a:p>
          <a:p>
            <a:pPr marL="457200" lvl="1" indent="0">
              <a:buNone/>
              <a:defRPr/>
            </a:pPr>
            <a:endParaRPr lang="fr-CA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86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467544" y="35450"/>
            <a:ext cx="8676456" cy="1143000"/>
          </a:xfrm>
        </p:spPr>
        <p:txBody>
          <a:bodyPr/>
          <a:lstStyle/>
          <a:p>
            <a:pPr lvl="1"/>
            <a:r>
              <a:rPr lang="fr-CA" sz="3600" dirty="0" smtClean="0">
                <a:solidFill>
                  <a:srgbClr val="623C08"/>
                </a:solidFill>
              </a:rPr>
              <a:t>4. How can </a:t>
            </a:r>
            <a:r>
              <a:rPr lang="fr-CA" sz="3600" dirty="0" err="1" smtClean="0">
                <a:solidFill>
                  <a:srgbClr val="623C08"/>
                </a:solidFill>
              </a:rPr>
              <a:t>we</a:t>
            </a:r>
            <a:r>
              <a:rPr lang="fr-CA" sz="3600" dirty="0" smtClean="0">
                <a:solidFill>
                  <a:srgbClr val="623C08"/>
                </a:solidFill>
              </a:rPr>
              <a:t> </a:t>
            </a:r>
            <a:r>
              <a:rPr lang="fr-CA" sz="3600" dirty="0" err="1" smtClean="0">
                <a:solidFill>
                  <a:srgbClr val="623C08"/>
                </a:solidFill>
              </a:rPr>
              <a:t>prevent</a:t>
            </a:r>
            <a:r>
              <a:rPr lang="fr-CA" sz="3600" dirty="0" smtClean="0">
                <a:solidFill>
                  <a:srgbClr val="623C08"/>
                </a:solidFill>
              </a:rPr>
              <a:t> oil </a:t>
            </a:r>
            <a:r>
              <a:rPr lang="fr-CA" sz="3600" dirty="0" err="1" smtClean="0">
                <a:solidFill>
                  <a:srgbClr val="623C08"/>
                </a:solidFill>
              </a:rPr>
              <a:t>spills</a:t>
            </a:r>
            <a:r>
              <a:rPr lang="fr-CA" sz="3600" dirty="0">
                <a:solidFill>
                  <a:srgbClr val="623C08"/>
                </a:solidFill>
              </a:rPr>
              <a:t>? </a:t>
            </a:r>
            <a:r>
              <a:rPr lang="fr-CA" sz="3600" dirty="0" smtClean="0">
                <a:solidFill>
                  <a:srgbClr val="623C08"/>
                </a:solidFill>
              </a:rPr>
              <a:t>(</a:t>
            </a:r>
            <a:r>
              <a:rPr lang="fr-CA" sz="3600" dirty="0" err="1" smtClean="0">
                <a:solidFill>
                  <a:srgbClr val="623C08"/>
                </a:solidFill>
              </a:rPr>
              <a:t>cont</a:t>
            </a:r>
            <a:r>
              <a:rPr lang="fr-CA" sz="3600" dirty="0" smtClean="0">
                <a:solidFill>
                  <a:srgbClr val="623C08"/>
                </a:solidFill>
              </a:rPr>
              <a:t>)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47260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C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Geoscience</a:t>
            </a:r>
            <a:endParaRPr lang="fr-CA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defRPr/>
            </a:pP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Gain extensive </a:t>
            </a:r>
            <a:r>
              <a:rPr lang="fr-C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knowledge</a:t>
            </a: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fr-C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reservoir</a:t>
            </a: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PRIOR to </a:t>
            </a:r>
            <a:r>
              <a:rPr lang="fr-C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drilling</a:t>
            </a:r>
            <a:endParaRPr lang="fr-CA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3D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Seismic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survey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even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4D?)</a:t>
            </a:r>
          </a:p>
          <a:p>
            <a:pPr lvl="2"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Understand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 role of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depth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reservoir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water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depth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overlying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geology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structure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plays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well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engineering (esp HPHT Wells)</a:t>
            </a:r>
          </a:p>
          <a:p>
            <a:pPr lvl="3"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Friction,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temperature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pressure</a:t>
            </a:r>
          </a:p>
          <a:p>
            <a:pPr lvl="3"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Cairn Energy – use of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Ultrahib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as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lubricant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toxin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/slow to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dissipate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Engineering</a:t>
            </a:r>
          </a:p>
          <a:p>
            <a:pPr lvl="1">
              <a:defRPr/>
            </a:pPr>
            <a:r>
              <a:rPr lang="fr-C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Well-ops</a:t>
            </a: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plan – use of best </a:t>
            </a:r>
            <a:r>
              <a:rPr lang="fr-CA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available</a:t>
            </a: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standards</a:t>
            </a:r>
          </a:p>
          <a:p>
            <a:pPr lvl="1">
              <a:defRPr/>
            </a:pPr>
            <a:r>
              <a:rPr lang="fr-C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Risk</a:t>
            </a: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assessment</a:t>
            </a: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fr-C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WOPb</a:t>
            </a: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ALARP not GOP</a:t>
            </a:r>
          </a:p>
          <a:p>
            <a:pPr lvl="1">
              <a:defRPr/>
            </a:pP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Inspection </a:t>
            </a:r>
            <a:r>
              <a:rPr lang="fr-C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during</a:t>
            </a: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construction for </a:t>
            </a:r>
            <a:r>
              <a:rPr lang="fr-C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compliance</a:t>
            </a: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</a:t>
            </a:r>
            <a:r>
              <a:rPr lang="fr-C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approved</a:t>
            </a: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well</a:t>
            </a: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plan</a:t>
            </a:r>
          </a:p>
        </p:txBody>
      </p:sp>
    </p:spTree>
    <p:extLst>
      <p:ext uri="{BB962C8B-B14F-4D97-AF65-F5344CB8AC3E}">
        <p14:creationId xmlns:p14="http://schemas.microsoft.com/office/powerpoint/2010/main" val="176824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467544" y="35450"/>
            <a:ext cx="8229600" cy="1143000"/>
          </a:xfrm>
        </p:spPr>
        <p:txBody>
          <a:bodyPr/>
          <a:lstStyle/>
          <a:p>
            <a:pPr lvl="1"/>
            <a:r>
              <a:rPr lang="fr-CA" sz="3200" dirty="0" smtClean="0">
                <a:solidFill>
                  <a:srgbClr val="623C08"/>
                </a:solidFill>
              </a:rPr>
              <a:t>4. How can </a:t>
            </a:r>
            <a:r>
              <a:rPr lang="fr-CA" sz="3200" dirty="0" err="1" smtClean="0">
                <a:solidFill>
                  <a:srgbClr val="623C08"/>
                </a:solidFill>
              </a:rPr>
              <a:t>we</a:t>
            </a:r>
            <a:r>
              <a:rPr lang="fr-CA" sz="3200" dirty="0" smtClean="0">
                <a:solidFill>
                  <a:srgbClr val="623C08"/>
                </a:solidFill>
              </a:rPr>
              <a:t> </a:t>
            </a:r>
            <a:r>
              <a:rPr lang="fr-CA" sz="3200" dirty="0" err="1" smtClean="0">
                <a:solidFill>
                  <a:srgbClr val="623C08"/>
                </a:solidFill>
              </a:rPr>
              <a:t>prevent</a:t>
            </a:r>
            <a:r>
              <a:rPr lang="fr-CA" sz="3200" dirty="0" smtClean="0">
                <a:solidFill>
                  <a:srgbClr val="623C08"/>
                </a:solidFill>
              </a:rPr>
              <a:t> oil </a:t>
            </a:r>
            <a:r>
              <a:rPr lang="fr-CA" sz="3200" dirty="0" err="1" smtClean="0">
                <a:solidFill>
                  <a:srgbClr val="623C08"/>
                </a:solidFill>
              </a:rPr>
              <a:t>spills</a:t>
            </a:r>
            <a:r>
              <a:rPr lang="fr-CA" sz="3200" dirty="0">
                <a:solidFill>
                  <a:srgbClr val="623C08"/>
                </a:solidFill>
              </a:rPr>
              <a:t>? (</a:t>
            </a:r>
            <a:r>
              <a:rPr lang="fr-CA" sz="3200" dirty="0" err="1">
                <a:solidFill>
                  <a:srgbClr val="623C08"/>
                </a:solidFill>
              </a:rPr>
              <a:t>continued</a:t>
            </a:r>
            <a:r>
              <a:rPr lang="fr-CA" sz="3200" dirty="0">
                <a:solidFill>
                  <a:srgbClr val="623C08"/>
                </a:solidFill>
              </a:rPr>
              <a:t>)</a:t>
            </a:r>
            <a:endParaRPr lang="fr-CA" sz="3200" dirty="0" smtClean="0">
              <a:solidFill>
                <a:srgbClr val="623C08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547260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Liability</a:t>
            </a:r>
            <a:endParaRPr lang="fr-CA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defRPr/>
            </a:pP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Set </a:t>
            </a:r>
            <a:r>
              <a:rPr lang="fr-C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liability</a:t>
            </a: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 a </a:t>
            </a:r>
            <a:r>
              <a:rPr lang="fr-C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manner</a:t>
            </a: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that </a:t>
            </a:r>
            <a:r>
              <a:rPr lang="fr-C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discourages</a:t>
            </a: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spill</a:t>
            </a:r>
            <a:endParaRPr lang="fr-CA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>
              <a:defRPr/>
            </a:pP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Eg strict </a:t>
            </a:r>
            <a:r>
              <a:rPr lang="fr-C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liability</a:t>
            </a: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fr-C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Norway</a:t>
            </a:r>
            <a:endParaRPr lang="fr-CA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>
              <a:defRPr/>
            </a:pPr>
            <a:r>
              <a:rPr lang="fr-C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Liability</a:t>
            </a: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bonds ($2 billion </a:t>
            </a:r>
            <a:r>
              <a:rPr lang="fr-C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guarantee</a:t>
            </a: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fr-CA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</a:t>
            </a:r>
            <a:r>
              <a:rPr lang="fr-C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reenland</a:t>
            </a: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</a:p>
          <a:p>
            <a:pPr lvl="1">
              <a:defRPr/>
            </a:pPr>
            <a:r>
              <a:rPr lang="fr-C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Remove</a:t>
            </a: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liability</a:t>
            </a: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caps </a:t>
            </a:r>
          </a:p>
          <a:p>
            <a:pPr>
              <a:defRPr/>
            </a:pPr>
            <a:r>
              <a:rPr lang="fr-C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Arctic</a:t>
            </a: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ouncil</a:t>
            </a:r>
          </a:p>
          <a:p>
            <a:pPr lvl="1">
              <a:defRPr/>
            </a:pP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Move </a:t>
            </a:r>
            <a:r>
              <a:rPr lang="fr-C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from</a:t>
            </a: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soft </a:t>
            </a:r>
            <a:r>
              <a:rPr lang="fr-C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law</a:t>
            </a: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</a:t>
            </a:r>
            <a:r>
              <a:rPr lang="fr-C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binding</a:t>
            </a: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law</a:t>
            </a: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1">
              <a:defRPr/>
            </a:pPr>
            <a:r>
              <a:rPr lang="fr-C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Tackle</a:t>
            </a: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 ‘hard’ issues of </a:t>
            </a:r>
            <a:r>
              <a:rPr lang="fr-C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liability</a:t>
            </a: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fr-C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same</a:t>
            </a: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season</a:t>
            </a: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releif</a:t>
            </a: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well</a:t>
            </a: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capability</a:t>
            </a: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659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AND THIS IS ON LAND!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204864"/>
            <a:ext cx="5827857" cy="378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57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>
              <a:defRPr/>
            </a:pPr>
            <a:r>
              <a:rPr lang="fr-CA" b="1" dirty="0" err="1" smtClean="0">
                <a:solidFill>
                  <a:srgbClr val="254061"/>
                </a:solidFill>
              </a:rPr>
              <a:t>Take-Aways</a:t>
            </a:r>
            <a:endParaRPr lang="fr-CA" b="1" dirty="0" smtClean="0">
              <a:solidFill>
                <a:srgbClr val="25406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800575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fr-CA" b="1" dirty="0" smtClean="0">
                <a:solidFill>
                  <a:srgbClr val="254061"/>
                </a:solidFill>
              </a:rPr>
              <a:t>Not</a:t>
            </a:r>
            <a:r>
              <a:rPr lang="fr-CA" dirty="0" smtClean="0">
                <a:solidFill>
                  <a:srgbClr val="254061"/>
                </a:solidFill>
              </a:rPr>
              <a:t> </a:t>
            </a:r>
            <a:r>
              <a:rPr lang="fr-CA" dirty="0" err="1" smtClean="0">
                <a:solidFill>
                  <a:srgbClr val="254061"/>
                </a:solidFill>
              </a:rPr>
              <a:t>just</a:t>
            </a:r>
            <a:r>
              <a:rPr lang="fr-CA" dirty="0" smtClean="0">
                <a:solidFill>
                  <a:srgbClr val="254061"/>
                </a:solidFill>
              </a:rPr>
              <a:t> a regulatory issue </a:t>
            </a:r>
          </a:p>
          <a:p>
            <a:pPr>
              <a:defRPr/>
            </a:pPr>
            <a:r>
              <a:rPr lang="fr-CA" dirty="0" smtClean="0">
                <a:solidFill>
                  <a:srgbClr val="254061"/>
                </a:solidFill>
              </a:rPr>
              <a:t>Needs </a:t>
            </a:r>
            <a:r>
              <a:rPr lang="fr-CA" b="1" dirty="0" err="1" smtClean="0">
                <a:solidFill>
                  <a:srgbClr val="254061"/>
                </a:solidFill>
              </a:rPr>
              <a:t>co-ordinated</a:t>
            </a:r>
            <a:r>
              <a:rPr lang="fr-CA" b="1" dirty="0" smtClean="0">
                <a:solidFill>
                  <a:srgbClr val="254061"/>
                </a:solidFill>
              </a:rPr>
              <a:t>, multi-</a:t>
            </a:r>
            <a:r>
              <a:rPr lang="fr-CA" b="1" dirty="0" err="1" smtClean="0">
                <a:solidFill>
                  <a:srgbClr val="254061"/>
                </a:solidFill>
              </a:rPr>
              <a:t>disciplinary</a:t>
            </a:r>
            <a:r>
              <a:rPr lang="fr-CA" b="1" dirty="0" smtClean="0">
                <a:solidFill>
                  <a:srgbClr val="254061"/>
                </a:solidFill>
              </a:rPr>
              <a:t> </a:t>
            </a:r>
            <a:r>
              <a:rPr lang="fr-CA" dirty="0" smtClean="0">
                <a:solidFill>
                  <a:srgbClr val="254061"/>
                </a:solidFill>
              </a:rPr>
              <a:t>framework and research</a:t>
            </a:r>
          </a:p>
          <a:p>
            <a:pPr>
              <a:defRPr/>
            </a:pPr>
            <a:r>
              <a:rPr lang="fr-CA" dirty="0" err="1" smtClean="0">
                <a:solidFill>
                  <a:srgbClr val="254061"/>
                </a:solidFill>
              </a:rPr>
              <a:t>Regulators</a:t>
            </a:r>
            <a:r>
              <a:rPr lang="fr-CA" dirty="0" smtClean="0">
                <a:solidFill>
                  <a:srgbClr val="254061"/>
                </a:solidFill>
              </a:rPr>
              <a:t> need </a:t>
            </a:r>
            <a:r>
              <a:rPr lang="fr-CA" b="1" dirty="0" err="1" smtClean="0">
                <a:solidFill>
                  <a:srgbClr val="254061"/>
                </a:solidFill>
              </a:rPr>
              <a:t>knowledge</a:t>
            </a:r>
            <a:r>
              <a:rPr lang="fr-CA" dirty="0" smtClean="0">
                <a:solidFill>
                  <a:srgbClr val="254061"/>
                </a:solidFill>
              </a:rPr>
              <a:t> to for </a:t>
            </a:r>
            <a:r>
              <a:rPr lang="fr-CA" dirty="0" err="1" smtClean="0">
                <a:solidFill>
                  <a:srgbClr val="254061"/>
                </a:solidFill>
              </a:rPr>
              <a:t>compliance</a:t>
            </a:r>
            <a:r>
              <a:rPr lang="fr-CA" dirty="0" smtClean="0">
                <a:solidFill>
                  <a:srgbClr val="254061"/>
                </a:solidFill>
              </a:rPr>
              <a:t> and </a:t>
            </a:r>
            <a:r>
              <a:rPr lang="fr-CA" dirty="0" err="1" smtClean="0">
                <a:solidFill>
                  <a:srgbClr val="254061"/>
                </a:solidFill>
              </a:rPr>
              <a:t>enforcement</a:t>
            </a:r>
            <a:r>
              <a:rPr lang="fr-CA" dirty="0" smtClean="0">
                <a:solidFill>
                  <a:srgbClr val="254061"/>
                </a:solidFill>
              </a:rPr>
              <a:t> </a:t>
            </a:r>
          </a:p>
          <a:p>
            <a:pPr>
              <a:defRPr/>
            </a:pPr>
            <a:r>
              <a:rPr lang="fr-CA" b="1" dirty="0" smtClean="0">
                <a:solidFill>
                  <a:srgbClr val="254061"/>
                </a:solidFill>
              </a:rPr>
              <a:t>Inspection</a:t>
            </a:r>
            <a:r>
              <a:rPr lang="fr-CA" dirty="0" smtClean="0">
                <a:solidFill>
                  <a:srgbClr val="254061"/>
                </a:solidFill>
              </a:rPr>
              <a:t> </a:t>
            </a:r>
            <a:r>
              <a:rPr lang="fr-CA" dirty="0" err="1" smtClean="0">
                <a:solidFill>
                  <a:srgbClr val="254061"/>
                </a:solidFill>
              </a:rPr>
              <a:t>is</a:t>
            </a:r>
            <a:r>
              <a:rPr lang="fr-CA" dirty="0" smtClean="0">
                <a:solidFill>
                  <a:srgbClr val="254061"/>
                </a:solidFill>
              </a:rPr>
              <a:t> </a:t>
            </a:r>
            <a:r>
              <a:rPr lang="fr-CA" dirty="0" err="1" smtClean="0">
                <a:solidFill>
                  <a:srgbClr val="254061"/>
                </a:solidFill>
              </a:rPr>
              <a:t>key</a:t>
            </a:r>
            <a:endParaRPr lang="fr-CA" dirty="0" smtClean="0">
              <a:solidFill>
                <a:srgbClr val="254061"/>
              </a:solidFill>
            </a:endParaRPr>
          </a:p>
          <a:p>
            <a:pPr>
              <a:defRPr/>
            </a:pPr>
            <a:r>
              <a:rPr lang="fr-CA" b="1" dirty="0" err="1" smtClean="0">
                <a:solidFill>
                  <a:srgbClr val="254061"/>
                </a:solidFill>
              </a:rPr>
              <a:t>Demand</a:t>
            </a:r>
            <a:r>
              <a:rPr lang="fr-CA" dirty="0" smtClean="0">
                <a:solidFill>
                  <a:srgbClr val="254061"/>
                </a:solidFill>
              </a:rPr>
              <a:t> </a:t>
            </a:r>
            <a:r>
              <a:rPr lang="fr-CA" dirty="0" err="1" smtClean="0">
                <a:solidFill>
                  <a:srgbClr val="254061"/>
                </a:solidFill>
              </a:rPr>
              <a:t>highest</a:t>
            </a:r>
            <a:r>
              <a:rPr lang="fr-CA" dirty="0" smtClean="0">
                <a:solidFill>
                  <a:srgbClr val="254061"/>
                </a:solidFill>
              </a:rPr>
              <a:t> possible </a:t>
            </a:r>
            <a:r>
              <a:rPr lang="fr-CA" b="1" dirty="0" smtClean="0">
                <a:solidFill>
                  <a:srgbClr val="254061"/>
                </a:solidFill>
              </a:rPr>
              <a:t>standards</a:t>
            </a:r>
          </a:p>
          <a:p>
            <a:pPr>
              <a:defRPr/>
            </a:pPr>
            <a:r>
              <a:rPr lang="fr-CA" b="1" dirty="0" err="1" smtClean="0">
                <a:solidFill>
                  <a:srgbClr val="254061"/>
                </a:solidFill>
              </a:rPr>
              <a:t>Remove</a:t>
            </a:r>
            <a:r>
              <a:rPr lang="fr-CA" dirty="0" smtClean="0">
                <a:solidFill>
                  <a:srgbClr val="254061"/>
                </a:solidFill>
              </a:rPr>
              <a:t> </a:t>
            </a:r>
            <a:r>
              <a:rPr lang="fr-CA" dirty="0" err="1" smtClean="0">
                <a:solidFill>
                  <a:srgbClr val="254061"/>
                </a:solidFill>
              </a:rPr>
              <a:t>liability</a:t>
            </a:r>
            <a:r>
              <a:rPr lang="fr-CA" dirty="0" smtClean="0">
                <a:solidFill>
                  <a:srgbClr val="254061"/>
                </a:solidFill>
              </a:rPr>
              <a:t> caps</a:t>
            </a:r>
          </a:p>
          <a:p>
            <a:pPr>
              <a:defRPr/>
            </a:pPr>
            <a:r>
              <a:rPr lang="fr-CA" b="1" dirty="0" err="1" smtClean="0">
                <a:solidFill>
                  <a:srgbClr val="254061"/>
                </a:solidFill>
              </a:rPr>
              <a:t>Arctic</a:t>
            </a:r>
            <a:r>
              <a:rPr lang="fr-CA" b="1" dirty="0" smtClean="0">
                <a:solidFill>
                  <a:srgbClr val="254061"/>
                </a:solidFill>
              </a:rPr>
              <a:t> Council </a:t>
            </a:r>
            <a:r>
              <a:rPr lang="fr-CA" dirty="0" smtClean="0">
                <a:solidFill>
                  <a:srgbClr val="254061"/>
                </a:solidFill>
              </a:rPr>
              <a:t>to </a:t>
            </a:r>
            <a:r>
              <a:rPr lang="fr-CA" dirty="0" err="1" smtClean="0">
                <a:solidFill>
                  <a:srgbClr val="254061"/>
                </a:solidFill>
              </a:rPr>
              <a:t>address</a:t>
            </a:r>
            <a:r>
              <a:rPr lang="fr-CA" dirty="0" smtClean="0">
                <a:solidFill>
                  <a:srgbClr val="254061"/>
                </a:solidFill>
              </a:rPr>
              <a:t> the hard issues and have ‘</a:t>
            </a:r>
            <a:r>
              <a:rPr lang="fr-CA" dirty="0" err="1" smtClean="0">
                <a:solidFill>
                  <a:srgbClr val="254061"/>
                </a:solidFill>
              </a:rPr>
              <a:t>teeth</a:t>
            </a:r>
            <a:r>
              <a:rPr lang="fr-CA" dirty="0" smtClean="0">
                <a:solidFill>
                  <a:srgbClr val="254061"/>
                </a:solidFill>
              </a:rPr>
              <a:t>’ to </a:t>
            </a:r>
            <a:r>
              <a:rPr lang="fr-CA" dirty="0" err="1" smtClean="0">
                <a:solidFill>
                  <a:srgbClr val="254061"/>
                </a:solidFill>
              </a:rPr>
              <a:t>address</a:t>
            </a:r>
            <a:r>
              <a:rPr lang="fr-CA" dirty="0" smtClean="0">
                <a:solidFill>
                  <a:srgbClr val="254061"/>
                </a:solidFill>
              </a:rPr>
              <a:t> these hard issues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38290">
            <a:off x="5485201" y="3026322"/>
            <a:ext cx="3340021" cy="335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72906">
            <a:off x="440275" y="2991948"/>
            <a:ext cx="3149927" cy="3535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332656"/>
            <a:ext cx="3419872" cy="281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84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5" cy="1143000"/>
          </a:xfrm>
        </p:spPr>
        <p:txBody>
          <a:bodyPr/>
          <a:lstStyle/>
          <a:p>
            <a:pPr>
              <a:defRPr/>
            </a:pPr>
            <a:r>
              <a:rPr lang="fr-CA" sz="3600" b="1" dirty="0" smtClean="0">
                <a:solidFill>
                  <a:schemeClr val="accent4">
                    <a:lumMod val="50000"/>
                  </a:schemeClr>
                </a:solidFill>
              </a:rPr>
              <a:t>1. How do </a:t>
            </a:r>
            <a:r>
              <a:rPr lang="fr-CA" sz="3600" b="1" dirty="0" err="1" smtClean="0">
                <a:solidFill>
                  <a:schemeClr val="accent4">
                    <a:lumMod val="50000"/>
                  </a:schemeClr>
                </a:solidFill>
              </a:rPr>
              <a:t>we</a:t>
            </a:r>
            <a:r>
              <a:rPr lang="fr-CA" sz="3600" b="1" dirty="0" smtClean="0">
                <a:solidFill>
                  <a:schemeClr val="accent4">
                    <a:lumMod val="50000"/>
                  </a:schemeClr>
                </a:solidFill>
              </a:rPr>
              <a:t> regulate </a:t>
            </a:r>
            <a:r>
              <a:rPr lang="fr-CA" sz="3600" b="1" dirty="0" err="1" smtClean="0">
                <a:solidFill>
                  <a:schemeClr val="accent4">
                    <a:lumMod val="50000"/>
                  </a:schemeClr>
                </a:solidFill>
              </a:rPr>
              <a:t>petroleum</a:t>
            </a:r>
            <a:r>
              <a:rPr lang="fr-CA" sz="3600" b="1" dirty="0" smtClean="0">
                <a:solidFill>
                  <a:schemeClr val="accent4">
                    <a:lumMod val="50000"/>
                  </a:schemeClr>
                </a:solidFill>
              </a:rPr>
              <a:t> activities?</a:t>
            </a:r>
          </a:p>
        </p:txBody>
      </p:sp>
      <p:pic>
        <p:nvPicPr>
          <p:cNvPr id="2" name="Content Placeholder 1" descr="BOW Tie diagram for conventional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9" b="10759"/>
          <a:stretch>
            <a:fillRect/>
          </a:stretch>
        </p:blipFill>
        <p:spPr>
          <a:xfrm>
            <a:off x="107504" y="1124744"/>
            <a:ext cx="9478312" cy="5544616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313613" cy="868362"/>
          </a:xfrm>
        </p:spPr>
        <p:txBody>
          <a:bodyPr/>
          <a:lstStyle/>
          <a:p>
            <a:r>
              <a:rPr lang="fr-CA" dirty="0" smtClean="0">
                <a:solidFill>
                  <a:srgbClr val="623C08"/>
                </a:solidFill>
              </a:rPr>
              <a:t>2. Oil </a:t>
            </a:r>
            <a:r>
              <a:rPr lang="fr-CA" dirty="0" err="1" smtClean="0">
                <a:solidFill>
                  <a:srgbClr val="623C08"/>
                </a:solidFill>
              </a:rPr>
              <a:t>spill</a:t>
            </a:r>
            <a:r>
              <a:rPr lang="fr-CA" dirty="0" smtClean="0">
                <a:solidFill>
                  <a:srgbClr val="623C08"/>
                </a:solidFill>
              </a:rPr>
              <a:t> </a:t>
            </a:r>
            <a:r>
              <a:rPr lang="fr-CA" dirty="0" err="1" smtClean="0">
                <a:solidFill>
                  <a:srgbClr val="623C08"/>
                </a:solidFill>
              </a:rPr>
              <a:t>prevention</a:t>
            </a:r>
            <a:r>
              <a:rPr lang="fr-CA" dirty="0" smtClean="0">
                <a:solidFill>
                  <a:srgbClr val="623C08"/>
                </a:solidFill>
              </a:rPr>
              <a:t> 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11256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Comprises </a:t>
            </a:r>
            <a:r>
              <a:rPr lang="fr-C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three</a:t>
            </a: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areas</a:t>
            </a:r>
          </a:p>
          <a:p>
            <a:pPr lvl="1">
              <a:defRPr/>
            </a:pPr>
            <a:r>
              <a:rPr lang="fr-CA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Legal</a:t>
            </a:r>
            <a:r>
              <a:rPr lang="fr-C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regime</a:t>
            </a:r>
            <a:endParaRPr lang="fr-CA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>
              <a:defRPr/>
            </a:pPr>
            <a:r>
              <a:rPr lang="fr-C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Platform </a:t>
            </a:r>
            <a:r>
              <a:rPr lang="fr-CA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safety</a:t>
            </a:r>
            <a:r>
              <a:rPr lang="fr-C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</a:t>
            </a:r>
            <a:r>
              <a:rPr lang="fr-CA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prevent</a:t>
            </a:r>
            <a:r>
              <a:rPr lang="fr-C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explosions/</a:t>
            </a:r>
            <a:r>
              <a:rPr lang="fr-CA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spills</a:t>
            </a:r>
            <a:r>
              <a:rPr lang="fr-C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3">
              <a:defRPr/>
            </a:pP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fr-CA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most</a:t>
            </a: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spills</a:t>
            </a: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 production phase </a:t>
            </a:r>
            <a:r>
              <a:rPr lang="fr-CA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from</a:t>
            </a: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platform</a:t>
            </a: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incidents)</a:t>
            </a:r>
          </a:p>
          <a:p>
            <a:pPr lvl="2">
              <a:defRPr/>
            </a:pPr>
            <a:r>
              <a:rPr lang="fr-C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fr-C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nvironmental</a:t>
            </a:r>
            <a:r>
              <a:rPr lang="fr-C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regime</a:t>
            </a:r>
            <a:r>
              <a:rPr lang="fr-C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2">
              <a:defRPr/>
            </a:pPr>
            <a:r>
              <a:rPr lang="fr-CA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Well</a:t>
            </a:r>
            <a:r>
              <a:rPr lang="fr-C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integrity</a:t>
            </a:r>
            <a:r>
              <a:rPr lang="fr-C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/WOMPS (ALARP vs GOP)</a:t>
            </a:r>
          </a:p>
          <a:p>
            <a:pPr lvl="1">
              <a:defRPr/>
            </a:pPr>
            <a:r>
              <a:rPr lang="fr-C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Science</a:t>
            </a: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particularly </a:t>
            </a:r>
            <a:r>
              <a:rPr lang="fr-C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geosciences</a:t>
            </a: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fr-C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understanding</a:t>
            </a: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fr-C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reservoir</a:t>
            </a: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fr-C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surrounding</a:t>
            </a: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geology</a:t>
            </a: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lvl="2">
              <a:defRPr/>
            </a:pPr>
            <a:r>
              <a:rPr lang="fr-C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Most </a:t>
            </a:r>
            <a:r>
              <a:rPr lang="fr-CA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blowouts</a:t>
            </a:r>
            <a:r>
              <a:rPr lang="fr-C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occur</a:t>
            </a:r>
            <a:r>
              <a:rPr lang="fr-C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 exploration </a:t>
            </a:r>
            <a:r>
              <a:rPr lang="fr-CA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wells</a:t>
            </a:r>
            <a:endParaRPr lang="fr-CA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defRPr/>
            </a:pPr>
            <a:r>
              <a:rPr lang="fr-C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Engineering</a:t>
            </a:r>
          </a:p>
          <a:p>
            <a:pPr lvl="2">
              <a:defRPr/>
            </a:pPr>
            <a:r>
              <a:rPr lang="fr-CA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Well</a:t>
            </a:r>
            <a:r>
              <a:rPr lang="fr-C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construction </a:t>
            </a:r>
          </a:p>
          <a:p>
            <a:pPr lvl="2">
              <a:defRPr/>
            </a:pPr>
            <a:r>
              <a:rPr lang="fr-C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of standards, guidelines and </a:t>
            </a:r>
            <a:r>
              <a:rPr lang="fr-CA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advice</a:t>
            </a:r>
            <a:endParaRPr lang="fr-CA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3">
              <a:defRPr/>
            </a:pP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NORSOK, API, DNV </a:t>
            </a:r>
          </a:p>
          <a:p>
            <a:pPr lvl="2">
              <a:defRPr/>
            </a:pPr>
            <a:endParaRPr lang="fr-CA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>
              <a:defRPr/>
            </a:pPr>
            <a:endParaRPr lang="fr-CA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fr-CA" dirty="0" smtClean="0">
                <a:solidFill>
                  <a:srgbClr val="623C08"/>
                </a:solidFill>
              </a:rPr>
              <a:t>Concepts of ALARP and GOP 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67544" y="1700808"/>
            <a:ext cx="8301608" cy="464514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ALARP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safety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/engineering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term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ALARP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all about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risk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fr-C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Identify</a:t>
            </a:r>
            <a:endParaRPr lang="fr-CA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Manage </a:t>
            </a:r>
            <a:r>
              <a:rPr lang="fr-C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risk</a:t>
            </a:r>
            <a:endParaRPr lang="fr-CA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reduce </a:t>
            </a:r>
            <a:r>
              <a:rPr lang="fr-C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risk</a:t>
            </a: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</a:t>
            </a:r>
            <a:b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CA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 </a:t>
            </a:r>
            <a:r>
              <a:rPr lang="fr-CA" sz="2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Low</a:t>
            </a:r>
            <a:r>
              <a:rPr lang="fr-CA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as </a:t>
            </a:r>
            <a:r>
              <a:rPr lang="fr-CA" sz="2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Reasonably</a:t>
            </a:r>
            <a:r>
              <a:rPr lang="fr-CA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2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Practicable</a:t>
            </a:r>
            <a:endParaRPr lang="fr-CA" sz="24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GOP </a:t>
            </a:r>
          </a:p>
          <a:p>
            <a:pPr lvl="1">
              <a:lnSpc>
                <a:spcPct val="90000"/>
              </a:lnSpc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mint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juleps and country clubs?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fr-CA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fr-C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ECONOMICS </a:t>
            </a:r>
            <a:r>
              <a:rPr lang="fr-CA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SHOULD NOT BE A FACTOR IN </a:t>
            </a:r>
            <a:r>
              <a:rPr lang="fr-C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ALARP</a:t>
            </a:r>
            <a:endParaRPr lang="fr-CA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 algn="ctr">
              <a:buNone/>
              <a:defRPr/>
            </a:pPr>
            <a:r>
              <a:rPr lang="fr-CA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See</a:t>
            </a:r>
            <a:r>
              <a:rPr lang="fr-CA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Disasterous</a:t>
            </a:r>
            <a:r>
              <a:rPr lang="fr-CA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Decisions </a:t>
            </a:r>
            <a:r>
              <a:rPr lang="fr-CA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by Andrew Hopkins. (CCH, 2013)</a:t>
            </a:r>
          </a:p>
          <a:p>
            <a:pPr marL="0" indent="0">
              <a:buNone/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>
              <a:defRPr/>
            </a:pPr>
            <a:endParaRPr lang="fr-CA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>
              <a:defRPr/>
            </a:pPr>
            <a:endParaRPr lang="fr-CA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47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-360040" y="3371"/>
            <a:ext cx="9180512" cy="1143000"/>
          </a:xfrm>
        </p:spPr>
        <p:txBody>
          <a:bodyPr/>
          <a:lstStyle/>
          <a:p>
            <a:r>
              <a:rPr lang="fr-CA" sz="4000" dirty="0" smtClean="0">
                <a:solidFill>
                  <a:srgbClr val="623C08"/>
                </a:solidFill>
              </a:rPr>
              <a:t>3. Are Current </a:t>
            </a:r>
            <a:r>
              <a:rPr lang="fr-CA" sz="4000" dirty="0" err="1" smtClean="0">
                <a:solidFill>
                  <a:srgbClr val="623C08"/>
                </a:solidFill>
              </a:rPr>
              <a:t>preventative</a:t>
            </a:r>
            <a:r>
              <a:rPr lang="fr-CA" sz="4000" dirty="0" smtClean="0">
                <a:solidFill>
                  <a:srgbClr val="623C08"/>
                </a:solidFill>
              </a:rPr>
              <a:t> </a:t>
            </a:r>
            <a:r>
              <a:rPr lang="fr-CA" sz="4000" dirty="0" err="1" smtClean="0">
                <a:solidFill>
                  <a:srgbClr val="623C08"/>
                </a:solidFill>
              </a:rPr>
              <a:t>measures</a:t>
            </a:r>
            <a:r>
              <a:rPr lang="fr-CA" sz="4000" dirty="0" smtClean="0">
                <a:solidFill>
                  <a:srgbClr val="623C08"/>
                </a:solidFill>
              </a:rPr>
              <a:t> good </a:t>
            </a:r>
            <a:r>
              <a:rPr lang="fr-CA" sz="4000" dirty="0" err="1" smtClean="0">
                <a:solidFill>
                  <a:srgbClr val="623C08"/>
                </a:solidFill>
              </a:rPr>
              <a:t>enough</a:t>
            </a:r>
            <a:r>
              <a:rPr lang="fr-CA" sz="4000" dirty="0" smtClean="0">
                <a:solidFill>
                  <a:srgbClr val="623C08"/>
                </a:solidFill>
              </a:rPr>
              <a:t>?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0" y="1587547"/>
            <a:ext cx="8892480" cy="515382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A" sz="3200" dirty="0" smtClean="0">
                <a:solidFill>
                  <a:srgbClr val="623C08"/>
                </a:solidFill>
              </a:rPr>
              <a:t>Generally NO!</a:t>
            </a:r>
          </a:p>
          <a:p>
            <a:pPr lvl="1">
              <a:defRPr/>
            </a:pPr>
            <a:r>
              <a:rPr lang="fr-CA" sz="2800" dirty="0" smtClean="0">
                <a:solidFill>
                  <a:srgbClr val="623C08"/>
                </a:solidFill>
              </a:rPr>
              <a:t>Focus on </a:t>
            </a:r>
            <a:r>
              <a:rPr lang="fr-CA" sz="2800" dirty="0" err="1" smtClean="0">
                <a:solidFill>
                  <a:srgbClr val="623C08"/>
                </a:solidFill>
              </a:rPr>
              <a:t>response</a:t>
            </a:r>
            <a:r>
              <a:rPr lang="fr-CA" sz="2800" dirty="0" smtClean="0">
                <a:solidFill>
                  <a:srgbClr val="623C08"/>
                </a:solidFill>
              </a:rPr>
              <a:t> </a:t>
            </a:r>
            <a:r>
              <a:rPr lang="fr-CA" sz="2800" dirty="0" err="1" smtClean="0">
                <a:solidFill>
                  <a:srgbClr val="623C08"/>
                </a:solidFill>
              </a:rPr>
              <a:t>rather</a:t>
            </a:r>
            <a:r>
              <a:rPr lang="fr-CA" sz="2800" dirty="0" smtClean="0">
                <a:solidFill>
                  <a:srgbClr val="623C08"/>
                </a:solidFill>
              </a:rPr>
              <a:t> </a:t>
            </a:r>
            <a:r>
              <a:rPr lang="fr-CA" sz="2800" dirty="0" err="1" smtClean="0">
                <a:solidFill>
                  <a:srgbClr val="623C08"/>
                </a:solidFill>
              </a:rPr>
              <a:t>than</a:t>
            </a:r>
            <a:r>
              <a:rPr lang="fr-CA" sz="2800" dirty="0" smtClean="0">
                <a:solidFill>
                  <a:srgbClr val="623C08"/>
                </a:solidFill>
              </a:rPr>
              <a:t> </a:t>
            </a:r>
            <a:r>
              <a:rPr lang="fr-CA" sz="2800" dirty="0" err="1" smtClean="0">
                <a:solidFill>
                  <a:srgbClr val="623C08"/>
                </a:solidFill>
              </a:rPr>
              <a:t>prevention</a:t>
            </a:r>
            <a:endParaRPr lang="fr-CA" sz="2800" dirty="0" smtClean="0">
              <a:solidFill>
                <a:srgbClr val="623C08"/>
              </a:solidFill>
            </a:endParaRPr>
          </a:p>
          <a:p>
            <a:pPr lvl="1">
              <a:defRPr/>
            </a:pPr>
            <a:r>
              <a:rPr lang="fr-CA" sz="2800" dirty="0" smtClean="0">
                <a:solidFill>
                  <a:srgbClr val="623C08"/>
                </a:solidFill>
              </a:rPr>
              <a:t>Wide </a:t>
            </a:r>
            <a:r>
              <a:rPr lang="fr-CA" sz="2800" dirty="0" err="1" smtClean="0">
                <a:solidFill>
                  <a:srgbClr val="623C08"/>
                </a:solidFill>
              </a:rPr>
              <a:t>diversity</a:t>
            </a:r>
            <a:r>
              <a:rPr lang="fr-CA" sz="2800" dirty="0" smtClean="0">
                <a:solidFill>
                  <a:srgbClr val="623C08"/>
                </a:solidFill>
              </a:rPr>
              <a:t> in standards and </a:t>
            </a:r>
            <a:r>
              <a:rPr lang="fr-CA" sz="2800" dirty="0" err="1" smtClean="0">
                <a:solidFill>
                  <a:srgbClr val="623C08"/>
                </a:solidFill>
              </a:rPr>
              <a:t>requirements</a:t>
            </a:r>
            <a:r>
              <a:rPr lang="fr-CA" sz="2800" dirty="0" smtClean="0">
                <a:solidFill>
                  <a:srgbClr val="623C08"/>
                </a:solidFill>
              </a:rPr>
              <a:t> by </a:t>
            </a:r>
            <a:r>
              <a:rPr lang="fr-CA" sz="2800" dirty="0" err="1" smtClean="0">
                <a:solidFill>
                  <a:srgbClr val="623C08"/>
                </a:solidFill>
              </a:rPr>
              <a:t>regulators</a:t>
            </a:r>
            <a:r>
              <a:rPr lang="fr-CA" sz="2800" dirty="0" smtClean="0">
                <a:solidFill>
                  <a:srgbClr val="623C08"/>
                </a:solidFill>
              </a:rPr>
              <a:t> </a:t>
            </a:r>
          </a:p>
          <a:p>
            <a:pPr lvl="1">
              <a:defRPr/>
            </a:pPr>
            <a:r>
              <a:rPr lang="fr-CA" sz="2800" dirty="0" smtClean="0">
                <a:solidFill>
                  <a:srgbClr val="623C08"/>
                </a:solidFill>
              </a:rPr>
              <a:t>Focus on oil </a:t>
            </a:r>
            <a:r>
              <a:rPr lang="fr-CA" sz="2800" dirty="0" err="1" smtClean="0">
                <a:solidFill>
                  <a:srgbClr val="623C08"/>
                </a:solidFill>
              </a:rPr>
              <a:t>spill</a:t>
            </a:r>
            <a:r>
              <a:rPr lang="fr-CA" sz="2800" dirty="0" smtClean="0">
                <a:solidFill>
                  <a:srgbClr val="623C08"/>
                </a:solidFill>
              </a:rPr>
              <a:t> </a:t>
            </a:r>
            <a:r>
              <a:rPr lang="fr-CA" sz="2800" dirty="0" err="1" smtClean="0">
                <a:solidFill>
                  <a:srgbClr val="623C08"/>
                </a:solidFill>
              </a:rPr>
              <a:t>response</a:t>
            </a:r>
            <a:r>
              <a:rPr lang="fr-CA" sz="2800" dirty="0" smtClean="0">
                <a:solidFill>
                  <a:srgbClr val="623C08"/>
                </a:solidFill>
              </a:rPr>
              <a:t> </a:t>
            </a:r>
          </a:p>
          <a:p>
            <a:pPr lvl="1">
              <a:defRPr/>
            </a:pPr>
            <a:r>
              <a:rPr lang="fr-CA" sz="2800" dirty="0" err="1" smtClean="0">
                <a:solidFill>
                  <a:srgbClr val="623C08"/>
                </a:solidFill>
              </a:rPr>
              <a:t>Some</a:t>
            </a:r>
            <a:r>
              <a:rPr lang="fr-CA" sz="2800" dirty="0" smtClean="0">
                <a:solidFill>
                  <a:srgbClr val="623C08"/>
                </a:solidFill>
              </a:rPr>
              <a:t> focus on </a:t>
            </a:r>
            <a:r>
              <a:rPr lang="fr-CA" sz="2800" dirty="0" err="1" smtClean="0">
                <a:solidFill>
                  <a:srgbClr val="623C08"/>
                </a:solidFill>
              </a:rPr>
              <a:t>well</a:t>
            </a:r>
            <a:r>
              <a:rPr lang="fr-CA" sz="2800" dirty="0" smtClean="0">
                <a:solidFill>
                  <a:srgbClr val="623C08"/>
                </a:solidFill>
              </a:rPr>
              <a:t> control </a:t>
            </a:r>
          </a:p>
          <a:p>
            <a:pPr lvl="2">
              <a:defRPr/>
            </a:pPr>
            <a:r>
              <a:rPr lang="fr-CA" sz="2800" dirty="0" err="1" smtClean="0">
                <a:solidFill>
                  <a:srgbClr val="623C08"/>
                </a:solidFill>
              </a:rPr>
              <a:t>Norway</a:t>
            </a:r>
            <a:r>
              <a:rPr lang="fr-CA" sz="2800" dirty="0" smtClean="0">
                <a:solidFill>
                  <a:srgbClr val="623C08"/>
                </a:solidFill>
              </a:rPr>
              <a:t>– 12 </a:t>
            </a:r>
            <a:r>
              <a:rPr lang="fr-CA" sz="2800" dirty="0" err="1" smtClean="0">
                <a:solidFill>
                  <a:srgbClr val="623C08"/>
                </a:solidFill>
              </a:rPr>
              <a:t>days</a:t>
            </a:r>
            <a:endParaRPr lang="fr-CA" sz="2800" dirty="0" smtClean="0">
              <a:solidFill>
                <a:srgbClr val="623C08"/>
              </a:solidFill>
            </a:endParaRPr>
          </a:p>
          <a:p>
            <a:pPr lvl="2">
              <a:defRPr/>
            </a:pPr>
            <a:r>
              <a:rPr lang="fr-CA" sz="2800" dirty="0" err="1" smtClean="0">
                <a:solidFill>
                  <a:srgbClr val="623C08"/>
                </a:solidFill>
              </a:rPr>
              <a:t>Greenland</a:t>
            </a:r>
            <a:r>
              <a:rPr lang="fr-CA" sz="2800" dirty="0" smtClean="0">
                <a:solidFill>
                  <a:srgbClr val="623C08"/>
                </a:solidFill>
              </a:rPr>
              <a:t> </a:t>
            </a:r>
            <a:r>
              <a:rPr lang="fr-CA" sz="2800" dirty="0" err="1" smtClean="0">
                <a:solidFill>
                  <a:srgbClr val="623C08"/>
                </a:solidFill>
              </a:rPr>
              <a:t>similar</a:t>
            </a:r>
            <a:r>
              <a:rPr lang="fr-CA" sz="2800" dirty="0" smtClean="0">
                <a:solidFill>
                  <a:srgbClr val="623C08"/>
                </a:solidFill>
              </a:rPr>
              <a:t> to </a:t>
            </a:r>
            <a:r>
              <a:rPr lang="fr-CA" sz="2800" dirty="0" err="1">
                <a:solidFill>
                  <a:srgbClr val="623C08"/>
                </a:solidFill>
              </a:rPr>
              <a:t>N</a:t>
            </a:r>
            <a:r>
              <a:rPr lang="fr-CA" sz="2800" dirty="0" err="1" smtClean="0">
                <a:solidFill>
                  <a:srgbClr val="623C08"/>
                </a:solidFill>
              </a:rPr>
              <a:t>orway</a:t>
            </a:r>
            <a:endParaRPr lang="fr-CA" sz="2800" dirty="0" smtClean="0">
              <a:solidFill>
                <a:srgbClr val="623C08"/>
              </a:solidFill>
            </a:endParaRPr>
          </a:p>
          <a:p>
            <a:pPr lvl="2">
              <a:defRPr/>
            </a:pPr>
            <a:r>
              <a:rPr lang="fr-CA" sz="2800" dirty="0" smtClean="0">
                <a:solidFill>
                  <a:srgbClr val="623C08"/>
                </a:solidFill>
              </a:rPr>
              <a:t>Canada NEB – </a:t>
            </a:r>
            <a:r>
              <a:rPr lang="fr-CA" sz="2800" dirty="0" err="1" smtClean="0">
                <a:solidFill>
                  <a:srgbClr val="623C08"/>
                </a:solidFill>
              </a:rPr>
              <a:t>same</a:t>
            </a:r>
            <a:r>
              <a:rPr lang="fr-CA" sz="2800" dirty="0" smtClean="0">
                <a:solidFill>
                  <a:srgbClr val="623C08"/>
                </a:solidFill>
              </a:rPr>
              <a:t> </a:t>
            </a:r>
            <a:r>
              <a:rPr lang="fr-CA" sz="2800" dirty="0" err="1" smtClean="0">
                <a:solidFill>
                  <a:srgbClr val="623C08"/>
                </a:solidFill>
              </a:rPr>
              <a:t>season</a:t>
            </a:r>
            <a:r>
              <a:rPr lang="fr-CA" sz="2800" dirty="0" smtClean="0">
                <a:solidFill>
                  <a:srgbClr val="623C08"/>
                </a:solidFill>
              </a:rPr>
              <a:t> relief </a:t>
            </a:r>
            <a:r>
              <a:rPr lang="fr-CA" sz="2800" dirty="0" err="1" smtClean="0">
                <a:solidFill>
                  <a:srgbClr val="623C08"/>
                </a:solidFill>
              </a:rPr>
              <a:t>well</a:t>
            </a:r>
            <a:r>
              <a:rPr lang="fr-CA" sz="2800" dirty="0" smtClean="0">
                <a:solidFill>
                  <a:srgbClr val="623C08"/>
                </a:solidFill>
              </a:rPr>
              <a:t> (but </a:t>
            </a:r>
            <a:r>
              <a:rPr lang="fr-CA" sz="2800" dirty="0" err="1" smtClean="0">
                <a:solidFill>
                  <a:srgbClr val="623C08"/>
                </a:solidFill>
              </a:rPr>
              <a:t>backing</a:t>
            </a:r>
            <a:r>
              <a:rPr lang="fr-CA" sz="2800" dirty="0" smtClean="0">
                <a:solidFill>
                  <a:srgbClr val="623C08"/>
                </a:solidFill>
              </a:rPr>
              <a:t> </a:t>
            </a:r>
            <a:r>
              <a:rPr lang="fr-CA" sz="2800" dirty="0" err="1" smtClean="0">
                <a:solidFill>
                  <a:srgbClr val="623C08"/>
                </a:solidFill>
              </a:rPr>
              <a:t>away</a:t>
            </a:r>
            <a:r>
              <a:rPr lang="fr-CA" sz="2800" dirty="0" smtClean="0">
                <a:solidFill>
                  <a:srgbClr val="623C08"/>
                </a:solidFill>
              </a:rPr>
              <a:t> </a:t>
            </a:r>
            <a:r>
              <a:rPr lang="fr-CA" sz="2800" dirty="0" err="1" smtClean="0">
                <a:solidFill>
                  <a:srgbClr val="623C08"/>
                </a:solidFill>
              </a:rPr>
              <a:t>from</a:t>
            </a:r>
            <a:r>
              <a:rPr lang="fr-CA" sz="2800" dirty="0" smtClean="0">
                <a:solidFill>
                  <a:srgbClr val="623C08"/>
                </a:solidFill>
              </a:rPr>
              <a:t> </a:t>
            </a:r>
            <a:r>
              <a:rPr lang="fr-CA" sz="2800" dirty="0" err="1" smtClean="0">
                <a:solidFill>
                  <a:srgbClr val="623C08"/>
                </a:solidFill>
              </a:rPr>
              <a:t>this</a:t>
            </a:r>
            <a:r>
              <a:rPr lang="fr-CA" sz="2800" dirty="0" smtClean="0">
                <a:solidFill>
                  <a:srgbClr val="623C08"/>
                </a:solidFill>
              </a:rPr>
              <a:t>?) </a:t>
            </a:r>
          </a:p>
          <a:p>
            <a:pPr lvl="2">
              <a:defRPr/>
            </a:pPr>
            <a:endParaRPr lang="fr-CA" sz="2800" dirty="0" smtClean="0">
              <a:solidFill>
                <a:srgbClr val="623C08"/>
              </a:solidFill>
            </a:endParaRPr>
          </a:p>
          <a:p>
            <a:pPr lvl="2">
              <a:defRPr/>
            </a:pPr>
            <a:endParaRPr lang="fr-CA" sz="2800" dirty="0" smtClean="0">
              <a:solidFill>
                <a:srgbClr val="623C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44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5544616" cy="838200"/>
          </a:xfrm>
        </p:spPr>
        <p:txBody>
          <a:bodyPr/>
          <a:lstStyle/>
          <a:p>
            <a:pPr algn="ctr" eaLnBrk="1" hangingPunct="1"/>
            <a:r>
              <a:rPr lang="en-US" b="1" dirty="0" err="1" smtClean="0">
                <a:solidFill>
                  <a:srgbClr val="623C08"/>
                </a:solidFill>
                <a:ea typeface="ＭＳ Ｐゴシック" pitchFamily="34" charset="-128"/>
              </a:rPr>
              <a:t>Deepwater</a:t>
            </a:r>
            <a:r>
              <a:rPr lang="en-US" b="1" dirty="0" smtClean="0">
                <a:solidFill>
                  <a:srgbClr val="623C08"/>
                </a:solidFill>
                <a:ea typeface="ＭＳ Ｐゴシック" pitchFamily="34" charset="-128"/>
              </a:rPr>
              <a:t> Horizon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057400" y="1143000"/>
            <a:ext cx="3594720" cy="5410200"/>
          </a:xfrm>
        </p:spPr>
        <p:txBody>
          <a:bodyPr/>
          <a:lstStyle/>
          <a:p>
            <a:pPr eaLnBrk="1" hangingPunct="1"/>
            <a:endParaRPr lang="en-US" sz="24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1484784"/>
            <a:ext cx="4464495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5450" lvl="5" indent="-342900">
              <a:buFont typeface="Arial" pitchFamily="34" charset="0"/>
              <a:buChar char="•"/>
              <a:defRPr/>
            </a:pPr>
            <a:r>
              <a:rPr lang="en-AU" sz="2400" dirty="0">
                <a:latin typeface="Arial" charset="0"/>
                <a:ea typeface="+mn-ea"/>
                <a:cs typeface="Arial" charset="0"/>
              </a:rPr>
              <a:t>Also known as the </a:t>
            </a:r>
            <a:r>
              <a:rPr lang="en-AU" sz="2400" i="1" dirty="0" err="1">
                <a:solidFill>
                  <a:srgbClr val="FF6600"/>
                </a:solidFill>
                <a:latin typeface="Arial" charset="0"/>
                <a:ea typeface="+mn-ea"/>
                <a:cs typeface="Arial" charset="0"/>
              </a:rPr>
              <a:t>Macondo</a:t>
            </a:r>
            <a:r>
              <a:rPr lang="en-AU" sz="2400" i="1" dirty="0">
                <a:solidFill>
                  <a:srgbClr val="FF6600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AU" sz="2400" dirty="0">
                <a:latin typeface="Arial" charset="0"/>
                <a:ea typeface="+mn-ea"/>
                <a:cs typeface="Arial" charset="0"/>
              </a:rPr>
              <a:t>blowout</a:t>
            </a:r>
          </a:p>
          <a:p>
            <a:pPr marL="425450" lvl="5" indent="-342900">
              <a:buFont typeface="Arial" pitchFamily="34" charset="0"/>
              <a:buChar char="•"/>
              <a:defRPr/>
            </a:pPr>
            <a:r>
              <a:rPr lang="en-AU" sz="2400" dirty="0">
                <a:latin typeface="Arial" charset="0"/>
                <a:ea typeface="+mn-ea"/>
                <a:cs typeface="Arial" charset="0"/>
              </a:rPr>
              <a:t>‘complex systems almost always fail in complex ways’ </a:t>
            </a:r>
            <a:r>
              <a:rPr lang="en-AU" sz="2000" dirty="0">
                <a:latin typeface="Arial" charset="0"/>
                <a:ea typeface="+mn-ea"/>
                <a:cs typeface="Arial" charset="0"/>
              </a:rPr>
              <a:t>	</a:t>
            </a:r>
          </a:p>
          <a:p>
            <a:pPr marL="882650" lvl="6" indent="-342900">
              <a:buFont typeface="Arial" pitchFamily="34" charset="0"/>
              <a:buChar char="•"/>
              <a:defRPr/>
            </a:pPr>
            <a:r>
              <a:rPr lang="en-AU" sz="2000" dirty="0">
                <a:latin typeface="Arial" charset="0"/>
                <a:ea typeface="+mn-ea"/>
                <a:cs typeface="Arial" charset="0"/>
              </a:rPr>
              <a:t>space shuttle ‘Challenger’</a:t>
            </a:r>
          </a:p>
          <a:p>
            <a:pPr marL="425450" lvl="5" indent="-342900">
              <a:buFont typeface="Arial" pitchFamily="34" charset="0"/>
              <a:buChar char="•"/>
              <a:defRPr/>
            </a:pPr>
            <a:endParaRPr lang="en-AU" sz="2400" b="1" dirty="0" smtClean="0">
              <a:latin typeface="Arial" charset="0"/>
              <a:ea typeface="+mn-ea"/>
              <a:cs typeface="Arial" charset="0"/>
            </a:endParaRPr>
          </a:p>
          <a:p>
            <a:pPr marL="425450" lvl="5" indent="-342900">
              <a:buFont typeface="Arial" pitchFamily="34" charset="0"/>
              <a:buChar char="•"/>
              <a:defRPr/>
            </a:pPr>
            <a:r>
              <a:rPr lang="en-AU" sz="2400" b="1" dirty="0" smtClean="0">
                <a:solidFill>
                  <a:srgbClr val="623C08"/>
                </a:solidFill>
                <a:latin typeface="Arial" charset="0"/>
                <a:ea typeface="+mn-ea"/>
                <a:cs typeface="Arial" charset="0"/>
              </a:rPr>
              <a:t>Causes</a:t>
            </a:r>
            <a:endParaRPr lang="en-AU" sz="2000" b="1" dirty="0">
              <a:solidFill>
                <a:srgbClr val="623C08"/>
              </a:solidFill>
              <a:latin typeface="Arial" charset="0"/>
              <a:ea typeface="+mn-ea"/>
              <a:cs typeface="Arial" charset="0"/>
            </a:endParaRPr>
          </a:p>
          <a:p>
            <a:pPr marL="882650" lvl="6" indent="-342900">
              <a:buFont typeface="Arial" pitchFamily="34" charset="0"/>
              <a:buChar char="•"/>
              <a:defRPr/>
            </a:pPr>
            <a:r>
              <a:rPr lang="en-AU" sz="2000" dirty="0">
                <a:latin typeface="Arial" charset="0"/>
                <a:ea typeface="+mn-ea"/>
                <a:cs typeface="Arial" charset="0"/>
              </a:rPr>
              <a:t>Cementing of shoe</a:t>
            </a:r>
          </a:p>
          <a:p>
            <a:pPr marL="882650" lvl="6" indent="-342900">
              <a:buFont typeface="Arial" pitchFamily="34" charset="0"/>
              <a:buChar char="•"/>
              <a:defRPr/>
            </a:pPr>
            <a:r>
              <a:rPr lang="en-AU" sz="2000" dirty="0">
                <a:latin typeface="Arial" charset="0"/>
                <a:ea typeface="+mn-ea"/>
                <a:cs typeface="Arial" charset="0"/>
              </a:rPr>
              <a:t>Lack of barriers</a:t>
            </a:r>
          </a:p>
          <a:p>
            <a:pPr marL="882650" lvl="6" indent="-342900">
              <a:buFont typeface="Arial" pitchFamily="34" charset="0"/>
              <a:buChar char="•"/>
              <a:defRPr/>
            </a:pPr>
            <a:r>
              <a:rPr lang="en-AU" sz="2000" dirty="0">
                <a:latin typeface="Arial" charset="0"/>
                <a:ea typeface="+mn-ea"/>
                <a:cs typeface="Arial" charset="0"/>
              </a:rPr>
              <a:t>Depth</a:t>
            </a:r>
          </a:p>
          <a:p>
            <a:pPr marL="882650" lvl="6" indent="-342900">
              <a:buFont typeface="Arial" pitchFamily="34" charset="0"/>
              <a:buChar char="•"/>
              <a:defRPr/>
            </a:pPr>
            <a:r>
              <a:rPr lang="en-AU" sz="2000" dirty="0">
                <a:latin typeface="Arial" charset="0"/>
                <a:ea typeface="+mn-ea"/>
                <a:cs typeface="Arial" charset="0"/>
              </a:rPr>
              <a:t>Technology race</a:t>
            </a:r>
          </a:p>
          <a:p>
            <a:pPr marL="882650" lvl="6" indent="-342900">
              <a:buFont typeface="Arial" pitchFamily="34" charset="0"/>
              <a:buChar char="•"/>
              <a:defRPr/>
            </a:pPr>
            <a:r>
              <a:rPr lang="en-AU" sz="2000" dirty="0">
                <a:latin typeface="Arial" charset="0"/>
                <a:ea typeface="+mn-ea"/>
                <a:cs typeface="Arial" charset="0"/>
              </a:rPr>
              <a:t>Regulation not keep up with technology</a:t>
            </a:r>
          </a:p>
          <a:p>
            <a:pPr marL="1339850" lvl="7" indent="-342900">
              <a:buFont typeface="Arial" pitchFamily="34" charset="0"/>
              <a:buChar char="•"/>
              <a:defRPr/>
            </a:pPr>
            <a:r>
              <a:rPr lang="en-AU" sz="2000" dirty="0">
                <a:latin typeface="Arial" charset="0"/>
                <a:ea typeface="+mn-ea"/>
                <a:cs typeface="Arial" charset="0"/>
              </a:rPr>
              <a:t>MMS</a:t>
            </a:r>
          </a:p>
          <a:p>
            <a:pPr marL="882650" lvl="6" indent="-342900">
              <a:buFont typeface="Arial" pitchFamily="34" charset="0"/>
              <a:buChar char="•"/>
              <a:defRPr/>
            </a:pPr>
            <a:r>
              <a:rPr lang="en-AU" sz="2000" dirty="0">
                <a:latin typeface="Arial" charset="0"/>
                <a:ea typeface="+mn-ea"/>
                <a:cs typeface="Arial" charset="0"/>
              </a:rPr>
              <a:t>Profit before safety?</a:t>
            </a:r>
          </a:p>
          <a:p>
            <a:pPr>
              <a:defRPr/>
            </a:pPr>
            <a:endParaRPr lang="en-US" sz="1800" dirty="0">
              <a:latin typeface="Arial" charset="0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4149080"/>
            <a:ext cx="354711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750" lvl="6">
              <a:defRPr/>
            </a:pPr>
            <a:r>
              <a:rPr lang="en-AU" sz="24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Response </a:t>
            </a:r>
            <a:endParaRPr lang="en-AU" sz="2400" b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marL="882650" lvl="6" indent="-342900">
              <a:buFont typeface="Arial"/>
              <a:buChar char="•"/>
              <a:defRPr/>
            </a:pPr>
            <a:r>
              <a:rPr lang="en-AU" sz="2400" dirty="0">
                <a:latin typeface="Arial" charset="0"/>
                <a:cs typeface="Arial" charset="0"/>
              </a:rPr>
              <a:t>	wait and see</a:t>
            </a:r>
          </a:p>
          <a:p>
            <a:pPr marL="882650" lvl="6" indent="-342900">
              <a:buFont typeface="Arial"/>
              <a:buChar char="•"/>
              <a:defRPr/>
            </a:pPr>
            <a:r>
              <a:rPr lang="en-AU" sz="2400" dirty="0">
                <a:latin typeface="Arial" charset="0"/>
                <a:cs typeface="Arial" charset="0"/>
              </a:rPr>
              <a:t>hair</a:t>
            </a:r>
          </a:p>
          <a:p>
            <a:pPr marL="882650" lvl="6" indent="-342900">
              <a:buFont typeface="Arial"/>
              <a:buChar char="•"/>
              <a:defRPr/>
            </a:pPr>
            <a:r>
              <a:rPr lang="en-AU" sz="2400" dirty="0">
                <a:latin typeface="Arial" charset="0"/>
                <a:cs typeface="Arial" charset="0"/>
              </a:rPr>
              <a:t>dumping garbage</a:t>
            </a:r>
          </a:p>
          <a:p>
            <a:pPr marL="882650" lvl="6" indent="-342900">
              <a:buFont typeface="Arial"/>
              <a:buChar char="•"/>
              <a:defRPr/>
            </a:pPr>
            <a:r>
              <a:rPr lang="en-AU" sz="2400" dirty="0" err="1">
                <a:latin typeface="Arial" charset="0"/>
                <a:cs typeface="Arial" charset="0"/>
              </a:rPr>
              <a:t>topkill</a:t>
            </a:r>
            <a:endParaRPr lang="en-AU" sz="2400" dirty="0">
              <a:latin typeface="Arial" charset="0"/>
              <a:cs typeface="Arial" charset="0"/>
            </a:endParaRPr>
          </a:p>
          <a:p>
            <a:pPr marL="882650" lvl="6" indent="-342900">
              <a:buFont typeface="Arial"/>
              <a:buChar char="•"/>
              <a:defRPr/>
            </a:pPr>
            <a:r>
              <a:rPr lang="en-AU" sz="2400" dirty="0">
                <a:latin typeface="Arial" charset="0"/>
                <a:cs typeface="Arial" charset="0"/>
              </a:rPr>
              <a:t>robotic </a:t>
            </a:r>
            <a:r>
              <a:rPr lang="en-AU" sz="2400" dirty="0" smtClean="0">
                <a:latin typeface="Arial" charset="0"/>
                <a:cs typeface="Arial" charset="0"/>
              </a:rPr>
              <a:t>arm</a:t>
            </a:r>
            <a:endParaRPr lang="en-AU" sz="2400" dirty="0">
              <a:latin typeface="Arial" charset="0"/>
              <a:cs typeface="Arial" charset="0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70520"/>
            <a:ext cx="2877977" cy="32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99635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008112"/>
          </a:xfrm>
        </p:spPr>
        <p:txBody>
          <a:bodyPr/>
          <a:lstStyle/>
          <a:p>
            <a:r>
              <a:rPr lang="en-US" sz="3400" dirty="0" smtClean="0"/>
              <a:t>Why is well integrity important? 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prevents groundwater damage or well blowout</a:t>
            </a:r>
          </a:p>
          <a:p>
            <a:r>
              <a:rPr lang="en-US" dirty="0" smtClean="0"/>
              <a:t>No single HF caused damage… is Loss of well control or failure of integrity of the well..</a:t>
            </a:r>
          </a:p>
          <a:p>
            <a:r>
              <a:rPr lang="en-US" dirty="0" smtClean="0"/>
              <a:t>Don</a:t>
            </a:r>
            <a:r>
              <a:rPr lang="fr-FR" dirty="0" smtClean="0"/>
              <a:t>’</a:t>
            </a:r>
            <a:r>
              <a:rPr lang="en-US" dirty="0" smtClean="0"/>
              <a:t>t want wells to leak – when wells leak need environmental response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6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4451"/>
            <a:ext cx="8639908" cy="1008063"/>
          </a:xfrm>
        </p:spPr>
        <p:txBody>
          <a:bodyPr/>
          <a:lstStyle/>
          <a:p>
            <a:r>
              <a:rPr lang="en-US" dirty="0" smtClean="0"/>
              <a:t>Well integrity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2974"/>
            <a:ext cx="9144000" cy="599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4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140</TotalTime>
  <Words>651</Words>
  <Application>Microsoft Office PowerPoint</Application>
  <PresentationFormat>On-screen Show (4:3)</PresentationFormat>
  <Paragraphs>119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ＭＳ Ｐゴシック</vt:lpstr>
      <vt:lpstr>Arial</vt:lpstr>
      <vt:lpstr>Goudy Old Style</vt:lpstr>
      <vt:lpstr>Impact</vt:lpstr>
      <vt:lpstr>Rockwell</vt:lpstr>
      <vt:lpstr>Inkwell</vt:lpstr>
      <vt:lpstr>REGULATING PETROLEUM ACTIVITIES TO PROTECT FRAGILE ARCTIC ENVIRONMENTS:  ARE CURRENT MEASURES ENOUGH TO PREVENT OIL SPILLS?</vt:lpstr>
      <vt:lpstr>PowerPoint Presentation</vt:lpstr>
      <vt:lpstr>1. How do we regulate petroleum activities?</vt:lpstr>
      <vt:lpstr>2. Oil spill prevention </vt:lpstr>
      <vt:lpstr>Concepts of ALARP and GOP </vt:lpstr>
      <vt:lpstr>3. Are Current preventative measures good enough?</vt:lpstr>
      <vt:lpstr>Deepwater Horizon</vt:lpstr>
      <vt:lpstr>Why is well integrity important? </vt:lpstr>
      <vt:lpstr>Well integrity</vt:lpstr>
      <vt:lpstr>3. Are current preventative measures good enough (continued)</vt:lpstr>
      <vt:lpstr>4. How can we prevent oil spills?</vt:lpstr>
      <vt:lpstr>4. How can we prevent oil spills? (cont)</vt:lpstr>
      <vt:lpstr>4. How can we prevent oil spills? (continued)</vt:lpstr>
      <vt:lpstr>… AND THIS IS ON LAND!</vt:lpstr>
      <vt:lpstr>Take-Aways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subject/>
  <dc:creator>Warren, Susan margaret Jane</dc:creator>
  <cp:keywords/>
  <dc:description/>
  <cp:lastModifiedBy>Warren, Susan margaret Jane</cp:lastModifiedBy>
  <cp:revision>20</cp:revision>
  <dcterms:modified xsi:type="dcterms:W3CDTF">2015-04-23T09:16:37Z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TC010380707</vt:lpwstr>
  </property>
</Properties>
</file>